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FEFC8C3-BDFB-44C3-9095-4D0C6C77A581}">
  <a:tblStyle styleId="{0FEFC8C3-BDFB-44C3-9095-4D0C6C77A581}" styleName="Table_0">
    <a:wholeTbl>
      <a:tcTxStyle>
        <a:font>
          <a:latin typeface="Arial"/>
          <a:ea typeface="Arial"/>
          <a:cs typeface="Arial"/>
        </a:font>
        <a:schemeClr val="tx1"/>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4.wittenberg.edu/academics/mathcomp/shelburne/comp255/notes/Intel80x86Overview.html"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X86"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0bda241c9_2_48:notes"/>
          <p:cNvSpPr txBox="1"/>
          <p:nvPr>
            <p:ph idx="1" type="body"/>
          </p:nvPr>
        </p:nvSpPr>
        <p:spPr>
          <a:xfrm>
            <a:off x="685800" y="4343400"/>
            <a:ext cx="5484812" cy="4113211"/>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00" name="Google Shape;100;g40bda241c9_2_48:notes"/>
          <p:cNvSpPr/>
          <p:nvPr>
            <p:ph idx="2" type="sldImg"/>
          </p:nvPr>
        </p:nvSpPr>
        <p:spPr>
          <a:xfrm>
            <a:off x="381265" y="685800"/>
            <a:ext cx="6093884" cy="3427413"/>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0bda241c9_2_98:notes"/>
          <p:cNvSpPr txBox="1"/>
          <p:nvPr>
            <p:ph idx="1" type="body"/>
          </p:nvPr>
        </p:nvSpPr>
        <p:spPr>
          <a:xfrm>
            <a:off x="685800" y="4343400"/>
            <a:ext cx="5484812" cy="4113211"/>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58" name="Google Shape;158;g40bda241c9_2_98:notes"/>
          <p:cNvSpPr/>
          <p:nvPr>
            <p:ph idx="2" type="sldImg"/>
          </p:nvPr>
        </p:nvSpPr>
        <p:spPr>
          <a:xfrm>
            <a:off x="381265" y="685800"/>
            <a:ext cx="6093884" cy="3427413"/>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0bda241c9_2_105:notes"/>
          <p:cNvSpPr txBox="1"/>
          <p:nvPr>
            <p:ph idx="1" type="body"/>
          </p:nvPr>
        </p:nvSpPr>
        <p:spPr>
          <a:xfrm>
            <a:off x="685800" y="4343400"/>
            <a:ext cx="5484812" cy="4113211"/>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66" name="Google Shape;166;g40bda241c9_2_105:notes"/>
          <p:cNvSpPr/>
          <p:nvPr>
            <p:ph idx="2" type="sldImg"/>
          </p:nvPr>
        </p:nvSpPr>
        <p:spPr>
          <a:xfrm>
            <a:off x="381265" y="685800"/>
            <a:ext cx="6093884" cy="3427413"/>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0bda241c9_2_110:notes"/>
          <p:cNvSpPr txBox="1"/>
          <p:nvPr>
            <p:ph idx="1" type="body"/>
          </p:nvPr>
        </p:nvSpPr>
        <p:spPr>
          <a:xfrm>
            <a:off x="685800" y="4343400"/>
            <a:ext cx="5484812" cy="4113211"/>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72" name="Google Shape;172;g40bda241c9_2_110:notes"/>
          <p:cNvSpPr/>
          <p:nvPr>
            <p:ph idx="2" type="sldImg"/>
          </p:nvPr>
        </p:nvSpPr>
        <p:spPr>
          <a:xfrm>
            <a:off x="381265" y="685800"/>
            <a:ext cx="6093884" cy="3427413"/>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0bda241c9_2_115:notes"/>
          <p:cNvSpPr txBox="1"/>
          <p:nvPr>
            <p:ph idx="1" type="body"/>
          </p:nvPr>
        </p:nvSpPr>
        <p:spPr>
          <a:xfrm>
            <a:off x="685800" y="4343400"/>
            <a:ext cx="5484812" cy="4113211"/>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78" name="Google Shape;178;g40bda241c9_2_115:notes"/>
          <p:cNvSpPr/>
          <p:nvPr>
            <p:ph idx="2" type="sldImg"/>
          </p:nvPr>
        </p:nvSpPr>
        <p:spPr>
          <a:xfrm>
            <a:off x="381265" y="685800"/>
            <a:ext cx="6093884" cy="3427413"/>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0bda241c9_2_121:notes"/>
          <p:cNvSpPr txBox="1"/>
          <p:nvPr/>
        </p:nvSpPr>
        <p:spPr>
          <a:xfrm>
            <a:off x="3884612" y="8685211"/>
            <a:ext cx="2970211"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Arial"/>
              <a:buNone/>
            </a:pPr>
            <a:r>
              <a:rPr b="0" i="0" lang="en" sz="1200" u="none" cap="none" strike="noStrike">
                <a:solidFill>
                  <a:srgbClr val="000000"/>
                </a:solidFill>
                <a:latin typeface="Arial"/>
                <a:ea typeface="Arial"/>
                <a:cs typeface="Arial"/>
                <a:sym typeface="Arial"/>
              </a:rPr>
              <a:t>*</a:t>
            </a:r>
            <a:endParaRPr/>
          </a:p>
        </p:txBody>
      </p:sp>
      <p:sp>
        <p:nvSpPr>
          <p:cNvPr id="185" name="Google Shape;185;g40bda241c9_2_121:notes"/>
          <p:cNvSpPr txBox="1"/>
          <p:nvPr/>
        </p:nvSpPr>
        <p:spPr>
          <a:xfrm>
            <a:off x="1143000" y="685800"/>
            <a:ext cx="4572000" cy="3429000"/>
          </a:xfrm>
          <a:prstGeom prst="rect">
            <a:avLst/>
          </a:prstGeom>
          <a:solidFill>
            <a:srgbClr val="FFFFFF"/>
          </a:solidFill>
          <a:ln cap="rnd"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40bda241c9_2_121:notes"/>
          <p:cNvSpPr txBox="1"/>
          <p:nvPr>
            <p:ph idx="1" type="body"/>
          </p:nvPr>
        </p:nvSpPr>
        <p:spPr>
          <a:xfrm>
            <a:off x="685800" y="4343400"/>
            <a:ext cx="5486399" cy="4114800"/>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Clr>
                <a:schemeClr val="dk1"/>
              </a:buClr>
              <a:buSzPts val="450"/>
              <a:buFont typeface="Arial"/>
              <a:buNone/>
            </a:pPr>
            <a:r>
              <a:rPr b="0" i="0" lang="en" sz="1800" u="none" cap="none" strike="noStrike">
                <a:solidFill>
                  <a:schemeClr val="dk1"/>
                </a:solidFill>
                <a:latin typeface="Arial"/>
                <a:ea typeface="Arial"/>
                <a:cs typeface="Arial"/>
                <a:sym typeface="Arial"/>
              </a:rPr>
              <a:t>1-5 byte addresses</a:t>
            </a:r>
            <a:endParaRPr/>
          </a:p>
        </p:txBody>
      </p:sp>
      <p:sp>
        <p:nvSpPr>
          <p:cNvPr id="187" name="Google Shape;187;g40bda241c9_2_121:notes"/>
          <p:cNvSpPr txBox="1"/>
          <p:nvPr/>
        </p:nvSpPr>
        <p:spPr>
          <a:xfrm>
            <a:off x="3884612" y="8685211"/>
            <a:ext cx="2971799"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Arial"/>
              <a:buNone/>
            </a:pPr>
            <a:r>
              <a:rPr b="0" i="0" lang="en" sz="1200" u="none" cap="none" strike="noStrike">
                <a:solidFill>
                  <a:srgbClr val="000000"/>
                </a:solidFill>
                <a:latin typeface="Arial"/>
                <a:ea typeface="Arial"/>
                <a:cs typeface="Arial"/>
                <a:sym typeface="Arial"/>
              </a:rPr>
              <a:t>*</a:t>
            </a:r>
            <a:endParaRPr/>
          </a:p>
        </p:txBody>
      </p:sp>
      <p:sp>
        <p:nvSpPr>
          <p:cNvPr id="188" name="Google Shape;188;g40bda241c9_2_121:notes"/>
          <p:cNvSpPr/>
          <p:nvPr>
            <p:ph idx="2" type="sldImg"/>
          </p:nvPr>
        </p:nvSpPr>
        <p:spPr>
          <a:xfrm>
            <a:off x="381265" y="685800"/>
            <a:ext cx="6093884" cy="3427413"/>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0bda241c9_2_130:notes"/>
          <p:cNvSpPr/>
          <p:nvPr>
            <p:ph idx="2" type="sldImg"/>
          </p:nvPr>
        </p:nvSpPr>
        <p:spPr>
          <a:xfrm>
            <a:off x="381265" y="685800"/>
            <a:ext cx="6093884"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g40bda241c9_2_130:notes"/>
          <p:cNvSpPr txBox="1"/>
          <p:nvPr>
            <p:ph idx="1" type="body"/>
          </p:nvPr>
        </p:nvSpPr>
        <p:spPr>
          <a:xfrm>
            <a:off x="685800" y="4343400"/>
            <a:ext cx="5484899" cy="4113299"/>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0bda241c9_2_135:notes"/>
          <p:cNvSpPr/>
          <p:nvPr>
            <p:ph idx="2" type="sldImg"/>
          </p:nvPr>
        </p:nvSpPr>
        <p:spPr>
          <a:xfrm>
            <a:off x="381265" y="685800"/>
            <a:ext cx="6093884"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g40bda241c9_2_135:notes"/>
          <p:cNvSpPr txBox="1"/>
          <p:nvPr>
            <p:ph idx="1" type="body"/>
          </p:nvPr>
        </p:nvSpPr>
        <p:spPr>
          <a:xfrm>
            <a:off x="685800" y="4343400"/>
            <a:ext cx="5484812" cy="4113211"/>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Clr>
                <a:schemeClr val="dk1"/>
              </a:buClr>
              <a:buSzPts val="450"/>
              <a:buFont typeface="Arial"/>
              <a:buNone/>
            </a:pPr>
            <a:r>
              <a:rPr b="0" i="0" lang="en" sz="1800" u="none" cap="none" strike="noStrike">
                <a:solidFill>
                  <a:schemeClr val="dk1"/>
                </a:solidFill>
                <a:latin typeface="Arial"/>
                <a:ea typeface="Arial"/>
                <a:cs typeface="Arial"/>
                <a:sym typeface="Arial"/>
              </a:rPr>
              <a:t>http://en.wikibooks.org/wiki/X86_Assembly/Machine_Language_Conversion#8086_instruction_format_.2816_bit.29</a:t>
            </a:r>
            <a:endParaRPr/>
          </a:p>
        </p:txBody>
      </p:sp>
      <p:sp>
        <p:nvSpPr>
          <p:cNvPr id="202" name="Google Shape;202;g40bda241c9_2_135:notes"/>
          <p:cNvSpPr txBox="1"/>
          <p:nvPr/>
        </p:nvSpPr>
        <p:spPr>
          <a:xfrm>
            <a:off x="3884612" y="8685211"/>
            <a:ext cx="2970211"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Arial"/>
              <a:buNone/>
            </a:pPr>
            <a:r>
              <a:rPr b="0" i="0" lang="en" sz="1200" u="none" cap="none" strike="noStrike">
                <a:solidFill>
                  <a:srgbClr val="000000"/>
                </a:solidFill>
                <a:latin typeface="Arial"/>
                <a:ea typeface="Arial"/>
                <a:cs typeface="Arial"/>
                <a:sym typeface="Arial"/>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0bda241c9_2_141:notes"/>
          <p:cNvSpPr/>
          <p:nvPr>
            <p:ph idx="2" type="sldImg"/>
          </p:nvPr>
        </p:nvSpPr>
        <p:spPr>
          <a:xfrm>
            <a:off x="381265" y="685800"/>
            <a:ext cx="6093884"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g40bda241c9_2_141:notes"/>
          <p:cNvSpPr txBox="1"/>
          <p:nvPr>
            <p:ph idx="1" type="body"/>
          </p:nvPr>
        </p:nvSpPr>
        <p:spPr>
          <a:xfrm>
            <a:off x="685800" y="4343400"/>
            <a:ext cx="5484812" cy="4113211"/>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Clr>
                <a:schemeClr val="dk1"/>
              </a:buClr>
              <a:buSzPts val="450"/>
              <a:buFont typeface="Arial"/>
              <a:buNone/>
            </a:pPr>
            <a:r>
              <a:rPr b="0" i="0" lang="en" sz="1800" u="none" cap="none" strike="noStrike">
                <a:solidFill>
                  <a:schemeClr val="dk1"/>
                </a:solidFill>
                <a:latin typeface="Arial"/>
                <a:ea typeface="Arial"/>
                <a:cs typeface="Arial"/>
                <a:sym typeface="Arial"/>
              </a:rPr>
              <a:t>http://en.wikibooks.org/wiki/X86_Assembly/Machine_Language_Conversion#8086_instruction_format_.2816_bit.29</a:t>
            </a:r>
            <a:endParaRPr/>
          </a:p>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450"/>
              <a:buFont typeface="Arial"/>
              <a:buNone/>
            </a:pPr>
            <a:r>
              <a:rPr b="0" i="0" lang="en" sz="1800" u="none" cap="none" strike="noStrike">
                <a:solidFill>
                  <a:schemeClr val="dk1"/>
                </a:solidFill>
                <a:latin typeface="Arial"/>
                <a:ea typeface="Arial"/>
                <a:cs typeface="Arial"/>
                <a:sym typeface="Arial"/>
              </a:rPr>
              <a:t>r/m	Operand address</a:t>
            </a:r>
            <a:endParaRPr/>
          </a:p>
          <a:p>
            <a:pPr indent="0" lvl="0" marL="0" marR="0" rtl="0" algn="l">
              <a:spcBef>
                <a:spcPts val="0"/>
              </a:spcBef>
              <a:spcAft>
                <a:spcPts val="0"/>
              </a:spcAft>
              <a:buClr>
                <a:schemeClr val="dk1"/>
              </a:buClr>
              <a:buSzPts val="450"/>
              <a:buFont typeface="Arial"/>
              <a:buNone/>
            </a:pPr>
            <a:r>
              <a:rPr b="0" i="0" lang="en" sz="1800" u="none" cap="none" strike="noStrike">
                <a:solidFill>
                  <a:schemeClr val="dk1"/>
                </a:solidFill>
                <a:latin typeface="Arial"/>
                <a:ea typeface="Arial"/>
                <a:cs typeface="Arial"/>
                <a:sym typeface="Arial"/>
              </a:rPr>
              <a:t>000	(BX) + (SI) + displacement (0, 1 or 2 bytes long)</a:t>
            </a:r>
            <a:endParaRPr/>
          </a:p>
          <a:p>
            <a:pPr indent="0" lvl="0" marL="0" marR="0" rtl="0" algn="l">
              <a:spcBef>
                <a:spcPts val="0"/>
              </a:spcBef>
              <a:spcAft>
                <a:spcPts val="0"/>
              </a:spcAft>
              <a:buClr>
                <a:schemeClr val="dk1"/>
              </a:buClr>
              <a:buSzPts val="450"/>
              <a:buFont typeface="Arial"/>
              <a:buNone/>
            </a:pPr>
            <a:r>
              <a:rPr b="0" i="0" lang="en" sz="1800" u="none" cap="none" strike="noStrike">
                <a:solidFill>
                  <a:schemeClr val="dk1"/>
                </a:solidFill>
                <a:latin typeface="Arial"/>
                <a:ea typeface="Arial"/>
                <a:cs typeface="Arial"/>
                <a:sym typeface="Arial"/>
              </a:rPr>
              <a:t>001	(BX) + (DI) + displacement (0, 1 or 2 bytes long)</a:t>
            </a:r>
            <a:endParaRPr/>
          </a:p>
          <a:p>
            <a:pPr indent="0" lvl="0" marL="0" marR="0" rtl="0" algn="l">
              <a:spcBef>
                <a:spcPts val="0"/>
              </a:spcBef>
              <a:spcAft>
                <a:spcPts val="0"/>
              </a:spcAft>
              <a:buClr>
                <a:schemeClr val="dk1"/>
              </a:buClr>
              <a:buSzPts val="450"/>
              <a:buFont typeface="Arial"/>
              <a:buNone/>
            </a:pPr>
            <a:r>
              <a:rPr b="0" i="0" lang="en" sz="1800" u="none" cap="none" strike="noStrike">
                <a:solidFill>
                  <a:schemeClr val="dk1"/>
                </a:solidFill>
                <a:latin typeface="Arial"/>
                <a:ea typeface="Arial"/>
                <a:cs typeface="Arial"/>
                <a:sym typeface="Arial"/>
              </a:rPr>
              <a:t>010	(BP) + (SI) + displacement (0, 1 or 2 bytes long)</a:t>
            </a:r>
            <a:endParaRPr/>
          </a:p>
          <a:p>
            <a:pPr indent="0" lvl="0" marL="0" marR="0" rtl="0" algn="l">
              <a:spcBef>
                <a:spcPts val="0"/>
              </a:spcBef>
              <a:spcAft>
                <a:spcPts val="0"/>
              </a:spcAft>
              <a:buClr>
                <a:schemeClr val="dk1"/>
              </a:buClr>
              <a:buSzPts val="450"/>
              <a:buFont typeface="Arial"/>
              <a:buNone/>
            </a:pPr>
            <a:r>
              <a:rPr b="0" i="0" lang="en" sz="1800" u="none" cap="none" strike="noStrike">
                <a:solidFill>
                  <a:schemeClr val="dk1"/>
                </a:solidFill>
                <a:latin typeface="Arial"/>
                <a:ea typeface="Arial"/>
                <a:cs typeface="Arial"/>
                <a:sym typeface="Arial"/>
              </a:rPr>
              <a:t>011	(BP) + (DI) + displacement (0, 1 or 2 bytes long)</a:t>
            </a:r>
            <a:endParaRPr/>
          </a:p>
          <a:p>
            <a:pPr indent="0" lvl="0" marL="0" marR="0" rtl="0" algn="l">
              <a:spcBef>
                <a:spcPts val="0"/>
              </a:spcBef>
              <a:spcAft>
                <a:spcPts val="0"/>
              </a:spcAft>
              <a:buClr>
                <a:schemeClr val="dk1"/>
              </a:buClr>
              <a:buSzPts val="450"/>
              <a:buFont typeface="Arial"/>
              <a:buNone/>
            </a:pPr>
            <a:r>
              <a:rPr b="0" i="0" lang="en" sz="1800" u="none" cap="none" strike="noStrike">
                <a:solidFill>
                  <a:schemeClr val="dk1"/>
                </a:solidFill>
                <a:latin typeface="Arial"/>
                <a:ea typeface="Arial"/>
                <a:cs typeface="Arial"/>
                <a:sym typeface="Arial"/>
              </a:rPr>
              <a:t>100	(SI) + displacement (0, 1 or 2 bytes long)</a:t>
            </a:r>
            <a:endParaRPr/>
          </a:p>
          <a:p>
            <a:pPr indent="0" lvl="0" marL="0" marR="0" rtl="0" algn="l">
              <a:spcBef>
                <a:spcPts val="0"/>
              </a:spcBef>
              <a:spcAft>
                <a:spcPts val="0"/>
              </a:spcAft>
              <a:buClr>
                <a:schemeClr val="dk1"/>
              </a:buClr>
              <a:buSzPts val="450"/>
              <a:buFont typeface="Arial"/>
              <a:buNone/>
            </a:pPr>
            <a:r>
              <a:rPr b="0" i="0" lang="en" sz="1800" u="none" cap="none" strike="noStrike">
                <a:solidFill>
                  <a:schemeClr val="dk1"/>
                </a:solidFill>
                <a:latin typeface="Arial"/>
                <a:ea typeface="Arial"/>
                <a:cs typeface="Arial"/>
                <a:sym typeface="Arial"/>
              </a:rPr>
              <a:t>101	(DI) + displacement (0, 1 or 2 bytes long)</a:t>
            </a:r>
            <a:endParaRPr/>
          </a:p>
          <a:p>
            <a:pPr indent="0" lvl="0" marL="0" marR="0" rtl="0" algn="l">
              <a:spcBef>
                <a:spcPts val="0"/>
              </a:spcBef>
              <a:spcAft>
                <a:spcPts val="0"/>
              </a:spcAft>
              <a:buClr>
                <a:schemeClr val="dk1"/>
              </a:buClr>
              <a:buSzPts val="450"/>
              <a:buFont typeface="Arial"/>
              <a:buNone/>
            </a:pPr>
            <a:r>
              <a:rPr b="0" i="0" lang="en" sz="1800" u="none" cap="none" strike="noStrike">
                <a:solidFill>
                  <a:schemeClr val="dk1"/>
                </a:solidFill>
                <a:latin typeface="Arial"/>
                <a:ea typeface="Arial"/>
                <a:cs typeface="Arial"/>
                <a:sym typeface="Arial"/>
              </a:rPr>
              <a:t>110	(BP) + displacement unless mod = 00 (see mod table)</a:t>
            </a:r>
            <a:endParaRPr/>
          </a:p>
          <a:p>
            <a:pPr indent="0" lvl="0" marL="0" marR="0" rtl="0" algn="l">
              <a:spcBef>
                <a:spcPts val="0"/>
              </a:spcBef>
              <a:spcAft>
                <a:spcPts val="0"/>
              </a:spcAft>
              <a:buClr>
                <a:schemeClr val="dk1"/>
              </a:buClr>
              <a:buSzPts val="450"/>
              <a:buFont typeface="Arial"/>
              <a:buNone/>
            </a:pPr>
            <a:r>
              <a:rPr b="0" i="0" lang="en" sz="1800" u="none" cap="none" strike="noStrike">
                <a:solidFill>
                  <a:schemeClr val="dk1"/>
                </a:solidFill>
                <a:latin typeface="Arial"/>
                <a:ea typeface="Arial"/>
                <a:cs typeface="Arial"/>
                <a:sym typeface="Arial"/>
              </a:rPr>
              <a:t>111	(BX) + displacement (0, 1 or 2 bytes long)</a:t>
            </a:r>
            <a:endParaRPr/>
          </a:p>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209" name="Google Shape;209;g40bda241c9_2_141:notes"/>
          <p:cNvSpPr txBox="1"/>
          <p:nvPr/>
        </p:nvSpPr>
        <p:spPr>
          <a:xfrm>
            <a:off x="3884612" y="8685211"/>
            <a:ext cx="2970211"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Arial"/>
              <a:buNone/>
            </a:pPr>
            <a:r>
              <a:rPr b="0" i="0" lang="en" sz="1200" u="none" cap="none" strike="noStrike">
                <a:solidFill>
                  <a:srgbClr val="000000"/>
                </a:solidFill>
                <a:latin typeface="Arial"/>
                <a:ea typeface="Arial"/>
                <a:cs typeface="Arial"/>
                <a:sym typeface="Arial"/>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0bda241c9_2_149:notes"/>
          <p:cNvSpPr txBox="1"/>
          <p:nvPr/>
        </p:nvSpPr>
        <p:spPr>
          <a:xfrm>
            <a:off x="3884612" y="8685211"/>
            <a:ext cx="2970211"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Arial"/>
              <a:buNone/>
            </a:pPr>
            <a:r>
              <a:rPr b="0" i="0" lang="en" sz="1200" u="none" cap="none" strike="noStrike">
                <a:solidFill>
                  <a:srgbClr val="000000"/>
                </a:solidFill>
                <a:latin typeface="Arial"/>
                <a:ea typeface="Arial"/>
                <a:cs typeface="Arial"/>
                <a:sym typeface="Arial"/>
              </a:rPr>
              <a:t>*</a:t>
            </a:r>
            <a:endParaRPr/>
          </a:p>
        </p:txBody>
      </p:sp>
      <p:sp>
        <p:nvSpPr>
          <p:cNvPr id="217" name="Google Shape;217;g40bda241c9_2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8" name="Google Shape;218;g40bda241c9_2_149:notes"/>
          <p:cNvSpPr txBox="1"/>
          <p:nvPr>
            <p:ph idx="1" type="body"/>
          </p:nvPr>
        </p:nvSpPr>
        <p:spPr>
          <a:xfrm>
            <a:off x="685800" y="4343400"/>
            <a:ext cx="5486399" cy="4208462"/>
          </a:xfrm>
          <a:prstGeom prst="rect">
            <a:avLst/>
          </a:prstGeom>
          <a:noFill/>
          <a:ln>
            <a:noFill/>
          </a:ln>
        </p:spPr>
        <p:txBody>
          <a:bodyPr anchorCtr="0" anchor="ctr" bIns="46800" lIns="90000" spcFirstLastPara="1" rIns="90000" wrap="square" tIns="46800">
            <a:noAutofit/>
          </a:bodyPr>
          <a:lstStyle/>
          <a:p>
            <a:pPr indent="0" lvl="0" marL="0" marR="0" rtl="0" algn="l">
              <a:spcBef>
                <a:spcPts val="0"/>
              </a:spcBef>
              <a:spcAft>
                <a:spcPts val="0"/>
              </a:spcAft>
              <a:buClr>
                <a:schemeClr val="dk1"/>
              </a:buClr>
              <a:buSzPts val="450"/>
              <a:buFont typeface="Arial"/>
              <a:buNone/>
            </a:pPr>
            <a:r>
              <a:rPr b="0" i="0" lang="en" sz="1800" u="none" cap="none" strike="noStrike">
                <a:solidFill>
                  <a:schemeClr val="dk1"/>
                </a:solidFill>
                <a:latin typeface="Arial"/>
                <a:ea typeface="Arial"/>
                <a:cs typeface="Arial"/>
                <a:sym typeface="Arial"/>
              </a:rPr>
              <a:t>http://en.wikibooks.org/wiki/X86_Assembly/Machine_Language_Conversion#8086_instruction_format_.2816_bit.29</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0bda241c9_2_155:notes"/>
          <p:cNvSpPr txBox="1"/>
          <p:nvPr/>
        </p:nvSpPr>
        <p:spPr>
          <a:xfrm>
            <a:off x="3884612" y="8685211"/>
            <a:ext cx="2970211"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Arial"/>
              <a:buNone/>
            </a:pPr>
            <a:r>
              <a:rPr b="0" i="0" lang="en" sz="1200" u="none" cap="none" strike="noStrike">
                <a:solidFill>
                  <a:srgbClr val="000000"/>
                </a:solidFill>
                <a:latin typeface="Arial"/>
                <a:ea typeface="Arial"/>
                <a:cs typeface="Arial"/>
                <a:sym typeface="Arial"/>
              </a:rPr>
              <a:t>*</a:t>
            </a:r>
            <a:endParaRPr/>
          </a:p>
        </p:txBody>
      </p:sp>
      <p:sp>
        <p:nvSpPr>
          <p:cNvPr id="224" name="Google Shape;224;g40bda241c9_2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5" name="Google Shape;225;g40bda241c9_2_155:notes"/>
          <p:cNvSpPr txBox="1"/>
          <p:nvPr>
            <p:ph idx="1" type="body"/>
          </p:nvPr>
        </p:nvSpPr>
        <p:spPr>
          <a:xfrm>
            <a:off x="685800" y="4343400"/>
            <a:ext cx="5486399" cy="4208462"/>
          </a:xfrm>
          <a:prstGeom prst="rect">
            <a:avLst/>
          </a:prstGeom>
          <a:noFill/>
          <a:ln>
            <a:noFill/>
          </a:ln>
        </p:spPr>
        <p:txBody>
          <a:bodyPr anchorCtr="0" anchor="ctr" bIns="46800" lIns="90000" spcFirstLastPara="1" rIns="90000" wrap="square" tIns="46800">
            <a:noAutofit/>
          </a:bodyPr>
          <a:lstStyle/>
          <a:p>
            <a:pPr indent="0" lvl="0" marL="0" marR="0" rtl="0" algn="l">
              <a:spcBef>
                <a:spcPts val="0"/>
              </a:spcBef>
              <a:spcAft>
                <a:spcPts val="0"/>
              </a:spcAft>
              <a:buClr>
                <a:schemeClr val="dk1"/>
              </a:buClr>
              <a:buSzPts val="450"/>
              <a:buFont typeface="Arial"/>
              <a:buNone/>
            </a:pPr>
            <a:r>
              <a:rPr b="0" i="0" lang="en" sz="1800" u="none" cap="none" strike="noStrike">
                <a:solidFill>
                  <a:schemeClr val="dk1"/>
                </a:solidFill>
                <a:latin typeface="Arial"/>
                <a:ea typeface="Arial"/>
                <a:cs typeface="Arial"/>
                <a:sym typeface="Arial"/>
              </a:rPr>
              <a:t>http://en.wikibooks.org/wiki/X86_Assembly/Machine_Language_Conversion#8086_instruction_format_.2816_bit.29</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0bda241c9_2_54:notes"/>
          <p:cNvSpPr txBox="1"/>
          <p:nvPr>
            <p:ph idx="1" type="body"/>
          </p:nvPr>
        </p:nvSpPr>
        <p:spPr>
          <a:xfrm>
            <a:off x="685800" y="4343400"/>
            <a:ext cx="5484812" cy="4113211"/>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hlink"/>
              </a:buClr>
              <a:buSzPts val="1100"/>
              <a:buFont typeface="Arial"/>
              <a:buNone/>
            </a:pPr>
            <a:r>
              <a:rPr b="0" i="0" lang="en" sz="1100" u="sng" cap="none" strike="noStrike">
                <a:solidFill>
                  <a:schemeClr val="hlink"/>
                </a:solidFill>
                <a:latin typeface="Arial"/>
                <a:ea typeface="Arial"/>
                <a:cs typeface="Arial"/>
                <a:sym typeface="Arial"/>
                <a:hlinkClick r:id="rId2"/>
              </a:rPr>
              <a:t>http://www4.wittenberg.edu/academics/mathcomp/shelburne/comp255/notes/Intel80x86Overview.html</a:t>
            </a:r>
            <a:endParaRPr/>
          </a:p>
        </p:txBody>
      </p:sp>
      <p:sp>
        <p:nvSpPr>
          <p:cNvPr id="106" name="Google Shape;106;g40bda241c9_2_54:notes"/>
          <p:cNvSpPr/>
          <p:nvPr>
            <p:ph idx="2" type="sldImg"/>
          </p:nvPr>
        </p:nvSpPr>
        <p:spPr>
          <a:xfrm>
            <a:off x="381265" y="685800"/>
            <a:ext cx="6093884" cy="3427413"/>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0bda241c9_2_172:notes"/>
          <p:cNvSpPr txBox="1"/>
          <p:nvPr/>
        </p:nvSpPr>
        <p:spPr>
          <a:xfrm>
            <a:off x="3884612" y="8685211"/>
            <a:ext cx="2970211"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Arial"/>
              <a:buNone/>
            </a:pPr>
            <a:r>
              <a:rPr b="0" i="0" lang="en" sz="1200" u="none" cap="none" strike="noStrike">
                <a:solidFill>
                  <a:srgbClr val="000000"/>
                </a:solidFill>
                <a:latin typeface="Arial"/>
                <a:ea typeface="Arial"/>
                <a:cs typeface="Arial"/>
                <a:sym typeface="Arial"/>
              </a:rPr>
              <a:t>*</a:t>
            </a:r>
            <a:endParaRPr/>
          </a:p>
        </p:txBody>
      </p:sp>
      <p:sp>
        <p:nvSpPr>
          <p:cNvPr id="242" name="Google Shape;242;g40bda241c9_2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3" name="Google Shape;243;g40bda241c9_2_172:notes"/>
          <p:cNvSpPr txBox="1"/>
          <p:nvPr>
            <p:ph idx="1" type="body"/>
          </p:nvPr>
        </p:nvSpPr>
        <p:spPr>
          <a:xfrm>
            <a:off x="685800" y="4343400"/>
            <a:ext cx="5486399" cy="4208462"/>
          </a:xfrm>
          <a:prstGeom prst="rect">
            <a:avLst/>
          </a:prstGeom>
          <a:noFill/>
          <a:ln>
            <a:noFill/>
          </a:ln>
        </p:spPr>
        <p:txBody>
          <a:bodyPr anchorCtr="0" anchor="ctr" bIns="46800" lIns="90000" spcFirstLastPara="1" rIns="90000" wrap="square" tIns="46800">
            <a:noAutofit/>
          </a:bodyPr>
          <a:lstStyle/>
          <a:p>
            <a:pPr indent="0" lvl="0" marL="0" marR="0" rtl="0" algn="l">
              <a:spcBef>
                <a:spcPts val="0"/>
              </a:spcBef>
              <a:spcAft>
                <a:spcPts val="0"/>
              </a:spcAft>
              <a:buClr>
                <a:schemeClr val="dk1"/>
              </a:buClr>
              <a:buSzPts val="450"/>
              <a:buFont typeface="Arial"/>
              <a:buNone/>
            </a:pPr>
            <a:r>
              <a:rPr b="0" i="0" lang="en" sz="1800" u="none" cap="none" strike="noStrike">
                <a:solidFill>
                  <a:schemeClr val="dk1"/>
                </a:solidFill>
                <a:latin typeface="Arial"/>
                <a:ea typeface="Arial"/>
                <a:cs typeface="Arial"/>
                <a:sym typeface="Arial"/>
              </a:rPr>
              <a:t>http://en.wikibooks.org/wiki/X86_Assembly/Machine_Language_Conversion#8086_instruction_format_.2816_bit.29</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0bda241c9_2_60:notes"/>
          <p:cNvSpPr txBox="1"/>
          <p:nvPr>
            <p:ph idx="1" type="body"/>
          </p:nvPr>
        </p:nvSpPr>
        <p:spPr>
          <a:xfrm>
            <a:off x="685800" y="4343400"/>
            <a:ext cx="5484812" cy="4113211"/>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13" name="Google Shape;113;g40bda241c9_2_60:notes"/>
          <p:cNvSpPr/>
          <p:nvPr>
            <p:ph idx="2" type="sldImg"/>
          </p:nvPr>
        </p:nvSpPr>
        <p:spPr>
          <a:xfrm>
            <a:off x="381265" y="685800"/>
            <a:ext cx="6093884" cy="3427413"/>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0bda241c9_2_65:notes"/>
          <p:cNvSpPr txBox="1"/>
          <p:nvPr>
            <p:ph idx="1" type="body"/>
          </p:nvPr>
        </p:nvSpPr>
        <p:spPr>
          <a:xfrm>
            <a:off x="685800" y="4343400"/>
            <a:ext cx="5484899" cy="4113299"/>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hlink"/>
              </a:buClr>
              <a:buSzPts val="1100"/>
              <a:buFont typeface="Arial"/>
              <a:buNone/>
            </a:pPr>
            <a:r>
              <a:rPr b="0" i="0" lang="en" sz="1100" u="sng" cap="none" strike="noStrike">
                <a:solidFill>
                  <a:schemeClr val="hlink"/>
                </a:solidFill>
                <a:latin typeface="Arial"/>
                <a:ea typeface="Arial"/>
                <a:cs typeface="Arial"/>
                <a:sym typeface="Arial"/>
                <a:hlinkClick r:id="rId2"/>
              </a:rPr>
              <a:t>http://en.wikipedia.org/wiki/X86</a:t>
            </a:r>
            <a:endParaRPr/>
          </a:p>
        </p:txBody>
      </p:sp>
      <p:sp>
        <p:nvSpPr>
          <p:cNvPr id="119" name="Google Shape;119;g40bda241c9_2_65:notes"/>
          <p:cNvSpPr/>
          <p:nvPr>
            <p:ph idx="2" type="sldImg"/>
          </p:nvPr>
        </p:nvSpPr>
        <p:spPr>
          <a:xfrm>
            <a:off x="381265" y="685800"/>
            <a:ext cx="6093884" cy="3427413"/>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0bda241c9_2_70:notes"/>
          <p:cNvSpPr txBox="1"/>
          <p:nvPr>
            <p:ph idx="1" type="body"/>
          </p:nvPr>
        </p:nvSpPr>
        <p:spPr>
          <a:xfrm>
            <a:off x="685800" y="4343400"/>
            <a:ext cx="5484812" cy="4113211"/>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25" name="Google Shape;125;g40bda241c9_2_70:notes"/>
          <p:cNvSpPr/>
          <p:nvPr>
            <p:ph idx="2" type="sldImg"/>
          </p:nvPr>
        </p:nvSpPr>
        <p:spPr>
          <a:xfrm>
            <a:off x="381265" y="685800"/>
            <a:ext cx="6093884" cy="3427413"/>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0bda241c9_2_76:notes"/>
          <p:cNvSpPr/>
          <p:nvPr>
            <p:ph idx="2" type="sldImg"/>
          </p:nvPr>
        </p:nvSpPr>
        <p:spPr>
          <a:xfrm>
            <a:off x="381265" y="685800"/>
            <a:ext cx="6093884"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g40bda241c9_2_76:notes"/>
          <p:cNvSpPr txBox="1"/>
          <p:nvPr>
            <p:ph idx="1" type="body"/>
          </p:nvPr>
        </p:nvSpPr>
        <p:spPr>
          <a:xfrm>
            <a:off x="685800" y="4343400"/>
            <a:ext cx="5484812" cy="4113211"/>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Clr>
                <a:schemeClr val="dk1"/>
              </a:buClr>
              <a:buSzPts val="450"/>
              <a:buFont typeface="Arial"/>
              <a:buNone/>
            </a:pPr>
            <a:r>
              <a:rPr b="0" i="0" lang="en" sz="1800" u="none" cap="none" strike="noStrike">
                <a:solidFill>
                  <a:schemeClr val="dk1"/>
                </a:solidFill>
                <a:latin typeface="Arial"/>
                <a:ea typeface="Arial"/>
                <a:cs typeface="Arial"/>
                <a:sym typeface="Arial"/>
              </a:rPr>
              <a:t>Image courtesy of http://www.cs.virginia.edu/~evans/cs216/guides/x86.html</a:t>
            </a:r>
            <a:endParaRPr/>
          </a:p>
        </p:txBody>
      </p:sp>
      <p:sp>
        <p:nvSpPr>
          <p:cNvPr id="133" name="Google Shape;133;g40bda241c9_2_76:notes"/>
          <p:cNvSpPr txBox="1"/>
          <p:nvPr/>
        </p:nvSpPr>
        <p:spPr>
          <a:xfrm>
            <a:off x="3884612" y="8685211"/>
            <a:ext cx="2970211"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Arial"/>
              <a:buNone/>
            </a:pPr>
            <a:r>
              <a:rPr b="0" i="0" lang="en" sz="1200" u="none" cap="none" strike="noStrike">
                <a:solidFill>
                  <a:srgbClr val="000000"/>
                </a:solidFill>
                <a:latin typeface="Arial"/>
                <a:ea typeface="Arial"/>
                <a:cs typeface="Arial"/>
                <a:sym typeface="Arial"/>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0bda241c9_2_82:notes"/>
          <p:cNvSpPr txBox="1"/>
          <p:nvPr>
            <p:ph idx="1" type="body"/>
          </p:nvPr>
        </p:nvSpPr>
        <p:spPr>
          <a:xfrm>
            <a:off x="685800" y="4343400"/>
            <a:ext cx="5484812" cy="4113211"/>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39" name="Google Shape;139;g40bda241c9_2_82:notes"/>
          <p:cNvSpPr/>
          <p:nvPr>
            <p:ph idx="2" type="sldImg"/>
          </p:nvPr>
        </p:nvSpPr>
        <p:spPr>
          <a:xfrm>
            <a:off x="381265" y="685800"/>
            <a:ext cx="6093884" cy="3427413"/>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0bda241c9_2_87:notes"/>
          <p:cNvSpPr txBox="1"/>
          <p:nvPr>
            <p:ph idx="1" type="body"/>
          </p:nvPr>
        </p:nvSpPr>
        <p:spPr>
          <a:xfrm>
            <a:off x="685800" y="4343400"/>
            <a:ext cx="5484812" cy="4113211"/>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45" name="Google Shape;145;g40bda241c9_2_87:notes"/>
          <p:cNvSpPr/>
          <p:nvPr>
            <p:ph idx="2" type="sldImg"/>
          </p:nvPr>
        </p:nvSpPr>
        <p:spPr>
          <a:xfrm>
            <a:off x="381265" y="685800"/>
            <a:ext cx="6093884" cy="3427413"/>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0bda241c9_2_92:notes"/>
          <p:cNvSpPr/>
          <p:nvPr>
            <p:ph idx="2" type="sldImg"/>
          </p:nvPr>
        </p:nvSpPr>
        <p:spPr>
          <a:xfrm>
            <a:off x="381265" y="685800"/>
            <a:ext cx="6093884"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g40bda241c9_2_92:notes"/>
          <p:cNvSpPr txBox="1"/>
          <p:nvPr>
            <p:ph idx="1" type="body"/>
          </p:nvPr>
        </p:nvSpPr>
        <p:spPr>
          <a:xfrm>
            <a:off x="685800" y="4343400"/>
            <a:ext cx="5484812" cy="4113211"/>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Clr>
                <a:schemeClr val="dk1"/>
              </a:buClr>
              <a:buSzPts val="450"/>
              <a:buFont typeface="Arial"/>
              <a:buNone/>
            </a:pPr>
            <a:r>
              <a:rPr b="0" i="0" lang="en" sz="1800" u="none" cap="none" strike="noStrike">
                <a:solidFill>
                  <a:schemeClr val="dk1"/>
                </a:solidFill>
                <a:latin typeface="Arial"/>
                <a:ea typeface="Arial"/>
                <a:cs typeface="Arial"/>
                <a:sym typeface="Arial"/>
              </a:rPr>
              <a:t>Images in the public domain, courtesy of wikipedia</a:t>
            </a:r>
            <a:endParaRPr/>
          </a:p>
        </p:txBody>
      </p:sp>
      <p:sp>
        <p:nvSpPr>
          <p:cNvPr id="152" name="Google Shape;152;g40bda241c9_2_92:notes"/>
          <p:cNvSpPr txBox="1"/>
          <p:nvPr/>
        </p:nvSpPr>
        <p:spPr>
          <a:xfrm>
            <a:off x="3884612" y="8685211"/>
            <a:ext cx="2970211"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Arial"/>
              <a:buNone/>
            </a:pPr>
            <a:r>
              <a:rPr b="0" i="0" lang="en" sz="1200" u="none" cap="none" strike="noStrike">
                <a:solidFill>
                  <a:srgbClr val="000000"/>
                </a:solidFill>
                <a:latin typeface="Arial"/>
                <a:ea typeface="Arial"/>
                <a:cs typeface="Arial"/>
                <a:sym typeface="Arial"/>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TitleAndTx" type="vertTitleAndTx">
  <p:cSld name="VERTICAL_TITLE_AND_VERTICAL_TEXT">
    <p:spTree>
      <p:nvGrpSpPr>
        <p:cNvPr id="63" name="Shape 63"/>
        <p:cNvGrpSpPr/>
        <p:nvPr/>
      </p:nvGrpSpPr>
      <p:grpSpPr>
        <a:xfrm>
          <a:off x="0" y="0"/>
          <a:ext cx="0" cy="0"/>
          <a:chOff x="0" y="0"/>
          <a:chExt cx="0" cy="0"/>
        </a:xfrm>
      </p:grpSpPr>
      <p:sp>
        <p:nvSpPr>
          <p:cNvPr id="64" name="Google Shape;64;p15"/>
          <p:cNvSpPr txBox="1"/>
          <p:nvPr>
            <p:ph type="title"/>
          </p:nvPr>
        </p:nvSpPr>
        <p:spPr>
          <a:xfrm rot="5400000">
            <a:off x="5558829" y="1470620"/>
            <a:ext cx="4196954" cy="2055813"/>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420000"/>
              </a:buClr>
              <a:buSzPts val="4400"/>
              <a:buFont typeface="Times New Roman"/>
              <a:buNone/>
              <a:defRPr b="0" i="0" sz="4400" u="none" cap="none" strike="noStrike">
                <a:solidFill>
                  <a:srgbClr val="42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420000"/>
              </a:buClr>
              <a:buSzPts val="4400"/>
              <a:buFont typeface="Times New Roman"/>
              <a:buNone/>
              <a:defRPr b="0" i="0" sz="4400" u="none" cap="none" strike="noStrike">
                <a:solidFill>
                  <a:srgbClr val="420000"/>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9pPr>
          </a:lstStyle>
          <a:p/>
        </p:txBody>
      </p:sp>
      <p:sp>
        <p:nvSpPr>
          <p:cNvPr id="65" name="Google Shape;65;p15"/>
          <p:cNvSpPr txBox="1"/>
          <p:nvPr>
            <p:ph idx="1" type="body"/>
          </p:nvPr>
        </p:nvSpPr>
        <p:spPr>
          <a:xfrm rot="5400000">
            <a:off x="1368623" y="-511373"/>
            <a:ext cx="4196954" cy="601979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800"/>
              </a:spcBef>
              <a:spcAft>
                <a:spcPts val="0"/>
              </a:spcAft>
              <a:buClr>
                <a:srgbClr val="000000"/>
              </a:buClr>
              <a:buSzPts val="3200"/>
              <a:buFont typeface="Times New Roman"/>
              <a:buNone/>
              <a:defRPr b="0" i="0" sz="32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700"/>
              </a:spcBef>
              <a:spcAft>
                <a:spcPts val="0"/>
              </a:spcAft>
              <a:buClr>
                <a:srgbClr val="000000"/>
              </a:buClr>
              <a:buSzPts val="2800"/>
              <a:buFont typeface="Times New Roman"/>
              <a:buNone/>
              <a:defRPr b="0" i="0" sz="28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60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228600" lvl="6" marL="32004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228600" lvl="7" marL="36576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228600" lvl="8" marL="41148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Tx" type="vertTx">
  <p:cSld name="VERTICAL_TEXT">
    <p:spTree>
      <p:nvGrpSpPr>
        <p:cNvPr id="66" name="Shape 66"/>
        <p:cNvGrpSpPr/>
        <p:nvPr/>
      </p:nvGrpSpPr>
      <p:grpSpPr>
        <a:xfrm>
          <a:off x="0" y="0"/>
          <a:ext cx="0" cy="0"/>
          <a:chOff x="0" y="0"/>
          <a:chExt cx="0" cy="0"/>
        </a:xfrm>
      </p:grpSpPr>
      <p:sp>
        <p:nvSpPr>
          <p:cNvPr id="67" name="Google Shape;67;p16"/>
          <p:cNvSpPr txBox="1"/>
          <p:nvPr>
            <p:ph type="title"/>
          </p:nvPr>
        </p:nvSpPr>
        <p:spPr>
          <a:xfrm>
            <a:off x="457200" y="400050"/>
            <a:ext cx="8228012" cy="856058"/>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420000"/>
              </a:buClr>
              <a:buSzPts val="4400"/>
              <a:buFont typeface="Times New Roman"/>
              <a:buNone/>
              <a:defRPr b="0" i="0" sz="4400" u="none" cap="none" strike="noStrike">
                <a:solidFill>
                  <a:srgbClr val="42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420000"/>
              </a:buClr>
              <a:buSzPts val="4400"/>
              <a:buFont typeface="Times New Roman"/>
              <a:buNone/>
              <a:defRPr b="0" i="0" sz="4400" u="none" cap="none" strike="noStrike">
                <a:solidFill>
                  <a:srgbClr val="420000"/>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9pPr>
          </a:lstStyle>
          <a:p/>
        </p:txBody>
      </p:sp>
      <p:sp>
        <p:nvSpPr>
          <p:cNvPr id="68" name="Google Shape;68;p16"/>
          <p:cNvSpPr txBox="1"/>
          <p:nvPr>
            <p:ph idx="1" type="body"/>
          </p:nvPr>
        </p:nvSpPr>
        <p:spPr>
          <a:xfrm rot="5400000">
            <a:off x="2958504" y="-1129704"/>
            <a:ext cx="3225402" cy="8228012"/>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800"/>
              </a:spcBef>
              <a:spcAft>
                <a:spcPts val="0"/>
              </a:spcAft>
              <a:buClr>
                <a:srgbClr val="000000"/>
              </a:buClr>
              <a:buSzPts val="3200"/>
              <a:buFont typeface="Times New Roman"/>
              <a:buNone/>
              <a:defRPr b="0" i="0" sz="32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700"/>
              </a:spcBef>
              <a:spcAft>
                <a:spcPts val="0"/>
              </a:spcAft>
              <a:buClr>
                <a:srgbClr val="000000"/>
              </a:buClr>
              <a:buSzPts val="2800"/>
              <a:buFont typeface="Times New Roman"/>
              <a:buNone/>
              <a:defRPr b="0" i="0" sz="28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60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228600" lvl="6" marL="32004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228600" lvl="7" marL="36576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228600" lvl="8" marL="41148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x" type="picTx">
  <p:cSld name="PICTURE_WITH_CAPTION_TEXT">
    <p:spTree>
      <p:nvGrpSpPr>
        <p:cNvPr id="69" name="Shape 69"/>
        <p:cNvGrpSpPr/>
        <p:nvPr/>
      </p:nvGrpSpPr>
      <p:grpSpPr>
        <a:xfrm>
          <a:off x="0" y="0"/>
          <a:ext cx="0" cy="0"/>
          <a:chOff x="0" y="0"/>
          <a:chExt cx="0" cy="0"/>
        </a:xfrm>
      </p:grpSpPr>
      <p:sp>
        <p:nvSpPr>
          <p:cNvPr id="70" name="Google Shape;70;p17"/>
          <p:cNvSpPr txBox="1"/>
          <p:nvPr>
            <p:ph type="title"/>
          </p:nvPr>
        </p:nvSpPr>
        <p:spPr>
          <a:xfrm>
            <a:off x="1792288" y="3600450"/>
            <a:ext cx="5486399" cy="425053"/>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420000"/>
              </a:buClr>
              <a:buSzPts val="2000"/>
              <a:buFont typeface="Times New Roman"/>
              <a:buNone/>
              <a:defRPr b="1" i="0" sz="2000" u="none" cap="none" strike="noStrike">
                <a:solidFill>
                  <a:srgbClr val="42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420000"/>
              </a:buClr>
              <a:buSzPts val="4400"/>
              <a:buFont typeface="Times New Roman"/>
              <a:buNone/>
              <a:defRPr b="0" i="0" sz="4400" u="none" cap="none" strike="noStrike">
                <a:solidFill>
                  <a:srgbClr val="420000"/>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9pPr>
          </a:lstStyle>
          <a:p/>
        </p:txBody>
      </p:sp>
      <p:sp>
        <p:nvSpPr>
          <p:cNvPr id="71" name="Google Shape;71;p17"/>
          <p:cNvSpPr/>
          <p:nvPr>
            <p:ph idx="2" type="pic"/>
          </p:nvPr>
        </p:nvSpPr>
        <p:spPr>
          <a:xfrm>
            <a:off x="1792288" y="459581"/>
            <a:ext cx="5486399" cy="3086100"/>
          </a:xfrm>
          <a:prstGeom prst="rect">
            <a:avLst/>
          </a:prstGeom>
          <a:noFill/>
          <a:ln>
            <a:noFill/>
          </a:ln>
        </p:spPr>
        <p:txBody>
          <a:bodyPr anchorCtr="0" anchor="t" bIns="91425" lIns="91425" spcFirstLastPara="1" rIns="91425" wrap="square" tIns="91425"/>
          <a:lstStyle>
            <a:lvl1pPr lvl="0" marR="0" rtl="0" algn="l">
              <a:lnSpc>
                <a:spcPct val="100000"/>
              </a:lnSpc>
              <a:spcBef>
                <a:spcPts val="80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70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60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5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5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5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5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5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5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72" name="Google Shape;72;p17"/>
          <p:cNvSpPr txBox="1"/>
          <p:nvPr>
            <p:ph idx="1" type="body"/>
          </p:nvPr>
        </p:nvSpPr>
        <p:spPr>
          <a:xfrm>
            <a:off x="1792288" y="4025503"/>
            <a:ext cx="5486399" cy="603646"/>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80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70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600"/>
              </a:spcBef>
              <a:spcAft>
                <a:spcPts val="0"/>
              </a:spcAft>
              <a:buClr>
                <a:srgbClr val="000000"/>
              </a:buClr>
              <a:buSzPts val="1000"/>
              <a:buFont typeface="Times New Roman"/>
              <a:buNone/>
              <a:defRPr b="0" i="0" sz="10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500"/>
              </a:spcBef>
              <a:spcAft>
                <a:spcPts val="0"/>
              </a:spcAft>
              <a:buClr>
                <a:srgbClr val="000000"/>
              </a:buClr>
              <a:buSzPts val="900"/>
              <a:buFont typeface="Times New Roman"/>
              <a:buNone/>
              <a:defRPr b="0" i="0" sz="9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500"/>
              </a:spcBef>
              <a:spcAft>
                <a:spcPts val="0"/>
              </a:spcAft>
              <a:buClr>
                <a:srgbClr val="000000"/>
              </a:buClr>
              <a:buSzPts val="900"/>
              <a:buFont typeface="Times New Roman"/>
              <a:buNone/>
              <a:defRPr b="0" i="0" sz="9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500"/>
              </a:spcBef>
              <a:spcAft>
                <a:spcPts val="0"/>
              </a:spcAft>
              <a:buClr>
                <a:srgbClr val="000000"/>
              </a:buClr>
              <a:buSzPts val="900"/>
              <a:buFont typeface="Times New Roman"/>
              <a:buNone/>
              <a:defRPr b="0" i="0" sz="900" u="none" cap="none" strike="noStrike">
                <a:solidFill>
                  <a:srgbClr val="000000"/>
                </a:solidFill>
                <a:latin typeface="Times New Roman"/>
                <a:ea typeface="Times New Roman"/>
                <a:cs typeface="Times New Roman"/>
                <a:sym typeface="Times New Roman"/>
              </a:defRPr>
            </a:lvl6pPr>
            <a:lvl7pPr indent="-228600" lvl="6" marL="3200400" marR="0" rtl="0" algn="l">
              <a:lnSpc>
                <a:spcPct val="100000"/>
              </a:lnSpc>
              <a:spcBef>
                <a:spcPts val="500"/>
              </a:spcBef>
              <a:spcAft>
                <a:spcPts val="0"/>
              </a:spcAft>
              <a:buClr>
                <a:srgbClr val="000000"/>
              </a:buClr>
              <a:buSzPts val="900"/>
              <a:buFont typeface="Times New Roman"/>
              <a:buNone/>
              <a:defRPr b="0" i="0" sz="900" u="none" cap="none" strike="noStrike">
                <a:solidFill>
                  <a:srgbClr val="000000"/>
                </a:solidFill>
                <a:latin typeface="Times New Roman"/>
                <a:ea typeface="Times New Roman"/>
                <a:cs typeface="Times New Roman"/>
                <a:sym typeface="Times New Roman"/>
              </a:defRPr>
            </a:lvl7pPr>
            <a:lvl8pPr indent="-228600" lvl="7" marL="3657600" marR="0" rtl="0" algn="l">
              <a:lnSpc>
                <a:spcPct val="100000"/>
              </a:lnSpc>
              <a:spcBef>
                <a:spcPts val="500"/>
              </a:spcBef>
              <a:spcAft>
                <a:spcPts val="0"/>
              </a:spcAft>
              <a:buClr>
                <a:srgbClr val="000000"/>
              </a:buClr>
              <a:buSzPts val="900"/>
              <a:buFont typeface="Times New Roman"/>
              <a:buNone/>
              <a:defRPr b="0" i="0" sz="900" u="none" cap="none" strike="noStrike">
                <a:solidFill>
                  <a:srgbClr val="000000"/>
                </a:solidFill>
                <a:latin typeface="Times New Roman"/>
                <a:ea typeface="Times New Roman"/>
                <a:cs typeface="Times New Roman"/>
                <a:sym typeface="Times New Roman"/>
              </a:defRPr>
            </a:lvl8pPr>
            <a:lvl9pPr indent="-228600" lvl="8" marL="4114800" marR="0" rtl="0" algn="l">
              <a:lnSpc>
                <a:spcPct val="100000"/>
              </a:lnSpc>
              <a:spcBef>
                <a:spcPts val="500"/>
              </a:spcBef>
              <a:spcAft>
                <a:spcPts val="0"/>
              </a:spcAft>
              <a:buClr>
                <a:srgbClr val="000000"/>
              </a:buClr>
              <a:buSzPts val="900"/>
              <a:buFont typeface="Times New Roman"/>
              <a:buNone/>
              <a:defRPr b="0" i="0" sz="900" u="none" cap="none" strike="noStrike">
                <a:solidFill>
                  <a:srgbClr val="000000"/>
                </a:solidFill>
                <a:latin typeface="Times New Roman"/>
                <a:ea typeface="Times New Roman"/>
                <a:cs typeface="Times New Roman"/>
                <a:sym typeface="Times New Roman"/>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Tx" type="objTx">
  <p:cSld name="OBJECT_WITH_CAPTION_TEXT">
    <p:spTree>
      <p:nvGrpSpPr>
        <p:cNvPr id="73" name="Shape 73"/>
        <p:cNvGrpSpPr/>
        <p:nvPr/>
      </p:nvGrpSpPr>
      <p:grpSpPr>
        <a:xfrm>
          <a:off x="0" y="0"/>
          <a:ext cx="0" cy="0"/>
          <a:chOff x="0" y="0"/>
          <a:chExt cx="0" cy="0"/>
        </a:xfrm>
      </p:grpSpPr>
      <p:sp>
        <p:nvSpPr>
          <p:cNvPr id="74" name="Google Shape;74;p18"/>
          <p:cNvSpPr txBox="1"/>
          <p:nvPr>
            <p:ph type="title"/>
          </p:nvPr>
        </p:nvSpPr>
        <p:spPr>
          <a:xfrm>
            <a:off x="457200" y="204788"/>
            <a:ext cx="3008313" cy="871537"/>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420000"/>
              </a:buClr>
              <a:buSzPts val="2000"/>
              <a:buFont typeface="Times New Roman"/>
              <a:buNone/>
              <a:defRPr b="1" i="0" sz="2000" u="none" cap="none" strike="noStrike">
                <a:solidFill>
                  <a:srgbClr val="42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420000"/>
              </a:buClr>
              <a:buSzPts val="4400"/>
              <a:buFont typeface="Times New Roman"/>
              <a:buNone/>
              <a:defRPr b="0" i="0" sz="4400" u="none" cap="none" strike="noStrike">
                <a:solidFill>
                  <a:srgbClr val="420000"/>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9pPr>
          </a:lstStyle>
          <a:p/>
        </p:txBody>
      </p:sp>
      <p:sp>
        <p:nvSpPr>
          <p:cNvPr id="75" name="Google Shape;75;p18"/>
          <p:cNvSpPr txBox="1"/>
          <p:nvPr>
            <p:ph idx="1" type="body"/>
          </p:nvPr>
        </p:nvSpPr>
        <p:spPr>
          <a:xfrm>
            <a:off x="3575050" y="204788"/>
            <a:ext cx="5111750" cy="438983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800"/>
              </a:spcBef>
              <a:spcAft>
                <a:spcPts val="0"/>
              </a:spcAft>
              <a:buClr>
                <a:srgbClr val="000000"/>
              </a:buClr>
              <a:buSzPts val="3200"/>
              <a:buFont typeface="Times New Roman"/>
              <a:buNone/>
              <a:defRPr b="0" i="0" sz="32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700"/>
              </a:spcBef>
              <a:spcAft>
                <a:spcPts val="0"/>
              </a:spcAft>
              <a:buClr>
                <a:srgbClr val="000000"/>
              </a:buClr>
              <a:buSzPts val="2800"/>
              <a:buFont typeface="Times New Roman"/>
              <a:buNone/>
              <a:defRPr b="0" i="0" sz="28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60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228600" lvl="6" marL="32004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228600" lvl="7" marL="36576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228600" lvl="8" marL="41148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p:txBody>
      </p:sp>
      <p:sp>
        <p:nvSpPr>
          <p:cNvPr id="76" name="Google Shape;76;p18"/>
          <p:cNvSpPr txBox="1"/>
          <p:nvPr>
            <p:ph idx="2" type="body"/>
          </p:nvPr>
        </p:nvSpPr>
        <p:spPr>
          <a:xfrm>
            <a:off x="457200" y="1076325"/>
            <a:ext cx="3008313" cy="3518297"/>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80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70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600"/>
              </a:spcBef>
              <a:spcAft>
                <a:spcPts val="0"/>
              </a:spcAft>
              <a:buClr>
                <a:srgbClr val="000000"/>
              </a:buClr>
              <a:buSzPts val="1000"/>
              <a:buFont typeface="Times New Roman"/>
              <a:buNone/>
              <a:defRPr b="0" i="0" sz="10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500"/>
              </a:spcBef>
              <a:spcAft>
                <a:spcPts val="0"/>
              </a:spcAft>
              <a:buClr>
                <a:srgbClr val="000000"/>
              </a:buClr>
              <a:buSzPts val="900"/>
              <a:buFont typeface="Times New Roman"/>
              <a:buNone/>
              <a:defRPr b="0" i="0" sz="9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500"/>
              </a:spcBef>
              <a:spcAft>
                <a:spcPts val="0"/>
              </a:spcAft>
              <a:buClr>
                <a:srgbClr val="000000"/>
              </a:buClr>
              <a:buSzPts val="900"/>
              <a:buFont typeface="Times New Roman"/>
              <a:buNone/>
              <a:defRPr b="0" i="0" sz="9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500"/>
              </a:spcBef>
              <a:spcAft>
                <a:spcPts val="0"/>
              </a:spcAft>
              <a:buClr>
                <a:srgbClr val="000000"/>
              </a:buClr>
              <a:buSzPts val="900"/>
              <a:buFont typeface="Times New Roman"/>
              <a:buNone/>
              <a:defRPr b="0" i="0" sz="900" u="none" cap="none" strike="noStrike">
                <a:solidFill>
                  <a:srgbClr val="000000"/>
                </a:solidFill>
                <a:latin typeface="Times New Roman"/>
                <a:ea typeface="Times New Roman"/>
                <a:cs typeface="Times New Roman"/>
                <a:sym typeface="Times New Roman"/>
              </a:defRPr>
            </a:lvl6pPr>
            <a:lvl7pPr indent="-228600" lvl="6" marL="3200400" marR="0" rtl="0" algn="l">
              <a:lnSpc>
                <a:spcPct val="100000"/>
              </a:lnSpc>
              <a:spcBef>
                <a:spcPts val="500"/>
              </a:spcBef>
              <a:spcAft>
                <a:spcPts val="0"/>
              </a:spcAft>
              <a:buClr>
                <a:srgbClr val="000000"/>
              </a:buClr>
              <a:buSzPts val="900"/>
              <a:buFont typeface="Times New Roman"/>
              <a:buNone/>
              <a:defRPr b="0" i="0" sz="900" u="none" cap="none" strike="noStrike">
                <a:solidFill>
                  <a:srgbClr val="000000"/>
                </a:solidFill>
                <a:latin typeface="Times New Roman"/>
                <a:ea typeface="Times New Roman"/>
                <a:cs typeface="Times New Roman"/>
                <a:sym typeface="Times New Roman"/>
              </a:defRPr>
            </a:lvl7pPr>
            <a:lvl8pPr indent="-228600" lvl="7" marL="3657600" marR="0" rtl="0" algn="l">
              <a:lnSpc>
                <a:spcPct val="100000"/>
              </a:lnSpc>
              <a:spcBef>
                <a:spcPts val="500"/>
              </a:spcBef>
              <a:spcAft>
                <a:spcPts val="0"/>
              </a:spcAft>
              <a:buClr>
                <a:srgbClr val="000000"/>
              </a:buClr>
              <a:buSzPts val="900"/>
              <a:buFont typeface="Times New Roman"/>
              <a:buNone/>
              <a:defRPr b="0" i="0" sz="900" u="none" cap="none" strike="noStrike">
                <a:solidFill>
                  <a:srgbClr val="000000"/>
                </a:solidFill>
                <a:latin typeface="Times New Roman"/>
                <a:ea typeface="Times New Roman"/>
                <a:cs typeface="Times New Roman"/>
                <a:sym typeface="Times New Roman"/>
              </a:defRPr>
            </a:lvl8pPr>
            <a:lvl9pPr indent="-228600" lvl="8" marL="4114800" marR="0" rtl="0" algn="l">
              <a:lnSpc>
                <a:spcPct val="100000"/>
              </a:lnSpc>
              <a:spcBef>
                <a:spcPts val="500"/>
              </a:spcBef>
              <a:spcAft>
                <a:spcPts val="0"/>
              </a:spcAft>
              <a:buClr>
                <a:srgbClr val="000000"/>
              </a:buClr>
              <a:buSzPts val="900"/>
              <a:buFont typeface="Times New Roman"/>
              <a:buNone/>
              <a:defRPr b="0" i="0" sz="900" u="none" cap="none" strike="noStrike">
                <a:solidFill>
                  <a:srgbClr val="000000"/>
                </a:solidFill>
                <a:latin typeface="Times New Roman"/>
                <a:ea typeface="Times New Roman"/>
                <a:cs typeface="Times New Roman"/>
                <a:sym typeface="Times New Roman"/>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Only" type="titleOnly">
  <p:cSld name="TITLE_ONLY">
    <p:spTree>
      <p:nvGrpSpPr>
        <p:cNvPr id="77" name="Shape 77"/>
        <p:cNvGrpSpPr/>
        <p:nvPr/>
      </p:nvGrpSpPr>
      <p:grpSpPr>
        <a:xfrm>
          <a:off x="0" y="0"/>
          <a:ext cx="0" cy="0"/>
          <a:chOff x="0" y="0"/>
          <a:chExt cx="0" cy="0"/>
        </a:xfrm>
      </p:grpSpPr>
      <p:sp>
        <p:nvSpPr>
          <p:cNvPr id="78" name="Google Shape;78;p19"/>
          <p:cNvSpPr txBox="1"/>
          <p:nvPr>
            <p:ph type="title"/>
          </p:nvPr>
        </p:nvSpPr>
        <p:spPr>
          <a:xfrm>
            <a:off x="457200" y="400050"/>
            <a:ext cx="8228012" cy="856058"/>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420000"/>
              </a:buClr>
              <a:buSzPts val="4400"/>
              <a:buFont typeface="Times New Roman"/>
              <a:buNone/>
              <a:defRPr b="0" i="0" sz="4400" u="none" cap="none" strike="noStrike">
                <a:solidFill>
                  <a:srgbClr val="42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420000"/>
              </a:buClr>
              <a:buSzPts val="4400"/>
              <a:buFont typeface="Times New Roman"/>
              <a:buNone/>
              <a:defRPr b="0" i="0" sz="4400" u="none" cap="none" strike="noStrike">
                <a:solidFill>
                  <a:srgbClr val="420000"/>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TxTwoObj" type="twoTxTwoObj">
  <p:cSld name="TWO_OBJECTS_WITH_TEXT">
    <p:spTree>
      <p:nvGrpSpPr>
        <p:cNvPr id="79" name="Shape 79"/>
        <p:cNvGrpSpPr/>
        <p:nvPr/>
      </p:nvGrpSpPr>
      <p:grpSpPr>
        <a:xfrm>
          <a:off x="0" y="0"/>
          <a:ext cx="0" cy="0"/>
          <a:chOff x="0" y="0"/>
          <a:chExt cx="0" cy="0"/>
        </a:xfrm>
      </p:grpSpPr>
      <p:sp>
        <p:nvSpPr>
          <p:cNvPr id="80" name="Google Shape;80;p20"/>
          <p:cNvSpPr txBox="1"/>
          <p:nvPr>
            <p:ph type="title"/>
          </p:nvPr>
        </p:nvSpPr>
        <p:spPr>
          <a:xfrm>
            <a:off x="457200" y="205978"/>
            <a:ext cx="8229600" cy="857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420000"/>
              </a:buClr>
              <a:buSzPts val="4400"/>
              <a:buFont typeface="Times New Roman"/>
              <a:buNone/>
              <a:defRPr b="0" i="0" sz="4400" u="none" cap="none" strike="noStrike">
                <a:solidFill>
                  <a:srgbClr val="42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420000"/>
              </a:buClr>
              <a:buSzPts val="4400"/>
              <a:buFont typeface="Times New Roman"/>
              <a:buNone/>
              <a:defRPr b="0" i="0" sz="4400" u="none" cap="none" strike="noStrike">
                <a:solidFill>
                  <a:srgbClr val="420000"/>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9pPr>
          </a:lstStyle>
          <a:p/>
        </p:txBody>
      </p:sp>
      <p:sp>
        <p:nvSpPr>
          <p:cNvPr id="81" name="Google Shape;81;p20"/>
          <p:cNvSpPr txBox="1"/>
          <p:nvPr>
            <p:ph idx="1" type="body"/>
          </p:nvPr>
        </p:nvSpPr>
        <p:spPr>
          <a:xfrm>
            <a:off x="457200" y="1151334"/>
            <a:ext cx="4040187" cy="47982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800"/>
              </a:spcBef>
              <a:spcAft>
                <a:spcPts val="0"/>
              </a:spcAft>
              <a:buClr>
                <a:srgbClr val="000000"/>
              </a:buClr>
              <a:buSzPts val="2400"/>
              <a:buFont typeface="Times New Roman"/>
              <a:buNone/>
              <a:defRPr b="1" i="0" sz="24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700"/>
              </a:spcBef>
              <a:spcAft>
                <a:spcPts val="0"/>
              </a:spcAft>
              <a:buClr>
                <a:srgbClr val="000000"/>
              </a:buClr>
              <a:buSzPts val="2000"/>
              <a:buFont typeface="Times New Roman"/>
              <a:buNone/>
              <a:defRPr b="1" i="0" sz="20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600"/>
              </a:spcBef>
              <a:spcAft>
                <a:spcPts val="0"/>
              </a:spcAft>
              <a:buClr>
                <a:srgbClr val="000000"/>
              </a:buClr>
              <a:buSzPts val="1800"/>
              <a:buFont typeface="Times New Roman"/>
              <a:buNone/>
              <a:defRPr b="1" i="0" sz="18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500"/>
              </a:spcBef>
              <a:spcAft>
                <a:spcPts val="0"/>
              </a:spcAft>
              <a:buClr>
                <a:srgbClr val="000000"/>
              </a:buClr>
              <a:buSzPts val="1600"/>
              <a:buFont typeface="Times New Roman"/>
              <a:buNone/>
              <a:defRPr b="1" i="0" sz="16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500"/>
              </a:spcBef>
              <a:spcAft>
                <a:spcPts val="0"/>
              </a:spcAft>
              <a:buClr>
                <a:srgbClr val="000000"/>
              </a:buClr>
              <a:buSzPts val="1600"/>
              <a:buFont typeface="Times New Roman"/>
              <a:buNone/>
              <a:defRPr b="1" i="0" sz="16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500"/>
              </a:spcBef>
              <a:spcAft>
                <a:spcPts val="0"/>
              </a:spcAft>
              <a:buClr>
                <a:srgbClr val="000000"/>
              </a:buClr>
              <a:buSzPts val="1600"/>
              <a:buFont typeface="Times New Roman"/>
              <a:buNone/>
              <a:defRPr b="1" i="0" sz="1600" u="none" cap="none" strike="noStrike">
                <a:solidFill>
                  <a:srgbClr val="000000"/>
                </a:solidFill>
                <a:latin typeface="Times New Roman"/>
                <a:ea typeface="Times New Roman"/>
                <a:cs typeface="Times New Roman"/>
                <a:sym typeface="Times New Roman"/>
              </a:defRPr>
            </a:lvl6pPr>
            <a:lvl7pPr indent="-228600" lvl="6" marL="3200400" marR="0" rtl="0" algn="l">
              <a:lnSpc>
                <a:spcPct val="100000"/>
              </a:lnSpc>
              <a:spcBef>
                <a:spcPts val="500"/>
              </a:spcBef>
              <a:spcAft>
                <a:spcPts val="0"/>
              </a:spcAft>
              <a:buClr>
                <a:srgbClr val="000000"/>
              </a:buClr>
              <a:buSzPts val="1600"/>
              <a:buFont typeface="Times New Roman"/>
              <a:buNone/>
              <a:defRPr b="1" i="0" sz="1600" u="none" cap="none" strike="noStrike">
                <a:solidFill>
                  <a:srgbClr val="000000"/>
                </a:solidFill>
                <a:latin typeface="Times New Roman"/>
                <a:ea typeface="Times New Roman"/>
                <a:cs typeface="Times New Roman"/>
                <a:sym typeface="Times New Roman"/>
              </a:defRPr>
            </a:lvl7pPr>
            <a:lvl8pPr indent="-228600" lvl="7" marL="3657600" marR="0" rtl="0" algn="l">
              <a:lnSpc>
                <a:spcPct val="100000"/>
              </a:lnSpc>
              <a:spcBef>
                <a:spcPts val="500"/>
              </a:spcBef>
              <a:spcAft>
                <a:spcPts val="0"/>
              </a:spcAft>
              <a:buClr>
                <a:srgbClr val="000000"/>
              </a:buClr>
              <a:buSzPts val="1600"/>
              <a:buFont typeface="Times New Roman"/>
              <a:buNone/>
              <a:defRPr b="1" i="0" sz="1600" u="none" cap="none" strike="noStrike">
                <a:solidFill>
                  <a:srgbClr val="000000"/>
                </a:solidFill>
                <a:latin typeface="Times New Roman"/>
                <a:ea typeface="Times New Roman"/>
                <a:cs typeface="Times New Roman"/>
                <a:sym typeface="Times New Roman"/>
              </a:defRPr>
            </a:lvl8pPr>
            <a:lvl9pPr indent="-228600" lvl="8" marL="4114800" marR="0" rtl="0" algn="l">
              <a:lnSpc>
                <a:spcPct val="100000"/>
              </a:lnSpc>
              <a:spcBef>
                <a:spcPts val="500"/>
              </a:spcBef>
              <a:spcAft>
                <a:spcPts val="0"/>
              </a:spcAft>
              <a:buClr>
                <a:srgbClr val="000000"/>
              </a:buClr>
              <a:buSzPts val="1600"/>
              <a:buFont typeface="Times New Roman"/>
              <a:buNone/>
              <a:defRPr b="1" i="0" sz="1600" u="none" cap="none" strike="noStrike">
                <a:solidFill>
                  <a:srgbClr val="000000"/>
                </a:solidFill>
                <a:latin typeface="Times New Roman"/>
                <a:ea typeface="Times New Roman"/>
                <a:cs typeface="Times New Roman"/>
                <a:sym typeface="Times New Roman"/>
              </a:defRPr>
            </a:lvl9pPr>
          </a:lstStyle>
          <a:p/>
        </p:txBody>
      </p:sp>
      <p:sp>
        <p:nvSpPr>
          <p:cNvPr id="82" name="Google Shape;82;p20"/>
          <p:cNvSpPr txBox="1"/>
          <p:nvPr>
            <p:ph idx="2" type="body"/>
          </p:nvPr>
        </p:nvSpPr>
        <p:spPr>
          <a:xfrm>
            <a:off x="457200" y="1631156"/>
            <a:ext cx="4040187" cy="2963465"/>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80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7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600"/>
              </a:spcBef>
              <a:spcAft>
                <a:spcPts val="0"/>
              </a:spcAft>
              <a:buClr>
                <a:srgbClr val="000000"/>
              </a:buClr>
              <a:buSzPts val="1800"/>
              <a:buFont typeface="Times New Roman"/>
              <a:buNone/>
              <a:defRPr b="0" i="0" sz="18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500"/>
              </a:spcBef>
              <a:spcAft>
                <a:spcPts val="0"/>
              </a:spcAft>
              <a:buClr>
                <a:srgbClr val="000000"/>
              </a:buClr>
              <a:buSzPts val="1600"/>
              <a:buFont typeface="Times New Roman"/>
              <a:buNone/>
              <a:defRPr b="0" i="0" sz="16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500"/>
              </a:spcBef>
              <a:spcAft>
                <a:spcPts val="0"/>
              </a:spcAft>
              <a:buClr>
                <a:srgbClr val="000000"/>
              </a:buClr>
              <a:buSzPts val="1600"/>
              <a:buFont typeface="Times New Roman"/>
              <a:buNone/>
              <a:defRPr b="0" i="0" sz="16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500"/>
              </a:spcBef>
              <a:spcAft>
                <a:spcPts val="0"/>
              </a:spcAft>
              <a:buClr>
                <a:srgbClr val="000000"/>
              </a:buClr>
              <a:buSzPts val="1600"/>
              <a:buFont typeface="Times New Roman"/>
              <a:buNone/>
              <a:defRPr b="0" i="0" sz="1600" u="none" cap="none" strike="noStrike">
                <a:solidFill>
                  <a:srgbClr val="000000"/>
                </a:solidFill>
                <a:latin typeface="Times New Roman"/>
                <a:ea typeface="Times New Roman"/>
                <a:cs typeface="Times New Roman"/>
                <a:sym typeface="Times New Roman"/>
              </a:defRPr>
            </a:lvl6pPr>
            <a:lvl7pPr indent="-228600" lvl="6" marL="3200400" marR="0" rtl="0" algn="l">
              <a:lnSpc>
                <a:spcPct val="100000"/>
              </a:lnSpc>
              <a:spcBef>
                <a:spcPts val="500"/>
              </a:spcBef>
              <a:spcAft>
                <a:spcPts val="0"/>
              </a:spcAft>
              <a:buClr>
                <a:srgbClr val="000000"/>
              </a:buClr>
              <a:buSzPts val="1600"/>
              <a:buFont typeface="Times New Roman"/>
              <a:buNone/>
              <a:defRPr b="0" i="0" sz="1600" u="none" cap="none" strike="noStrike">
                <a:solidFill>
                  <a:srgbClr val="000000"/>
                </a:solidFill>
                <a:latin typeface="Times New Roman"/>
                <a:ea typeface="Times New Roman"/>
                <a:cs typeface="Times New Roman"/>
                <a:sym typeface="Times New Roman"/>
              </a:defRPr>
            </a:lvl7pPr>
            <a:lvl8pPr indent="-228600" lvl="7" marL="3657600" marR="0" rtl="0" algn="l">
              <a:lnSpc>
                <a:spcPct val="100000"/>
              </a:lnSpc>
              <a:spcBef>
                <a:spcPts val="500"/>
              </a:spcBef>
              <a:spcAft>
                <a:spcPts val="0"/>
              </a:spcAft>
              <a:buClr>
                <a:srgbClr val="000000"/>
              </a:buClr>
              <a:buSzPts val="1600"/>
              <a:buFont typeface="Times New Roman"/>
              <a:buNone/>
              <a:defRPr b="0" i="0" sz="1600" u="none" cap="none" strike="noStrike">
                <a:solidFill>
                  <a:srgbClr val="000000"/>
                </a:solidFill>
                <a:latin typeface="Times New Roman"/>
                <a:ea typeface="Times New Roman"/>
                <a:cs typeface="Times New Roman"/>
                <a:sym typeface="Times New Roman"/>
              </a:defRPr>
            </a:lvl8pPr>
            <a:lvl9pPr indent="-228600" lvl="8" marL="4114800" marR="0" rtl="0" algn="l">
              <a:lnSpc>
                <a:spcPct val="100000"/>
              </a:lnSpc>
              <a:spcBef>
                <a:spcPts val="500"/>
              </a:spcBef>
              <a:spcAft>
                <a:spcPts val="0"/>
              </a:spcAft>
              <a:buClr>
                <a:srgbClr val="000000"/>
              </a:buClr>
              <a:buSzPts val="1600"/>
              <a:buFont typeface="Times New Roman"/>
              <a:buNone/>
              <a:defRPr b="0" i="0" sz="1600" u="none" cap="none" strike="noStrike">
                <a:solidFill>
                  <a:srgbClr val="000000"/>
                </a:solidFill>
                <a:latin typeface="Times New Roman"/>
                <a:ea typeface="Times New Roman"/>
                <a:cs typeface="Times New Roman"/>
                <a:sym typeface="Times New Roman"/>
              </a:defRPr>
            </a:lvl9pPr>
          </a:lstStyle>
          <a:p/>
        </p:txBody>
      </p:sp>
      <p:sp>
        <p:nvSpPr>
          <p:cNvPr id="83" name="Google Shape;83;p20"/>
          <p:cNvSpPr txBox="1"/>
          <p:nvPr>
            <p:ph idx="3" type="body"/>
          </p:nvPr>
        </p:nvSpPr>
        <p:spPr>
          <a:xfrm>
            <a:off x="4645025" y="1151334"/>
            <a:ext cx="4041774" cy="47982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800"/>
              </a:spcBef>
              <a:spcAft>
                <a:spcPts val="0"/>
              </a:spcAft>
              <a:buClr>
                <a:srgbClr val="000000"/>
              </a:buClr>
              <a:buSzPts val="2400"/>
              <a:buFont typeface="Times New Roman"/>
              <a:buNone/>
              <a:defRPr b="1" i="0" sz="24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700"/>
              </a:spcBef>
              <a:spcAft>
                <a:spcPts val="0"/>
              </a:spcAft>
              <a:buClr>
                <a:srgbClr val="000000"/>
              </a:buClr>
              <a:buSzPts val="2000"/>
              <a:buFont typeface="Times New Roman"/>
              <a:buNone/>
              <a:defRPr b="1" i="0" sz="20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600"/>
              </a:spcBef>
              <a:spcAft>
                <a:spcPts val="0"/>
              </a:spcAft>
              <a:buClr>
                <a:srgbClr val="000000"/>
              </a:buClr>
              <a:buSzPts val="1800"/>
              <a:buFont typeface="Times New Roman"/>
              <a:buNone/>
              <a:defRPr b="1" i="0" sz="18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500"/>
              </a:spcBef>
              <a:spcAft>
                <a:spcPts val="0"/>
              </a:spcAft>
              <a:buClr>
                <a:srgbClr val="000000"/>
              </a:buClr>
              <a:buSzPts val="1600"/>
              <a:buFont typeface="Times New Roman"/>
              <a:buNone/>
              <a:defRPr b="1" i="0" sz="16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500"/>
              </a:spcBef>
              <a:spcAft>
                <a:spcPts val="0"/>
              </a:spcAft>
              <a:buClr>
                <a:srgbClr val="000000"/>
              </a:buClr>
              <a:buSzPts val="1600"/>
              <a:buFont typeface="Times New Roman"/>
              <a:buNone/>
              <a:defRPr b="1" i="0" sz="16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500"/>
              </a:spcBef>
              <a:spcAft>
                <a:spcPts val="0"/>
              </a:spcAft>
              <a:buClr>
                <a:srgbClr val="000000"/>
              </a:buClr>
              <a:buSzPts val="1600"/>
              <a:buFont typeface="Times New Roman"/>
              <a:buNone/>
              <a:defRPr b="1" i="0" sz="1600" u="none" cap="none" strike="noStrike">
                <a:solidFill>
                  <a:srgbClr val="000000"/>
                </a:solidFill>
                <a:latin typeface="Times New Roman"/>
                <a:ea typeface="Times New Roman"/>
                <a:cs typeface="Times New Roman"/>
                <a:sym typeface="Times New Roman"/>
              </a:defRPr>
            </a:lvl6pPr>
            <a:lvl7pPr indent="-228600" lvl="6" marL="3200400" marR="0" rtl="0" algn="l">
              <a:lnSpc>
                <a:spcPct val="100000"/>
              </a:lnSpc>
              <a:spcBef>
                <a:spcPts val="500"/>
              </a:spcBef>
              <a:spcAft>
                <a:spcPts val="0"/>
              </a:spcAft>
              <a:buClr>
                <a:srgbClr val="000000"/>
              </a:buClr>
              <a:buSzPts val="1600"/>
              <a:buFont typeface="Times New Roman"/>
              <a:buNone/>
              <a:defRPr b="1" i="0" sz="1600" u="none" cap="none" strike="noStrike">
                <a:solidFill>
                  <a:srgbClr val="000000"/>
                </a:solidFill>
                <a:latin typeface="Times New Roman"/>
                <a:ea typeface="Times New Roman"/>
                <a:cs typeface="Times New Roman"/>
                <a:sym typeface="Times New Roman"/>
              </a:defRPr>
            </a:lvl7pPr>
            <a:lvl8pPr indent="-228600" lvl="7" marL="3657600" marR="0" rtl="0" algn="l">
              <a:lnSpc>
                <a:spcPct val="100000"/>
              </a:lnSpc>
              <a:spcBef>
                <a:spcPts val="500"/>
              </a:spcBef>
              <a:spcAft>
                <a:spcPts val="0"/>
              </a:spcAft>
              <a:buClr>
                <a:srgbClr val="000000"/>
              </a:buClr>
              <a:buSzPts val="1600"/>
              <a:buFont typeface="Times New Roman"/>
              <a:buNone/>
              <a:defRPr b="1" i="0" sz="1600" u="none" cap="none" strike="noStrike">
                <a:solidFill>
                  <a:srgbClr val="000000"/>
                </a:solidFill>
                <a:latin typeface="Times New Roman"/>
                <a:ea typeface="Times New Roman"/>
                <a:cs typeface="Times New Roman"/>
                <a:sym typeface="Times New Roman"/>
              </a:defRPr>
            </a:lvl8pPr>
            <a:lvl9pPr indent="-228600" lvl="8" marL="4114800" marR="0" rtl="0" algn="l">
              <a:lnSpc>
                <a:spcPct val="100000"/>
              </a:lnSpc>
              <a:spcBef>
                <a:spcPts val="500"/>
              </a:spcBef>
              <a:spcAft>
                <a:spcPts val="0"/>
              </a:spcAft>
              <a:buClr>
                <a:srgbClr val="000000"/>
              </a:buClr>
              <a:buSzPts val="1600"/>
              <a:buFont typeface="Times New Roman"/>
              <a:buNone/>
              <a:defRPr b="1" i="0" sz="1600" u="none" cap="none" strike="noStrike">
                <a:solidFill>
                  <a:srgbClr val="000000"/>
                </a:solidFill>
                <a:latin typeface="Times New Roman"/>
                <a:ea typeface="Times New Roman"/>
                <a:cs typeface="Times New Roman"/>
                <a:sym typeface="Times New Roman"/>
              </a:defRPr>
            </a:lvl9pPr>
          </a:lstStyle>
          <a:p/>
        </p:txBody>
      </p:sp>
      <p:sp>
        <p:nvSpPr>
          <p:cNvPr id="84" name="Google Shape;84;p20"/>
          <p:cNvSpPr txBox="1"/>
          <p:nvPr>
            <p:ph idx="4" type="body"/>
          </p:nvPr>
        </p:nvSpPr>
        <p:spPr>
          <a:xfrm>
            <a:off x="4645025" y="1631156"/>
            <a:ext cx="4041774" cy="2963465"/>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80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7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600"/>
              </a:spcBef>
              <a:spcAft>
                <a:spcPts val="0"/>
              </a:spcAft>
              <a:buClr>
                <a:srgbClr val="000000"/>
              </a:buClr>
              <a:buSzPts val="1800"/>
              <a:buFont typeface="Times New Roman"/>
              <a:buNone/>
              <a:defRPr b="0" i="0" sz="18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500"/>
              </a:spcBef>
              <a:spcAft>
                <a:spcPts val="0"/>
              </a:spcAft>
              <a:buClr>
                <a:srgbClr val="000000"/>
              </a:buClr>
              <a:buSzPts val="1600"/>
              <a:buFont typeface="Times New Roman"/>
              <a:buNone/>
              <a:defRPr b="0" i="0" sz="16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500"/>
              </a:spcBef>
              <a:spcAft>
                <a:spcPts val="0"/>
              </a:spcAft>
              <a:buClr>
                <a:srgbClr val="000000"/>
              </a:buClr>
              <a:buSzPts val="1600"/>
              <a:buFont typeface="Times New Roman"/>
              <a:buNone/>
              <a:defRPr b="0" i="0" sz="16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500"/>
              </a:spcBef>
              <a:spcAft>
                <a:spcPts val="0"/>
              </a:spcAft>
              <a:buClr>
                <a:srgbClr val="000000"/>
              </a:buClr>
              <a:buSzPts val="1600"/>
              <a:buFont typeface="Times New Roman"/>
              <a:buNone/>
              <a:defRPr b="0" i="0" sz="1600" u="none" cap="none" strike="noStrike">
                <a:solidFill>
                  <a:srgbClr val="000000"/>
                </a:solidFill>
                <a:latin typeface="Times New Roman"/>
                <a:ea typeface="Times New Roman"/>
                <a:cs typeface="Times New Roman"/>
                <a:sym typeface="Times New Roman"/>
              </a:defRPr>
            </a:lvl6pPr>
            <a:lvl7pPr indent="-228600" lvl="6" marL="3200400" marR="0" rtl="0" algn="l">
              <a:lnSpc>
                <a:spcPct val="100000"/>
              </a:lnSpc>
              <a:spcBef>
                <a:spcPts val="500"/>
              </a:spcBef>
              <a:spcAft>
                <a:spcPts val="0"/>
              </a:spcAft>
              <a:buClr>
                <a:srgbClr val="000000"/>
              </a:buClr>
              <a:buSzPts val="1600"/>
              <a:buFont typeface="Times New Roman"/>
              <a:buNone/>
              <a:defRPr b="0" i="0" sz="1600" u="none" cap="none" strike="noStrike">
                <a:solidFill>
                  <a:srgbClr val="000000"/>
                </a:solidFill>
                <a:latin typeface="Times New Roman"/>
                <a:ea typeface="Times New Roman"/>
                <a:cs typeface="Times New Roman"/>
                <a:sym typeface="Times New Roman"/>
              </a:defRPr>
            </a:lvl7pPr>
            <a:lvl8pPr indent="-228600" lvl="7" marL="3657600" marR="0" rtl="0" algn="l">
              <a:lnSpc>
                <a:spcPct val="100000"/>
              </a:lnSpc>
              <a:spcBef>
                <a:spcPts val="500"/>
              </a:spcBef>
              <a:spcAft>
                <a:spcPts val="0"/>
              </a:spcAft>
              <a:buClr>
                <a:srgbClr val="000000"/>
              </a:buClr>
              <a:buSzPts val="1600"/>
              <a:buFont typeface="Times New Roman"/>
              <a:buNone/>
              <a:defRPr b="0" i="0" sz="1600" u="none" cap="none" strike="noStrike">
                <a:solidFill>
                  <a:srgbClr val="000000"/>
                </a:solidFill>
                <a:latin typeface="Times New Roman"/>
                <a:ea typeface="Times New Roman"/>
                <a:cs typeface="Times New Roman"/>
                <a:sym typeface="Times New Roman"/>
              </a:defRPr>
            </a:lvl8pPr>
            <a:lvl9pPr indent="-228600" lvl="8" marL="4114800" marR="0" rtl="0" algn="l">
              <a:lnSpc>
                <a:spcPct val="100000"/>
              </a:lnSpc>
              <a:spcBef>
                <a:spcPts val="500"/>
              </a:spcBef>
              <a:spcAft>
                <a:spcPts val="0"/>
              </a:spcAft>
              <a:buClr>
                <a:srgbClr val="000000"/>
              </a:buClr>
              <a:buSzPts val="1600"/>
              <a:buFont typeface="Times New Roman"/>
              <a:buNone/>
              <a:defRPr b="0" i="0" sz="1600" u="none" cap="none" strike="noStrike">
                <a:solidFill>
                  <a:srgbClr val="000000"/>
                </a:solidFill>
                <a:latin typeface="Times New Roman"/>
                <a:ea typeface="Times New Roman"/>
                <a:cs typeface="Times New Roman"/>
                <a:sym typeface="Times New Roman"/>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Obj" type="twoObj">
  <p:cSld name="TWO_OBJECTS">
    <p:spTree>
      <p:nvGrpSpPr>
        <p:cNvPr id="85" name="Shape 85"/>
        <p:cNvGrpSpPr/>
        <p:nvPr/>
      </p:nvGrpSpPr>
      <p:grpSpPr>
        <a:xfrm>
          <a:off x="0" y="0"/>
          <a:ext cx="0" cy="0"/>
          <a:chOff x="0" y="0"/>
          <a:chExt cx="0" cy="0"/>
        </a:xfrm>
      </p:grpSpPr>
      <p:sp>
        <p:nvSpPr>
          <p:cNvPr id="86" name="Google Shape;86;p21"/>
          <p:cNvSpPr txBox="1"/>
          <p:nvPr>
            <p:ph type="title"/>
          </p:nvPr>
        </p:nvSpPr>
        <p:spPr>
          <a:xfrm>
            <a:off x="457200" y="400050"/>
            <a:ext cx="8228012" cy="856058"/>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420000"/>
              </a:buClr>
              <a:buSzPts val="4400"/>
              <a:buFont typeface="Times New Roman"/>
              <a:buNone/>
              <a:defRPr b="0" i="0" sz="4400" u="none" cap="none" strike="noStrike">
                <a:solidFill>
                  <a:srgbClr val="42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420000"/>
              </a:buClr>
              <a:buSzPts val="4400"/>
              <a:buFont typeface="Times New Roman"/>
              <a:buNone/>
              <a:defRPr b="0" i="0" sz="4400" u="none" cap="none" strike="noStrike">
                <a:solidFill>
                  <a:srgbClr val="420000"/>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9pPr>
          </a:lstStyle>
          <a:p/>
        </p:txBody>
      </p:sp>
      <p:sp>
        <p:nvSpPr>
          <p:cNvPr id="87" name="Google Shape;87;p21"/>
          <p:cNvSpPr txBox="1"/>
          <p:nvPr>
            <p:ph idx="1" type="body"/>
          </p:nvPr>
        </p:nvSpPr>
        <p:spPr>
          <a:xfrm>
            <a:off x="457200" y="1371600"/>
            <a:ext cx="4037013" cy="322540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800"/>
              </a:spcBef>
              <a:spcAft>
                <a:spcPts val="0"/>
              </a:spcAft>
              <a:buClr>
                <a:srgbClr val="000000"/>
              </a:buClr>
              <a:buSzPts val="2800"/>
              <a:buFont typeface="Times New Roman"/>
              <a:buNone/>
              <a:defRPr b="0" i="0" sz="28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70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6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500"/>
              </a:spcBef>
              <a:spcAft>
                <a:spcPts val="0"/>
              </a:spcAft>
              <a:buClr>
                <a:srgbClr val="000000"/>
              </a:buClr>
              <a:buSzPts val="1800"/>
              <a:buFont typeface="Times New Roman"/>
              <a:buNone/>
              <a:defRPr b="0" i="0" sz="18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500"/>
              </a:spcBef>
              <a:spcAft>
                <a:spcPts val="0"/>
              </a:spcAft>
              <a:buClr>
                <a:srgbClr val="000000"/>
              </a:buClr>
              <a:buSzPts val="1800"/>
              <a:buFont typeface="Times New Roman"/>
              <a:buNone/>
              <a:defRPr b="0" i="0" sz="18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500"/>
              </a:spcBef>
              <a:spcAft>
                <a:spcPts val="0"/>
              </a:spcAft>
              <a:buClr>
                <a:srgbClr val="000000"/>
              </a:buClr>
              <a:buSzPts val="1800"/>
              <a:buFont typeface="Times New Roman"/>
              <a:buNone/>
              <a:defRPr b="0" i="0" sz="1800" u="none" cap="none" strike="noStrike">
                <a:solidFill>
                  <a:srgbClr val="000000"/>
                </a:solidFill>
                <a:latin typeface="Times New Roman"/>
                <a:ea typeface="Times New Roman"/>
                <a:cs typeface="Times New Roman"/>
                <a:sym typeface="Times New Roman"/>
              </a:defRPr>
            </a:lvl6pPr>
            <a:lvl7pPr indent="-228600" lvl="6" marL="3200400" marR="0" rtl="0" algn="l">
              <a:lnSpc>
                <a:spcPct val="100000"/>
              </a:lnSpc>
              <a:spcBef>
                <a:spcPts val="500"/>
              </a:spcBef>
              <a:spcAft>
                <a:spcPts val="0"/>
              </a:spcAft>
              <a:buClr>
                <a:srgbClr val="000000"/>
              </a:buClr>
              <a:buSzPts val="1800"/>
              <a:buFont typeface="Times New Roman"/>
              <a:buNone/>
              <a:defRPr b="0" i="0" sz="1800" u="none" cap="none" strike="noStrike">
                <a:solidFill>
                  <a:srgbClr val="000000"/>
                </a:solidFill>
                <a:latin typeface="Times New Roman"/>
                <a:ea typeface="Times New Roman"/>
                <a:cs typeface="Times New Roman"/>
                <a:sym typeface="Times New Roman"/>
              </a:defRPr>
            </a:lvl7pPr>
            <a:lvl8pPr indent="-228600" lvl="7" marL="3657600" marR="0" rtl="0" algn="l">
              <a:lnSpc>
                <a:spcPct val="100000"/>
              </a:lnSpc>
              <a:spcBef>
                <a:spcPts val="500"/>
              </a:spcBef>
              <a:spcAft>
                <a:spcPts val="0"/>
              </a:spcAft>
              <a:buClr>
                <a:srgbClr val="000000"/>
              </a:buClr>
              <a:buSzPts val="1800"/>
              <a:buFont typeface="Times New Roman"/>
              <a:buNone/>
              <a:defRPr b="0" i="0" sz="1800" u="none" cap="none" strike="noStrike">
                <a:solidFill>
                  <a:srgbClr val="000000"/>
                </a:solidFill>
                <a:latin typeface="Times New Roman"/>
                <a:ea typeface="Times New Roman"/>
                <a:cs typeface="Times New Roman"/>
                <a:sym typeface="Times New Roman"/>
              </a:defRPr>
            </a:lvl8pPr>
            <a:lvl9pPr indent="-228600" lvl="8" marL="4114800" marR="0" rtl="0" algn="l">
              <a:lnSpc>
                <a:spcPct val="100000"/>
              </a:lnSpc>
              <a:spcBef>
                <a:spcPts val="500"/>
              </a:spcBef>
              <a:spcAft>
                <a:spcPts val="0"/>
              </a:spcAft>
              <a:buClr>
                <a:srgbClr val="000000"/>
              </a:buClr>
              <a:buSzPts val="1800"/>
              <a:buFont typeface="Times New Roman"/>
              <a:buNone/>
              <a:defRPr b="0" i="0" sz="1800" u="none" cap="none" strike="noStrike">
                <a:solidFill>
                  <a:srgbClr val="000000"/>
                </a:solidFill>
                <a:latin typeface="Times New Roman"/>
                <a:ea typeface="Times New Roman"/>
                <a:cs typeface="Times New Roman"/>
                <a:sym typeface="Times New Roman"/>
              </a:defRPr>
            </a:lvl9pPr>
          </a:lstStyle>
          <a:p/>
        </p:txBody>
      </p:sp>
      <p:sp>
        <p:nvSpPr>
          <p:cNvPr id="88" name="Google Shape;88;p21"/>
          <p:cNvSpPr txBox="1"/>
          <p:nvPr>
            <p:ph idx="2" type="body"/>
          </p:nvPr>
        </p:nvSpPr>
        <p:spPr>
          <a:xfrm>
            <a:off x="4646612" y="1371600"/>
            <a:ext cx="4038599" cy="322540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800"/>
              </a:spcBef>
              <a:spcAft>
                <a:spcPts val="0"/>
              </a:spcAft>
              <a:buClr>
                <a:srgbClr val="000000"/>
              </a:buClr>
              <a:buSzPts val="2800"/>
              <a:buFont typeface="Times New Roman"/>
              <a:buNone/>
              <a:defRPr b="0" i="0" sz="28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70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6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500"/>
              </a:spcBef>
              <a:spcAft>
                <a:spcPts val="0"/>
              </a:spcAft>
              <a:buClr>
                <a:srgbClr val="000000"/>
              </a:buClr>
              <a:buSzPts val="1800"/>
              <a:buFont typeface="Times New Roman"/>
              <a:buNone/>
              <a:defRPr b="0" i="0" sz="18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500"/>
              </a:spcBef>
              <a:spcAft>
                <a:spcPts val="0"/>
              </a:spcAft>
              <a:buClr>
                <a:srgbClr val="000000"/>
              </a:buClr>
              <a:buSzPts val="1800"/>
              <a:buFont typeface="Times New Roman"/>
              <a:buNone/>
              <a:defRPr b="0" i="0" sz="18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500"/>
              </a:spcBef>
              <a:spcAft>
                <a:spcPts val="0"/>
              </a:spcAft>
              <a:buClr>
                <a:srgbClr val="000000"/>
              </a:buClr>
              <a:buSzPts val="1800"/>
              <a:buFont typeface="Times New Roman"/>
              <a:buNone/>
              <a:defRPr b="0" i="0" sz="1800" u="none" cap="none" strike="noStrike">
                <a:solidFill>
                  <a:srgbClr val="000000"/>
                </a:solidFill>
                <a:latin typeface="Times New Roman"/>
                <a:ea typeface="Times New Roman"/>
                <a:cs typeface="Times New Roman"/>
                <a:sym typeface="Times New Roman"/>
              </a:defRPr>
            </a:lvl6pPr>
            <a:lvl7pPr indent="-228600" lvl="6" marL="3200400" marR="0" rtl="0" algn="l">
              <a:lnSpc>
                <a:spcPct val="100000"/>
              </a:lnSpc>
              <a:spcBef>
                <a:spcPts val="500"/>
              </a:spcBef>
              <a:spcAft>
                <a:spcPts val="0"/>
              </a:spcAft>
              <a:buClr>
                <a:srgbClr val="000000"/>
              </a:buClr>
              <a:buSzPts val="1800"/>
              <a:buFont typeface="Times New Roman"/>
              <a:buNone/>
              <a:defRPr b="0" i="0" sz="1800" u="none" cap="none" strike="noStrike">
                <a:solidFill>
                  <a:srgbClr val="000000"/>
                </a:solidFill>
                <a:latin typeface="Times New Roman"/>
                <a:ea typeface="Times New Roman"/>
                <a:cs typeface="Times New Roman"/>
                <a:sym typeface="Times New Roman"/>
              </a:defRPr>
            </a:lvl7pPr>
            <a:lvl8pPr indent="-228600" lvl="7" marL="3657600" marR="0" rtl="0" algn="l">
              <a:lnSpc>
                <a:spcPct val="100000"/>
              </a:lnSpc>
              <a:spcBef>
                <a:spcPts val="500"/>
              </a:spcBef>
              <a:spcAft>
                <a:spcPts val="0"/>
              </a:spcAft>
              <a:buClr>
                <a:srgbClr val="000000"/>
              </a:buClr>
              <a:buSzPts val="1800"/>
              <a:buFont typeface="Times New Roman"/>
              <a:buNone/>
              <a:defRPr b="0" i="0" sz="1800" u="none" cap="none" strike="noStrike">
                <a:solidFill>
                  <a:srgbClr val="000000"/>
                </a:solidFill>
                <a:latin typeface="Times New Roman"/>
                <a:ea typeface="Times New Roman"/>
                <a:cs typeface="Times New Roman"/>
                <a:sym typeface="Times New Roman"/>
              </a:defRPr>
            </a:lvl8pPr>
            <a:lvl9pPr indent="-228600" lvl="8" marL="4114800" marR="0" rtl="0" algn="l">
              <a:lnSpc>
                <a:spcPct val="100000"/>
              </a:lnSpc>
              <a:spcBef>
                <a:spcPts val="500"/>
              </a:spcBef>
              <a:spcAft>
                <a:spcPts val="0"/>
              </a:spcAft>
              <a:buClr>
                <a:srgbClr val="000000"/>
              </a:buClr>
              <a:buSzPts val="1800"/>
              <a:buFont typeface="Times New Roman"/>
              <a:buNone/>
              <a:defRPr b="0" i="0" sz="1800" u="none" cap="none" strike="noStrike">
                <a:solidFill>
                  <a:srgbClr val="000000"/>
                </a:solidFill>
                <a:latin typeface="Times New Roman"/>
                <a:ea typeface="Times New Roman"/>
                <a:cs typeface="Times New Roman"/>
                <a:sym typeface="Times New Roma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Head" type="secHead">
  <p:cSld name="SECTION_HEADER">
    <p:spTree>
      <p:nvGrpSpPr>
        <p:cNvPr id="89" name="Shape 89"/>
        <p:cNvGrpSpPr/>
        <p:nvPr/>
      </p:nvGrpSpPr>
      <p:grpSpPr>
        <a:xfrm>
          <a:off x="0" y="0"/>
          <a:ext cx="0" cy="0"/>
          <a:chOff x="0" y="0"/>
          <a:chExt cx="0" cy="0"/>
        </a:xfrm>
      </p:grpSpPr>
      <p:sp>
        <p:nvSpPr>
          <p:cNvPr id="90" name="Google Shape;90;p22"/>
          <p:cNvSpPr txBox="1"/>
          <p:nvPr>
            <p:ph type="title"/>
          </p:nvPr>
        </p:nvSpPr>
        <p:spPr>
          <a:xfrm>
            <a:off x="722312" y="3305175"/>
            <a:ext cx="7772400" cy="1021556"/>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420000"/>
              </a:buClr>
              <a:buSzPts val="4000"/>
              <a:buFont typeface="Times New Roman"/>
              <a:buNone/>
              <a:defRPr b="1" i="0" sz="4000" u="none" cap="small" strike="noStrike">
                <a:solidFill>
                  <a:srgbClr val="42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420000"/>
              </a:buClr>
              <a:buSzPts val="4400"/>
              <a:buFont typeface="Times New Roman"/>
              <a:buNone/>
              <a:defRPr b="0" i="0" sz="4400" u="none" cap="none" strike="noStrike">
                <a:solidFill>
                  <a:srgbClr val="420000"/>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9pPr>
          </a:lstStyle>
          <a:p/>
        </p:txBody>
      </p:sp>
      <p:sp>
        <p:nvSpPr>
          <p:cNvPr id="91" name="Google Shape;91;p22"/>
          <p:cNvSpPr txBox="1"/>
          <p:nvPr>
            <p:ph idx="1" type="body"/>
          </p:nvPr>
        </p:nvSpPr>
        <p:spPr>
          <a:xfrm>
            <a:off x="722312" y="2180035"/>
            <a:ext cx="7772400" cy="112514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8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700"/>
              </a:spcBef>
              <a:spcAft>
                <a:spcPts val="0"/>
              </a:spcAft>
              <a:buClr>
                <a:srgbClr val="000000"/>
              </a:buClr>
              <a:buSzPts val="1800"/>
              <a:buFont typeface="Times New Roman"/>
              <a:buNone/>
              <a:defRPr b="0" i="0" sz="18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600"/>
              </a:spcBef>
              <a:spcAft>
                <a:spcPts val="0"/>
              </a:spcAft>
              <a:buClr>
                <a:srgbClr val="000000"/>
              </a:buClr>
              <a:buSzPts val="1600"/>
              <a:buFont typeface="Times New Roman"/>
              <a:buNone/>
              <a:defRPr b="0" i="0" sz="16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50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50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50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6pPr>
            <a:lvl7pPr indent="-228600" lvl="6" marL="3200400" marR="0" rtl="0" algn="l">
              <a:lnSpc>
                <a:spcPct val="100000"/>
              </a:lnSpc>
              <a:spcBef>
                <a:spcPts val="50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7pPr>
            <a:lvl8pPr indent="-228600" lvl="7" marL="3657600" marR="0" rtl="0" algn="l">
              <a:lnSpc>
                <a:spcPct val="100000"/>
              </a:lnSpc>
              <a:spcBef>
                <a:spcPts val="50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8pPr>
            <a:lvl9pPr indent="-228600" lvl="8" marL="4114800" marR="0" rtl="0" algn="l">
              <a:lnSpc>
                <a:spcPct val="100000"/>
              </a:lnSpc>
              <a:spcBef>
                <a:spcPts val="50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 type="obj">
  <p:cSld name="OBJECT">
    <p:spTree>
      <p:nvGrpSpPr>
        <p:cNvPr id="92" name="Shape 92"/>
        <p:cNvGrpSpPr/>
        <p:nvPr/>
      </p:nvGrpSpPr>
      <p:grpSpPr>
        <a:xfrm>
          <a:off x="0" y="0"/>
          <a:ext cx="0" cy="0"/>
          <a:chOff x="0" y="0"/>
          <a:chExt cx="0" cy="0"/>
        </a:xfrm>
      </p:grpSpPr>
      <p:sp>
        <p:nvSpPr>
          <p:cNvPr id="93" name="Google Shape;93;p23"/>
          <p:cNvSpPr txBox="1"/>
          <p:nvPr>
            <p:ph type="title"/>
          </p:nvPr>
        </p:nvSpPr>
        <p:spPr>
          <a:xfrm>
            <a:off x="457200" y="400050"/>
            <a:ext cx="8228012" cy="856058"/>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420000"/>
              </a:buClr>
              <a:buSzPts val="4400"/>
              <a:buFont typeface="Times New Roman"/>
              <a:buNone/>
              <a:defRPr b="0" i="0" sz="4400" u="none" cap="none" strike="noStrike">
                <a:solidFill>
                  <a:srgbClr val="42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420000"/>
              </a:buClr>
              <a:buSzPts val="4400"/>
              <a:buFont typeface="Times New Roman"/>
              <a:buNone/>
              <a:defRPr b="0" i="0" sz="4400" u="none" cap="none" strike="noStrike">
                <a:solidFill>
                  <a:srgbClr val="420000"/>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9pPr>
          </a:lstStyle>
          <a:p/>
        </p:txBody>
      </p:sp>
      <p:sp>
        <p:nvSpPr>
          <p:cNvPr id="94" name="Google Shape;94;p23"/>
          <p:cNvSpPr txBox="1"/>
          <p:nvPr>
            <p:ph idx="1" type="body"/>
          </p:nvPr>
        </p:nvSpPr>
        <p:spPr>
          <a:xfrm>
            <a:off x="457200" y="1371600"/>
            <a:ext cx="8228012" cy="3225402"/>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800"/>
              </a:spcBef>
              <a:spcAft>
                <a:spcPts val="0"/>
              </a:spcAft>
              <a:buClr>
                <a:srgbClr val="000000"/>
              </a:buClr>
              <a:buSzPts val="3200"/>
              <a:buFont typeface="Times New Roman"/>
              <a:buNone/>
              <a:defRPr b="0" i="0" sz="32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700"/>
              </a:spcBef>
              <a:spcAft>
                <a:spcPts val="0"/>
              </a:spcAft>
              <a:buClr>
                <a:srgbClr val="000000"/>
              </a:buClr>
              <a:buSzPts val="2800"/>
              <a:buFont typeface="Times New Roman"/>
              <a:buNone/>
              <a:defRPr b="0" i="0" sz="28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60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228600" lvl="6" marL="32004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228600" lvl="7" marL="36576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228600" lvl="8" marL="41148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5" name="Shape 95"/>
        <p:cNvGrpSpPr/>
        <p:nvPr/>
      </p:nvGrpSpPr>
      <p:grpSpPr>
        <a:xfrm>
          <a:off x="0" y="0"/>
          <a:ext cx="0" cy="0"/>
          <a:chOff x="0" y="0"/>
          <a:chExt cx="0" cy="0"/>
        </a:xfrm>
      </p:grpSpPr>
      <p:sp>
        <p:nvSpPr>
          <p:cNvPr id="96" name="Google Shape;96;p24"/>
          <p:cNvSpPr txBox="1"/>
          <p:nvPr>
            <p:ph type="ctrTitle"/>
          </p:nvPr>
        </p:nvSpPr>
        <p:spPr>
          <a:xfrm>
            <a:off x="685800" y="1597819"/>
            <a:ext cx="7772400" cy="1102518"/>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420000"/>
              </a:buClr>
              <a:buSzPts val="4400"/>
              <a:buFont typeface="Times New Roman"/>
              <a:buNone/>
              <a:defRPr b="0" i="0" sz="4400" u="none" cap="none" strike="noStrike">
                <a:solidFill>
                  <a:srgbClr val="42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420000"/>
              </a:buClr>
              <a:buSzPts val="4400"/>
              <a:buFont typeface="Times New Roman"/>
              <a:buNone/>
              <a:defRPr b="0" i="0" sz="4400" u="none" cap="none" strike="noStrike">
                <a:solidFill>
                  <a:srgbClr val="420000"/>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9pPr>
          </a:lstStyle>
          <a:p/>
        </p:txBody>
      </p:sp>
      <p:sp>
        <p:nvSpPr>
          <p:cNvPr id="97" name="Google Shape;97;p24"/>
          <p:cNvSpPr txBox="1"/>
          <p:nvPr>
            <p:ph idx="1" type="subTitle"/>
          </p:nvPr>
        </p:nvSpPr>
        <p:spPr>
          <a:xfrm>
            <a:off x="1371600" y="2914650"/>
            <a:ext cx="6400799" cy="1314450"/>
          </a:xfrm>
          <a:prstGeom prst="rect">
            <a:avLst/>
          </a:prstGeom>
          <a:noFill/>
          <a:ln>
            <a:noFill/>
          </a:ln>
        </p:spPr>
        <p:txBody>
          <a:bodyPr anchorCtr="0" anchor="t" bIns="91425" lIns="91425" spcFirstLastPara="1" rIns="91425" wrap="square" tIns="91425"/>
          <a:lstStyle>
            <a:lvl1pPr lvl="0" marR="0" rtl="0" algn="ctr">
              <a:lnSpc>
                <a:spcPct val="100000"/>
              </a:lnSpc>
              <a:spcBef>
                <a:spcPts val="800"/>
              </a:spcBef>
              <a:spcAft>
                <a:spcPts val="0"/>
              </a:spcAft>
              <a:buClr>
                <a:srgbClr val="000000"/>
              </a:buClr>
              <a:buSzPts val="3200"/>
              <a:buFont typeface="Times New Roman"/>
              <a:buNone/>
              <a:defRPr b="0" i="0" sz="3200" u="none" cap="none" strike="noStrike">
                <a:solidFill>
                  <a:srgbClr val="000000"/>
                </a:solidFill>
                <a:latin typeface="Times New Roman"/>
                <a:ea typeface="Times New Roman"/>
                <a:cs typeface="Times New Roman"/>
                <a:sym typeface="Times New Roman"/>
              </a:defRPr>
            </a:lvl1pPr>
            <a:lvl2pPr lvl="1" marR="0" rtl="0" algn="ctr">
              <a:lnSpc>
                <a:spcPct val="100000"/>
              </a:lnSpc>
              <a:spcBef>
                <a:spcPts val="700"/>
              </a:spcBef>
              <a:spcAft>
                <a:spcPts val="0"/>
              </a:spcAft>
              <a:buClr>
                <a:srgbClr val="000000"/>
              </a:buClr>
              <a:buSzPts val="2800"/>
              <a:buFont typeface="Times New Roman"/>
              <a:buNone/>
              <a:defRPr b="0" i="0" sz="2800" u="none" cap="none" strike="noStrike">
                <a:solidFill>
                  <a:srgbClr val="000000"/>
                </a:solidFill>
                <a:latin typeface="Times New Roman"/>
                <a:ea typeface="Times New Roman"/>
                <a:cs typeface="Times New Roman"/>
                <a:sym typeface="Times New Roman"/>
              </a:defRPr>
            </a:lvl2pPr>
            <a:lvl3pPr lvl="2" marR="0" rtl="0" algn="ctr">
              <a:lnSpc>
                <a:spcPct val="100000"/>
              </a:lnSpc>
              <a:spcBef>
                <a:spcPts val="60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3pPr>
            <a:lvl4pPr lvl="3" marR="0" rtl="0" algn="ctr">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lvl="4" marR="0" rtl="0" algn="ctr">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lvl="5" marR="0" rtl="0" algn="ctr">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lvl="6" marR="0" rtl="0" algn="ctr">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lvl="7" marR="0" rtl="0" algn="ctr">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lvl="8" marR="0" rtl="0" algn="ctr">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400050"/>
            <a:ext cx="8228012" cy="856058"/>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420000"/>
              </a:buClr>
              <a:buSzPts val="4400"/>
              <a:buFont typeface="Times New Roman"/>
              <a:buNone/>
              <a:defRPr b="0" i="0" sz="4400" u="none" cap="none" strike="noStrike">
                <a:solidFill>
                  <a:srgbClr val="42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420000"/>
              </a:buClr>
              <a:buSzPts val="4400"/>
              <a:buFont typeface="Times New Roman"/>
              <a:buNone/>
              <a:defRPr b="0" i="0" sz="4400" u="none" cap="none" strike="noStrike">
                <a:solidFill>
                  <a:srgbClr val="420000"/>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420000"/>
                </a:solidFill>
                <a:latin typeface="Times New Roman"/>
                <a:ea typeface="Times New Roman"/>
                <a:cs typeface="Times New Roman"/>
                <a:sym typeface="Times New Roman"/>
              </a:defRPr>
            </a:lvl9pPr>
          </a:lstStyle>
          <a:p/>
        </p:txBody>
      </p:sp>
      <p:sp>
        <p:nvSpPr>
          <p:cNvPr id="52" name="Google Shape;52;p13"/>
          <p:cNvSpPr txBox="1"/>
          <p:nvPr>
            <p:ph idx="1" type="body"/>
          </p:nvPr>
        </p:nvSpPr>
        <p:spPr>
          <a:xfrm>
            <a:off x="457200" y="1371600"/>
            <a:ext cx="8228012" cy="3225402"/>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800"/>
              </a:spcBef>
              <a:spcAft>
                <a:spcPts val="0"/>
              </a:spcAft>
              <a:buClr>
                <a:srgbClr val="000000"/>
              </a:buClr>
              <a:buSzPts val="3200"/>
              <a:buFont typeface="Times New Roman"/>
              <a:buNone/>
              <a:defRPr b="0" i="0" sz="32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700"/>
              </a:spcBef>
              <a:spcAft>
                <a:spcPts val="0"/>
              </a:spcAft>
              <a:buClr>
                <a:srgbClr val="000000"/>
              </a:buClr>
              <a:buSzPts val="2800"/>
              <a:buFont typeface="Times New Roman"/>
              <a:buNone/>
              <a:defRPr b="0" i="0" sz="28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60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228600" lvl="6" marL="32004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228600" lvl="7" marL="36576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228600" lvl="8" marL="41148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p:txBody>
      </p:sp>
      <p:sp>
        <p:nvSpPr>
          <p:cNvPr id="53" name="Google Shape;53;p13"/>
          <p:cNvSpPr txBox="1"/>
          <p:nvPr>
            <p:ph idx="10" type="dt"/>
          </p:nvPr>
        </p:nvSpPr>
        <p:spPr>
          <a:xfrm>
            <a:off x="457200" y="4686300"/>
            <a:ext cx="1674812" cy="34170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9pPr>
          </a:lstStyle>
          <a:p/>
        </p:txBody>
      </p:sp>
      <p:sp>
        <p:nvSpPr>
          <p:cNvPr id="54" name="Google Shape;54;p13"/>
          <p:cNvSpPr txBox="1"/>
          <p:nvPr/>
        </p:nvSpPr>
        <p:spPr>
          <a:xfrm>
            <a:off x="3124200" y="4686300"/>
            <a:ext cx="2895600" cy="3452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txBox="1"/>
          <p:nvPr>
            <p:ph idx="12" type="sldNum"/>
          </p:nvPr>
        </p:nvSpPr>
        <p:spPr>
          <a:xfrm>
            <a:off x="6781800" y="4686300"/>
            <a:ext cx="1903411" cy="341709"/>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t/>
            </a:r>
            <a:endParaRPr/>
          </a:p>
        </p:txBody>
      </p:sp>
      <p:grpSp>
        <p:nvGrpSpPr>
          <p:cNvPr id="56" name="Google Shape;56;p13"/>
          <p:cNvGrpSpPr/>
          <p:nvPr/>
        </p:nvGrpSpPr>
        <p:grpSpPr>
          <a:xfrm>
            <a:off x="279400" y="114300"/>
            <a:ext cx="8686800" cy="1201340"/>
            <a:chOff x="0" y="0"/>
            <a:chExt cx="8686800" cy="1601787"/>
          </a:xfrm>
        </p:grpSpPr>
        <p:cxnSp>
          <p:nvCxnSpPr>
            <p:cNvPr id="57" name="Google Shape;57;p13"/>
            <p:cNvCxnSpPr/>
            <p:nvPr/>
          </p:nvCxnSpPr>
          <p:spPr>
            <a:xfrm flipH="1">
              <a:off x="176211" y="1600200"/>
              <a:ext cx="8308974" cy="1587"/>
            </a:xfrm>
            <a:prstGeom prst="straightConnector1">
              <a:avLst/>
            </a:prstGeom>
            <a:noFill/>
            <a:ln cap="rnd" cmpd="sng" w="12600">
              <a:solidFill>
                <a:srgbClr val="000000"/>
              </a:solidFill>
              <a:prstDash val="solid"/>
              <a:miter lim="8000"/>
              <a:headEnd len="sm" w="sm" type="none"/>
              <a:tailEnd len="sm" w="sm" type="none"/>
            </a:ln>
          </p:spPr>
        </p:cxnSp>
        <p:sp>
          <p:nvSpPr>
            <p:cNvPr id="58" name="Google Shape;58;p13"/>
            <p:cNvSpPr txBox="1"/>
            <p:nvPr/>
          </p:nvSpPr>
          <p:spPr>
            <a:xfrm>
              <a:off x="8458200" y="0"/>
              <a:ext cx="228600" cy="228600"/>
            </a:xfrm>
            <a:prstGeom prst="rect">
              <a:avLst/>
            </a:prstGeom>
            <a:solidFill>
              <a:srgbClr val="660000"/>
            </a:solidFill>
            <a:ln cap="rnd" cmpd="sng" w="126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txBox="1"/>
            <p:nvPr/>
          </p:nvSpPr>
          <p:spPr>
            <a:xfrm>
              <a:off x="0" y="0"/>
              <a:ext cx="8455025" cy="228600"/>
            </a:xfrm>
            <a:prstGeom prst="rect">
              <a:avLst/>
            </a:prstGeom>
            <a:solidFill>
              <a:srgbClr val="999966"/>
            </a:solidFill>
            <a:ln cap="rnd" cmpd="sng" w="126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3"/>
            <p:cNvSpPr txBox="1"/>
            <p:nvPr/>
          </p:nvSpPr>
          <p:spPr>
            <a:xfrm>
              <a:off x="0" y="228600"/>
              <a:ext cx="8455025" cy="139699"/>
            </a:xfrm>
            <a:prstGeom prst="rect">
              <a:avLst/>
            </a:prstGeom>
            <a:solidFill>
              <a:srgbClr val="660000"/>
            </a:solidFill>
            <a:ln cap="rnd" cmpd="sng" w="126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txBox="1"/>
            <p:nvPr/>
          </p:nvSpPr>
          <p:spPr>
            <a:xfrm>
              <a:off x="8458200" y="230187"/>
              <a:ext cx="228600" cy="136524"/>
            </a:xfrm>
            <a:prstGeom prst="rect">
              <a:avLst/>
            </a:prstGeom>
            <a:solidFill>
              <a:srgbClr val="999966"/>
            </a:solidFill>
            <a:ln cap="rnd" cmpd="sng" w="126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en.wikipedia.org/wiki/FLAGS_register" TargetMode="External"/><Relationship Id="rId4" Type="http://schemas.openxmlformats.org/officeDocument/2006/relationships/hyperlink" Target="http://en.wikipedia.org/wiki/Intel_assembl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5"/>
          <p:cNvSpPr txBox="1"/>
          <p:nvPr/>
        </p:nvSpPr>
        <p:spPr>
          <a:xfrm>
            <a:off x="685800" y="1497806"/>
            <a:ext cx="7772400" cy="130373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350"/>
              <a:buFont typeface="Times New Roman"/>
              <a:buNone/>
            </a:pPr>
            <a:r>
              <a:rPr b="0" i="0" lang="en" sz="5400" u="none" cap="none" strike="noStrike">
                <a:solidFill>
                  <a:srgbClr val="420000"/>
                </a:solidFill>
                <a:latin typeface="Times New Roman"/>
                <a:ea typeface="Times New Roman"/>
                <a:cs typeface="Times New Roman"/>
                <a:sym typeface="Times New Roman"/>
              </a:rPr>
              <a:t>Lab </a:t>
            </a:r>
            <a:r>
              <a:rPr lang="en" sz="5400">
                <a:solidFill>
                  <a:srgbClr val="420000"/>
                </a:solidFill>
                <a:latin typeface="Times New Roman"/>
                <a:ea typeface="Times New Roman"/>
                <a:cs typeface="Times New Roman"/>
                <a:sym typeface="Times New Roman"/>
              </a:rPr>
              <a:t>2</a:t>
            </a:r>
            <a:r>
              <a:rPr b="0" i="0" lang="en" sz="5400" u="none" cap="none" strike="noStrike">
                <a:solidFill>
                  <a:srgbClr val="420000"/>
                </a:solidFill>
                <a:latin typeface="Times New Roman"/>
                <a:ea typeface="Times New Roman"/>
                <a:cs typeface="Times New Roman"/>
                <a:sym typeface="Times New Roman"/>
              </a:rPr>
              <a:t>: Intel 80x86 Architecture</a:t>
            </a:r>
            <a:endParaRPr/>
          </a:p>
        </p:txBody>
      </p:sp>
      <p:sp>
        <p:nvSpPr>
          <p:cNvPr id="103" name="Google Shape;103;p25"/>
          <p:cNvSpPr txBox="1"/>
          <p:nvPr/>
        </p:nvSpPr>
        <p:spPr>
          <a:xfrm>
            <a:off x="1371600" y="3001565"/>
            <a:ext cx="6400799" cy="7828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700"/>
              <a:buFont typeface="Arial"/>
              <a:buNone/>
            </a:pPr>
            <a:r>
              <a:rPr b="0" i="0" lang="en" sz="2800" u="none" cap="none" strike="noStrike">
                <a:solidFill>
                  <a:schemeClr val="dk1"/>
                </a:solidFill>
                <a:latin typeface="Arial"/>
                <a:ea typeface="Arial"/>
                <a:cs typeface="Arial"/>
                <a:sym typeface="Arial"/>
              </a:rPr>
              <a:t>COP 3402</a:t>
            </a:r>
            <a:endParaRPr/>
          </a:p>
          <a:p>
            <a:pPr indent="0" lvl="0" marL="0" marR="0" rtl="0" algn="l">
              <a:lnSpc>
                <a:spcPct val="100000"/>
              </a:lnSpc>
              <a:spcBef>
                <a:spcPts val="700"/>
              </a:spcBef>
              <a:spcAft>
                <a:spcPts val="0"/>
              </a:spcAft>
              <a:buClr>
                <a:schemeClr val="dk1"/>
              </a:buClr>
              <a:buSzPts val="700"/>
              <a:buFont typeface="Arial"/>
              <a:buNone/>
            </a:pPr>
            <a:r>
              <a:rPr lang="en" sz="2800">
                <a:solidFill>
                  <a:schemeClr val="dk1"/>
                </a:solidFill>
              </a:rPr>
              <a:t>September 5th,</a:t>
            </a:r>
            <a:r>
              <a:rPr b="0" i="0" lang="en" sz="2800" u="none" cap="none" strike="noStrike">
                <a:solidFill>
                  <a:schemeClr val="dk1"/>
                </a:solidFill>
                <a:latin typeface="Arial"/>
                <a:ea typeface="Arial"/>
                <a:cs typeface="Arial"/>
                <a:sym typeface="Arial"/>
              </a:rPr>
              <a:t> 201</a:t>
            </a:r>
            <a:r>
              <a:rPr lang="en" sz="2800">
                <a:solidFill>
                  <a:schemeClr val="dk1"/>
                </a:solidFill>
              </a:rPr>
              <a:t>8</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4"/>
          <p:cNvSpPr txBox="1"/>
          <p:nvPr>
            <p:ph idx="4294967295" type="title"/>
          </p:nvPr>
        </p:nvSpPr>
        <p:spPr>
          <a:xfrm>
            <a:off x="457200" y="400050"/>
            <a:ext cx="8228012" cy="856058"/>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420000"/>
              </a:buClr>
              <a:buSzPts val="1100"/>
              <a:buFont typeface="Times New Roman"/>
              <a:buNone/>
            </a:pPr>
            <a:r>
              <a:rPr b="0" i="0" lang="en" sz="4400" u="none" cap="none" strike="noStrike">
                <a:solidFill>
                  <a:srgbClr val="420000"/>
                </a:solidFill>
                <a:latin typeface="Times New Roman"/>
                <a:ea typeface="Times New Roman"/>
                <a:cs typeface="Times New Roman"/>
                <a:sym typeface="Times New Roman"/>
              </a:rPr>
              <a:t>Floating Point Singles and Doubles</a:t>
            </a:r>
            <a:endParaRPr/>
          </a:p>
        </p:txBody>
      </p:sp>
      <p:sp>
        <p:nvSpPr>
          <p:cNvPr id="161" name="Google Shape;161;p34"/>
          <p:cNvSpPr txBox="1"/>
          <p:nvPr>
            <p:ph idx="4294967295" type="body"/>
          </p:nvPr>
        </p:nvSpPr>
        <p:spPr>
          <a:xfrm>
            <a:off x="457200" y="1371600"/>
            <a:ext cx="8228012" cy="3225402"/>
          </a:xfrm>
          <a:prstGeom prst="rect">
            <a:avLst/>
          </a:prstGeom>
          <a:noFill/>
          <a:ln>
            <a:noFill/>
          </a:ln>
        </p:spPr>
        <p:txBody>
          <a:bodyPr anchorCtr="0" anchor="t" bIns="46800" lIns="90000" spcFirstLastPara="1" rIns="90000" wrap="square" tIns="46800">
            <a:noAutofit/>
          </a:bodyPr>
          <a:lstStyle/>
          <a:p>
            <a:pPr indent="-114300" lvl="0" marL="0" marR="0" rtl="0" algn="l">
              <a:lnSpc>
                <a:spcPct val="100000"/>
              </a:lnSpc>
              <a:spcBef>
                <a:spcPts val="0"/>
              </a:spcBef>
              <a:spcAft>
                <a:spcPts val="0"/>
              </a:spcAft>
              <a:buClr>
                <a:srgbClr val="999966"/>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Single Value = (−1)</a:t>
            </a:r>
            <a:r>
              <a:rPr b="0" baseline="30000" i="0" lang="en" sz="1800" u="none" cap="none" strike="noStrike">
                <a:solidFill>
                  <a:srgbClr val="000000"/>
                </a:solidFill>
                <a:latin typeface="Times New Roman"/>
                <a:ea typeface="Times New Roman"/>
                <a:cs typeface="Times New Roman"/>
                <a:sym typeface="Times New Roman"/>
              </a:rPr>
              <a:t>sign</a:t>
            </a:r>
            <a:r>
              <a:rPr b="0" i="0" lang="en" sz="1800" u="none" cap="none" strike="noStrike">
                <a:solidFill>
                  <a:srgbClr val="000000"/>
                </a:solidFill>
                <a:latin typeface="Times New Roman"/>
                <a:ea typeface="Times New Roman"/>
                <a:cs typeface="Times New Roman"/>
                <a:sym typeface="Times New Roman"/>
              </a:rPr>
              <a:t> × (1.</a:t>
            </a:r>
            <a:r>
              <a:rPr b="0" baseline="-25000" i="0" lang="en" sz="1800" u="none" cap="none" strike="noStrike">
                <a:solidFill>
                  <a:srgbClr val="000000"/>
                </a:solidFill>
                <a:latin typeface="Times New Roman"/>
                <a:ea typeface="Times New Roman"/>
                <a:cs typeface="Times New Roman"/>
                <a:sym typeface="Times New Roman"/>
              </a:rPr>
              <a:t>fraction part</a:t>
            </a:r>
            <a:r>
              <a:rPr b="0" i="0" lang="en" sz="1800" u="none" cap="none" strike="noStrike">
                <a:solidFill>
                  <a:srgbClr val="000000"/>
                </a:solidFill>
                <a:latin typeface="Times New Roman"/>
                <a:ea typeface="Times New Roman"/>
                <a:cs typeface="Times New Roman"/>
                <a:sym typeface="Times New Roman"/>
              </a:rPr>
              <a:t>) × 2</a:t>
            </a:r>
            <a:r>
              <a:rPr b="0" baseline="30000" i="0" lang="en" sz="1800" u="none" cap="none" strike="noStrike">
                <a:solidFill>
                  <a:srgbClr val="000000"/>
                </a:solidFill>
                <a:latin typeface="Times New Roman"/>
                <a:ea typeface="Times New Roman"/>
                <a:cs typeface="Times New Roman"/>
                <a:sym typeface="Times New Roman"/>
              </a:rPr>
              <a:t>e-127</a:t>
            </a:r>
            <a:endParaRPr sz="1800"/>
          </a:p>
          <a:p>
            <a:pPr indent="-114300" lvl="1" marL="457200" marR="0" rtl="0" algn="l">
              <a:lnSpc>
                <a:spcPct val="100000"/>
              </a:lnSpc>
              <a:spcBef>
                <a:spcPts val="400"/>
              </a:spcBef>
              <a:spcAft>
                <a:spcPts val="0"/>
              </a:spcAft>
              <a:buClr>
                <a:srgbClr val="999966"/>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Max value ≈ 3.40×10</a:t>
            </a:r>
            <a:r>
              <a:rPr b="0" baseline="30000" i="0" lang="en" sz="1800" u="none" cap="none" strike="noStrike">
                <a:solidFill>
                  <a:srgbClr val="000000"/>
                </a:solidFill>
                <a:latin typeface="Times New Roman"/>
                <a:ea typeface="Times New Roman"/>
                <a:cs typeface="Times New Roman"/>
                <a:sym typeface="Times New Roman"/>
              </a:rPr>
              <a:t>38</a:t>
            </a:r>
            <a:r>
              <a:rPr b="0" i="0" lang="en" sz="1800" u="none" cap="none" strike="noStrike">
                <a:solidFill>
                  <a:srgbClr val="000000"/>
                </a:solidFill>
                <a:latin typeface="Times New Roman"/>
                <a:ea typeface="Times New Roman"/>
                <a:cs typeface="Times New Roman"/>
                <a:sym typeface="Times New Roman"/>
              </a:rPr>
              <a:t>, Min value ≈ 1.18×10</a:t>
            </a:r>
            <a:r>
              <a:rPr b="0" baseline="30000" i="0" lang="en" sz="1800" u="none" cap="none" strike="noStrike">
                <a:solidFill>
                  <a:srgbClr val="000000"/>
                </a:solidFill>
                <a:latin typeface="Times New Roman"/>
                <a:ea typeface="Times New Roman"/>
                <a:cs typeface="Times New Roman"/>
                <a:sym typeface="Times New Roman"/>
              </a:rPr>
              <a:t>-38</a:t>
            </a:r>
            <a:endParaRPr sz="1800"/>
          </a:p>
          <a:p>
            <a:pPr indent="-114300" lvl="0" marL="0" marR="0" rtl="0" algn="l">
              <a:lnSpc>
                <a:spcPct val="100000"/>
              </a:lnSpc>
              <a:spcBef>
                <a:spcPts val="400"/>
              </a:spcBef>
              <a:spcAft>
                <a:spcPts val="0"/>
              </a:spcAft>
              <a:buClr>
                <a:srgbClr val="999966"/>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Double Value = (−1)</a:t>
            </a:r>
            <a:r>
              <a:rPr b="0" baseline="30000" i="0" lang="en" sz="1800" u="none" cap="none" strike="noStrike">
                <a:solidFill>
                  <a:srgbClr val="000000"/>
                </a:solidFill>
                <a:latin typeface="Times New Roman"/>
                <a:ea typeface="Times New Roman"/>
                <a:cs typeface="Times New Roman"/>
                <a:sym typeface="Times New Roman"/>
              </a:rPr>
              <a:t>sign</a:t>
            </a:r>
            <a:r>
              <a:rPr b="0" i="0" lang="en" sz="1800" u="none" cap="none" strike="noStrike">
                <a:solidFill>
                  <a:srgbClr val="000000"/>
                </a:solidFill>
                <a:latin typeface="Times New Roman"/>
                <a:ea typeface="Times New Roman"/>
                <a:cs typeface="Times New Roman"/>
                <a:sym typeface="Times New Roman"/>
              </a:rPr>
              <a:t> × (1.</a:t>
            </a:r>
            <a:r>
              <a:rPr b="0" baseline="-25000" i="0" lang="en" sz="1800" u="none" cap="none" strike="noStrike">
                <a:solidFill>
                  <a:srgbClr val="000000"/>
                </a:solidFill>
                <a:latin typeface="Times New Roman"/>
                <a:ea typeface="Times New Roman"/>
                <a:cs typeface="Times New Roman"/>
                <a:sym typeface="Times New Roman"/>
              </a:rPr>
              <a:t>fraction part</a:t>
            </a:r>
            <a:r>
              <a:rPr b="0" i="0" lang="en" sz="1800" u="none" cap="none" strike="noStrike">
                <a:solidFill>
                  <a:srgbClr val="000000"/>
                </a:solidFill>
                <a:latin typeface="Times New Roman"/>
                <a:ea typeface="Times New Roman"/>
                <a:cs typeface="Times New Roman"/>
                <a:sym typeface="Times New Roman"/>
              </a:rPr>
              <a:t>) × 2</a:t>
            </a:r>
            <a:r>
              <a:rPr b="0" baseline="30000" i="0" lang="en" sz="1800" u="none" cap="none" strike="noStrike">
                <a:solidFill>
                  <a:srgbClr val="000000"/>
                </a:solidFill>
                <a:latin typeface="Times New Roman"/>
                <a:ea typeface="Times New Roman"/>
                <a:cs typeface="Times New Roman"/>
                <a:sym typeface="Times New Roman"/>
              </a:rPr>
              <a:t>e-1023</a:t>
            </a:r>
            <a:endParaRPr sz="1800"/>
          </a:p>
          <a:p>
            <a:pPr indent="-114300" lvl="1" marL="457200" marR="0" rtl="0" algn="l">
              <a:lnSpc>
                <a:spcPct val="100000"/>
              </a:lnSpc>
              <a:spcBef>
                <a:spcPts val="400"/>
              </a:spcBef>
              <a:spcAft>
                <a:spcPts val="0"/>
              </a:spcAft>
              <a:buClr>
                <a:srgbClr val="999966"/>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Max value ≈ 1.79×10</a:t>
            </a:r>
            <a:r>
              <a:rPr b="0" baseline="30000" i="0" lang="en" sz="1800" u="none" cap="none" strike="noStrike">
                <a:solidFill>
                  <a:srgbClr val="000000"/>
                </a:solidFill>
                <a:latin typeface="Times New Roman"/>
                <a:ea typeface="Times New Roman"/>
                <a:cs typeface="Times New Roman"/>
                <a:sym typeface="Times New Roman"/>
              </a:rPr>
              <a:t>308</a:t>
            </a:r>
            <a:r>
              <a:rPr b="0" i="0" lang="en" sz="1800" u="none" cap="none" strike="noStrike">
                <a:solidFill>
                  <a:srgbClr val="000000"/>
                </a:solidFill>
                <a:latin typeface="Times New Roman"/>
                <a:ea typeface="Times New Roman"/>
                <a:cs typeface="Times New Roman"/>
                <a:sym typeface="Times New Roman"/>
              </a:rPr>
              <a:t>, Min value ≈ 2.23×10</a:t>
            </a:r>
            <a:r>
              <a:rPr b="0" baseline="30000" i="0" lang="en" sz="1800" u="none" cap="none" strike="noStrike">
                <a:solidFill>
                  <a:srgbClr val="000000"/>
                </a:solidFill>
                <a:latin typeface="Times New Roman"/>
                <a:ea typeface="Times New Roman"/>
                <a:cs typeface="Times New Roman"/>
                <a:sym typeface="Times New Roman"/>
              </a:rPr>
              <a:t>-308</a:t>
            </a:r>
            <a:endParaRPr sz="1800"/>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
        <p:nvSpPr>
          <p:cNvPr id="162" name="Google Shape;162;p34"/>
          <p:cNvSpPr/>
          <p:nvPr/>
        </p:nvSpPr>
        <p:spPr>
          <a:xfrm>
            <a:off x="824650" y="2938600"/>
            <a:ext cx="7493100" cy="7143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4"/>
          <p:cNvSpPr/>
          <p:nvPr/>
        </p:nvSpPr>
        <p:spPr>
          <a:xfrm>
            <a:off x="609600" y="3924300"/>
            <a:ext cx="7848600" cy="11907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5"/>
          <p:cNvSpPr txBox="1"/>
          <p:nvPr>
            <p:ph idx="4294967295" type="title"/>
          </p:nvPr>
        </p:nvSpPr>
        <p:spPr>
          <a:xfrm>
            <a:off x="457200" y="400050"/>
            <a:ext cx="8228012" cy="856058"/>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420000"/>
              </a:buClr>
              <a:buSzPts val="1100"/>
              <a:buFont typeface="Times New Roman"/>
              <a:buNone/>
            </a:pPr>
            <a:r>
              <a:rPr b="0" i="0" lang="en" sz="4400" u="none" cap="none" strike="noStrike">
                <a:solidFill>
                  <a:srgbClr val="420000"/>
                </a:solidFill>
                <a:latin typeface="Times New Roman"/>
                <a:ea typeface="Times New Roman"/>
                <a:cs typeface="Times New Roman"/>
                <a:sym typeface="Times New Roman"/>
              </a:rPr>
              <a:t>x86 Assembly Language</a:t>
            </a:r>
            <a:endParaRPr/>
          </a:p>
        </p:txBody>
      </p:sp>
      <p:sp>
        <p:nvSpPr>
          <p:cNvPr id="169" name="Google Shape;169;p35"/>
          <p:cNvSpPr txBox="1"/>
          <p:nvPr>
            <p:ph idx="4294967295" type="body"/>
          </p:nvPr>
        </p:nvSpPr>
        <p:spPr>
          <a:xfrm>
            <a:off x="457200" y="1371600"/>
            <a:ext cx="8534399" cy="3486149"/>
          </a:xfrm>
          <a:prstGeom prst="rect">
            <a:avLst/>
          </a:prstGeom>
          <a:noFill/>
          <a:ln>
            <a:noFill/>
          </a:ln>
        </p:spPr>
        <p:txBody>
          <a:bodyPr anchorCtr="0" anchor="t" bIns="46800" lIns="90000" spcFirstLastPara="1" rIns="90000" wrap="square" tIns="46800">
            <a:noAutofit/>
          </a:bodyPr>
          <a:lstStyle/>
          <a:p>
            <a:pPr indent="-114300" lvl="0" marL="0" marR="0" rtl="0" algn="l">
              <a:lnSpc>
                <a:spcPct val="100000"/>
              </a:lnSpc>
              <a:spcBef>
                <a:spcPts val="0"/>
              </a:spcBef>
              <a:spcAft>
                <a:spcPts val="0"/>
              </a:spcAft>
              <a:buClr>
                <a:schemeClr val="dk1"/>
              </a:buClr>
              <a:buSzPts val="1800"/>
              <a:buFont typeface="Arial"/>
              <a:buChar char="•"/>
            </a:pPr>
            <a:r>
              <a:rPr b="1" i="0" lang="en" sz="1800" u="none" cap="none" strike="noStrike">
                <a:solidFill>
                  <a:srgbClr val="000000"/>
                </a:solidFill>
                <a:latin typeface="Times New Roman"/>
                <a:ea typeface="Times New Roman"/>
                <a:cs typeface="Times New Roman"/>
                <a:sym typeface="Times New Roman"/>
              </a:rPr>
              <a:t>Instructions:</a:t>
            </a:r>
            <a:endParaRPr sz="1800"/>
          </a:p>
          <a:p>
            <a:pPr indent="-114300" lvl="1" marL="457200" marR="0" rtl="0" algn="l">
              <a:lnSpc>
                <a:spcPct val="100000"/>
              </a:lnSpc>
              <a:spcBef>
                <a:spcPts val="600"/>
              </a:spcBef>
              <a:spcAft>
                <a:spcPts val="0"/>
              </a:spcAft>
              <a:buClr>
                <a:srgbClr val="999966"/>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Assembly language instructions directly converted to object code (byte code)</a:t>
            </a:r>
            <a:endParaRPr sz="1800"/>
          </a:p>
          <a:p>
            <a:pPr indent="-114300" lvl="1" marL="457200" marR="0" rtl="0" algn="l">
              <a:lnSpc>
                <a:spcPct val="100000"/>
              </a:lnSpc>
              <a:spcBef>
                <a:spcPts val="600"/>
              </a:spcBef>
              <a:spcAft>
                <a:spcPts val="0"/>
              </a:spcAft>
              <a:buClr>
                <a:srgbClr val="999966"/>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Typically take the form of</a:t>
            </a:r>
            <a:endParaRPr sz="1800"/>
          </a:p>
          <a:p>
            <a:pPr indent="-114300" lvl="2" marL="914400" marR="0" rtl="0" algn="l">
              <a:lnSpc>
                <a:spcPct val="100000"/>
              </a:lnSpc>
              <a:spcBef>
                <a:spcPts val="0"/>
              </a:spcBef>
              <a:spcAft>
                <a:spcPts val="0"/>
              </a:spcAft>
              <a:buClr>
                <a:srgbClr val="999966"/>
              </a:buClr>
              <a:buSzPts val="1800"/>
              <a:buFont typeface="Arial"/>
              <a:buChar char="•"/>
            </a:pPr>
            <a:r>
              <a:rPr b="0" i="0" lang="en" sz="1800" u="none" cap="none" strike="noStrike">
                <a:solidFill>
                  <a:srgbClr val="000000"/>
                </a:solidFill>
                <a:latin typeface="Courier New"/>
                <a:ea typeface="Courier New"/>
                <a:cs typeface="Courier New"/>
                <a:sym typeface="Courier New"/>
              </a:rPr>
              <a:t>Mnemonic Operand1(trgt), Operand2(src), [Op3], [Op4]</a:t>
            </a:r>
            <a:endParaRPr sz="1800"/>
          </a:p>
          <a:p>
            <a:pPr indent="-114300" lvl="1" marL="457200" marR="0" rtl="0" algn="l">
              <a:lnSpc>
                <a:spcPct val="100000"/>
              </a:lnSpc>
              <a:spcBef>
                <a:spcPts val="0"/>
              </a:spcBef>
              <a:spcAft>
                <a:spcPts val="0"/>
              </a:spcAft>
              <a:buClr>
                <a:srgbClr val="999966"/>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Typically 1 byte (but can be 2) for mnemonic opcode</a:t>
            </a:r>
            <a:endParaRPr sz="1800"/>
          </a:p>
          <a:p>
            <a:pPr indent="-114300" lvl="1" marL="457200" marR="0" rtl="0" algn="l">
              <a:lnSpc>
                <a:spcPct val="100000"/>
              </a:lnSpc>
              <a:spcBef>
                <a:spcPts val="600"/>
              </a:spcBef>
              <a:spcAft>
                <a:spcPts val="0"/>
              </a:spcAft>
              <a:buClr>
                <a:srgbClr val="999966"/>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Example:</a:t>
            </a:r>
            <a:endParaRPr sz="1800"/>
          </a:p>
          <a:p>
            <a:pPr indent="-114300" lvl="2" marL="914400" marR="0" rtl="0" algn="l">
              <a:lnSpc>
                <a:spcPct val="100000"/>
              </a:lnSpc>
              <a:spcBef>
                <a:spcPts val="0"/>
              </a:spcBef>
              <a:spcAft>
                <a:spcPts val="0"/>
              </a:spcAft>
              <a:buClr>
                <a:srgbClr val="999966"/>
              </a:buClr>
              <a:buSzPts val="1800"/>
              <a:buFont typeface="Arial"/>
              <a:buChar char="•"/>
            </a:pPr>
            <a:r>
              <a:rPr b="0" i="0" lang="en" sz="1800" u="none" cap="none" strike="noStrike">
                <a:solidFill>
                  <a:srgbClr val="000000"/>
                </a:solidFill>
                <a:latin typeface="Courier New"/>
                <a:ea typeface="Courier New"/>
                <a:cs typeface="Courier New"/>
                <a:sym typeface="Courier New"/>
              </a:rPr>
              <a:t>add eax, 158 </a:t>
            </a:r>
            <a:r>
              <a:rPr b="0" i="0" lang="en" sz="1800" u="none" cap="none" strike="noStrike">
                <a:solidFill>
                  <a:srgbClr val="000000"/>
                </a:solidFill>
                <a:latin typeface="Times New Roman"/>
                <a:ea typeface="Times New Roman"/>
                <a:cs typeface="Times New Roman"/>
                <a:sym typeface="Times New Roman"/>
              </a:rPr>
              <a:t>(Adds 158 to whatever is in the EAX register)</a:t>
            </a:r>
            <a:endParaRPr sz="1800"/>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6"/>
          <p:cNvSpPr txBox="1"/>
          <p:nvPr>
            <p:ph idx="4294967295" type="title"/>
          </p:nvPr>
        </p:nvSpPr>
        <p:spPr>
          <a:xfrm>
            <a:off x="457200" y="400050"/>
            <a:ext cx="8228012" cy="856058"/>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420000"/>
              </a:buClr>
              <a:buSzPts val="1100"/>
              <a:buFont typeface="Times New Roman"/>
              <a:buNone/>
            </a:pPr>
            <a:r>
              <a:rPr b="0" i="0" lang="en" sz="4400" u="none" cap="none" strike="noStrike">
                <a:solidFill>
                  <a:srgbClr val="420000"/>
                </a:solidFill>
                <a:latin typeface="Times New Roman"/>
                <a:ea typeface="Times New Roman"/>
                <a:cs typeface="Times New Roman"/>
                <a:sym typeface="Times New Roman"/>
              </a:rPr>
              <a:t>x86 Instruction Set &amp; Addressing</a:t>
            </a:r>
            <a:endParaRPr/>
          </a:p>
        </p:txBody>
      </p:sp>
      <p:sp>
        <p:nvSpPr>
          <p:cNvPr id="175" name="Google Shape;175;p36"/>
          <p:cNvSpPr txBox="1"/>
          <p:nvPr>
            <p:ph idx="4294967295" type="body"/>
          </p:nvPr>
        </p:nvSpPr>
        <p:spPr>
          <a:xfrm>
            <a:off x="457200" y="1371600"/>
            <a:ext cx="8228012" cy="3543300"/>
          </a:xfrm>
          <a:prstGeom prst="rect">
            <a:avLst/>
          </a:prstGeom>
          <a:noFill/>
          <a:ln>
            <a:noFill/>
          </a:ln>
        </p:spPr>
        <p:txBody>
          <a:bodyPr anchorCtr="0" anchor="t" bIns="46800" lIns="90000" spcFirstLastPara="1" rIns="90000" wrap="square" tIns="46800">
            <a:noAutofit/>
          </a:bodyPr>
          <a:lstStyle/>
          <a:p>
            <a:pPr indent="-114300" lvl="0" marL="0" marR="0" rtl="0" algn="l">
              <a:lnSpc>
                <a:spcPct val="100000"/>
              </a:lnSpc>
              <a:spcBef>
                <a:spcPts val="0"/>
              </a:spcBef>
              <a:spcAft>
                <a:spcPts val="0"/>
              </a:spcAft>
              <a:buClr>
                <a:schemeClr val="dk1"/>
              </a:buClr>
              <a:buSzPts val="1800"/>
              <a:buFont typeface="Arial"/>
              <a:buChar char="•"/>
            </a:pPr>
            <a:r>
              <a:rPr b="1" i="0" lang="en" sz="1800" u="none" cap="none" strike="noStrike">
                <a:solidFill>
                  <a:srgbClr val="000000"/>
                </a:solidFill>
                <a:latin typeface="Times New Roman"/>
                <a:ea typeface="Times New Roman"/>
                <a:cs typeface="Times New Roman"/>
                <a:sym typeface="Times New Roman"/>
              </a:rPr>
              <a:t>Instruction Set:</a:t>
            </a:r>
            <a:endParaRPr sz="1800"/>
          </a:p>
          <a:p>
            <a:pPr indent="-114300" lvl="1" marL="457200" marR="0" rtl="0" algn="l">
              <a:lnSpc>
                <a:spcPct val="100000"/>
              </a:lnSpc>
              <a:spcBef>
                <a:spcPts val="400"/>
              </a:spcBef>
              <a:spcAft>
                <a:spcPts val="0"/>
              </a:spcAft>
              <a:buClr>
                <a:srgbClr val="999966"/>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Large set of instructions, commonly used mnemonics (mov, add, sub, mul, div, jmp)</a:t>
            </a:r>
            <a:endParaRPr sz="1800"/>
          </a:p>
          <a:p>
            <a:pPr indent="-114300" lvl="1" marL="457200" marR="0" rtl="0" algn="l">
              <a:lnSpc>
                <a:spcPct val="100000"/>
              </a:lnSpc>
              <a:spcBef>
                <a:spcPts val="400"/>
              </a:spcBef>
              <a:spcAft>
                <a:spcPts val="0"/>
              </a:spcAft>
              <a:buClr>
                <a:srgbClr val="999966"/>
              </a:buClr>
              <a:buSzPts val="1800"/>
              <a:buFont typeface="Arial"/>
              <a:buChar char="•"/>
            </a:pPr>
            <a:r>
              <a:rPr b="1" i="0" lang="en" sz="1800" u="none" cap="none" strike="noStrike">
                <a:solidFill>
                  <a:srgbClr val="000000"/>
                </a:solidFill>
                <a:latin typeface="Times New Roman"/>
                <a:ea typeface="Times New Roman"/>
                <a:cs typeface="Times New Roman"/>
                <a:sym typeface="Times New Roman"/>
              </a:rPr>
              <a:t>Addressing Modes</a:t>
            </a:r>
            <a:endParaRPr sz="1800"/>
          </a:p>
          <a:p>
            <a:pPr indent="-114300" lvl="2" marL="914400" marR="0" rtl="0" algn="l">
              <a:lnSpc>
                <a:spcPct val="100000"/>
              </a:lnSpc>
              <a:spcBef>
                <a:spcPts val="400"/>
              </a:spcBef>
              <a:spcAft>
                <a:spcPts val="0"/>
              </a:spcAft>
              <a:buClr>
                <a:srgbClr val="999966"/>
              </a:buClr>
              <a:buSzPts val="1800"/>
              <a:buFont typeface="Arial"/>
              <a:buChar char="•"/>
            </a:pPr>
            <a:r>
              <a:rPr b="0" i="1" lang="en" sz="1800" u="none" cap="none" strike="noStrike">
                <a:solidFill>
                  <a:srgbClr val="000000"/>
                </a:solidFill>
                <a:latin typeface="Times New Roman"/>
                <a:ea typeface="Times New Roman"/>
                <a:cs typeface="Times New Roman"/>
                <a:sym typeface="Times New Roman"/>
              </a:rPr>
              <a:t>Immediate</a:t>
            </a:r>
            <a:r>
              <a:rPr b="0" i="0" lang="en" sz="1800" u="none" cap="none" strike="noStrike">
                <a:solidFill>
                  <a:srgbClr val="000000"/>
                </a:solidFill>
                <a:latin typeface="Times New Roman"/>
                <a:ea typeface="Times New Roman"/>
                <a:cs typeface="Times New Roman"/>
                <a:sym typeface="Times New Roman"/>
              </a:rPr>
              <a:t> – data in the instruction itself</a:t>
            </a:r>
            <a:endParaRPr sz="1800"/>
          </a:p>
          <a:p>
            <a:pPr indent="-114300" lvl="2" marL="914400" marR="0" rtl="0" algn="l">
              <a:lnSpc>
                <a:spcPct val="100000"/>
              </a:lnSpc>
              <a:spcBef>
                <a:spcPts val="400"/>
              </a:spcBef>
              <a:spcAft>
                <a:spcPts val="0"/>
              </a:spcAft>
              <a:buClr>
                <a:srgbClr val="999966"/>
              </a:buClr>
              <a:buSzPts val="1800"/>
              <a:buFont typeface="Arial"/>
              <a:buChar char="•"/>
            </a:pPr>
            <a:r>
              <a:rPr b="0" i="1" lang="en" sz="1800" u="none" cap="none" strike="noStrike">
                <a:solidFill>
                  <a:srgbClr val="000000"/>
                </a:solidFill>
                <a:latin typeface="Times New Roman"/>
                <a:ea typeface="Times New Roman"/>
                <a:cs typeface="Times New Roman"/>
                <a:sym typeface="Times New Roman"/>
              </a:rPr>
              <a:t>Register</a:t>
            </a:r>
            <a:r>
              <a:rPr b="0" i="0" lang="en" sz="1800" u="none" cap="none" strike="noStrike">
                <a:solidFill>
                  <a:srgbClr val="000000"/>
                </a:solidFill>
                <a:latin typeface="Times New Roman"/>
                <a:ea typeface="Times New Roman"/>
                <a:cs typeface="Times New Roman"/>
                <a:sym typeface="Times New Roman"/>
              </a:rPr>
              <a:t> – data in a register</a:t>
            </a:r>
            <a:endParaRPr sz="1800"/>
          </a:p>
          <a:p>
            <a:pPr indent="-114300" lvl="2" marL="914400" marR="0" rtl="0" algn="l">
              <a:lnSpc>
                <a:spcPct val="100000"/>
              </a:lnSpc>
              <a:spcBef>
                <a:spcPts val="400"/>
              </a:spcBef>
              <a:spcAft>
                <a:spcPts val="0"/>
              </a:spcAft>
              <a:buClr>
                <a:srgbClr val="999966"/>
              </a:buClr>
              <a:buSzPts val="1800"/>
              <a:buFont typeface="Arial"/>
              <a:buChar char="•"/>
            </a:pPr>
            <a:r>
              <a:rPr b="0" i="1" lang="en" sz="1800" u="none" cap="none" strike="noStrike">
                <a:solidFill>
                  <a:srgbClr val="000000"/>
                </a:solidFill>
                <a:latin typeface="Times New Roman"/>
                <a:ea typeface="Times New Roman"/>
                <a:cs typeface="Times New Roman"/>
                <a:sym typeface="Times New Roman"/>
              </a:rPr>
              <a:t>Memory</a:t>
            </a:r>
            <a:r>
              <a:rPr b="0" i="0" lang="en" sz="1800" u="none" cap="none" strike="noStrike">
                <a:solidFill>
                  <a:srgbClr val="000000"/>
                </a:solidFill>
                <a:latin typeface="Times New Roman"/>
                <a:ea typeface="Times New Roman"/>
                <a:cs typeface="Times New Roman"/>
                <a:sym typeface="Times New Roman"/>
              </a:rPr>
              <a:t> – data at some memory address</a:t>
            </a:r>
            <a:endParaRPr sz="1800"/>
          </a:p>
          <a:p>
            <a:pPr indent="-114300" lvl="1" marL="457200" marR="0" rtl="0" algn="l">
              <a:lnSpc>
                <a:spcPct val="100000"/>
              </a:lnSpc>
              <a:spcBef>
                <a:spcPts val="400"/>
              </a:spcBef>
              <a:spcAft>
                <a:spcPts val="0"/>
              </a:spcAft>
              <a:buClr>
                <a:srgbClr val="999966"/>
              </a:buClr>
              <a:buSzPts val="1800"/>
              <a:buFont typeface="Arial"/>
              <a:buChar char="•"/>
            </a:pPr>
            <a:r>
              <a:rPr b="1" i="0" lang="en" sz="1800" u="none" cap="none" strike="noStrike">
                <a:solidFill>
                  <a:srgbClr val="000000"/>
                </a:solidFill>
                <a:latin typeface="Times New Roman"/>
                <a:ea typeface="Times New Roman"/>
                <a:cs typeface="Times New Roman"/>
                <a:sym typeface="Times New Roman"/>
              </a:rPr>
              <a:t>Memory Modes</a:t>
            </a:r>
            <a:endParaRPr sz="1800"/>
          </a:p>
          <a:p>
            <a:pPr indent="-114300" lvl="2" marL="914400" marR="0" rtl="0" algn="l">
              <a:lnSpc>
                <a:spcPct val="100000"/>
              </a:lnSpc>
              <a:spcBef>
                <a:spcPts val="400"/>
              </a:spcBef>
              <a:spcAft>
                <a:spcPts val="0"/>
              </a:spcAft>
              <a:buClr>
                <a:srgbClr val="999966"/>
              </a:buClr>
              <a:buSzPts val="1800"/>
              <a:buFont typeface="Arial"/>
              <a:buChar char="•"/>
            </a:pPr>
            <a:r>
              <a:rPr b="0" i="1" lang="en" sz="1800" u="none" cap="none" strike="noStrike">
                <a:solidFill>
                  <a:srgbClr val="000000"/>
                </a:solidFill>
                <a:latin typeface="Times New Roman"/>
                <a:ea typeface="Times New Roman"/>
                <a:cs typeface="Times New Roman"/>
                <a:sym typeface="Times New Roman"/>
              </a:rPr>
              <a:t>Direct</a:t>
            </a:r>
            <a:r>
              <a:rPr b="0" i="0" lang="en" sz="1800" u="none" cap="none" strike="noStrike">
                <a:solidFill>
                  <a:srgbClr val="000000"/>
                </a:solidFill>
                <a:latin typeface="Times New Roman"/>
                <a:ea typeface="Times New Roman"/>
                <a:cs typeface="Times New Roman"/>
                <a:sym typeface="Times New Roman"/>
              </a:rPr>
              <a:t> – memory location built into the instruction</a:t>
            </a:r>
            <a:endParaRPr sz="1800"/>
          </a:p>
          <a:p>
            <a:pPr indent="-114300" lvl="2" marL="914400" marR="0" rtl="0" algn="l">
              <a:lnSpc>
                <a:spcPct val="100000"/>
              </a:lnSpc>
              <a:spcBef>
                <a:spcPts val="400"/>
              </a:spcBef>
              <a:spcAft>
                <a:spcPts val="0"/>
              </a:spcAft>
              <a:buClr>
                <a:srgbClr val="999966"/>
              </a:buClr>
              <a:buSzPts val="1800"/>
              <a:buFont typeface="Arial"/>
              <a:buChar char="•"/>
            </a:pPr>
            <a:r>
              <a:rPr b="0" i="1" lang="en" sz="1800" u="none" cap="none" strike="noStrike">
                <a:solidFill>
                  <a:srgbClr val="000000"/>
                </a:solidFill>
                <a:latin typeface="Times New Roman"/>
                <a:ea typeface="Times New Roman"/>
                <a:cs typeface="Times New Roman"/>
                <a:sym typeface="Times New Roman"/>
              </a:rPr>
              <a:t>Register indirect </a:t>
            </a:r>
            <a:r>
              <a:rPr b="0" i="0" lang="en" sz="1800" u="none" cap="none" strike="noStrike">
                <a:solidFill>
                  <a:srgbClr val="000000"/>
                </a:solidFill>
                <a:latin typeface="Times New Roman"/>
                <a:ea typeface="Times New Roman"/>
                <a:cs typeface="Times New Roman"/>
                <a:sym typeface="Times New Roman"/>
              </a:rPr>
              <a:t>– memory location’s address in a register</a:t>
            </a:r>
            <a:endParaRPr sz="1800"/>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7"/>
          <p:cNvSpPr txBox="1"/>
          <p:nvPr>
            <p:ph idx="4294967295" type="title"/>
          </p:nvPr>
        </p:nvSpPr>
        <p:spPr>
          <a:xfrm>
            <a:off x="457200" y="400050"/>
            <a:ext cx="8228012" cy="856058"/>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420000"/>
              </a:buClr>
              <a:buSzPts val="1100"/>
              <a:buFont typeface="Times New Roman"/>
              <a:buNone/>
            </a:pPr>
            <a:r>
              <a:rPr b="0" i="0" lang="en" sz="4400" u="none" cap="none" strike="noStrike">
                <a:solidFill>
                  <a:srgbClr val="420000"/>
                </a:solidFill>
                <a:latin typeface="Times New Roman"/>
                <a:ea typeface="Times New Roman"/>
                <a:cs typeface="Times New Roman"/>
                <a:sym typeface="Times New Roman"/>
              </a:rPr>
              <a:t>Sample Program</a:t>
            </a:r>
            <a:endParaRPr/>
          </a:p>
        </p:txBody>
      </p:sp>
      <p:graphicFrame>
        <p:nvGraphicFramePr>
          <p:cNvPr id="181" name="Google Shape;181;p37"/>
          <p:cNvGraphicFramePr/>
          <p:nvPr/>
        </p:nvGraphicFramePr>
        <p:xfrm>
          <a:off x="457200" y="1514475"/>
          <a:ext cx="3000000" cy="3000000"/>
        </p:xfrm>
        <a:graphic>
          <a:graphicData uri="http://schemas.openxmlformats.org/drawingml/2006/table">
            <a:tbl>
              <a:tblPr>
                <a:noFill/>
                <a:tableStyleId>{0FEFC8C3-BDFB-44C3-9095-4D0C6C77A581}</a:tableStyleId>
              </a:tblPr>
              <a:tblGrid>
                <a:gridCol w="2768600"/>
                <a:gridCol w="5537200"/>
              </a:tblGrid>
              <a:tr h="273825">
                <a:tc>
                  <a:txBody>
                    <a:bodyPr>
                      <a:noAutofit/>
                    </a:bodyPr>
                    <a:lstStyle/>
                    <a:p>
                      <a:pPr indent="0" lvl="0" marL="0" marR="0" rtl="0" algn="l">
                        <a:lnSpc>
                          <a:spcPct val="100000"/>
                        </a:lnSpc>
                        <a:spcBef>
                          <a:spcPts val="0"/>
                        </a:spcBef>
                        <a:spcAft>
                          <a:spcPts val="0"/>
                        </a:spcAft>
                        <a:buClr>
                          <a:schemeClr val="dk1"/>
                        </a:buClr>
                        <a:buSzPts val="300"/>
                        <a:buFont typeface="Courier New"/>
                        <a:buNone/>
                      </a:pPr>
                      <a:r>
                        <a:rPr lang="en" sz="1400" u="none" cap="none" strike="noStrike">
                          <a:solidFill>
                            <a:schemeClr val="dk1"/>
                          </a:solidFill>
                          <a:latin typeface="Courier New"/>
                          <a:ea typeface="Courier New"/>
                          <a:cs typeface="Courier New"/>
                          <a:sym typeface="Courier New"/>
                        </a:rPr>
                        <a:t>mov	</a:t>
                      </a:r>
                      <a:r>
                        <a:rPr lang="en" sz="1400" u="none" cap="none" strike="noStrike">
                          <a:solidFill>
                            <a:srgbClr val="3333CC"/>
                          </a:solidFill>
                          <a:latin typeface="Courier New"/>
                          <a:ea typeface="Courier New"/>
                          <a:cs typeface="Courier New"/>
                          <a:sym typeface="Courier New"/>
                        </a:rPr>
                        <a:t>eax</a:t>
                      </a:r>
                      <a:r>
                        <a:rPr lang="en" sz="1400" u="none" cap="none" strike="noStrike">
                          <a:solidFill>
                            <a:schemeClr val="dk1"/>
                          </a:solidFill>
                          <a:latin typeface="Courier New"/>
                          <a:ea typeface="Courier New"/>
                          <a:cs typeface="Courier New"/>
                          <a:sym typeface="Courier New"/>
                        </a:rPr>
                        <a:t>, </a:t>
                      </a:r>
                      <a:r>
                        <a:rPr lang="en" sz="1400" u="none" cap="none" strike="noStrike">
                          <a:solidFill>
                            <a:srgbClr val="660066"/>
                          </a:solidFill>
                          <a:latin typeface="Courier New"/>
                          <a:ea typeface="Courier New"/>
                          <a:cs typeface="Courier New"/>
                          <a:sym typeface="Courier New"/>
                        </a:rPr>
                        <a:t>36</a:t>
                      </a:r>
                      <a:endParaRPr sz="1100"/>
                    </a:p>
                  </a:txBody>
                  <a:tcPr marT="34300" marB="34300" marR="0" marL="0"/>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 move </a:t>
                      </a:r>
                      <a:r>
                        <a:rPr lang="en" sz="1400" u="none" cap="none" strike="noStrike">
                          <a:solidFill>
                            <a:schemeClr val="dk1"/>
                          </a:solidFill>
                          <a:latin typeface="Courier New"/>
                          <a:ea typeface="Courier New"/>
                          <a:cs typeface="Courier New"/>
                          <a:sym typeface="Courier New"/>
                        </a:rPr>
                        <a:t>36</a:t>
                      </a:r>
                      <a:r>
                        <a:rPr lang="en" sz="1400" u="none" cap="none" strike="noStrike">
                          <a:solidFill>
                            <a:schemeClr val="dk1"/>
                          </a:solidFill>
                          <a:latin typeface="Times New Roman"/>
                          <a:ea typeface="Times New Roman"/>
                          <a:cs typeface="Times New Roman"/>
                          <a:sym typeface="Times New Roman"/>
                        </a:rPr>
                        <a:t> into </a:t>
                      </a:r>
                      <a:r>
                        <a:rPr lang="en" sz="1400" u="none" cap="none" strike="noStrike">
                          <a:solidFill>
                            <a:schemeClr val="dk1"/>
                          </a:solidFill>
                          <a:latin typeface="Courier New"/>
                          <a:ea typeface="Courier New"/>
                          <a:cs typeface="Courier New"/>
                          <a:sym typeface="Courier New"/>
                        </a:rPr>
                        <a:t>eax</a:t>
                      </a:r>
                      <a:r>
                        <a:rPr lang="en" sz="1400" u="none" cap="none" strike="noStrike">
                          <a:solidFill>
                            <a:schemeClr val="dk1"/>
                          </a:solidFill>
                          <a:latin typeface="Times New Roman"/>
                          <a:ea typeface="Times New Roman"/>
                          <a:cs typeface="Times New Roman"/>
                          <a:sym typeface="Times New Roman"/>
                        </a:rPr>
                        <a:t> register</a:t>
                      </a:r>
                      <a:endParaRPr sz="1100"/>
                    </a:p>
                  </a:txBody>
                  <a:tcPr marT="34300" marB="34300" marR="0" marL="0"/>
                </a:tc>
              </a:tr>
              <a:tr h="211425">
                <a:tc>
                  <a:txBody>
                    <a:bodyPr>
                      <a:noAutofit/>
                    </a:bodyPr>
                    <a:lstStyle/>
                    <a:p>
                      <a:pPr indent="0" lvl="0" marL="0" marR="0" rtl="0" algn="l">
                        <a:lnSpc>
                          <a:spcPct val="100000"/>
                        </a:lnSpc>
                        <a:spcBef>
                          <a:spcPts val="0"/>
                        </a:spcBef>
                        <a:spcAft>
                          <a:spcPts val="0"/>
                        </a:spcAft>
                        <a:buClr>
                          <a:schemeClr val="dk1"/>
                        </a:buClr>
                        <a:buSzPts val="300"/>
                        <a:buFont typeface="Courier New"/>
                        <a:buNone/>
                      </a:pPr>
                      <a:r>
                        <a:rPr lang="en" sz="1400" u="none" cap="none" strike="noStrike">
                          <a:solidFill>
                            <a:schemeClr val="dk1"/>
                          </a:solidFill>
                          <a:latin typeface="Courier New"/>
                          <a:ea typeface="Courier New"/>
                          <a:cs typeface="Courier New"/>
                          <a:sym typeface="Courier New"/>
                        </a:rPr>
                        <a:t>imul	</a:t>
                      </a:r>
                      <a:r>
                        <a:rPr lang="en" sz="1400" u="none" cap="none" strike="noStrike">
                          <a:solidFill>
                            <a:srgbClr val="3333CC"/>
                          </a:solidFill>
                          <a:latin typeface="Courier New"/>
                          <a:ea typeface="Courier New"/>
                          <a:cs typeface="Courier New"/>
                          <a:sym typeface="Courier New"/>
                        </a:rPr>
                        <a:t>eax</a:t>
                      </a:r>
                      <a:r>
                        <a:rPr lang="en" sz="1400" u="none" cap="none" strike="noStrike">
                          <a:solidFill>
                            <a:schemeClr val="dk1"/>
                          </a:solidFill>
                          <a:latin typeface="Courier New"/>
                          <a:ea typeface="Courier New"/>
                          <a:cs typeface="Courier New"/>
                          <a:sym typeface="Courier New"/>
                        </a:rPr>
                        <a:t>, </a:t>
                      </a:r>
                      <a:r>
                        <a:rPr lang="en" sz="1400" u="none" cap="none" strike="noStrike">
                          <a:solidFill>
                            <a:srgbClr val="660066"/>
                          </a:solidFill>
                          <a:latin typeface="Courier New"/>
                          <a:ea typeface="Courier New"/>
                          <a:cs typeface="Courier New"/>
                          <a:sym typeface="Courier New"/>
                        </a:rPr>
                        <a:t>9</a:t>
                      </a:r>
                      <a:endParaRPr sz="1100"/>
                    </a:p>
                  </a:txBody>
                  <a:tcPr marT="34300" marB="34300" marR="0" marL="0"/>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 “immediate” multiple previous line by </a:t>
                      </a:r>
                      <a:r>
                        <a:rPr lang="en" sz="1400" u="none" cap="none" strike="noStrike">
                          <a:solidFill>
                            <a:schemeClr val="dk1"/>
                          </a:solidFill>
                          <a:latin typeface="Courier New"/>
                          <a:ea typeface="Courier New"/>
                          <a:cs typeface="Courier New"/>
                          <a:sym typeface="Courier New"/>
                        </a:rPr>
                        <a:t>9</a:t>
                      </a:r>
                      <a:r>
                        <a:rPr lang="en" sz="1400" u="none" cap="none" strike="noStrike">
                          <a:solidFill>
                            <a:schemeClr val="dk1"/>
                          </a:solidFill>
                          <a:latin typeface="Times New Roman"/>
                          <a:ea typeface="Times New Roman"/>
                          <a:cs typeface="Times New Roman"/>
                          <a:sym typeface="Times New Roman"/>
                        </a:rPr>
                        <a:t>. </a:t>
                      </a:r>
                      <a:r>
                        <a:rPr lang="en" sz="1400" u="none" cap="none" strike="noStrike">
                          <a:solidFill>
                            <a:schemeClr val="dk1"/>
                          </a:solidFill>
                          <a:latin typeface="Courier New"/>
                          <a:ea typeface="Courier New"/>
                          <a:cs typeface="Courier New"/>
                          <a:sym typeface="Courier New"/>
                        </a:rPr>
                        <a:t>eax </a:t>
                      </a:r>
                      <a:r>
                        <a:rPr lang="en" sz="1400" u="none" cap="none" strike="noStrike">
                          <a:solidFill>
                            <a:schemeClr val="dk1"/>
                          </a:solidFill>
                          <a:latin typeface="Times New Roman"/>
                          <a:ea typeface="Times New Roman"/>
                          <a:cs typeface="Times New Roman"/>
                          <a:sym typeface="Times New Roman"/>
                        </a:rPr>
                        <a:t>= </a:t>
                      </a:r>
                      <a:r>
                        <a:rPr lang="en" sz="1400" u="none" cap="none" strike="noStrike">
                          <a:solidFill>
                            <a:schemeClr val="dk1"/>
                          </a:solidFill>
                          <a:latin typeface="Courier New"/>
                          <a:ea typeface="Courier New"/>
                          <a:cs typeface="Courier New"/>
                          <a:sym typeface="Courier New"/>
                        </a:rPr>
                        <a:t>eax</a:t>
                      </a:r>
                      <a:r>
                        <a:rPr lang="en" sz="1400" u="none" cap="none" strike="noStrike">
                          <a:solidFill>
                            <a:schemeClr val="dk1"/>
                          </a:solidFill>
                          <a:latin typeface="Times New Roman"/>
                          <a:ea typeface="Times New Roman"/>
                          <a:cs typeface="Times New Roman"/>
                          <a:sym typeface="Times New Roman"/>
                        </a:rPr>
                        <a:t>×</a:t>
                      </a:r>
                      <a:r>
                        <a:rPr lang="en" sz="1400" u="none" cap="none" strike="noStrike">
                          <a:solidFill>
                            <a:schemeClr val="dk1"/>
                          </a:solidFill>
                          <a:latin typeface="Courier New"/>
                          <a:ea typeface="Courier New"/>
                          <a:cs typeface="Courier New"/>
                          <a:sym typeface="Courier New"/>
                        </a:rPr>
                        <a:t>9</a:t>
                      </a:r>
                      <a:endParaRPr sz="1100"/>
                    </a:p>
                  </a:txBody>
                  <a:tcPr marT="34300" marB="34300" marR="0" marL="0"/>
                </a:tc>
              </a:tr>
              <a:tr h="275025">
                <a:tc>
                  <a:txBody>
                    <a:bodyPr>
                      <a:noAutofit/>
                    </a:bodyPr>
                    <a:lstStyle/>
                    <a:p>
                      <a:pPr indent="0" lvl="0" marL="0" marR="0" rtl="0" algn="l">
                        <a:lnSpc>
                          <a:spcPct val="100000"/>
                        </a:lnSpc>
                        <a:spcBef>
                          <a:spcPts val="0"/>
                        </a:spcBef>
                        <a:spcAft>
                          <a:spcPts val="0"/>
                        </a:spcAft>
                        <a:buClr>
                          <a:schemeClr val="dk1"/>
                        </a:buClr>
                        <a:buSzPts val="300"/>
                        <a:buFont typeface="Courier New"/>
                        <a:buNone/>
                      </a:pPr>
                      <a:r>
                        <a:rPr lang="en" sz="1400" u="none" cap="none" strike="noStrike">
                          <a:solidFill>
                            <a:schemeClr val="dk1"/>
                          </a:solidFill>
                          <a:latin typeface="Courier New"/>
                          <a:ea typeface="Courier New"/>
                          <a:cs typeface="Courier New"/>
                          <a:sym typeface="Courier New"/>
                        </a:rPr>
                        <a:t>mov	</a:t>
                      </a:r>
                      <a:r>
                        <a:rPr lang="en" sz="1400" u="none" cap="none" strike="noStrike">
                          <a:solidFill>
                            <a:srgbClr val="3333CC"/>
                          </a:solidFill>
                          <a:latin typeface="Courier New"/>
                          <a:ea typeface="Courier New"/>
                          <a:cs typeface="Courier New"/>
                          <a:sym typeface="Courier New"/>
                        </a:rPr>
                        <a:t>ebx</a:t>
                      </a:r>
                      <a:r>
                        <a:rPr lang="en" sz="1400" u="none" cap="none" strike="noStrike">
                          <a:solidFill>
                            <a:schemeClr val="dk1"/>
                          </a:solidFill>
                          <a:latin typeface="Courier New"/>
                          <a:ea typeface="Courier New"/>
                          <a:cs typeface="Courier New"/>
                          <a:sym typeface="Courier New"/>
                        </a:rPr>
                        <a:t>, </a:t>
                      </a:r>
                      <a:r>
                        <a:rPr lang="en" sz="1400" u="none" cap="none" strike="noStrike">
                          <a:solidFill>
                            <a:srgbClr val="660066"/>
                          </a:solidFill>
                          <a:latin typeface="Courier New"/>
                          <a:ea typeface="Courier New"/>
                          <a:cs typeface="Courier New"/>
                          <a:sym typeface="Courier New"/>
                        </a:rPr>
                        <a:t>5</a:t>
                      </a:r>
                      <a:endParaRPr sz="1100"/>
                    </a:p>
                  </a:txBody>
                  <a:tcPr marT="34300" marB="34300" marR="0" marL="0"/>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 divisor</a:t>
                      </a:r>
                      <a:endParaRPr sz="1400" u="none" cap="none" strike="noStrike">
                        <a:solidFill>
                          <a:schemeClr val="dk1"/>
                        </a:solidFill>
                        <a:latin typeface="Times New Roman"/>
                        <a:ea typeface="Times New Roman"/>
                        <a:cs typeface="Times New Roman"/>
                        <a:sym typeface="Times New Roman"/>
                      </a:endParaRPr>
                    </a:p>
                  </a:txBody>
                  <a:tcPr marT="34300" marB="34300" marR="0" marL="0"/>
                </a:tc>
              </a:tr>
              <a:tr h="275025">
                <a:tc>
                  <a:txBody>
                    <a:bodyPr>
                      <a:noAutofit/>
                    </a:bodyPr>
                    <a:lstStyle/>
                    <a:p>
                      <a:pPr indent="0" lvl="0" marL="0" marR="0" rtl="0" algn="l">
                        <a:lnSpc>
                          <a:spcPct val="100000"/>
                        </a:lnSpc>
                        <a:spcBef>
                          <a:spcPts val="0"/>
                        </a:spcBef>
                        <a:spcAft>
                          <a:spcPts val="0"/>
                        </a:spcAft>
                        <a:buClr>
                          <a:schemeClr val="dk1"/>
                        </a:buClr>
                        <a:buSzPts val="300"/>
                        <a:buFont typeface="Courier New"/>
                        <a:buNone/>
                      </a:pPr>
                      <a:r>
                        <a:rPr lang="en" sz="1400" u="none" cap="none" strike="noStrike">
                          <a:solidFill>
                            <a:schemeClr val="dk1"/>
                          </a:solidFill>
                          <a:latin typeface="Courier New"/>
                          <a:ea typeface="Courier New"/>
                          <a:cs typeface="Courier New"/>
                          <a:sym typeface="Courier New"/>
                        </a:rPr>
                        <a:t>cdq</a:t>
                      </a:r>
                      <a:endParaRPr sz="1400" u="none" cap="none" strike="noStrike">
                        <a:solidFill>
                          <a:schemeClr val="dk1"/>
                        </a:solidFill>
                        <a:latin typeface="Courier New"/>
                        <a:ea typeface="Courier New"/>
                        <a:cs typeface="Courier New"/>
                        <a:sym typeface="Courier New"/>
                      </a:endParaRPr>
                    </a:p>
                  </a:txBody>
                  <a:tcPr marT="34300" marB="34300" marR="0" marL="0"/>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 convert </a:t>
                      </a:r>
                      <a:r>
                        <a:rPr lang="en" sz="1400" u="none" cap="none" strike="noStrike">
                          <a:solidFill>
                            <a:schemeClr val="dk1"/>
                          </a:solidFill>
                          <a:latin typeface="Courier New"/>
                          <a:ea typeface="Courier New"/>
                          <a:cs typeface="Courier New"/>
                          <a:sym typeface="Courier New"/>
                        </a:rPr>
                        <a:t>ebx</a:t>
                      </a:r>
                      <a:r>
                        <a:rPr lang="en" sz="1400" u="none" cap="none" strike="noStrike">
                          <a:solidFill>
                            <a:schemeClr val="dk1"/>
                          </a:solidFill>
                          <a:latin typeface="Times New Roman"/>
                          <a:ea typeface="Times New Roman"/>
                          <a:cs typeface="Times New Roman"/>
                          <a:sym typeface="Times New Roman"/>
                        </a:rPr>
                        <a:t> double to quadword (prepare for division)</a:t>
                      </a:r>
                      <a:endParaRPr sz="1100"/>
                    </a:p>
                  </a:txBody>
                  <a:tcPr marT="34300" marB="34300" marR="0" marL="0"/>
                </a:tc>
              </a:tr>
              <a:tr h="273825">
                <a:tc>
                  <a:txBody>
                    <a:bodyPr>
                      <a:noAutofit/>
                    </a:bodyPr>
                    <a:lstStyle/>
                    <a:p>
                      <a:pPr indent="0" lvl="0" marL="0" marR="0" rtl="0" algn="l">
                        <a:lnSpc>
                          <a:spcPct val="100000"/>
                        </a:lnSpc>
                        <a:spcBef>
                          <a:spcPts val="0"/>
                        </a:spcBef>
                        <a:spcAft>
                          <a:spcPts val="0"/>
                        </a:spcAft>
                        <a:buClr>
                          <a:schemeClr val="dk1"/>
                        </a:buClr>
                        <a:buSzPts val="300"/>
                        <a:buFont typeface="Courier New"/>
                        <a:buNone/>
                      </a:pPr>
                      <a:r>
                        <a:rPr lang="en" sz="1400" u="none" cap="none" strike="noStrike">
                          <a:solidFill>
                            <a:schemeClr val="dk1"/>
                          </a:solidFill>
                          <a:latin typeface="Courier New"/>
                          <a:ea typeface="Courier New"/>
                          <a:cs typeface="Courier New"/>
                          <a:sym typeface="Courier New"/>
                        </a:rPr>
                        <a:t>idiv	</a:t>
                      </a:r>
                      <a:r>
                        <a:rPr lang="en" sz="1400" u="none" cap="none" strike="noStrike">
                          <a:solidFill>
                            <a:srgbClr val="3333CC"/>
                          </a:solidFill>
                          <a:latin typeface="Courier New"/>
                          <a:ea typeface="Courier New"/>
                          <a:cs typeface="Courier New"/>
                          <a:sym typeface="Courier New"/>
                        </a:rPr>
                        <a:t>ebx</a:t>
                      </a:r>
                      <a:endParaRPr sz="1100"/>
                    </a:p>
                  </a:txBody>
                  <a:tcPr marT="34300" marB="34300" marR="0" marL="0"/>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 divide (implicit accumulator) by </a:t>
                      </a:r>
                      <a:r>
                        <a:rPr lang="en" sz="1400" u="none" cap="none" strike="noStrike">
                          <a:solidFill>
                            <a:schemeClr val="dk1"/>
                          </a:solidFill>
                          <a:latin typeface="Courier New"/>
                          <a:ea typeface="Courier New"/>
                          <a:cs typeface="Courier New"/>
                          <a:sym typeface="Courier New"/>
                        </a:rPr>
                        <a:t>ebx</a:t>
                      </a:r>
                      <a:r>
                        <a:rPr lang="en" sz="1400" u="none" cap="none" strike="noStrike">
                          <a:solidFill>
                            <a:schemeClr val="dk1"/>
                          </a:solidFill>
                          <a:latin typeface="Times New Roman"/>
                          <a:ea typeface="Times New Roman"/>
                          <a:cs typeface="Times New Roman"/>
                          <a:sym typeface="Times New Roman"/>
                        </a:rPr>
                        <a:t>. </a:t>
                      </a:r>
                      <a:r>
                        <a:rPr lang="en" sz="1400" u="none" cap="none" strike="noStrike">
                          <a:solidFill>
                            <a:schemeClr val="dk1"/>
                          </a:solidFill>
                          <a:latin typeface="Courier New"/>
                          <a:ea typeface="Courier New"/>
                          <a:cs typeface="Courier New"/>
                          <a:sym typeface="Courier New"/>
                        </a:rPr>
                        <a:t>eax </a:t>
                      </a:r>
                      <a:r>
                        <a:rPr lang="en" sz="1400" u="none" cap="none" strike="noStrike">
                          <a:solidFill>
                            <a:schemeClr val="dk1"/>
                          </a:solidFill>
                          <a:latin typeface="Times New Roman"/>
                          <a:ea typeface="Times New Roman"/>
                          <a:cs typeface="Times New Roman"/>
                          <a:sym typeface="Times New Roman"/>
                        </a:rPr>
                        <a:t>= </a:t>
                      </a:r>
                      <a:r>
                        <a:rPr lang="en" sz="1400" u="none" cap="none" strike="noStrike">
                          <a:solidFill>
                            <a:schemeClr val="dk1"/>
                          </a:solidFill>
                          <a:latin typeface="Courier New"/>
                          <a:ea typeface="Courier New"/>
                          <a:cs typeface="Courier New"/>
                          <a:sym typeface="Courier New"/>
                        </a:rPr>
                        <a:t>eax÷5</a:t>
                      </a:r>
                      <a:endParaRPr sz="1100"/>
                    </a:p>
                  </a:txBody>
                  <a:tcPr marT="34300" marB="34300" marR="0" marL="0"/>
                </a:tc>
              </a:tr>
              <a:tr h="275025">
                <a:tc>
                  <a:txBody>
                    <a:bodyPr>
                      <a:noAutofit/>
                    </a:bodyPr>
                    <a:lstStyle/>
                    <a:p>
                      <a:pPr indent="0" lvl="0" marL="0" marR="0" rtl="0" algn="l">
                        <a:lnSpc>
                          <a:spcPct val="100000"/>
                        </a:lnSpc>
                        <a:spcBef>
                          <a:spcPts val="0"/>
                        </a:spcBef>
                        <a:spcAft>
                          <a:spcPts val="0"/>
                        </a:spcAft>
                        <a:buClr>
                          <a:schemeClr val="dk1"/>
                        </a:buClr>
                        <a:buSzPts val="300"/>
                        <a:buFont typeface="Courier New"/>
                        <a:buNone/>
                      </a:pPr>
                      <a:r>
                        <a:rPr lang="en" sz="1400" u="none" cap="none" strike="noStrike">
                          <a:solidFill>
                            <a:schemeClr val="dk1"/>
                          </a:solidFill>
                          <a:latin typeface="Courier New"/>
                          <a:ea typeface="Courier New"/>
                          <a:cs typeface="Courier New"/>
                          <a:sym typeface="Courier New"/>
                        </a:rPr>
                        <a:t>add	</a:t>
                      </a:r>
                      <a:r>
                        <a:rPr lang="en" sz="1400" u="none" cap="none" strike="noStrike">
                          <a:solidFill>
                            <a:srgbClr val="3333CC"/>
                          </a:solidFill>
                          <a:latin typeface="Courier New"/>
                          <a:ea typeface="Courier New"/>
                          <a:cs typeface="Courier New"/>
                          <a:sym typeface="Courier New"/>
                        </a:rPr>
                        <a:t>eax</a:t>
                      </a:r>
                      <a:r>
                        <a:rPr lang="en" sz="1400" u="none" cap="none" strike="noStrike">
                          <a:solidFill>
                            <a:schemeClr val="dk1"/>
                          </a:solidFill>
                          <a:latin typeface="Courier New"/>
                          <a:ea typeface="Courier New"/>
                          <a:cs typeface="Courier New"/>
                          <a:sym typeface="Courier New"/>
                        </a:rPr>
                        <a:t>, </a:t>
                      </a:r>
                      <a:r>
                        <a:rPr lang="en" sz="1400" u="none" cap="none" strike="noStrike">
                          <a:solidFill>
                            <a:srgbClr val="660066"/>
                          </a:solidFill>
                          <a:latin typeface="Courier New"/>
                          <a:ea typeface="Courier New"/>
                          <a:cs typeface="Courier New"/>
                          <a:sym typeface="Courier New"/>
                        </a:rPr>
                        <a:t>32</a:t>
                      </a:r>
                      <a:endParaRPr sz="1100"/>
                    </a:p>
                  </a:txBody>
                  <a:tcPr marT="34300" marB="34300" marR="0" marL="0"/>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 </a:t>
                      </a:r>
                      <a:r>
                        <a:rPr lang="en" sz="1400" u="none" cap="none" strike="noStrike">
                          <a:solidFill>
                            <a:schemeClr val="dk1"/>
                          </a:solidFill>
                          <a:latin typeface="Courier New"/>
                          <a:ea typeface="Courier New"/>
                          <a:cs typeface="Courier New"/>
                          <a:sym typeface="Courier New"/>
                        </a:rPr>
                        <a:t>eax </a:t>
                      </a:r>
                      <a:r>
                        <a:rPr lang="en" sz="1400" u="none" cap="none" strike="noStrike">
                          <a:solidFill>
                            <a:schemeClr val="dk1"/>
                          </a:solidFill>
                          <a:latin typeface="Times New Roman"/>
                          <a:ea typeface="Times New Roman"/>
                          <a:cs typeface="Times New Roman"/>
                          <a:sym typeface="Times New Roman"/>
                        </a:rPr>
                        <a:t>= </a:t>
                      </a:r>
                      <a:r>
                        <a:rPr lang="en" sz="1400" u="none" cap="none" strike="noStrike">
                          <a:solidFill>
                            <a:schemeClr val="dk1"/>
                          </a:solidFill>
                          <a:latin typeface="Courier New"/>
                          <a:ea typeface="Courier New"/>
                          <a:cs typeface="Courier New"/>
                          <a:sym typeface="Courier New"/>
                        </a:rPr>
                        <a:t>eax</a:t>
                      </a:r>
                      <a:r>
                        <a:rPr lang="en" sz="1400" u="none" cap="none" strike="noStrike">
                          <a:solidFill>
                            <a:schemeClr val="dk1"/>
                          </a:solidFill>
                          <a:latin typeface="Times New Roman"/>
                          <a:ea typeface="Times New Roman"/>
                          <a:cs typeface="Times New Roman"/>
                          <a:sym typeface="Times New Roman"/>
                        </a:rPr>
                        <a:t>+</a:t>
                      </a:r>
                      <a:r>
                        <a:rPr lang="en" sz="1400" u="none" cap="none" strike="noStrike">
                          <a:solidFill>
                            <a:schemeClr val="dk1"/>
                          </a:solidFill>
                          <a:latin typeface="Courier New"/>
                          <a:ea typeface="Courier New"/>
                          <a:cs typeface="Courier New"/>
                          <a:sym typeface="Courier New"/>
                        </a:rPr>
                        <a:t>32</a:t>
                      </a:r>
                      <a:endParaRPr sz="1100"/>
                    </a:p>
                  </a:txBody>
                  <a:tcPr marT="34300" marB="34300" marR="0" marL="0"/>
                </a:tc>
              </a:tr>
              <a:tr h="309550">
                <a:tc>
                  <a:txBody>
                    <a:bodyPr>
                      <a:noAutofit/>
                    </a:bodyPr>
                    <a:lstStyle/>
                    <a:p>
                      <a:pPr indent="0" lvl="0" marL="0" marR="0" rtl="0" algn="l">
                        <a:lnSpc>
                          <a:spcPct val="100000"/>
                        </a:lnSpc>
                        <a:spcBef>
                          <a:spcPts val="0"/>
                        </a:spcBef>
                        <a:spcAft>
                          <a:spcPts val="0"/>
                        </a:spcAft>
                        <a:buClr>
                          <a:schemeClr val="dk1"/>
                        </a:buClr>
                        <a:buSzPts val="300"/>
                        <a:buFont typeface="Courier New"/>
                        <a:buNone/>
                      </a:pPr>
                      <a:r>
                        <a:rPr lang="en" sz="1400" u="none" cap="none" strike="noStrike">
                          <a:solidFill>
                            <a:schemeClr val="dk1"/>
                          </a:solidFill>
                          <a:latin typeface="Courier New"/>
                          <a:ea typeface="Courier New"/>
                          <a:cs typeface="Courier New"/>
                          <a:sym typeface="Courier New"/>
                        </a:rPr>
                        <a:t>mov	[</a:t>
                      </a:r>
                      <a:r>
                        <a:rPr lang="en" sz="1400" u="none" cap="none" strike="noStrike">
                          <a:solidFill>
                            <a:srgbClr val="008000"/>
                          </a:solidFill>
                          <a:latin typeface="Courier New"/>
                          <a:ea typeface="Courier New"/>
                          <a:cs typeface="Courier New"/>
                          <a:sym typeface="Courier New"/>
                        </a:rPr>
                        <a:t>02CDh</a:t>
                      </a:r>
                      <a:r>
                        <a:rPr lang="en" sz="1400" u="none" cap="none" strike="noStrike">
                          <a:solidFill>
                            <a:schemeClr val="dk1"/>
                          </a:solidFill>
                          <a:latin typeface="Courier New"/>
                          <a:ea typeface="Courier New"/>
                          <a:cs typeface="Courier New"/>
                          <a:sym typeface="Courier New"/>
                        </a:rPr>
                        <a:t>], </a:t>
                      </a:r>
                      <a:r>
                        <a:rPr lang="en" sz="1400" u="none" cap="none" strike="noStrike">
                          <a:solidFill>
                            <a:srgbClr val="3333CC"/>
                          </a:solidFill>
                          <a:latin typeface="Courier New"/>
                          <a:ea typeface="Courier New"/>
                          <a:cs typeface="Courier New"/>
                          <a:sym typeface="Courier New"/>
                        </a:rPr>
                        <a:t>eax</a:t>
                      </a:r>
                      <a:endParaRPr sz="1100"/>
                    </a:p>
                  </a:txBody>
                  <a:tcPr marT="34300" marB="34300" marR="0" marL="0"/>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 save results to memory address </a:t>
                      </a:r>
                      <a:r>
                        <a:rPr lang="en" sz="1400" u="none" cap="none" strike="noStrike">
                          <a:solidFill>
                            <a:schemeClr val="dk1"/>
                          </a:solidFill>
                          <a:latin typeface="Courier New"/>
                          <a:ea typeface="Courier New"/>
                          <a:cs typeface="Courier New"/>
                          <a:sym typeface="Courier New"/>
                        </a:rPr>
                        <a:t>02CD</a:t>
                      </a:r>
                      <a:r>
                        <a:rPr baseline="-25000" lang="en" sz="1400" u="none" cap="none" strike="noStrike">
                          <a:solidFill>
                            <a:schemeClr val="dk1"/>
                          </a:solidFill>
                          <a:latin typeface="Courier New"/>
                          <a:ea typeface="Courier New"/>
                          <a:cs typeface="Courier New"/>
                          <a:sym typeface="Courier New"/>
                        </a:rPr>
                        <a:t>16</a:t>
                      </a:r>
                      <a:endParaRPr sz="1100"/>
                    </a:p>
                  </a:txBody>
                  <a:tcPr marT="34300" marB="34300" marR="0" marL="0"/>
                </a:tc>
              </a:tr>
            </a:tbl>
          </a:graphicData>
        </a:graphic>
      </p:graphicFrame>
      <p:sp>
        <p:nvSpPr>
          <p:cNvPr id="182" name="Google Shape;182;p37"/>
          <p:cNvSpPr txBox="1"/>
          <p:nvPr/>
        </p:nvSpPr>
        <p:spPr>
          <a:xfrm>
            <a:off x="457200" y="3946800"/>
            <a:ext cx="8077200" cy="484800"/>
          </a:xfrm>
          <a:prstGeom prst="rect">
            <a:avLst/>
          </a:prstGeom>
          <a:noFill/>
          <a:ln>
            <a:noFill/>
          </a:ln>
        </p:spPr>
        <p:txBody>
          <a:bodyPr anchorCtr="0" anchor="t" bIns="45700" lIns="91425" spcFirstLastPara="1" rIns="91425" wrap="square" tIns="45700">
            <a:noAutofit/>
          </a:bodyPr>
          <a:lstStyle/>
          <a:p>
            <a:pPr indent="-279400" lvl="0" marL="279400" marR="0" rtl="0" algn="l">
              <a:lnSpc>
                <a:spcPct val="100000"/>
              </a:lnSpc>
              <a:spcBef>
                <a:spcPts val="0"/>
              </a:spcBef>
              <a:spcAft>
                <a:spcPts val="0"/>
              </a:spcAft>
              <a:buClr>
                <a:schemeClr val="dk1"/>
              </a:buClr>
              <a:buSzPts val="1833"/>
              <a:buFont typeface="Arial"/>
              <a:buChar char="•"/>
            </a:pPr>
            <a:r>
              <a:rPr b="0" i="0" lang="en" sz="1800" u="none" cap="none" strike="noStrike">
                <a:solidFill>
                  <a:schemeClr val="dk1"/>
                </a:solidFill>
                <a:latin typeface="Times New Roman"/>
                <a:ea typeface="Times New Roman"/>
                <a:cs typeface="Times New Roman"/>
                <a:sym typeface="Times New Roman"/>
              </a:rPr>
              <a:t>Converts temperature (36°) from Celsius to Fahrenheit</a:t>
            </a:r>
            <a:endParaRPr/>
          </a:p>
          <a:p>
            <a:pPr indent="-279400" lvl="0" marL="279400" marR="0" rtl="0" algn="l">
              <a:lnSpc>
                <a:spcPct val="100000"/>
              </a:lnSpc>
              <a:spcBef>
                <a:spcPts val="0"/>
              </a:spcBef>
              <a:spcAft>
                <a:spcPts val="0"/>
              </a:spcAft>
              <a:buClr>
                <a:schemeClr val="dk1"/>
              </a:buClr>
              <a:buSzPts val="1833"/>
              <a:buFont typeface="Arial"/>
              <a:buChar char="•"/>
            </a:pPr>
            <a:r>
              <a:rPr b="0" i="0" lang="en" sz="1800" u="none" cap="none" strike="noStrike">
                <a:solidFill>
                  <a:schemeClr val="dk1"/>
                </a:solidFill>
                <a:latin typeface="Times New Roman"/>
                <a:ea typeface="Times New Roman"/>
                <a:cs typeface="Times New Roman"/>
                <a:sym typeface="Times New Roman"/>
              </a:rPr>
              <a:t>(36×9)÷5+32 = 96</a:t>
            </a:r>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8"/>
          <p:cNvSpPr txBox="1"/>
          <p:nvPr/>
        </p:nvSpPr>
        <p:spPr>
          <a:xfrm>
            <a:off x="457200" y="336947"/>
            <a:ext cx="8229600" cy="983456"/>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 sz="4000" u="none" cap="none" strike="noStrike">
                <a:solidFill>
                  <a:srgbClr val="420000"/>
                </a:solidFill>
                <a:latin typeface="Times New Roman"/>
                <a:ea typeface="Times New Roman"/>
                <a:cs typeface="Times New Roman"/>
                <a:sym typeface="Times New Roman"/>
              </a:rPr>
              <a:t>x86 Instruction Formatting</a:t>
            </a:r>
            <a:endParaRPr/>
          </a:p>
        </p:txBody>
      </p:sp>
      <p:sp>
        <p:nvSpPr>
          <p:cNvPr id="191" name="Google Shape;191;p38"/>
          <p:cNvSpPr txBox="1"/>
          <p:nvPr/>
        </p:nvSpPr>
        <p:spPr>
          <a:xfrm>
            <a:off x="457200" y="1371600"/>
            <a:ext cx="8001000" cy="1901428"/>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2000"/>
              <a:buFont typeface="Arial"/>
              <a:buChar char="•"/>
            </a:pPr>
            <a:r>
              <a:rPr b="1" i="0" lang="en" sz="2800" u="none" cap="none" strike="noStrike">
                <a:solidFill>
                  <a:schemeClr val="dk1"/>
                </a:solidFill>
                <a:latin typeface="Times New Roman"/>
                <a:ea typeface="Times New Roman"/>
                <a:cs typeface="Times New Roman"/>
                <a:sym typeface="Times New Roman"/>
              </a:rPr>
              <a:t>Instruction Formats:</a:t>
            </a:r>
            <a:endParaRPr/>
          </a:p>
        </p:txBody>
      </p:sp>
      <p:sp>
        <p:nvSpPr>
          <p:cNvPr id="192" name="Google Shape;192;p38"/>
          <p:cNvSpPr/>
          <p:nvPr/>
        </p:nvSpPr>
        <p:spPr>
          <a:xfrm>
            <a:off x="152400" y="1771650"/>
            <a:ext cx="8864599" cy="302895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9"/>
          <p:cNvSpPr txBox="1"/>
          <p:nvPr/>
        </p:nvSpPr>
        <p:spPr>
          <a:xfrm>
            <a:off x="489359" y="1509939"/>
            <a:ext cx="7932000" cy="1641149"/>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2333"/>
              <a:buFont typeface="Arial"/>
              <a:buChar char="•"/>
            </a:pPr>
            <a:r>
              <a:rPr b="0" i="0" lang="en" sz="2400" u="none" cap="none" strike="noStrike">
                <a:solidFill>
                  <a:srgbClr val="000000"/>
                </a:solidFill>
                <a:latin typeface="Times New Roman"/>
                <a:ea typeface="Times New Roman"/>
                <a:cs typeface="Times New Roman"/>
                <a:sym typeface="Times New Roman"/>
              </a:rPr>
              <a:t>The Mod r/m byte determines the addressing mode, whether the instruction is memory to register, register to register, or register to memory and which registers are used.</a:t>
            </a:r>
            <a:endParaRPr/>
          </a:p>
        </p:txBody>
      </p:sp>
      <p:sp>
        <p:nvSpPr>
          <p:cNvPr id="198" name="Google Shape;198;p39"/>
          <p:cNvSpPr txBox="1"/>
          <p:nvPr/>
        </p:nvSpPr>
        <p:spPr>
          <a:xfrm>
            <a:off x="713750" y="552263"/>
            <a:ext cx="3657600" cy="118147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420000"/>
              </a:buClr>
              <a:buSzPts val="4400"/>
              <a:buFont typeface="Times New Roman"/>
              <a:buNone/>
            </a:pPr>
            <a:r>
              <a:rPr b="0" i="0" lang="en" sz="4400" u="none" cap="none" strike="noStrike">
                <a:solidFill>
                  <a:srgbClr val="420000"/>
                </a:solidFill>
                <a:latin typeface="Times New Roman"/>
                <a:ea typeface="Times New Roman"/>
                <a:cs typeface="Times New Roman"/>
                <a:sym typeface="Times New Roman"/>
              </a:rPr>
              <a:t>MOD / R/M </a:t>
            </a:r>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40"/>
          <p:cNvSpPr txBox="1"/>
          <p:nvPr>
            <p:ph idx="4294967295" type="title"/>
          </p:nvPr>
        </p:nvSpPr>
        <p:spPr>
          <a:xfrm>
            <a:off x="457200" y="400050"/>
            <a:ext cx="8228012" cy="856058"/>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420000"/>
              </a:buClr>
              <a:buSzPts val="1100"/>
              <a:buFont typeface="Times New Roman"/>
              <a:buNone/>
            </a:pPr>
            <a:r>
              <a:rPr b="0" i="0" lang="en" sz="4400" u="none" cap="none" strike="noStrike">
                <a:solidFill>
                  <a:srgbClr val="420000"/>
                </a:solidFill>
                <a:latin typeface="Times New Roman"/>
                <a:ea typeface="Times New Roman"/>
                <a:cs typeface="Times New Roman"/>
                <a:sym typeface="Times New Roman"/>
              </a:rPr>
              <a:t>MOD / REG Tables</a:t>
            </a:r>
            <a:endParaRPr/>
          </a:p>
        </p:txBody>
      </p:sp>
      <p:graphicFrame>
        <p:nvGraphicFramePr>
          <p:cNvPr id="205" name="Google Shape;205;p40"/>
          <p:cNvGraphicFramePr/>
          <p:nvPr/>
        </p:nvGraphicFramePr>
        <p:xfrm>
          <a:off x="457200" y="1371600"/>
          <a:ext cx="3000000" cy="3000000"/>
        </p:xfrm>
        <a:graphic>
          <a:graphicData uri="http://schemas.openxmlformats.org/drawingml/2006/table">
            <a:tbl>
              <a:tblPr>
                <a:noFill/>
                <a:tableStyleId>{0FEFC8C3-BDFB-44C3-9095-4D0C6C77A581}</a:tableStyleId>
              </a:tblPr>
              <a:tblGrid>
                <a:gridCol w="762000"/>
                <a:gridCol w="1295400"/>
                <a:gridCol w="1371600"/>
                <a:gridCol w="4800600"/>
              </a:tblGrid>
              <a:tr h="273825">
                <a:tc>
                  <a:txBody>
                    <a:bodyPr>
                      <a:noAutofit/>
                    </a:bodyPr>
                    <a:lstStyle/>
                    <a:p>
                      <a:pPr indent="0" lvl="0" marL="0" marR="0" rtl="0" algn="l">
                        <a:lnSpc>
                          <a:spcPct val="100000"/>
                        </a:lnSpc>
                        <a:spcBef>
                          <a:spcPts val="0"/>
                        </a:spcBef>
                        <a:spcAft>
                          <a:spcPts val="0"/>
                        </a:spcAft>
                        <a:buClr>
                          <a:srgbClr val="FFFFFF"/>
                        </a:buClr>
                        <a:buSzPts val="300"/>
                        <a:buFont typeface="Times New Roman"/>
                        <a:buNone/>
                      </a:pPr>
                      <a:r>
                        <a:rPr b="1" lang="en" sz="1400" u="none" cap="none" strike="noStrike">
                          <a:solidFill>
                            <a:srgbClr val="FFFFFF"/>
                          </a:solidFill>
                          <a:latin typeface="Times New Roman"/>
                          <a:ea typeface="Times New Roman"/>
                          <a:cs typeface="Times New Roman"/>
                          <a:sym typeface="Times New Roman"/>
                        </a:rPr>
                        <a:t>Mod</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gridSpan="3">
                  <a:txBody>
                    <a:bodyPr>
                      <a:noAutofit/>
                    </a:bodyPr>
                    <a:lstStyle/>
                    <a:p>
                      <a:pPr indent="0" lvl="0" marL="0" marR="0" rtl="0" algn="l">
                        <a:lnSpc>
                          <a:spcPct val="100000"/>
                        </a:lnSpc>
                        <a:spcBef>
                          <a:spcPts val="0"/>
                        </a:spcBef>
                        <a:spcAft>
                          <a:spcPts val="0"/>
                        </a:spcAft>
                        <a:buClr>
                          <a:srgbClr val="FFFFFF"/>
                        </a:buClr>
                        <a:buSzPts val="300"/>
                        <a:buFont typeface="Times New Roman"/>
                        <a:buNone/>
                      </a:pPr>
                      <a:r>
                        <a:rPr b="1" lang="en" sz="1400" u="none" cap="none" strike="noStrike">
                          <a:solidFill>
                            <a:srgbClr val="FFFFFF"/>
                          </a:solidFill>
                          <a:latin typeface="Times New Roman"/>
                          <a:ea typeface="Times New Roman"/>
                          <a:cs typeface="Times New Roman"/>
                          <a:sym typeface="Times New Roman"/>
                        </a:rPr>
                        <a:t>Displacement</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hMerge="1"/>
                <a:tc hMerge="1"/>
              </a:tr>
              <a:tr h="257175">
                <a:tc>
                  <a:txBody>
                    <a:bodyPr>
                      <a:noAutofit/>
                    </a:bodyPr>
                    <a:lstStyle/>
                    <a:p>
                      <a:pPr indent="0" lvl="0" marL="0" marR="0" rtl="0" algn="ctr">
                        <a:lnSpc>
                          <a:spcPct val="100000"/>
                        </a:lnSpc>
                        <a:spcBef>
                          <a:spcPts val="0"/>
                        </a:spcBef>
                        <a:spcAft>
                          <a:spcPts val="0"/>
                        </a:spcAft>
                        <a:buClr>
                          <a:schemeClr val="dk1"/>
                        </a:buClr>
                        <a:buSzPts val="300"/>
                        <a:buFont typeface="Courier New"/>
                        <a:buNone/>
                      </a:pPr>
                      <a:r>
                        <a:rPr lang="en" sz="1200" u="none" cap="none" strike="noStrike">
                          <a:solidFill>
                            <a:schemeClr val="dk1"/>
                          </a:solidFill>
                          <a:latin typeface="Courier New"/>
                          <a:ea typeface="Courier New"/>
                          <a:cs typeface="Courier New"/>
                          <a:sym typeface="Courier New"/>
                        </a:rPr>
                        <a:t>00</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gridSpan="3">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If r/m is </a:t>
                      </a:r>
                      <a:r>
                        <a:rPr lang="en" sz="1200" u="none" cap="none" strike="noStrike">
                          <a:solidFill>
                            <a:schemeClr val="dk1"/>
                          </a:solidFill>
                          <a:latin typeface="Courier New"/>
                          <a:ea typeface="Courier New"/>
                          <a:cs typeface="Courier New"/>
                          <a:sym typeface="Courier New"/>
                        </a:rPr>
                        <a:t>110</a:t>
                      </a:r>
                      <a:r>
                        <a:rPr lang="en" sz="1200" u="none" cap="none" strike="noStrike">
                          <a:solidFill>
                            <a:schemeClr val="dk1"/>
                          </a:solidFill>
                          <a:latin typeface="Times New Roman"/>
                          <a:ea typeface="Times New Roman"/>
                          <a:cs typeface="Times New Roman"/>
                          <a:sym typeface="Times New Roman"/>
                        </a:rPr>
                        <a:t>, Displacement (32 bits) is address; otherwise, no displacement</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hMerge="1"/>
                <a:tc hMerge="1"/>
              </a:tr>
              <a:tr h="257175">
                <a:tc>
                  <a:txBody>
                    <a:bodyPr>
                      <a:noAutofit/>
                    </a:bodyPr>
                    <a:lstStyle/>
                    <a:p>
                      <a:pPr indent="0" lvl="0" marL="0" marR="0" rtl="0" algn="ctr">
                        <a:lnSpc>
                          <a:spcPct val="100000"/>
                        </a:lnSpc>
                        <a:spcBef>
                          <a:spcPts val="0"/>
                        </a:spcBef>
                        <a:spcAft>
                          <a:spcPts val="0"/>
                        </a:spcAft>
                        <a:buClr>
                          <a:schemeClr val="dk1"/>
                        </a:buClr>
                        <a:buSzPts val="300"/>
                        <a:buFont typeface="Courier New"/>
                        <a:buNone/>
                      </a:pPr>
                      <a:r>
                        <a:rPr lang="en" sz="1200" u="none" cap="none" strike="noStrike">
                          <a:solidFill>
                            <a:schemeClr val="dk1"/>
                          </a:solidFill>
                          <a:latin typeface="Courier New"/>
                          <a:ea typeface="Courier New"/>
                          <a:cs typeface="Courier New"/>
                          <a:sym typeface="Courier New"/>
                        </a:rPr>
                        <a:t>01</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gridSpan="3">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Eight-bit displacement, sign-extended to 32 bits</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hMerge="1"/>
                <a:tc hMerge="1"/>
              </a:tr>
              <a:tr h="257175">
                <a:tc>
                  <a:txBody>
                    <a:bodyPr>
                      <a:noAutofit/>
                    </a:bodyPr>
                    <a:lstStyle/>
                    <a:p>
                      <a:pPr indent="0" lvl="0" marL="0" marR="0" rtl="0" algn="ctr">
                        <a:lnSpc>
                          <a:spcPct val="100000"/>
                        </a:lnSpc>
                        <a:spcBef>
                          <a:spcPts val="0"/>
                        </a:spcBef>
                        <a:spcAft>
                          <a:spcPts val="0"/>
                        </a:spcAft>
                        <a:buClr>
                          <a:schemeClr val="dk1"/>
                        </a:buClr>
                        <a:buSzPts val="300"/>
                        <a:buFont typeface="Courier New"/>
                        <a:buNone/>
                      </a:pPr>
                      <a:r>
                        <a:rPr lang="en" sz="1200" u="none" cap="none" strike="noStrike">
                          <a:solidFill>
                            <a:schemeClr val="dk1"/>
                          </a:solidFill>
                          <a:latin typeface="Courier New"/>
                          <a:ea typeface="Courier New"/>
                          <a:cs typeface="Courier New"/>
                          <a:sym typeface="Courier New"/>
                        </a:rPr>
                        <a:t>10</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gridSpan="3">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32-bit displacement (example: MOV [BX + SI]+ displacement, AL)</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hMerge="1"/>
                <a:tc hMerge="1"/>
              </a:tr>
              <a:tr h="257175">
                <a:tc>
                  <a:txBody>
                    <a:bodyPr>
                      <a:noAutofit/>
                    </a:bodyPr>
                    <a:lstStyle/>
                    <a:p>
                      <a:pPr indent="0" lvl="0" marL="0" marR="0" rtl="0" algn="ctr">
                        <a:lnSpc>
                          <a:spcPct val="100000"/>
                        </a:lnSpc>
                        <a:spcBef>
                          <a:spcPts val="0"/>
                        </a:spcBef>
                        <a:spcAft>
                          <a:spcPts val="0"/>
                        </a:spcAft>
                        <a:buClr>
                          <a:schemeClr val="dk1"/>
                        </a:buClr>
                        <a:buSzPts val="300"/>
                        <a:buFont typeface="Courier New"/>
                        <a:buNone/>
                      </a:pPr>
                      <a:r>
                        <a:rPr lang="en" sz="1200" u="none" cap="none" strike="noStrike">
                          <a:solidFill>
                            <a:schemeClr val="dk1"/>
                          </a:solidFill>
                          <a:latin typeface="Courier New"/>
                          <a:ea typeface="Courier New"/>
                          <a:cs typeface="Courier New"/>
                          <a:sym typeface="Courier New"/>
                        </a:rPr>
                        <a:t>11</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gridSpan="3">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r/m is treated as a second "reg" field</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hMerge="1"/>
                <a:tc hMerge="1"/>
              </a:tr>
              <a:tr h="276225">
                <a:tc>
                  <a:txBody>
                    <a:bodyPr>
                      <a:noAutofit/>
                    </a:bodyPr>
                    <a:lstStyle/>
                    <a:p>
                      <a:pPr indent="0" lvl="0" marL="0" marR="0" rtl="0" algn="l">
                        <a:lnSpc>
                          <a:spcPct val="100000"/>
                        </a:lnSpc>
                        <a:spcBef>
                          <a:spcPts val="0"/>
                        </a:spcBef>
                        <a:spcAft>
                          <a:spcPts val="0"/>
                        </a:spcAft>
                        <a:buClr>
                          <a:srgbClr val="FFFFFF"/>
                        </a:buClr>
                        <a:buSzPts val="300"/>
                        <a:buFont typeface="Times New Roman"/>
                        <a:buNone/>
                      </a:pPr>
                      <a:r>
                        <a:rPr lang="en" sz="1400" u="none" cap="none" strike="noStrike">
                          <a:solidFill>
                            <a:srgbClr val="FFFFFF"/>
                          </a:solidFill>
                          <a:latin typeface="Times New Roman"/>
                          <a:ea typeface="Times New Roman"/>
                          <a:cs typeface="Times New Roman"/>
                          <a:sym typeface="Times New Roman"/>
                        </a:rPr>
                        <a:t>Reg</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noAutofit/>
                    </a:bodyPr>
                    <a:lstStyle/>
                    <a:p>
                      <a:pPr indent="0" lvl="0" marL="0" marR="0" rtl="0" algn="l">
                        <a:lnSpc>
                          <a:spcPct val="100000"/>
                        </a:lnSpc>
                        <a:spcBef>
                          <a:spcPts val="0"/>
                        </a:spcBef>
                        <a:spcAft>
                          <a:spcPts val="0"/>
                        </a:spcAft>
                        <a:buClr>
                          <a:srgbClr val="FFFFFF"/>
                        </a:buClr>
                        <a:buSzPts val="300"/>
                        <a:buFont typeface="Times New Roman"/>
                        <a:buNone/>
                      </a:pPr>
                      <a:r>
                        <a:rPr lang="en" sz="1400" u="none" cap="none" strike="noStrike">
                          <a:solidFill>
                            <a:srgbClr val="FFFFFF"/>
                          </a:solidFill>
                          <a:latin typeface="Times New Roman"/>
                          <a:ea typeface="Times New Roman"/>
                          <a:cs typeface="Times New Roman"/>
                          <a:sym typeface="Times New Roman"/>
                        </a:rPr>
                        <a:t>W=0</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noAutofit/>
                    </a:bodyPr>
                    <a:lstStyle/>
                    <a:p>
                      <a:pPr indent="0" lvl="0" marL="0" marR="0" rtl="0" algn="l">
                        <a:lnSpc>
                          <a:spcPct val="100000"/>
                        </a:lnSpc>
                        <a:spcBef>
                          <a:spcPts val="0"/>
                        </a:spcBef>
                        <a:spcAft>
                          <a:spcPts val="0"/>
                        </a:spcAft>
                        <a:buClr>
                          <a:srgbClr val="FFFFFF"/>
                        </a:buClr>
                        <a:buSzPts val="300"/>
                        <a:buFont typeface="Times New Roman"/>
                        <a:buNone/>
                      </a:pPr>
                      <a:r>
                        <a:rPr lang="en" sz="1400" u="none" cap="none" strike="noStrike">
                          <a:solidFill>
                            <a:srgbClr val="FFFFFF"/>
                          </a:solidFill>
                          <a:latin typeface="Times New Roman"/>
                          <a:ea typeface="Times New Roman"/>
                          <a:cs typeface="Times New Roman"/>
                          <a:sym typeface="Times New Roman"/>
                        </a:rPr>
                        <a:t>W=1</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noAutofit/>
                    </a:bodyPr>
                    <a:lstStyle/>
                    <a:p>
                      <a:pPr indent="0" lvl="0" marL="0" marR="0" rtl="0" algn="l">
                        <a:lnSpc>
                          <a:spcPct val="100000"/>
                        </a:lnSpc>
                        <a:spcBef>
                          <a:spcPts val="0"/>
                        </a:spcBef>
                        <a:spcAft>
                          <a:spcPts val="0"/>
                        </a:spcAft>
                        <a:buClr>
                          <a:srgbClr val="FFFFFF"/>
                        </a:buClr>
                        <a:buSzPts val="300"/>
                        <a:buFont typeface="Times New Roman"/>
                        <a:buNone/>
                      </a:pPr>
                      <a:r>
                        <a:rPr lang="en" sz="1400" u="none" cap="none" strike="noStrike">
                          <a:solidFill>
                            <a:srgbClr val="FFFFFF"/>
                          </a:solidFill>
                          <a:latin typeface="Times New Roman"/>
                          <a:ea typeface="Times New Roman"/>
                          <a:cs typeface="Times New Roman"/>
                          <a:sym typeface="Times New Roman"/>
                        </a:rPr>
                        <a:t>Double word</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r>
              <a:tr h="257175">
                <a:tc>
                  <a:txBody>
                    <a:bodyPr>
                      <a:noAutofit/>
                    </a:bodyPr>
                    <a:lstStyle/>
                    <a:p>
                      <a:pPr indent="0" lvl="0" marL="0" marR="0" rtl="0" algn="ctr">
                        <a:lnSpc>
                          <a:spcPct val="100000"/>
                        </a:lnSpc>
                        <a:spcBef>
                          <a:spcPts val="0"/>
                        </a:spcBef>
                        <a:spcAft>
                          <a:spcPts val="0"/>
                        </a:spcAft>
                        <a:buClr>
                          <a:schemeClr val="dk1"/>
                        </a:buClr>
                        <a:buSzPts val="300"/>
                        <a:buFont typeface="Courier New"/>
                        <a:buNone/>
                      </a:pPr>
                      <a:r>
                        <a:rPr lang="en" sz="1200" u="none" cap="none" strike="noStrike">
                          <a:solidFill>
                            <a:schemeClr val="dk1"/>
                          </a:solidFill>
                          <a:latin typeface="Courier New"/>
                          <a:ea typeface="Courier New"/>
                          <a:cs typeface="Courier New"/>
                          <a:sym typeface="Courier New"/>
                        </a:rPr>
                        <a:t>000</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AL</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AX</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EAX</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r>
              <a:tr h="257175">
                <a:tc>
                  <a:txBody>
                    <a:bodyPr>
                      <a:noAutofit/>
                    </a:bodyPr>
                    <a:lstStyle/>
                    <a:p>
                      <a:pPr indent="0" lvl="0" marL="0" marR="0" rtl="0" algn="ctr">
                        <a:lnSpc>
                          <a:spcPct val="100000"/>
                        </a:lnSpc>
                        <a:spcBef>
                          <a:spcPts val="0"/>
                        </a:spcBef>
                        <a:spcAft>
                          <a:spcPts val="0"/>
                        </a:spcAft>
                        <a:buClr>
                          <a:schemeClr val="dk1"/>
                        </a:buClr>
                        <a:buSzPts val="300"/>
                        <a:buFont typeface="Courier New"/>
                        <a:buNone/>
                      </a:pPr>
                      <a:r>
                        <a:rPr lang="en" sz="1200" u="none" cap="none" strike="noStrike">
                          <a:solidFill>
                            <a:schemeClr val="dk1"/>
                          </a:solidFill>
                          <a:latin typeface="Courier New"/>
                          <a:ea typeface="Courier New"/>
                          <a:cs typeface="Courier New"/>
                          <a:sym typeface="Courier New"/>
                        </a:rPr>
                        <a:t>001</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CL</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CX</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ECX</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r>
              <a:tr h="257175">
                <a:tc>
                  <a:txBody>
                    <a:bodyPr>
                      <a:noAutofit/>
                    </a:bodyPr>
                    <a:lstStyle/>
                    <a:p>
                      <a:pPr indent="0" lvl="0" marL="0" marR="0" rtl="0" algn="ctr">
                        <a:lnSpc>
                          <a:spcPct val="100000"/>
                        </a:lnSpc>
                        <a:spcBef>
                          <a:spcPts val="0"/>
                        </a:spcBef>
                        <a:spcAft>
                          <a:spcPts val="0"/>
                        </a:spcAft>
                        <a:buClr>
                          <a:schemeClr val="dk1"/>
                        </a:buClr>
                        <a:buSzPts val="300"/>
                        <a:buFont typeface="Courier New"/>
                        <a:buNone/>
                      </a:pPr>
                      <a:r>
                        <a:rPr lang="en" sz="1200" u="none" cap="none" strike="noStrike">
                          <a:solidFill>
                            <a:schemeClr val="dk1"/>
                          </a:solidFill>
                          <a:latin typeface="Courier New"/>
                          <a:ea typeface="Courier New"/>
                          <a:cs typeface="Courier New"/>
                          <a:sym typeface="Courier New"/>
                        </a:rPr>
                        <a:t>010</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DL</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DX</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EDX</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r>
              <a:tr h="257175">
                <a:tc>
                  <a:txBody>
                    <a:bodyPr>
                      <a:noAutofit/>
                    </a:bodyPr>
                    <a:lstStyle/>
                    <a:p>
                      <a:pPr indent="0" lvl="0" marL="0" marR="0" rtl="0" algn="ctr">
                        <a:lnSpc>
                          <a:spcPct val="100000"/>
                        </a:lnSpc>
                        <a:spcBef>
                          <a:spcPts val="0"/>
                        </a:spcBef>
                        <a:spcAft>
                          <a:spcPts val="0"/>
                        </a:spcAft>
                        <a:buClr>
                          <a:schemeClr val="dk1"/>
                        </a:buClr>
                        <a:buSzPts val="300"/>
                        <a:buFont typeface="Courier New"/>
                        <a:buNone/>
                      </a:pPr>
                      <a:r>
                        <a:rPr lang="en" sz="1200" u="none" cap="none" strike="noStrike">
                          <a:solidFill>
                            <a:schemeClr val="dk1"/>
                          </a:solidFill>
                          <a:latin typeface="Courier New"/>
                          <a:ea typeface="Courier New"/>
                          <a:cs typeface="Courier New"/>
                          <a:sym typeface="Courier New"/>
                        </a:rPr>
                        <a:t>011</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BL</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BX</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EBX</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r>
              <a:tr h="257175">
                <a:tc>
                  <a:txBody>
                    <a:bodyPr>
                      <a:noAutofit/>
                    </a:bodyPr>
                    <a:lstStyle/>
                    <a:p>
                      <a:pPr indent="0" lvl="0" marL="0" marR="0" rtl="0" algn="ctr">
                        <a:lnSpc>
                          <a:spcPct val="100000"/>
                        </a:lnSpc>
                        <a:spcBef>
                          <a:spcPts val="0"/>
                        </a:spcBef>
                        <a:spcAft>
                          <a:spcPts val="0"/>
                        </a:spcAft>
                        <a:buClr>
                          <a:schemeClr val="dk1"/>
                        </a:buClr>
                        <a:buSzPts val="300"/>
                        <a:buFont typeface="Courier New"/>
                        <a:buNone/>
                      </a:pPr>
                      <a:r>
                        <a:rPr lang="en" sz="1200" u="none" cap="none" strike="noStrike">
                          <a:solidFill>
                            <a:schemeClr val="dk1"/>
                          </a:solidFill>
                          <a:latin typeface="Courier New"/>
                          <a:ea typeface="Courier New"/>
                          <a:cs typeface="Courier New"/>
                          <a:sym typeface="Courier New"/>
                        </a:rPr>
                        <a:t>100</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AH</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SP</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ESP</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r>
              <a:tr h="257175">
                <a:tc>
                  <a:txBody>
                    <a:bodyPr>
                      <a:noAutofit/>
                    </a:bodyPr>
                    <a:lstStyle/>
                    <a:p>
                      <a:pPr indent="0" lvl="0" marL="0" marR="0" rtl="0" algn="ctr">
                        <a:lnSpc>
                          <a:spcPct val="100000"/>
                        </a:lnSpc>
                        <a:spcBef>
                          <a:spcPts val="0"/>
                        </a:spcBef>
                        <a:spcAft>
                          <a:spcPts val="0"/>
                        </a:spcAft>
                        <a:buClr>
                          <a:schemeClr val="dk1"/>
                        </a:buClr>
                        <a:buSzPts val="300"/>
                        <a:buFont typeface="Courier New"/>
                        <a:buNone/>
                      </a:pPr>
                      <a:r>
                        <a:rPr lang="en" sz="1200" u="none" cap="none" strike="noStrike">
                          <a:solidFill>
                            <a:schemeClr val="dk1"/>
                          </a:solidFill>
                          <a:latin typeface="Courier New"/>
                          <a:ea typeface="Courier New"/>
                          <a:cs typeface="Courier New"/>
                          <a:sym typeface="Courier New"/>
                        </a:rPr>
                        <a:t>101</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CH</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BP</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EBP</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r>
              <a:tr h="257175">
                <a:tc>
                  <a:txBody>
                    <a:bodyPr>
                      <a:noAutofit/>
                    </a:bodyPr>
                    <a:lstStyle/>
                    <a:p>
                      <a:pPr indent="0" lvl="0" marL="0" marR="0" rtl="0" algn="ctr">
                        <a:lnSpc>
                          <a:spcPct val="100000"/>
                        </a:lnSpc>
                        <a:spcBef>
                          <a:spcPts val="0"/>
                        </a:spcBef>
                        <a:spcAft>
                          <a:spcPts val="0"/>
                        </a:spcAft>
                        <a:buClr>
                          <a:schemeClr val="dk1"/>
                        </a:buClr>
                        <a:buSzPts val="300"/>
                        <a:buFont typeface="Courier New"/>
                        <a:buNone/>
                      </a:pPr>
                      <a:r>
                        <a:rPr lang="en" sz="1200" u="none" cap="none" strike="noStrike">
                          <a:solidFill>
                            <a:schemeClr val="dk1"/>
                          </a:solidFill>
                          <a:latin typeface="Courier New"/>
                          <a:ea typeface="Courier New"/>
                          <a:cs typeface="Courier New"/>
                          <a:sym typeface="Courier New"/>
                        </a:rPr>
                        <a:t>110</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DH</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SI</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ESI</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r>
              <a:tr h="257175">
                <a:tc>
                  <a:txBody>
                    <a:bodyPr>
                      <a:noAutofit/>
                    </a:bodyPr>
                    <a:lstStyle/>
                    <a:p>
                      <a:pPr indent="0" lvl="0" marL="0" marR="0" rtl="0" algn="ctr">
                        <a:lnSpc>
                          <a:spcPct val="100000"/>
                        </a:lnSpc>
                        <a:spcBef>
                          <a:spcPts val="0"/>
                        </a:spcBef>
                        <a:spcAft>
                          <a:spcPts val="0"/>
                        </a:spcAft>
                        <a:buClr>
                          <a:schemeClr val="dk1"/>
                        </a:buClr>
                        <a:buSzPts val="300"/>
                        <a:buFont typeface="Courier New"/>
                        <a:buNone/>
                      </a:pPr>
                      <a:r>
                        <a:rPr lang="en" sz="1200" u="none" cap="none" strike="noStrike">
                          <a:solidFill>
                            <a:schemeClr val="dk1"/>
                          </a:solidFill>
                          <a:latin typeface="Courier New"/>
                          <a:ea typeface="Courier New"/>
                          <a:cs typeface="Courier New"/>
                          <a:sym typeface="Courier New"/>
                        </a:rPr>
                        <a:t>111</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BH</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DI</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EDI</a:t>
                      </a:r>
                      <a:endParaRPr sz="1100"/>
                    </a:p>
                  </a:txBody>
                  <a:tcPr marT="34300" marB="3430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r>
            </a:tbl>
          </a:graphicData>
        </a:graphic>
      </p:graphicFrame>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41"/>
          <p:cNvSpPr txBox="1"/>
          <p:nvPr>
            <p:ph idx="4294967295" type="title"/>
          </p:nvPr>
        </p:nvSpPr>
        <p:spPr>
          <a:xfrm>
            <a:off x="457950" y="217975"/>
            <a:ext cx="8228100" cy="856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420000"/>
              </a:buClr>
              <a:buSzPts val="1100"/>
              <a:buFont typeface="Times New Roman"/>
              <a:buNone/>
            </a:pPr>
            <a:r>
              <a:rPr b="0" i="0" lang="en" sz="4400" u="none" cap="none" strike="noStrike">
                <a:solidFill>
                  <a:srgbClr val="420000"/>
                </a:solidFill>
                <a:latin typeface="Times New Roman"/>
                <a:ea typeface="Times New Roman"/>
                <a:cs typeface="Times New Roman"/>
                <a:sym typeface="Times New Roman"/>
              </a:rPr>
              <a:t>R/M Tables</a:t>
            </a:r>
            <a:endParaRPr/>
          </a:p>
        </p:txBody>
      </p:sp>
      <p:graphicFrame>
        <p:nvGraphicFramePr>
          <p:cNvPr id="212" name="Google Shape;212;p41"/>
          <p:cNvGraphicFramePr/>
          <p:nvPr/>
        </p:nvGraphicFramePr>
        <p:xfrm>
          <a:off x="456400" y="1531800"/>
          <a:ext cx="3000000" cy="3000000"/>
        </p:xfrm>
        <a:graphic>
          <a:graphicData uri="http://schemas.openxmlformats.org/drawingml/2006/table">
            <a:tbl>
              <a:tblPr>
                <a:noFill/>
                <a:tableStyleId>{0FEFC8C3-BDFB-44C3-9095-4D0C6C77A581}</a:tableStyleId>
              </a:tblPr>
              <a:tblGrid>
                <a:gridCol w="1371600"/>
                <a:gridCol w="6856400"/>
              </a:tblGrid>
              <a:tr h="273825">
                <a:tc>
                  <a:txBody>
                    <a:bodyPr>
                      <a:noAutofit/>
                    </a:bodyPr>
                    <a:lstStyle/>
                    <a:p>
                      <a:pPr indent="0" lvl="0" marL="0" marR="0" rtl="0" algn="l">
                        <a:lnSpc>
                          <a:spcPct val="100000"/>
                        </a:lnSpc>
                        <a:spcBef>
                          <a:spcPts val="0"/>
                        </a:spcBef>
                        <a:spcAft>
                          <a:spcPts val="0"/>
                        </a:spcAft>
                        <a:buClr>
                          <a:srgbClr val="FFFFFF"/>
                        </a:buClr>
                        <a:buSzPts val="300"/>
                        <a:buFont typeface="Times New Roman"/>
                        <a:buNone/>
                      </a:pPr>
                      <a:r>
                        <a:rPr b="1" lang="en" sz="1400" u="none" cap="none" strike="noStrike">
                          <a:solidFill>
                            <a:srgbClr val="FFFFFF"/>
                          </a:solidFill>
                          <a:latin typeface="Times New Roman"/>
                          <a:ea typeface="Times New Roman"/>
                          <a:cs typeface="Times New Roman"/>
                          <a:sym typeface="Times New Roman"/>
                        </a:rPr>
                        <a:t>R/M</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noAutofit/>
                    </a:bodyPr>
                    <a:lstStyle/>
                    <a:p>
                      <a:pPr indent="0" lvl="0" marL="0" marR="0" rtl="0" algn="l">
                        <a:lnSpc>
                          <a:spcPct val="100000"/>
                        </a:lnSpc>
                        <a:spcBef>
                          <a:spcPts val="0"/>
                        </a:spcBef>
                        <a:spcAft>
                          <a:spcPts val="0"/>
                        </a:spcAft>
                        <a:buClr>
                          <a:srgbClr val="FFFFFF"/>
                        </a:buClr>
                        <a:buSzPts val="300"/>
                        <a:buFont typeface="Times New Roman"/>
                        <a:buNone/>
                      </a:pPr>
                      <a:r>
                        <a:rPr b="1" lang="en" sz="1400" u="none" cap="none" strike="noStrike">
                          <a:solidFill>
                            <a:srgbClr val="FFFFFF"/>
                          </a:solidFill>
                          <a:latin typeface="Times New Roman"/>
                          <a:ea typeface="Times New Roman"/>
                          <a:cs typeface="Times New Roman"/>
                          <a:sym typeface="Times New Roman"/>
                        </a:rPr>
                        <a:t>Operand Address</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r>
              <a:tr h="252400">
                <a:tc>
                  <a:txBody>
                    <a:bodyPr>
                      <a:noAutofit/>
                    </a:bodyPr>
                    <a:lstStyle/>
                    <a:p>
                      <a:pPr indent="0" lvl="0" marL="0" marR="0" rtl="0" algn="ctr">
                        <a:lnSpc>
                          <a:spcPct val="100000"/>
                        </a:lnSpc>
                        <a:spcBef>
                          <a:spcPts val="0"/>
                        </a:spcBef>
                        <a:spcAft>
                          <a:spcPts val="0"/>
                        </a:spcAft>
                        <a:buClr>
                          <a:schemeClr val="dk1"/>
                        </a:buClr>
                        <a:buSzPts val="300"/>
                        <a:buFont typeface="Courier New"/>
                        <a:buNone/>
                      </a:pPr>
                      <a:r>
                        <a:rPr lang="en" sz="1200" u="none" cap="none" strike="noStrike">
                          <a:solidFill>
                            <a:schemeClr val="dk1"/>
                          </a:solidFill>
                          <a:latin typeface="Courier New"/>
                          <a:ea typeface="Courier New"/>
                          <a:cs typeface="Courier New"/>
                          <a:sym typeface="Courier New"/>
                        </a:rPr>
                        <a:t>000</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(BX) + (SI) + displacement (0, 1, 2, or 4 bytes long)</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r>
              <a:tr h="252400">
                <a:tc>
                  <a:txBody>
                    <a:bodyPr>
                      <a:noAutofit/>
                    </a:bodyPr>
                    <a:lstStyle/>
                    <a:p>
                      <a:pPr indent="0" lvl="0" marL="0" marR="0" rtl="0" algn="ctr">
                        <a:lnSpc>
                          <a:spcPct val="100000"/>
                        </a:lnSpc>
                        <a:spcBef>
                          <a:spcPts val="0"/>
                        </a:spcBef>
                        <a:spcAft>
                          <a:spcPts val="0"/>
                        </a:spcAft>
                        <a:buClr>
                          <a:schemeClr val="dk1"/>
                        </a:buClr>
                        <a:buSzPts val="300"/>
                        <a:buFont typeface="Courier New"/>
                        <a:buNone/>
                      </a:pPr>
                      <a:r>
                        <a:rPr lang="en" sz="1200" u="none" cap="none" strike="noStrike">
                          <a:solidFill>
                            <a:schemeClr val="dk1"/>
                          </a:solidFill>
                          <a:latin typeface="Courier New"/>
                          <a:ea typeface="Courier New"/>
                          <a:cs typeface="Courier New"/>
                          <a:sym typeface="Courier New"/>
                        </a:rPr>
                        <a:t>001</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(BX) + (DI) + displacement (0, 1, 2, or 4bytes long)</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r>
              <a:tr h="252400">
                <a:tc>
                  <a:txBody>
                    <a:bodyPr>
                      <a:noAutofit/>
                    </a:bodyPr>
                    <a:lstStyle/>
                    <a:p>
                      <a:pPr indent="0" lvl="0" marL="0" marR="0" rtl="0" algn="ctr">
                        <a:lnSpc>
                          <a:spcPct val="100000"/>
                        </a:lnSpc>
                        <a:spcBef>
                          <a:spcPts val="0"/>
                        </a:spcBef>
                        <a:spcAft>
                          <a:spcPts val="0"/>
                        </a:spcAft>
                        <a:buClr>
                          <a:schemeClr val="dk1"/>
                        </a:buClr>
                        <a:buSzPts val="300"/>
                        <a:buFont typeface="Courier New"/>
                        <a:buNone/>
                      </a:pPr>
                      <a:r>
                        <a:rPr lang="en" sz="1200" u="none" cap="none" strike="noStrike">
                          <a:solidFill>
                            <a:schemeClr val="dk1"/>
                          </a:solidFill>
                          <a:latin typeface="Courier New"/>
                          <a:ea typeface="Courier New"/>
                          <a:cs typeface="Courier New"/>
                          <a:sym typeface="Courier New"/>
                        </a:rPr>
                        <a:t>010</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(BP) + (SI) + displacement (0, 1, 2, or 4bytes long)</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r>
              <a:tr h="251200">
                <a:tc>
                  <a:txBody>
                    <a:bodyPr>
                      <a:noAutofit/>
                    </a:bodyPr>
                    <a:lstStyle/>
                    <a:p>
                      <a:pPr indent="0" lvl="0" marL="0" marR="0" rtl="0" algn="ctr">
                        <a:lnSpc>
                          <a:spcPct val="100000"/>
                        </a:lnSpc>
                        <a:spcBef>
                          <a:spcPts val="0"/>
                        </a:spcBef>
                        <a:spcAft>
                          <a:spcPts val="0"/>
                        </a:spcAft>
                        <a:buClr>
                          <a:schemeClr val="dk1"/>
                        </a:buClr>
                        <a:buSzPts val="300"/>
                        <a:buFont typeface="Courier New"/>
                        <a:buNone/>
                      </a:pPr>
                      <a:r>
                        <a:rPr lang="en" sz="1200" u="none" cap="none" strike="noStrike">
                          <a:solidFill>
                            <a:schemeClr val="dk1"/>
                          </a:solidFill>
                          <a:latin typeface="Courier New"/>
                          <a:ea typeface="Courier New"/>
                          <a:cs typeface="Courier New"/>
                          <a:sym typeface="Courier New"/>
                        </a:rPr>
                        <a:t>011</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(BP) + (DI) + displacement (0, 1, 2, or 4bytes long)</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r>
              <a:tr h="251200">
                <a:tc>
                  <a:txBody>
                    <a:bodyPr>
                      <a:noAutofit/>
                    </a:bodyPr>
                    <a:lstStyle/>
                    <a:p>
                      <a:pPr indent="0" lvl="0" marL="0" marR="0" rtl="0" algn="ctr">
                        <a:lnSpc>
                          <a:spcPct val="100000"/>
                        </a:lnSpc>
                        <a:spcBef>
                          <a:spcPts val="0"/>
                        </a:spcBef>
                        <a:spcAft>
                          <a:spcPts val="0"/>
                        </a:spcAft>
                        <a:buClr>
                          <a:schemeClr val="dk1"/>
                        </a:buClr>
                        <a:buSzPts val="300"/>
                        <a:buFont typeface="Courier New"/>
                        <a:buNone/>
                      </a:pPr>
                      <a:r>
                        <a:rPr lang="en" sz="1200" u="none" cap="none" strike="noStrike">
                          <a:solidFill>
                            <a:schemeClr val="dk1"/>
                          </a:solidFill>
                          <a:latin typeface="Courier New"/>
                          <a:ea typeface="Courier New"/>
                          <a:cs typeface="Courier New"/>
                          <a:sym typeface="Courier New"/>
                        </a:rPr>
                        <a:t>100</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(SI) + displacement (0, 1, 2, or 4bytes long)</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r>
              <a:tr h="252400">
                <a:tc>
                  <a:txBody>
                    <a:bodyPr>
                      <a:noAutofit/>
                    </a:bodyPr>
                    <a:lstStyle/>
                    <a:p>
                      <a:pPr indent="0" lvl="0" marL="0" marR="0" rtl="0" algn="ctr">
                        <a:lnSpc>
                          <a:spcPct val="100000"/>
                        </a:lnSpc>
                        <a:spcBef>
                          <a:spcPts val="0"/>
                        </a:spcBef>
                        <a:spcAft>
                          <a:spcPts val="0"/>
                        </a:spcAft>
                        <a:buClr>
                          <a:schemeClr val="dk1"/>
                        </a:buClr>
                        <a:buSzPts val="300"/>
                        <a:buFont typeface="Courier New"/>
                        <a:buNone/>
                      </a:pPr>
                      <a:r>
                        <a:rPr lang="en" sz="1200" u="none" cap="none" strike="noStrike">
                          <a:solidFill>
                            <a:schemeClr val="dk1"/>
                          </a:solidFill>
                          <a:latin typeface="Courier New"/>
                          <a:ea typeface="Courier New"/>
                          <a:cs typeface="Courier New"/>
                          <a:sym typeface="Courier New"/>
                        </a:rPr>
                        <a:t>101</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(DI) + displacement (0, 1, 2, or 4bytes long)</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r>
              <a:tr h="251200">
                <a:tc>
                  <a:txBody>
                    <a:bodyPr>
                      <a:noAutofit/>
                    </a:bodyPr>
                    <a:lstStyle/>
                    <a:p>
                      <a:pPr indent="0" lvl="0" marL="0" marR="0" rtl="0" algn="ctr">
                        <a:lnSpc>
                          <a:spcPct val="100000"/>
                        </a:lnSpc>
                        <a:spcBef>
                          <a:spcPts val="0"/>
                        </a:spcBef>
                        <a:spcAft>
                          <a:spcPts val="0"/>
                        </a:spcAft>
                        <a:buClr>
                          <a:schemeClr val="dk1"/>
                        </a:buClr>
                        <a:buSzPts val="300"/>
                        <a:buFont typeface="Courier New"/>
                        <a:buNone/>
                      </a:pPr>
                      <a:r>
                        <a:rPr lang="en" sz="1200" u="none" cap="none" strike="noStrike">
                          <a:solidFill>
                            <a:schemeClr val="dk1"/>
                          </a:solidFill>
                          <a:latin typeface="Courier New"/>
                          <a:ea typeface="Courier New"/>
                          <a:cs typeface="Courier New"/>
                          <a:sym typeface="Courier New"/>
                        </a:rPr>
                        <a:t>110</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(BP) + displacement unless mod = 00 (see mod table)</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r>
              <a:tr h="252400">
                <a:tc>
                  <a:txBody>
                    <a:bodyPr>
                      <a:noAutofit/>
                    </a:bodyPr>
                    <a:lstStyle/>
                    <a:p>
                      <a:pPr indent="0" lvl="0" marL="0" marR="0" rtl="0" algn="ctr">
                        <a:lnSpc>
                          <a:spcPct val="100000"/>
                        </a:lnSpc>
                        <a:spcBef>
                          <a:spcPts val="0"/>
                        </a:spcBef>
                        <a:spcAft>
                          <a:spcPts val="0"/>
                        </a:spcAft>
                        <a:buClr>
                          <a:schemeClr val="dk1"/>
                        </a:buClr>
                        <a:buSzPts val="300"/>
                        <a:buFont typeface="Courier New"/>
                        <a:buNone/>
                      </a:pPr>
                      <a:r>
                        <a:rPr lang="en" sz="1200" u="none" cap="none" strike="noStrike">
                          <a:solidFill>
                            <a:schemeClr val="dk1"/>
                          </a:solidFill>
                          <a:latin typeface="Courier New"/>
                          <a:ea typeface="Courier New"/>
                          <a:cs typeface="Courier New"/>
                          <a:sym typeface="Courier New"/>
                        </a:rPr>
                        <a:t>111</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noAutofit/>
                    </a:bodyPr>
                    <a:lstStyle/>
                    <a:p>
                      <a:pPr indent="0" lvl="0" marL="0" marR="0" rtl="0" algn="l">
                        <a:lnSpc>
                          <a:spcPct val="100000"/>
                        </a:lnSpc>
                        <a:spcBef>
                          <a:spcPts val="0"/>
                        </a:spcBef>
                        <a:spcAft>
                          <a:spcPts val="0"/>
                        </a:spcAft>
                        <a:buClr>
                          <a:schemeClr val="dk1"/>
                        </a:buClr>
                        <a:buSzPts val="300"/>
                        <a:buFont typeface="Times New Roman"/>
                        <a:buNone/>
                      </a:pPr>
                      <a:r>
                        <a:rPr lang="en" sz="1200" u="none" cap="none" strike="noStrike">
                          <a:solidFill>
                            <a:schemeClr val="dk1"/>
                          </a:solidFill>
                          <a:latin typeface="Times New Roman"/>
                          <a:ea typeface="Times New Roman"/>
                          <a:cs typeface="Times New Roman"/>
                          <a:sym typeface="Times New Roman"/>
                        </a:rPr>
                        <a:t>(BX) + displacement (0, 1, 2, or 4 bytes long)</a:t>
                      </a:r>
                      <a:endParaRPr sz="1100"/>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r>
            </a:tbl>
          </a:graphicData>
        </a:graphic>
      </p:graphicFrame>
      <p:sp>
        <p:nvSpPr>
          <p:cNvPr id="213" name="Google Shape;213;p41"/>
          <p:cNvSpPr txBox="1"/>
          <p:nvPr/>
        </p:nvSpPr>
        <p:spPr>
          <a:xfrm>
            <a:off x="428900" y="942025"/>
            <a:ext cx="8229600" cy="622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33"/>
              <a:buFont typeface="Arial"/>
              <a:buChar char="•"/>
            </a:pPr>
            <a:r>
              <a:rPr b="0" i="0" lang="en" sz="1800" u="none" cap="none" strike="noStrike">
                <a:solidFill>
                  <a:schemeClr val="dk1"/>
                </a:solidFill>
                <a:latin typeface="Times New Roman"/>
                <a:ea typeface="Times New Roman"/>
                <a:cs typeface="Times New Roman"/>
                <a:sym typeface="Times New Roman"/>
              </a:rPr>
              <a:t>R/M stands for Register/Memory operand.</a:t>
            </a:r>
            <a:endParaRPr/>
          </a:p>
          <a:p>
            <a:pPr indent="-342900" lvl="0" marL="342900" marR="0" rtl="0" algn="l">
              <a:lnSpc>
                <a:spcPct val="100000"/>
              </a:lnSpc>
              <a:spcBef>
                <a:spcPts val="0"/>
              </a:spcBef>
              <a:spcAft>
                <a:spcPts val="0"/>
              </a:spcAft>
              <a:buClr>
                <a:schemeClr val="dk1"/>
              </a:buClr>
              <a:buSzPts val="1833"/>
              <a:buFont typeface="Arial"/>
              <a:buChar char="•"/>
            </a:pPr>
            <a:r>
              <a:rPr b="0" i="0" lang="en" sz="1800" u="none" cap="none" strike="noStrike">
                <a:solidFill>
                  <a:schemeClr val="dk1"/>
                </a:solidFill>
                <a:latin typeface="Times New Roman"/>
                <a:ea typeface="Times New Roman"/>
                <a:cs typeface="Times New Roman"/>
                <a:sym typeface="Times New Roman"/>
              </a:rPr>
              <a:t>Tells how the rest of the instruction is structured (3 bits)</a:t>
            </a:r>
            <a:endParaRPr/>
          </a:p>
        </p:txBody>
      </p:sp>
      <p:sp>
        <p:nvSpPr>
          <p:cNvPr id="214" name="Google Shape;214;p41"/>
          <p:cNvSpPr txBox="1"/>
          <p:nvPr/>
        </p:nvSpPr>
        <p:spPr>
          <a:xfrm>
            <a:off x="455600" y="3863640"/>
            <a:ext cx="8229600" cy="90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50"/>
              <a:buFont typeface="Times New Roman"/>
              <a:buNone/>
            </a:pPr>
            <a:r>
              <a:rPr b="0" i="0" lang="en" sz="1800" u="none" cap="none" strike="noStrike">
                <a:solidFill>
                  <a:schemeClr val="dk1"/>
                </a:solidFill>
                <a:latin typeface="Times New Roman"/>
                <a:ea typeface="Times New Roman"/>
                <a:cs typeface="Times New Roman"/>
                <a:sym typeface="Times New Roman"/>
              </a:rPr>
              <a:t>Note special meaning of MOD </a:t>
            </a:r>
            <a:r>
              <a:rPr b="0" i="0" lang="en" sz="1800" u="none" cap="none" strike="noStrike">
                <a:solidFill>
                  <a:schemeClr val="dk1"/>
                </a:solidFill>
                <a:latin typeface="Courier New"/>
                <a:ea typeface="Courier New"/>
                <a:cs typeface="Courier New"/>
                <a:sym typeface="Courier New"/>
              </a:rPr>
              <a:t>00</a:t>
            </a:r>
            <a:r>
              <a:rPr b="0" i="0" lang="en" sz="1800" u="none" cap="none" strike="noStrike">
                <a:solidFill>
                  <a:schemeClr val="dk1"/>
                </a:solidFill>
                <a:latin typeface="Times New Roman"/>
                <a:ea typeface="Times New Roman"/>
                <a:cs typeface="Times New Roman"/>
                <a:sym typeface="Times New Roman"/>
              </a:rPr>
              <a:t>, r/m </a:t>
            </a:r>
            <a:r>
              <a:rPr b="0" i="0" lang="en" sz="1800" u="none" cap="none" strike="noStrike">
                <a:solidFill>
                  <a:schemeClr val="dk1"/>
                </a:solidFill>
                <a:latin typeface="Courier New"/>
                <a:ea typeface="Courier New"/>
                <a:cs typeface="Courier New"/>
                <a:sym typeface="Courier New"/>
              </a:rPr>
              <a:t>110</a:t>
            </a:r>
            <a:r>
              <a:rPr b="0" i="0" lang="en" sz="1800" u="none" cap="none" strike="noStrike">
                <a:solidFill>
                  <a:schemeClr val="dk1"/>
                </a:solidFill>
                <a:latin typeface="Times New Roman"/>
                <a:ea typeface="Times New Roman"/>
                <a:cs typeface="Times New Roman"/>
                <a:sym typeface="Times New Roman"/>
              </a:rPr>
              <a:t>. Normally, this would be expected to be the operand [BP]. However, instead the 32-bit displacement is treated as the absolute address. To encode the value [BP], you would use mod = </a:t>
            </a:r>
            <a:r>
              <a:rPr b="0" i="0" lang="en" sz="1800" u="none" cap="none" strike="noStrike">
                <a:solidFill>
                  <a:schemeClr val="dk1"/>
                </a:solidFill>
                <a:latin typeface="Courier New"/>
                <a:ea typeface="Courier New"/>
                <a:cs typeface="Courier New"/>
                <a:sym typeface="Courier New"/>
              </a:rPr>
              <a:t>01</a:t>
            </a:r>
            <a:r>
              <a:rPr b="0" i="0" lang="en" sz="1800" u="none" cap="none" strike="noStrike">
                <a:solidFill>
                  <a:schemeClr val="dk1"/>
                </a:solidFill>
                <a:latin typeface="Times New Roman"/>
                <a:ea typeface="Times New Roman"/>
                <a:cs typeface="Times New Roman"/>
                <a:sym typeface="Times New Roman"/>
              </a:rPr>
              <a:t>, r/m = </a:t>
            </a:r>
            <a:r>
              <a:rPr b="0" i="0" lang="en" sz="1800" u="none" cap="none" strike="noStrike">
                <a:solidFill>
                  <a:schemeClr val="dk1"/>
                </a:solidFill>
                <a:latin typeface="Courier New"/>
                <a:ea typeface="Courier New"/>
                <a:cs typeface="Courier New"/>
                <a:sym typeface="Courier New"/>
              </a:rPr>
              <a:t>110</a:t>
            </a:r>
            <a:r>
              <a:rPr b="0" i="0" lang="en" sz="1800" u="none" cap="none" strike="noStrike">
                <a:solidFill>
                  <a:schemeClr val="dk1"/>
                </a:solidFill>
                <a:latin typeface="Times New Roman"/>
                <a:ea typeface="Times New Roman"/>
                <a:cs typeface="Times New Roman"/>
                <a:sym typeface="Times New Roman"/>
              </a:rPr>
              <a:t>, 8-bit displacement = </a:t>
            </a:r>
            <a:r>
              <a:rPr b="0" i="0" lang="en" sz="1800" u="none" cap="none" strike="noStrike">
                <a:solidFill>
                  <a:schemeClr val="dk1"/>
                </a:solidFill>
                <a:latin typeface="Courier New"/>
                <a:ea typeface="Courier New"/>
                <a:cs typeface="Courier New"/>
                <a:sym typeface="Courier New"/>
              </a:rPr>
              <a:t>0</a:t>
            </a:r>
            <a:r>
              <a:rPr b="0" i="0" lang="en" sz="1800" u="none" cap="none" strike="noStrike">
                <a:solidFill>
                  <a:schemeClr val="dk1"/>
                </a:solidFill>
                <a:latin typeface="Times New Roman"/>
                <a:ea typeface="Times New Roman"/>
                <a:cs typeface="Times New Roman"/>
                <a:sym typeface="Times New Roman"/>
              </a:rPr>
              <a:t>.</a:t>
            </a:r>
            <a:endParaRPr sz="1800"/>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2"/>
          <p:cNvSpPr txBox="1"/>
          <p:nvPr>
            <p:ph idx="4294967295" type="title"/>
          </p:nvPr>
        </p:nvSpPr>
        <p:spPr>
          <a:xfrm>
            <a:off x="457250" y="206750"/>
            <a:ext cx="8228100" cy="856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420000"/>
              </a:buClr>
              <a:buSzPts val="1100"/>
              <a:buFont typeface="Times New Roman"/>
              <a:buNone/>
            </a:pPr>
            <a:r>
              <a:rPr b="0" i="0" lang="en" sz="4400" u="none" cap="none" strike="noStrike">
                <a:solidFill>
                  <a:srgbClr val="420000"/>
                </a:solidFill>
                <a:latin typeface="Times New Roman"/>
                <a:ea typeface="Times New Roman"/>
                <a:cs typeface="Times New Roman"/>
                <a:sym typeface="Times New Roman"/>
              </a:rPr>
              <a:t>x86 Instruction Format</a:t>
            </a:r>
            <a:endParaRPr/>
          </a:p>
        </p:txBody>
      </p:sp>
      <p:sp>
        <p:nvSpPr>
          <p:cNvPr id="221" name="Google Shape;221;p42"/>
          <p:cNvSpPr txBox="1"/>
          <p:nvPr>
            <p:ph idx="4294967295" type="body"/>
          </p:nvPr>
        </p:nvSpPr>
        <p:spPr>
          <a:xfrm>
            <a:off x="457250" y="992100"/>
            <a:ext cx="8228100" cy="3600600"/>
          </a:xfrm>
          <a:prstGeom prst="rect">
            <a:avLst/>
          </a:prstGeom>
          <a:noFill/>
          <a:ln>
            <a:noFill/>
          </a:ln>
        </p:spPr>
        <p:txBody>
          <a:bodyPr anchorCtr="0" anchor="t" bIns="46800" lIns="90000" spcFirstLastPara="1" rIns="90000" wrap="square" tIns="46800">
            <a:noAutofit/>
          </a:bodyPr>
          <a:lstStyle/>
          <a:p>
            <a:pPr indent="-88900" lvl="0" marL="0" marR="0" rtl="0" algn="l">
              <a:lnSpc>
                <a:spcPct val="80000"/>
              </a:lnSpc>
              <a:spcBef>
                <a:spcPts val="0"/>
              </a:spcBef>
              <a:spcAft>
                <a:spcPts val="0"/>
              </a:spcAft>
              <a:buClr>
                <a:schemeClr val="dk1"/>
              </a:buClr>
              <a:buSzPts val="1400"/>
              <a:buFont typeface="Arial"/>
              <a:buChar char="•"/>
            </a:pPr>
            <a:r>
              <a:rPr b="1" i="0" lang="en" sz="1400" u="none" cap="none" strike="noStrike">
                <a:solidFill>
                  <a:srgbClr val="000000"/>
                </a:solidFill>
                <a:latin typeface="Times New Roman"/>
                <a:ea typeface="Times New Roman"/>
                <a:cs typeface="Times New Roman"/>
                <a:sym typeface="Times New Roman"/>
              </a:rPr>
              <a:t>Example:</a:t>
            </a:r>
            <a:endParaRPr sz="1400"/>
          </a:p>
          <a:p>
            <a:pPr indent="-88900" lvl="1" marL="457200" marR="0" rtl="0" algn="l">
              <a:lnSpc>
                <a:spcPct val="80000"/>
              </a:lnSpc>
              <a:spcBef>
                <a:spcPts val="400"/>
              </a:spcBef>
              <a:spcAft>
                <a:spcPts val="0"/>
              </a:spcAft>
              <a:buClr>
                <a:srgbClr val="999966"/>
              </a:buClr>
              <a:buSzPts val="1400"/>
              <a:buFont typeface="Arial"/>
              <a:buChar char="•"/>
            </a:pPr>
            <a:r>
              <a:rPr b="0" i="0" lang="en" sz="1400" u="none" cap="none" strike="noStrike">
                <a:solidFill>
                  <a:srgbClr val="000000"/>
                </a:solidFill>
                <a:latin typeface="Courier New"/>
                <a:ea typeface="Courier New"/>
                <a:cs typeface="Courier New"/>
                <a:sym typeface="Courier New"/>
              </a:rPr>
              <a:t>xor CL, [12H]</a:t>
            </a:r>
            <a:endParaRPr sz="1400"/>
          </a:p>
          <a:p>
            <a:pPr indent="-88900" lvl="2" marL="914400" marR="0" rtl="0" algn="l">
              <a:lnSpc>
                <a:spcPct val="80000"/>
              </a:lnSpc>
              <a:spcBef>
                <a:spcPts val="400"/>
              </a:spcBef>
              <a:spcAft>
                <a:spcPts val="0"/>
              </a:spcAft>
              <a:buClr>
                <a:srgbClr val="999966"/>
              </a:buClr>
              <a:buSzPts val="1400"/>
              <a:buFont typeface="Arial"/>
              <a:buChar char="•"/>
            </a:pPr>
            <a:r>
              <a:rPr b="0" i="0" lang="en" sz="1400" u="none" cap="none" strike="noStrike">
                <a:solidFill>
                  <a:srgbClr val="000000"/>
                </a:solidFill>
                <a:latin typeface="Times New Roman"/>
                <a:ea typeface="Times New Roman"/>
                <a:cs typeface="Times New Roman"/>
                <a:sym typeface="Times New Roman"/>
              </a:rPr>
              <a:t>Exclusive Or the contents of register CL (last byte of ECX register) with contents of address </a:t>
            </a:r>
            <a:r>
              <a:rPr b="0" i="0" lang="en" sz="1400" u="none" cap="none" strike="noStrike">
                <a:solidFill>
                  <a:srgbClr val="000000"/>
                </a:solidFill>
                <a:latin typeface="Courier New"/>
                <a:ea typeface="Courier New"/>
                <a:cs typeface="Courier New"/>
                <a:sym typeface="Courier New"/>
              </a:rPr>
              <a:t>12H</a:t>
            </a:r>
            <a:endParaRPr sz="1400"/>
          </a:p>
          <a:p>
            <a:pPr indent="-88900" lvl="2" marL="914400" marR="0" rtl="0" algn="l">
              <a:lnSpc>
                <a:spcPct val="80000"/>
              </a:lnSpc>
              <a:spcBef>
                <a:spcPts val="400"/>
              </a:spcBef>
              <a:spcAft>
                <a:spcPts val="0"/>
              </a:spcAft>
              <a:buClr>
                <a:srgbClr val="999966"/>
              </a:buClr>
              <a:buSzPts val="1400"/>
              <a:buFont typeface="Arial"/>
              <a:buChar char="•"/>
            </a:pPr>
            <a:r>
              <a:rPr b="0" i="0" lang="en" sz="1400" u="none" cap="none" strike="noStrike">
                <a:solidFill>
                  <a:srgbClr val="000000"/>
                </a:solidFill>
                <a:latin typeface="Times New Roman"/>
                <a:ea typeface="Times New Roman"/>
                <a:cs typeface="Times New Roman"/>
                <a:sym typeface="Times New Roman"/>
              </a:rPr>
              <a:t>Opcode for xor is </a:t>
            </a:r>
            <a:r>
              <a:rPr b="0" i="0" lang="en" sz="1400" u="none" cap="none" strike="noStrike">
                <a:solidFill>
                  <a:srgbClr val="000000"/>
                </a:solidFill>
                <a:latin typeface="Courier New"/>
                <a:ea typeface="Courier New"/>
                <a:cs typeface="Courier New"/>
                <a:sym typeface="Courier New"/>
              </a:rPr>
              <a:t>001100dw</a:t>
            </a:r>
            <a:endParaRPr sz="1400"/>
          </a:p>
          <a:p>
            <a:pPr indent="-88900" lvl="3" marL="1371600" marR="0" rtl="0" algn="l">
              <a:lnSpc>
                <a:spcPct val="80000"/>
              </a:lnSpc>
              <a:spcBef>
                <a:spcPts val="400"/>
              </a:spcBef>
              <a:spcAft>
                <a:spcPts val="0"/>
              </a:spcAft>
              <a:buClr>
                <a:srgbClr val="999966"/>
              </a:buClr>
              <a:buSzPts val="1400"/>
              <a:buFont typeface="Arial"/>
              <a:buChar char="•"/>
            </a:pPr>
            <a:r>
              <a:rPr b="0" i="0" lang="en" sz="1400" u="none" cap="none" strike="noStrike">
                <a:solidFill>
                  <a:srgbClr val="000000"/>
                </a:solidFill>
                <a:latin typeface="Times New Roman"/>
                <a:ea typeface="Times New Roman"/>
                <a:cs typeface="Times New Roman"/>
                <a:sym typeface="Times New Roman"/>
              </a:rPr>
              <a:t>d = direction = </a:t>
            </a:r>
            <a:r>
              <a:rPr b="0" i="0" lang="en" sz="1400" u="none" cap="none" strike="noStrike">
                <a:solidFill>
                  <a:srgbClr val="000000"/>
                </a:solidFill>
                <a:latin typeface="Courier New"/>
                <a:ea typeface="Courier New"/>
                <a:cs typeface="Courier New"/>
                <a:sym typeface="Courier New"/>
              </a:rPr>
              <a:t>1</a:t>
            </a:r>
            <a:r>
              <a:rPr b="0" i="0" lang="en" sz="1400" u="none" cap="none" strike="noStrike">
                <a:solidFill>
                  <a:srgbClr val="000000"/>
                </a:solidFill>
                <a:latin typeface="Times New Roman"/>
                <a:ea typeface="Times New Roman"/>
                <a:cs typeface="Times New Roman"/>
                <a:sym typeface="Times New Roman"/>
              </a:rPr>
              <a:t> because CL is the destination</a:t>
            </a:r>
            <a:endParaRPr sz="1400"/>
          </a:p>
          <a:p>
            <a:pPr indent="-88900" lvl="3" marL="1371600" marR="0" rtl="0" algn="l">
              <a:lnSpc>
                <a:spcPct val="80000"/>
              </a:lnSpc>
              <a:spcBef>
                <a:spcPts val="400"/>
              </a:spcBef>
              <a:spcAft>
                <a:spcPts val="0"/>
              </a:spcAft>
              <a:buClr>
                <a:srgbClr val="999966"/>
              </a:buClr>
              <a:buSzPts val="1400"/>
              <a:buFont typeface="Arial"/>
              <a:buChar char="•"/>
            </a:pPr>
            <a:r>
              <a:rPr b="0" i="0" lang="en" sz="1400" u="none" cap="none" strike="noStrike">
                <a:solidFill>
                  <a:srgbClr val="000000"/>
                </a:solidFill>
                <a:latin typeface="Times New Roman"/>
                <a:ea typeface="Times New Roman"/>
                <a:cs typeface="Times New Roman"/>
                <a:sym typeface="Times New Roman"/>
              </a:rPr>
              <a:t>w = dword vs. byte = </a:t>
            </a:r>
            <a:r>
              <a:rPr b="0" i="0" lang="en" sz="1400" u="none" cap="none" strike="noStrike">
                <a:solidFill>
                  <a:srgbClr val="000000"/>
                </a:solidFill>
                <a:latin typeface="Courier New"/>
                <a:ea typeface="Courier New"/>
                <a:cs typeface="Courier New"/>
                <a:sym typeface="Courier New"/>
              </a:rPr>
              <a:t>0</a:t>
            </a:r>
            <a:r>
              <a:rPr b="0" i="0" lang="en" sz="1400" u="none" cap="none" strike="noStrike">
                <a:solidFill>
                  <a:srgbClr val="000000"/>
                </a:solidFill>
                <a:latin typeface="Times New Roman"/>
                <a:ea typeface="Times New Roman"/>
                <a:cs typeface="Times New Roman"/>
                <a:sym typeface="Times New Roman"/>
              </a:rPr>
              <a:t> because we are using bytes</a:t>
            </a:r>
            <a:endParaRPr sz="1400"/>
          </a:p>
          <a:p>
            <a:pPr indent="-88900" lvl="2" marL="914400" marR="0" rtl="0" algn="l">
              <a:lnSpc>
                <a:spcPct val="80000"/>
              </a:lnSpc>
              <a:spcBef>
                <a:spcPts val="400"/>
              </a:spcBef>
              <a:spcAft>
                <a:spcPts val="0"/>
              </a:spcAft>
              <a:buClr>
                <a:srgbClr val="999966"/>
              </a:buClr>
              <a:buSzPts val="1400"/>
              <a:buFont typeface="Arial"/>
              <a:buChar char="•"/>
            </a:pPr>
            <a:r>
              <a:rPr b="0" i="0" lang="en" sz="1400" u="none" cap="none" strike="noStrike">
                <a:solidFill>
                  <a:srgbClr val="000000"/>
                </a:solidFill>
                <a:latin typeface="Times New Roman"/>
                <a:ea typeface="Times New Roman"/>
                <a:cs typeface="Times New Roman"/>
                <a:sym typeface="Times New Roman"/>
              </a:rPr>
              <a:t>Code for CL is </a:t>
            </a:r>
            <a:r>
              <a:rPr b="0" i="0" lang="en" sz="1400" u="none" cap="none" strike="noStrike">
                <a:solidFill>
                  <a:srgbClr val="000000"/>
                </a:solidFill>
                <a:latin typeface="Courier New"/>
                <a:ea typeface="Courier New"/>
                <a:cs typeface="Courier New"/>
                <a:sym typeface="Courier New"/>
              </a:rPr>
              <a:t>001</a:t>
            </a:r>
            <a:endParaRPr sz="1400"/>
          </a:p>
          <a:p>
            <a:pPr indent="-88900" lvl="2" marL="914400" marR="0" rtl="0" algn="l">
              <a:lnSpc>
                <a:spcPct val="80000"/>
              </a:lnSpc>
              <a:spcBef>
                <a:spcPts val="400"/>
              </a:spcBef>
              <a:spcAft>
                <a:spcPts val="0"/>
              </a:spcAft>
              <a:buClr>
                <a:srgbClr val="999966"/>
              </a:buClr>
              <a:buSzPts val="1400"/>
              <a:buFont typeface="Arial"/>
              <a:buChar char="•"/>
            </a:pPr>
            <a:r>
              <a:rPr b="0" i="0" lang="en" sz="1400" u="none" cap="none" strike="noStrike">
                <a:solidFill>
                  <a:srgbClr val="000000"/>
                </a:solidFill>
                <a:latin typeface="Times New Roman"/>
                <a:ea typeface="Times New Roman"/>
                <a:cs typeface="Times New Roman"/>
                <a:sym typeface="Times New Roman"/>
              </a:rPr>
              <a:t>MOD = </a:t>
            </a:r>
            <a:r>
              <a:rPr b="0" i="0" lang="en" sz="1400" u="none" cap="none" strike="noStrike">
                <a:solidFill>
                  <a:srgbClr val="000000"/>
                </a:solidFill>
                <a:latin typeface="Courier New"/>
                <a:ea typeface="Courier New"/>
                <a:cs typeface="Courier New"/>
                <a:sym typeface="Courier New"/>
              </a:rPr>
              <a:t>00</a:t>
            </a:r>
            <a:r>
              <a:rPr b="0" i="0" lang="en" sz="1400" u="none" cap="none" strike="noStrike">
                <a:solidFill>
                  <a:srgbClr val="000000"/>
                </a:solidFill>
                <a:latin typeface="Times New Roman"/>
                <a:ea typeface="Times New Roman"/>
                <a:cs typeface="Times New Roman"/>
                <a:sym typeface="Times New Roman"/>
              </a:rPr>
              <a:t> (Because we have simple displacement)</a:t>
            </a:r>
            <a:endParaRPr sz="1400"/>
          </a:p>
          <a:p>
            <a:pPr indent="-88900" lvl="2" marL="914400" marR="0" rtl="0" algn="l">
              <a:lnSpc>
                <a:spcPct val="80000"/>
              </a:lnSpc>
              <a:spcBef>
                <a:spcPts val="400"/>
              </a:spcBef>
              <a:spcAft>
                <a:spcPts val="0"/>
              </a:spcAft>
              <a:buClr>
                <a:srgbClr val="999966"/>
              </a:buClr>
              <a:buSzPts val="1400"/>
              <a:buFont typeface="Arial"/>
              <a:buChar char="•"/>
            </a:pPr>
            <a:r>
              <a:rPr b="0" i="0" lang="en" sz="1400" u="none" cap="none" strike="noStrike">
                <a:solidFill>
                  <a:srgbClr val="000000"/>
                </a:solidFill>
                <a:latin typeface="Times New Roman"/>
                <a:ea typeface="Times New Roman"/>
                <a:cs typeface="Times New Roman"/>
                <a:sym typeface="Times New Roman"/>
              </a:rPr>
              <a:t>R/M = </a:t>
            </a:r>
            <a:r>
              <a:rPr b="0" i="0" lang="en" sz="1400" u="none" cap="none" strike="noStrike">
                <a:solidFill>
                  <a:srgbClr val="000000"/>
                </a:solidFill>
                <a:latin typeface="Courier New"/>
                <a:ea typeface="Courier New"/>
                <a:cs typeface="Courier New"/>
                <a:sym typeface="Courier New"/>
              </a:rPr>
              <a:t>110</a:t>
            </a:r>
            <a:endParaRPr sz="1400"/>
          </a:p>
          <a:p>
            <a:pPr indent="-88900" lvl="1" marL="457200" marR="0" rtl="0" algn="l">
              <a:lnSpc>
                <a:spcPct val="80000"/>
              </a:lnSpc>
              <a:spcBef>
                <a:spcPts val="400"/>
              </a:spcBef>
              <a:spcAft>
                <a:spcPts val="0"/>
              </a:spcAft>
              <a:buClr>
                <a:srgbClr val="999966"/>
              </a:buClr>
              <a:buSzPts val="1400"/>
              <a:buFont typeface="Arial"/>
              <a:buChar char="•"/>
            </a:pPr>
            <a:r>
              <a:rPr b="0" i="0" lang="en" sz="1400" u="none" cap="none" strike="noStrike">
                <a:solidFill>
                  <a:srgbClr val="000000"/>
                </a:solidFill>
                <a:latin typeface="Times New Roman"/>
                <a:ea typeface="Times New Roman"/>
                <a:cs typeface="Times New Roman"/>
                <a:sym typeface="Times New Roman"/>
              </a:rPr>
              <a:t>So…</a:t>
            </a:r>
            <a:r>
              <a:rPr b="0" i="0" lang="en" sz="1400" u="none" cap="none" strike="noStrike">
                <a:solidFill>
                  <a:srgbClr val="000000"/>
                </a:solidFill>
                <a:latin typeface="Courier New"/>
                <a:ea typeface="Courier New"/>
                <a:cs typeface="Courier New"/>
                <a:sym typeface="Courier New"/>
              </a:rPr>
              <a:t> xor CL, [12H] =</a:t>
            </a:r>
            <a:endParaRPr sz="1400"/>
          </a:p>
          <a:p>
            <a:pPr indent="-88900" lvl="2" marL="914400" marR="0" rtl="0" algn="l">
              <a:lnSpc>
                <a:spcPct val="80000"/>
              </a:lnSpc>
              <a:spcBef>
                <a:spcPts val="400"/>
              </a:spcBef>
              <a:spcAft>
                <a:spcPts val="0"/>
              </a:spcAft>
              <a:buClr>
                <a:srgbClr val="999966"/>
              </a:buClr>
              <a:buSzPts val="1400"/>
              <a:buFont typeface="Arial"/>
              <a:buChar char="•"/>
            </a:pPr>
            <a:r>
              <a:rPr b="0" i="0" lang="en" sz="1400" u="none" cap="none" strike="noStrike">
                <a:solidFill>
                  <a:srgbClr val="000000"/>
                </a:solidFill>
                <a:latin typeface="Courier New"/>
                <a:ea typeface="Courier New"/>
                <a:cs typeface="Courier New"/>
                <a:sym typeface="Courier New"/>
              </a:rPr>
              <a:t>00110010 00001110 00010010 00000000 00000000 00000000</a:t>
            </a:r>
            <a:r>
              <a:rPr b="0" baseline="-25000" i="0" lang="en" sz="1400" u="none" cap="none" strike="noStrike">
                <a:solidFill>
                  <a:srgbClr val="000000"/>
                </a:solidFill>
                <a:latin typeface="Courier New"/>
                <a:ea typeface="Courier New"/>
                <a:cs typeface="Courier New"/>
                <a:sym typeface="Courier New"/>
              </a:rPr>
              <a:t>2</a:t>
            </a:r>
            <a:endParaRPr sz="1400"/>
          </a:p>
          <a:p>
            <a:pPr indent="-88900" lvl="2" marL="914400" marR="0" rtl="0" algn="l">
              <a:lnSpc>
                <a:spcPct val="80000"/>
              </a:lnSpc>
              <a:spcBef>
                <a:spcPts val="400"/>
              </a:spcBef>
              <a:spcAft>
                <a:spcPts val="0"/>
              </a:spcAft>
              <a:buClr>
                <a:srgbClr val="999966"/>
              </a:buClr>
              <a:buSzPts val="1400"/>
              <a:buFont typeface="Arial"/>
              <a:buChar char="•"/>
            </a:pPr>
            <a:r>
              <a:rPr b="0" i="0" lang="en" sz="1400" u="none" cap="none" strike="noStrike">
                <a:solidFill>
                  <a:srgbClr val="000000"/>
                </a:solidFill>
                <a:latin typeface="Courier New"/>
                <a:ea typeface="Courier New"/>
                <a:cs typeface="Courier New"/>
                <a:sym typeface="Courier New"/>
              </a:rPr>
              <a:t>32 0E 12 00 00 00</a:t>
            </a:r>
            <a:r>
              <a:rPr b="0" baseline="-25000" i="0" lang="en" sz="1400" u="none" cap="none" strike="noStrike">
                <a:solidFill>
                  <a:srgbClr val="000000"/>
                </a:solidFill>
                <a:latin typeface="Courier New"/>
                <a:ea typeface="Courier New"/>
                <a:cs typeface="Courier New"/>
                <a:sym typeface="Courier New"/>
              </a:rPr>
              <a:t>16</a:t>
            </a:r>
            <a:endParaRPr sz="1400"/>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3"/>
          <p:cNvSpPr txBox="1"/>
          <p:nvPr>
            <p:ph idx="4294967295" type="title"/>
          </p:nvPr>
        </p:nvSpPr>
        <p:spPr>
          <a:xfrm>
            <a:off x="457950" y="139975"/>
            <a:ext cx="8228100" cy="856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420000"/>
              </a:buClr>
              <a:buSzPts val="1100"/>
              <a:buFont typeface="Times New Roman"/>
              <a:buNone/>
            </a:pPr>
            <a:r>
              <a:rPr b="0" i="0" lang="en" sz="4400" u="none" cap="none" strike="noStrike">
                <a:solidFill>
                  <a:srgbClr val="420000"/>
                </a:solidFill>
                <a:latin typeface="Times New Roman"/>
                <a:ea typeface="Times New Roman"/>
                <a:cs typeface="Times New Roman"/>
                <a:sym typeface="Times New Roman"/>
              </a:rPr>
              <a:t>x86 Instruction Format</a:t>
            </a:r>
            <a:endParaRPr/>
          </a:p>
        </p:txBody>
      </p:sp>
      <p:sp>
        <p:nvSpPr>
          <p:cNvPr id="228" name="Google Shape;228;p43"/>
          <p:cNvSpPr txBox="1"/>
          <p:nvPr>
            <p:ph idx="4294967295" type="body"/>
          </p:nvPr>
        </p:nvSpPr>
        <p:spPr>
          <a:xfrm>
            <a:off x="480775" y="974825"/>
            <a:ext cx="8228100" cy="4326000"/>
          </a:xfrm>
          <a:prstGeom prst="rect">
            <a:avLst/>
          </a:prstGeom>
          <a:noFill/>
          <a:ln>
            <a:noFill/>
          </a:ln>
        </p:spPr>
        <p:txBody>
          <a:bodyPr anchorCtr="0" anchor="t" bIns="46800" lIns="90000" spcFirstLastPara="1" rIns="90000" wrap="square" tIns="46800">
            <a:noAutofit/>
          </a:bodyPr>
          <a:lstStyle/>
          <a:p>
            <a:pPr indent="-114300" lvl="0" marL="0" marR="0" rtl="0" algn="l">
              <a:lnSpc>
                <a:spcPct val="80000"/>
              </a:lnSpc>
              <a:spcBef>
                <a:spcPts val="0"/>
              </a:spcBef>
              <a:spcAft>
                <a:spcPts val="0"/>
              </a:spcAft>
              <a:buClr>
                <a:schemeClr val="dk1"/>
              </a:buClr>
              <a:buSzPts val="1800"/>
              <a:buFont typeface="Arial"/>
              <a:buChar char="•"/>
            </a:pPr>
            <a:r>
              <a:rPr b="1" i="0" lang="en" sz="1800" u="none" cap="none" strike="noStrike">
                <a:solidFill>
                  <a:srgbClr val="000000"/>
                </a:solidFill>
                <a:latin typeface="Times New Roman"/>
                <a:ea typeface="Times New Roman"/>
                <a:cs typeface="Times New Roman"/>
                <a:sym typeface="Times New Roman"/>
              </a:rPr>
              <a:t>Example:</a:t>
            </a:r>
            <a:endParaRPr sz="1800"/>
          </a:p>
          <a:p>
            <a:pPr indent="-114300" lvl="1" marL="457200" marR="0" rtl="0" algn="l">
              <a:lnSpc>
                <a:spcPct val="80000"/>
              </a:lnSpc>
              <a:spcBef>
                <a:spcPts val="400"/>
              </a:spcBef>
              <a:spcAft>
                <a:spcPts val="0"/>
              </a:spcAft>
              <a:buClr>
                <a:srgbClr val="999966"/>
              </a:buClr>
              <a:buSzPts val="1800"/>
              <a:buFont typeface="Arial"/>
              <a:buChar char="•"/>
            </a:pPr>
            <a:r>
              <a:rPr b="0" i="0" lang="en" sz="1800" u="none" cap="none" strike="noStrike">
                <a:solidFill>
                  <a:srgbClr val="000000"/>
                </a:solidFill>
                <a:latin typeface="Courier New"/>
                <a:ea typeface="Courier New"/>
                <a:cs typeface="Courier New"/>
                <a:sym typeface="Courier New"/>
              </a:rPr>
              <a:t>add AL, 12H</a:t>
            </a:r>
            <a:endParaRPr b="0" i="0" sz="1800" u="none" cap="none" strike="noStrike">
              <a:solidFill>
                <a:srgbClr val="000000"/>
              </a:solidFill>
              <a:latin typeface="Courier New"/>
              <a:ea typeface="Courier New"/>
              <a:cs typeface="Courier New"/>
              <a:sym typeface="Courier New"/>
            </a:endParaRPr>
          </a:p>
          <a:p>
            <a:pPr indent="-114300" lvl="2" marL="914400" marR="0" rtl="0" algn="l">
              <a:lnSpc>
                <a:spcPct val="80000"/>
              </a:lnSpc>
              <a:spcBef>
                <a:spcPts val="400"/>
              </a:spcBef>
              <a:spcAft>
                <a:spcPts val="0"/>
              </a:spcAft>
              <a:buClr>
                <a:srgbClr val="999966"/>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Add 12H to AL.</a:t>
            </a:r>
            <a:endParaRPr b="0" i="0" sz="1800" u="none" cap="none" strike="noStrike">
              <a:solidFill>
                <a:srgbClr val="000000"/>
              </a:solidFill>
              <a:latin typeface="Courier New"/>
              <a:ea typeface="Courier New"/>
              <a:cs typeface="Courier New"/>
              <a:sym typeface="Courier New"/>
            </a:endParaRPr>
          </a:p>
          <a:p>
            <a:pPr indent="-114300" lvl="2" marL="914400" marR="0" rtl="0" algn="l">
              <a:lnSpc>
                <a:spcPct val="80000"/>
              </a:lnSpc>
              <a:spcBef>
                <a:spcPts val="400"/>
              </a:spcBef>
              <a:spcAft>
                <a:spcPts val="0"/>
              </a:spcAft>
              <a:buClr>
                <a:srgbClr val="999966"/>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Opcode for add (immediate) is </a:t>
            </a:r>
            <a:r>
              <a:rPr b="0" i="0" lang="en" sz="1800" u="none" cap="none" strike="noStrike">
                <a:solidFill>
                  <a:srgbClr val="000000"/>
                </a:solidFill>
                <a:latin typeface="Courier New"/>
                <a:ea typeface="Courier New"/>
                <a:cs typeface="Courier New"/>
                <a:sym typeface="Courier New"/>
              </a:rPr>
              <a:t>00000100</a:t>
            </a:r>
            <a:endParaRPr sz="1800"/>
          </a:p>
          <a:p>
            <a:pPr indent="-114300" lvl="2" marL="914400" marR="0" rtl="0" algn="l">
              <a:lnSpc>
                <a:spcPct val="80000"/>
              </a:lnSpc>
              <a:spcBef>
                <a:spcPts val="400"/>
              </a:spcBef>
              <a:spcAft>
                <a:spcPts val="0"/>
              </a:spcAft>
              <a:buClr>
                <a:srgbClr val="999966"/>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Code for AL is </a:t>
            </a:r>
            <a:r>
              <a:rPr b="0" i="0" lang="en" sz="1800" u="none" cap="none" strike="noStrike">
                <a:solidFill>
                  <a:srgbClr val="000000"/>
                </a:solidFill>
                <a:latin typeface="Courier New"/>
                <a:ea typeface="Courier New"/>
                <a:cs typeface="Courier New"/>
                <a:sym typeface="Courier New"/>
              </a:rPr>
              <a:t>000</a:t>
            </a:r>
            <a:endParaRPr sz="1800"/>
          </a:p>
          <a:p>
            <a:pPr indent="-114300" lvl="2" marL="914400" marR="0" rtl="0" algn="l">
              <a:lnSpc>
                <a:spcPct val="80000"/>
              </a:lnSpc>
              <a:spcBef>
                <a:spcPts val="400"/>
              </a:spcBef>
              <a:spcAft>
                <a:spcPts val="0"/>
              </a:spcAft>
              <a:buClr>
                <a:srgbClr val="999966"/>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MOD = </a:t>
            </a:r>
            <a:r>
              <a:rPr b="0" i="0" lang="en" sz="1800" u="none" cap="none" strike="noStrike">
                <a:solidFill>
                  <a:srgbClr val="000000"/>
                </a:solidFill>
                <a:latin typeface="Courier New"/>
                <a:ea typeface="Courier New"/>
                <a:cs typeface="Courier New"/>
                <a:sym typeface="Courier New"/>
              </a:rPr>
              <a:t>11</a:t>
            </a:r>
            <a:r>
              <a:rPr lang="en" sz="1800">
                <a:latin typeface="Courier New"/>
                <a:ea typeface="Courier New"/>
                <a:cs typeface="Courier New"/>
                <a:sym typeface="Courier New"/>
              </a:rPr>
              <a:t> </a:t>
            </a:r>
            <a:r>
              <a:rPr lang="en" sz="1800">
                <a:solidFill>
                  <a:schemeClr val="dk1"/>
                </a:solidFill>
              </a:rPr>
              <a:t>(Because we need to use r/m as a register field)</a:t>
            </a:r>
            <a:endParaRPr b="0" i="0" sz="1800" u="none" cap="none" strike="noStrike">
              <a:solidFill>
                <a:srgbClr val="000000"/>
              </a:solidFill>
              <a:latin typeface="Times New Roman"/>
              <a:ea typeface="Times New Roman"/>
              <a:cs typeface="Times New Roman"/>
              <a:sym typeface="Times New Roman"/>
            </a:endParaRPr>
          </a:p>
          <a:p>
            <a:pPr indent="-114300" lvl="2" marL="914400" marR="0" rtl="0" algn="l">
              <a:lnSpc>
                <a:spcPct val="80000"/>
              </a:lnSpc>
              <a:spcBef>
                <a:spcPts val="400"/>
              </a:spcBef>
              <a:spcAft>
                <a:spcPts val="0"/>
              </a:spcAft>
              <a:buClr>
                <a:srgbClr val="999966"/>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reg = </a:t>
            </a:r>
            <a:r>
              <a:rPr b="0" i="0" lang="en" sz="1800" u="none" cap="none" strike="noStrike">
                <a:solidFill>
                  <a:srgbClr val="000000"/>
                </a:solidFill>
                <a:latin typeface="Courier New"/>
                <a:ea typeface="Courier New"/>
                <a:cs typeface="Courier New"/>
                <a:sym typeface="Courier New"/>
              </a:rPr>
              <a:t>110 </a:t>
            </a:r>
            <a:r>
              <a:rPr lang="en" sz="1800">
                <a:solidFill>
                  <a:schemeClr val="dk1"/>
                </a:solidFill>
              </a:rPr>
              <a:t>(Because are using an immediate operation)</a:t>
            </a:r>
            <a:endParaRPr b="0" i="0" sz="1800" u="none" cap="none" strike="noStrike">
              <a:solidFill>
                <a:srgbClr val="000000"/>
              </a:solidFill>
              <a:latin typeface="Times New Roman"/>
              <a:ea typeface="Times New Roman"/>
              <a:cs typeface="Times New Roman"/>
              <a:sym typeface="Times New Roman"/>
            </a:endParaRPr>
          </a:p>
          <a:p>
            <a:pPr indent="-114300" lvl="1" marL="457200" marR="0" rtl="0" algn="l">
              <a:lnSpc>
                <a:spcPct val="80000"/>
              </a:lnSpc>
              <a:spcBef>
                <a:spcPts val="400"/>
              </a:spcBef>
              <a:spcAft>
                <a:spcPts val="0"/>
              </a:spcAft>
              <a:buClr>
                <a:srgbClr val="999966"/>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So…</a:t>
            </a:r>
            <a:r>
              <a:rPr b="0" i="0" lang="en" sz="1800" u="none" cap="none" strike="noStrike">
                <a:solidFill>
                  <a:srgbClr val="000000"/>
                </a:solidFill>
                <a:latin typeface="Courier New"/>
                <a:ea typeface="Courier New"/>
                <a:cs typeface="Courier New"/>
                <a:sym typeface="Courier New"/>
              </a:rPr>
              <a:t> add AL, 12H =</a:t>
            </a:r>
            <a:endParaRPr b="0" i="0" sz="1800" u="none" cap="none" strike="noStrike">
              <a:solidFill>
                <a:srgbClr val="000000"/>
              </a:solidFill>
              <a:latin typeface="Courier New"/>
              <a:ea typeface="Courier New"/>
              <a:cs typeface="Courier New"/>
              <a:sym typeface="Courier New"/>
            </a:endParaRPr>
          </a:p>
          <a:p>
            <a:pPr indent="-114300" lvl="2" marL="914400" marR="0" rtl="0" algn="l">
              <a:lnSpc>
                <a:spcPct val="80000"/>
              </a:lnSpc>
              <a:spcBef>
                <a:spcPts val="400"/>
              </a:spcBef>
              <a:spcAft>
                <a:spcPts val="0"/>
              </a:spcAft>
              <a:buClr>
                <a:srgbClr val="999966"/>
              </a:buClr>
              <a:buSzPts val="1800"/>
              <a:buFont typeface="Arial"/>
              <a:buChar char="•"/>
            </a:pPr>
            <a:r>
              <a:rPr b="0" i="0" lang="en" sz="1800" u="none" cap="none" strike="noStrike">
                <a:solidFill>
                  <a:srgbClr val="000000"/>
                </a:solidFill>
                <a:latin typeface="Courier New"/>
                <a:ea typeface="Courier New"/>
                <a:cs typeface="Courier New"/>
                <a:sym typeface="Courier New"/>
              </a:rPr>
              <a:t>00000100 11110000 00010010</a:t>
            </a:r>
            <a:r>
              <a:rPr b="0" baseline="-25000" i="0" lang="en" sz="1800" u="none" cap="none" strike="noStrike">
                <a:solidFill>
                  <a:srgbClr val="000000"/>
                </a:solidFill>
                <a:latin typeface="Courier New"/>
                <a:ea typeface="Courier New"/>
                <a:cs typeface="Courier New"/>
                <a:sym typeface="Courier New"/>
              </a:rPr>
              <a:t>2</a:t>
            </a:r>
            <a:endParaRPr b="0" baseline="-25000" i="0" sz="1800" u="none" cap="none" strike="noStrike">
              <a:solidFill>
                <a:srgbClr val="000000"/>
              </a:solidFill>
              <a:latin typeface="Courier New"/>
              <a:ea typeface="Courier New"/>
              <a:cs typeface="Courier New"/>
              <a:sym typeface="Courier New"/>
            </a:endParaRPr>
          </a:p>
          <a:p>
            <a:pPr indent="-114300" lvl="2" marL="914400" marR="0" rtl="0" algn="l">
              <a:lnSpc>
                <a:spcPct val="80000"/>
              </a:lnSpc>
              <a:spcBef>
                <a:spcPts val="400"/>
              </a:spcBef>
              <a:spcAft>
                <a:spcPts val="0"/>
              </a:spcAft>
              <a:buClr>
                <a:srgbClr val="999966"/>
              </a:buClr>
              <a:buSzPts val="1800"/>
              <a:buFont typeface="Arial"/>
              <a:buChar char="•"/>
            </a:pPr>
            <a:r>
              <a:rPr b="0" i="0" lang="en" sz="1800" u="none" cap="none" strike="noStrike">
                <a:solidFill>
                  <a:srgbClr val="000000"/>
                </a:solidFill>
                <a:latin typeface="Courier New"/>
                <a:ea typeface="Courier New"/>
                <a:cs typeface="Courier New"/>
                <a:sym typeface="Courier New"/>
              </a:rPr>
              <a:t>04 F0 12</a:t>
            </a:r>
            <a:r>
              <a:rPr b="0" baseline="-25000" i="0" lang="en" sz="1800" u="none" cap="none" strike="noStrike">
                <a:solidFill>
                  <a:srgbClr val="000000"/>
                </a:solidFill>
                <a:latin typeface="Courier New"/>
                <a:ea typeface="Courier New"/>
                <a:cs typeface="Courier New"/>
                <a:sym typeface="Courier New"/>
              </a:rPr>
              <a:t>16</a:t>
            </a:r>
            <a:endParaRPr b="0" baseline="-25000" i="0" sz="1800" u="none" cap="none" strike="noStrike">
              <a:solidFill>
                <a:srgbClr val="000000"/>
              </a:solidFill>
              <a:latin typeface="Courier New"/>
              <a:ea typeface="Courier New"/>
              <a:cs typeface="Courier New"/>
              <a:sym typeface="Courier New"/>
            </a:endParaRPr>
          </a:p>
          <a:p>
            <a:pPr indent="-342900" lvl="0" marL="342900" marR="0" rtl="0" algn="l">
              <a:lnSpc>
                <a:spcPct val="100000"/>
              </a:lnSpc>
              <a:spcBef>
                <a:spcPts val="800"/>
              </a:spcBef>
              <a:spcAft>
                <a:spcPts val="0"/>
              </a:spcAft>
              <a:buClr>
                <a:srgbClr val="000000"/>
              </a:buClr>
              <a:buSzPts val="32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800"/>
              </a:spcBef>
              <a:spcAft>
                <a:spcPts val="0"/>
              </a:spcAft>
              <a:buClr>
                <a:srgbClr val="000000"/>
              </a:buClr>
              <a:buSzPts val="32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29" name="Google Shape;229;p43"/>
          <p:cNvSpPr/>
          <p:nvPr/>
        </p:nvSpPr>
        <p:spPr>
          <a:xfrm>
            <a:off x="3178000" y="4301775"/>
            <a:ext cx="1219200" cy="22860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opcode</a:t>
            </a:r>
            <a:endParaRPr b="0" i="0" sz="1400" u="none" cap="none" strike="noStrike">
              <a:solidFill>
                <a:schemeClr val="dk1"/>
              </a:solidFill>
              <a:latin typeface="Arial"/>
              <a:ea typeface="Arial"/>
              <a:cs typeface="Arial"/>
              <a:sym typeface="Arial"/>
            </a:endParaRPr>
          </a:p>
        </p:txBody>
      </p:sp>
      <p:sp>
        <p:nvSpPr>
          <p:cNvPr id="230" name="Google Shape;230;p43"/>
          <p:cNvSpPr/>
          <p:nvPr/>
        </p:nvSpPr>
        <p:spPr>
          <a:xfrm>
            <a:off x="4397200" y="4073175"/>
            <a:ext cx="1828800" cy="22860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mod r/m</a:t>
            </a:r>
            <a:endParaRPr b="0" i="0" sz="1400" u="none" cap="none" strike="noStrike">
              <a:solidFill>
                <a:schemeClr val="dk1"/>
              </a:solidFill>
              <a:latin typeface="Arial"/>
              <a:ea typeface="Arial"/>
              <a:cs typeface="Arial"/>
              <a:sym typeface="Arial"/>
            </a:endParaRPr>
          </a:p>
        </p:txBody>
      </p:sp>
      <p:sp>
        <p:nvSpPr>
          <p:cNvPr id="231" name="Google Shape;231;p43"/>
          <p:cNvSpPr/>
          <p:nvPr/>
        </p:nvSpPr>
        <p:spPr>
          <a:xfrm>
            <a:off x="4397200" y="4301775"/>
            <a:ext cx="609600" cy="22860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mod</a:t>
            </a:r>
            <a:endParaRPr b="0" i="0" sz="1400" u="none" cap="none" strike="noStrike">
              <a:solidFill>
                <a:schemeClr val="dk1"/>
              </a:solidFill>
              <a:latin typeface="Arial"/>
              <a:ea typeface="Arial"/>
              <a:cs typeface="Arial"/>
              <a:sym typeface="Arial"/>
            </a:endParaRPr>
          </a:p>
        </p:txBody>
      </p:sp>
      <p:sp>
        <p:nvSpPr>
          <p:cNvPr id="232" name="Google Shape;232;p43"/>
          <p:cNvSpPr/>
          <p:nvPr/>
        </p:nvSpPr>
        <p:spPr>
          <a:xfrm>
            <a:off x="5006800" y="4301775"/>
            <a:ext cx="609600" cy="22860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reg</a:t>
            </a:r>
            <a:endParaRPr b="0" i="0" sz="1400" u="none" cap="none" strike="noStrike">
              <a:solidFill>
                <a:schemeClr val="dk1"/>
              </a:solidFill>
              <a:latin typeface="Arial"/>
              <a:ea typeface="Arial"/>
              <a:cs typeface="Arial"/>
              <a:sym typeface="Arial"/>
            </a:endParaRPr>
          </a:p>
        </p:txBody>
      </p:sp>
      <p:sp>
        <p:nvSpPr>
          <p:cNvPr id="233" name="Google Shape;233;p43"/>
          <p:cNvSpPr/>
          <p:nvPr/>
        </p:nvSpPr>
        <p:spPr>
          <a:xfrm>
            <a:off x="5616400" y="4301775"/>
            <a:ext cx="609600" cy="22860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r/m</a:t>
            </a:r>
            <a:endParaRPr b="0" i="0" sz="1400" u="none" cap="none" strike="noStrike">
              <a:solidFill>
                <a:schemeClr val="dk1"/>
              </a:solidFill>
              <a:latin typeface="Arial"/>
              <a:ea typeface="Arial"/>
              <a:cs typeface="Arial"/>
              <a:sym typeface="Arial"/>
            </a:endParaRPr>
          </a:p>
        </p:txBody>
      </p:sp>
      <p:sp>
        <p:nvSpPr>
          <p:cNvPr id="234" name="Google Shape;234;p43"/>
          <p:cNvSpPr/>
          <p:nvPr/>
        </p:nvSpPr>
        <p:spPr>
          <a:xfrm>
            <a:off x="3178000" y="4530375"/>
            <a:ext cx="1219200" cy="22860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00000100</a:t>
            </a:r>
            <a:endParaRPr b="0" i="0" sz="1400" u="none" cap="none" strike="noStrike">
              <a:solidFill>
                <a:schemeClr val="dk1"/>
              </a:solidFill>
              <a:latin typeface="Arial"/>
              <a:ea typeface="Arial"/>
              <a:cs typeface="Arial"/>
              <a:sym typeface="Arial"/>
            </a:endParaRPr>
          </a:p>
        </p:txBody>
      </p:sp>
      <p:sp>
        <p:nvSpPr>
          <p:cNvPr id="235" name="Google Shape;235;p43"/>
          <p:cNvSpPr/>
          <p:nvPr/>
        </p:nvSpPr>
        <p:spPr>
          <a:xfrm>
            <a:off x="4397200" y="4530375"/>
            <a:ext cx="609600" cy="22860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11</a:t>
            </a:r>
            <a:endParaRPr b="0" i="0" sz="1400" u="none" cap="none" strike="noStrike">
              <a:solidFill>
                <a:schemeClr val="dk1"/>
              </a:solidFill>
              <a:latin typeface="Arial"/>
              <a:ea typeface="Arial"/>
              <a:cs typeface="Arial"/>
              <a:sym typeface="Arial"/>
            </a:endParaRPr>
          </a:p>
        </p:txBody>
      </p:sp>
      <p:sp>
        <p:nvSpPr>
          <p:cNvPr id="236" name="Google Shape;236;p43"/>
          <p:cNvSpPr/>
          <p:nvPr/>
        </p:nvSpPr>
        <p:spPr>
          <a:xfrm>
            <a:off x="5006800" y="4530375"/>
            <a:ext cx="609600" cy="22860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110</a:t>
            </a:r>
            <a:endParaRPr b="0" i="0" sz="1400" u="none" cap="none" strike="noStrike">
              <a:solidFill>
                <a:schemeClr val="dk1"/>
              </a:solidFill>
              <a:latin typeface="Arial"/>
              <a:ea typeface="Arial"/>
              <a:cs typeface="Arial"/>
              <a:sym typeface="Arial"/>
            </a:endParaRPr>
          </a:p>
        </p:txBody>
      </p:sp>
      <p:sp>
        <p:nvSpPr>
          <p:cNvPr id="237" name="Google Shape;237;p43"/>
          <p:cNvSpPr/>
          <p:nvPr/>
        </p:nvSpPr>
        <p:spPr>
          <a:xfrm>
            <a:off x="5616400" y="4530375"/>
            <a:ext cx="609600" cy="22860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000</a:t>
            </a:r>
            <a:endParaRPr b="0" i="0" sz="1400" u="none" cap="none" strike="noStrike">
              <a:solidFill>
                <a:schemeClr val="dk1"/>
              </a:solidFill>
              <a:latin typeface="Arial"/>
              <a:ea typeface="Arial"/>
              <a:cs typeface="Arial"/>
              <a:sym typeface="Arial"/>
            </a:endParaRPr>
          </a:p>
        </p:txBody>
      </p:sp>
      <p:sp>
        <p:nvSpPr>
          <p:cNvPr id="238" name="Google Shape;238;p43"/>
          <p:cNvSpPr/>
          <p:nvPr/>
        </p:nvSpPr>
        <p:spPr>
          <a:xfrm>
            <a:off x="6226000" y="4301775"/>
            <a:ext cx="1219200" cy="22860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immediate</a:t>
            </a:r>
            <a:endParaRPr b="0" i="0" sz="1400" u="none" cap="none" strike="noStrike">
              <a:solidFill>
                <a:schemeClr val="dk1"/>
              </a:solidFill>
              <a:latin typeface="Arial"/>
              <a:ea typeface="Arial"/>
              <a:cs typeface="Arial"/>
              <a:sym typeface="Arial"/>
            </a:endParaRPr>
          </a:p>
        </p:txBody>
      </p:sp>
      <p:sp>
        <p:nvSpPr>
          <p:cNvPr id="239" name="Google Shape;239;p43"/>
          <p:cNvSpPr/>
          <p:nvPr/>
        </p:nvSpPr>
        <p:spPr>
          <a:xfrm>
            <a:off x="6226000" y="4530375"/>
            <a:ext cx="1219200" cy="22860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00010010</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6"/>
          <p:cNvSpPr txBox="1"/>
          <p:nvPr/>
        </p:nvSpPr>
        <p:spPr>
          <a:xfrm>
            <a:off x="457200" y="336947"/>
            <a:ext cx="8229600" cy="98345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 sz="4000" u="none" cap="none" strike="noStrike">
                <a:solidFill>
                  <a:srgbClr val="420000"/>
                </a:solidFill>
                <a:latin typeface="Times New Roman"/>
                <a:ea typeface="Times New Roman"/>
                <a:cs typeface="Times New Roman"/>
                <a:sym typeface="Times New Roman"/>
              </a:rPr>
              <a:t>Intel 80x86 CPU Instruction Set</a:t>
            </a:r>
            <a:endParaRPr/>
          </a:p>
        </p:txBody>
      </p:sp>
      <p:sp>
        <p:nvSpPr>
          <p:cNvPr id="109" name="Google Shape;109;p26"/>
          <p:cNvSpPr txBox="1"/>
          <p:nvPr/>
        </p:nvSpPr>
        <p:spPr>
          <a:xfrm>
            <a:off x="457200" y="1371600"/>
            <a:ext cx="8229600" cy="20205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000000"/>
              </a:buClr>
              <a:buSzPts val="1800"/>
              <a:buFont typeface="Noto Sans Symbols"/>
              <a:buChar char="▪"/>
            </a:pPr>
            <a:r>
              <a:rPr b="1" i="0" lang="en" sz="1800" u="none" cap="none" strike="noStrike">
                <a:solidFill>
                  <a:schemeClr val="dk1"/>
                </a:solidFill>
                <a:latin typeface="Times New Roman"/>
                <a:ea typeface="Times New Roman"/>
                <a:cs typeface="Times New Roman"/>
                <a:sym typeface="Times New Roman"/>
              </a:rPr>
              <a:t>Memory</a:t>
            </a:r>
            <a:endParaRPr sz="1800"/>
          </a:p>
          <a:p>
            <a:pPr indent="-342900" lvl="1" marL="914400" marR="0" rtl="0" algn="l">
              <a:lnSpc>
                <a:spcPct val="100000"/>
              </a:lnSpc>
              <a:spcBef>
                <a:spcPts val="800"/>
              </a:spcBef>
              <a:spcAft>
                <a:spcPts val="0"/>
              </a:spcAft>
              <a:buClr>
                <a:srgbClr val="000000"/>
              </a:buClr>
              <a:buSzPts val="1800"/>
              <a:buFont typeface="Courier New"/>
              <a:buChar char="o"/>
            </a:pPr>
            <a:r>
              <a:rPr b="0" i="0" lang="en" sz="1800" u="none" cap="none" strike="noStrike">
                <a:solidFill>
                  <a:schemeClr val="dk1"/>
                </a:solidFill>
                <a:latin typeface="Times New Roman"/>
                <a:ea typeface="Times New Roman"/>
                <a:cs typeface="Times New Roman"/>
                <a:sym typeface="Times New Roman"/>
              </a:rPr>
              <a:t>8-bit bytes</a:t>
            </a:r>
            <a:endParaRPr sz="1800"/>
          </a:p>
          <a:p>
            <a:pPr indent="-342900" lvl="1" marL="914400" marR="0" rtl="0" algn="l">
              <a:lnSpc>
                <a:spcPct val="100000"/>
              </a:lnSpc>
              <a:spcBef>
                <a:spcPts val="800"/>
              </a:spcBef>
              <a:spcAft>
                <a:spcPts val="0"/>
              </a:spcAft>
              <a:buClr>
                <a:srgbClr val="000000"/>
              </a:buClr>
              <a:buSzPts val="1800"/>
              <a:buFont typeface="Courier New"/>
              <a:buChar char="o"/>
            </a:pPr>
            <a:r>
              <a:rPr b="0" i="0" lang="en" sz="1800" u="none" cap="none" strike="noStrike">
                <a:solidFill>
                  <a:schemeClr val="dk1"/>
                </a:solidFill>
                <a:latin typeface="Times New Roman"/>
                <a:ea typeface="Times New Roman"/>
                <a:cs typeface="Times New Roman"/>
                <a:sym typeface="Times New Roman"/>
              </a:rPr>
              <a:t>Each memory byte has 32-bit label called a physical address</a:t>
            </a:r>
            <a:endParaRPr sz="1800"/>
          </a:p>
          <a:p>
            <a:pPr indent="-342900" lvl="1" marL="914400" marR="0" rtl="0" algn="l">
              <a:lnSpc>
                <a:spcPct val="100000"/>
              </a:lnSpc>
              <a:spcBef>
                <a:spcPts val="800"/>
              </a:spcBef>
              <a:spcAft>
                <a:spcPts val="0"/>
              </a:spcAft>
              <a:buClr>
                <a:srgbClr val="000000"/>
              </a:buClr>
              <a:buSzPts val="1800"/>
              <a:buFont typeface="Courier New"/>
              <a:buChar char="o"/>
            </a:pPr>
            <a:r>
              <a:rPr b="0" i="0" lang="en" sz="1800" u="none" cap="none" strike="noStrike">
                <a:solidFill>
                  <a:schemeClr val="dk1"/>
                </a:solidFill>
                <a:latin typeface="Times New Roman"/>
                <a:ea typeface="Times New Roman"/>
                <a:cs typeface="Times New Roman"/>
                <a:sym typeface="Times New Roman"/>
              </a:rPr>
              <a:t>Addresses are byte addresses</a:t>
            </a:r>
            <a:endParaRPr sz="1800"/>
          </a:p>
          <a:p>
            <a:pPr indent="-342900" lvl="1" marL="914400" marR="0" rtl="0" algn="l">
              <a:lnSpc>
                <a:spcPct val="100000"/>
              </a:lnSpc>
              <a:spcBef>
                <a:spcPts val="800"/>
              </a:spcBef>
              <a:spcAft>
                <a:spcPts val="0"/>
              </a:spcAft>
              <a:buClr>
                <a:srgbClr val="000000"/>
              </a:buClr>
              <a:buSzPts val="1800"/>
              <a:buFont typeface="Courier New"/>
              <a:buChar char="o"/>
            </a:pPr>
            <a:r>
              <a:rPr b="0" i="0" lang="en" sz="1800" u="none" cap="none" strike="noStrike">
                <a:solidFill>
                  <a:schemeClr val="dk1"/>
                </a:solidFill>
                <a:latin typeface="Times New Roman"/>
                <a:ea typeface="Times New Roman"/>
                <a:cs typeface="Times New Roman"/>
                <a:sym typeface="Times New Roman"/>
              </a:rPr>
              <a:t>Memory size = 4,294,967,296 (2^32) bytes</a:t>
            </a:r>
            <a:endParaRPr sz="1800"/>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
        <p:nvSpPr>
          <p:cNvPr id="110" name="Google Shape;110;p26"/>
          <p:cNvSpPr txBox="1"/>
          <p:nvPr/>
        </p:nvSpPr>
        <p:spPr>
          <a:xfrm>
            <a:off x="527437" y="3366232"/>
            <a:ext cx="8008500" cy="165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bits within bytes numbered right (lsb) to left (msb) 0 to 7</a:t>
            </a:r>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7 6 5 4 3 2 1 0   &lt;- bit number</a:t>
            </a:r>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bytes within word numbered right (LSB) to left (MSB) 0 to 1 - "little endian"</a:t>
            </a:r>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1       0       &lt;- byte number</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4"/>
          <p:cNvSpPr txBox="1"/>
          <p:nvPr>
            <p:ph idx="4294967295" type="title"/>
          </p:nvPr>
        </p:nvSpPr>
        <p:spPr>
          <a:xfrm>
            <a:off x="457200" y="171450"/>
            <a:ext cx="8228100" cy="856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420000"/>
              </a:buClr>
              <a:buSzPts val="1100"/>
              <a:buFont typeface="Times New Roman"/>
              <a:buNone/>
            </a:pPr>
            <a:r>
              <a:rPr b="0" i="0" lang="en" sz="4400" u="none" cap="none" strike="noStrike">
                <a:solidFill>
                  <a:srgbClr val="420000"/>
                </a:solidFill>
                <a:latin typeface="Times New Roman"/>
                <a:ea typeface="Times New Roman"/>
                <a:cs typeface="Times New Roman"/>
                <a:sym typeface="Times New Roman"/>
              </a:rPr>
              <a:t>x86 Instruction Format</a:t>
            </a:r>
            <a:endParaRPr/>
          </a:p>
        </p:txBody>
      </p:sp>
      <p:sp>
        <p:nvSpPr>
          <p:cNvPr id="246" name="Google Shape;246;p44"/>
          <p:cNvSpPr txBox="1"/>
          <p:nvPr>
            <p:ph idx="4294967295" type="body"/>
          </p:nvPr>
        </p:nvSpPr>
        <p:spPr>
          <a:xfrm>
            <a:off x="457200" y="990600"/>
            <a:ext cx="8228100" cy="4326000"/>
          </a:xfrm>
          <a:prstGeom prst="rect">
            <a:avLst/>
          </a:prstGeom>
          <a:noFill/>
          <a:ln>
            <a:noFill/>
          </a:ln>
        </p:spPr>
        <p:txBody>
          <a:bodyPr anchorCtr="0" anchor="t" bIns="46800" lIns="90000" spcFirstLastPara="1" rIns="90000" wrap="square" tIns="46800">
            <a:noAutofit/>
          </a:bodyPr>
          <a:lstStyle/>
          <a:p>
            <a:pPr indent="-114300" lvl="0" marL="0" marR="0" rtl="0" algn="l">
              <a:lnSpc>
                <a:spcPct val="80000"/>
              </a:lnSpc>
              <a:spcBef>
                <a:spcPts val="0"/>
              </a:spcBef>
              <a:spcAft>
                <a:spcPts val="0"/>
              </a:spcAft>
              <a:buClr>
                <a:schemeClr val="dk1"/>
              </a:buClr>
              <a:buSzPts val="1800"/>
              <a:buFont typeface="Arial"/>
              <a:buChar char="•"/>
            </a:pPr>
            <a:r>
              <a:rPr b="1" i="0" lang="en" sz="1800" u="none" cap="none" strike="noStrike">
                <a:solidFill>
                  <a:srgbClr val="000000"/>
                </a:solidFill>
                <a:latin typeface="Times New Roman"/>
                <a:ea typeface="Times New Roman"/>
                <a:cs typeface="Times New Roman"/>
                <a:sym typeface="Times New Roman"/>
              </a:rPr>
              <a:t>Example:</a:t>
            </a:r>
            <a:endParaRPr sz="1800"/>
          </a:p>
          <a:p>
            <a:pPr indent="-114300" lvl="1" marL="457200" marR="0" rtl="0" algn="l">
              <a:lnSpc>
                <a:spcPct val="80000"/>
              </a:lnSpc>
              <a:spcBef>
                <a:spcPts val="400"/>
              </a:spcBef>
              <a:spcAft>
                <a:spcPts val="0"/>
              </a:spcAft>
              <a:buClr>
                <a:srgbClr val="999966"/>
              </a:buClr>
              <a:buSzPts val="1800"/>
              <a:buFont typeface="Arial"/>
              <a:buChar char="•"/>
            </a:pPr>
            <a:r>
              <a:rPr b="0" i="0" lang="en" sz="1800" u="none" cap="none" strike="noStrike">
                <a:solidFill>
                  <a:srgbClr val="000000"/>
                </a:solidFill>
                <a:latin typeface="Courier New"/>
                <a:ea typeface="Courier New"/>
                <a:cs typeface="Courier New"/>
                <a:sym typeface="Courier New"/>
              </a:rPr>
              <a:t>add AL, BL</a:t>
            </a:r>
            <a:endParaRPr b="0" i="0" sz="1800" u="none" cap="none" strike="noStrike">
              <a:solidFill>
                <a:srgbClr val="000000"/>
              </a:solidFill>
              <a:latin typeface="Courier New"/>
              <a:ea typeface="Courier New"/>
              <a:cs typeface="Courier New"/>
              <a:sym typeface="Courier New"/>
            </a:endParaRPr>
          </a:p>
          <a:p>
            <a:pPr indent="-114300" lvl="2" marL="914400" marR="0" rtl="0" algn="l">
              <a:lnSpc>
                <a:spcPct val="80000"/>
              </a:lnSpc>
              <a:spcBef>
                <a:spcPts val="400"/>
              </a:spcBef>
              <a:spcAft>
                <a:spcPts val="0"/>
              </a:spcAft>
              <a:buClr>
                <a:srgbClr val="999966"/>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Add the content of BL to AL.</a:t>
            </a:r>
            <a:endParaRPr b="0" i="0" sz="1800" u="none" cap="none" strike="noStrike">
              <a:solidFill>
                <a:srgbClr val="000000"/>
              </a:solidFill>
              <a:latin typeface="Courier New"/>
              <a:ea typeface="Courier New"/>
              <a:cs typeface="Courier New"/>
              <a:sym typeface="Courier New"/>
            </a:endParaRPr>
          </a:p>
          <a:p>
            <a:pPr indent="-114300" lvl="2" marL="914400" marR="0" rtl="0" algn="l">
              <a:lnSpc>
                <a:spcPct val="80000"/>
              </a:lnSpc>
              <a:spcBef>
                <a:spcPts val="400"/>
              </a:spcBef>
              <a:spcAft>
                <a:spcPts val="0"/>
              </a:spcAft>
              <a:buClr>
                <a:srgbClr val="999966"/>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Opcode for add is </a:t>
            </a:r>
            <a:r>
              <a:rPr b="0" i="0" lang="en" sz="1800" u="none" cap="none" strike="noStrike">
                <a:solidFill>
                  <a:srgbClr val="000000"/>
                </a:solidFill>
                <a:latin typeface="Courier New"/>
                <a:ea typeface="Courier New"/>
                <a:cs typeface="Courier New"/>
                <a:sym typeface="Courier New"/>
              </a:rPr>
              <a:t>00000010</a:t>
            </a:r>
            <a:endParaRPr sz="1800"/>
          </a:p>
          <a:p>
            <a:pPr indent="-114300" lvl="2" marL="914400" marR="0" rtl="0" algn="l">
              <a:lnSpc>
                <a:spcPct val="80000"/>
              </a:lnSpc>
              <a:spcBef>
                <a:spcPts val="400"/>
              </a:spcBef>
              <a:spcAft>
                <a:spcPts val="0"/>
              </a:spcAft>
              <a:buClr>
                <a:srgbClr val="999966"/>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Code for AL is </a:t>
            </a:r>
            <a:r>
              <a:rPr b="0" i="0" lang="en" sz="1800" u="none" cap="none" strike="noStrike">
                <a:solidFill>
                  <a:srgbClr val="000000"/>
                </a:solidFill>
                <a:latin typeface="Courier New"/>
                <a:ea typeface="Courier New"/>
                <a:cs typeface="Courier New"/>
                <a:sym typeface="Courier New"/>
              </a:rPr>
              <a:t>000</a:t>
            </a:r>
            <a:endParaRPr b="0" i="0" sz="1800" u="none" cap="none" strike="noStrike">
              <a:solidFill>
                <a:srgbClr val="000000"/>
              </a:solidFill>
              <a:latin typeface="Courier New"/>
              <a:ea typeface="Courier New"/>
              <a:cs typeface="Courier New"/>
              <a:sym typeface="Courier New"/>
            </a:endParaRPr>
          </a:p>
          <a:p>
            <a:pPr indent="-114300" lvl="2" marL="914400" marR="0" rtl="0" algn="l">
              <a:lnSpc>
                <a:spcPct val="80000"/>
              </a:lnSpc>
              <a:spcBef>
                <a:spcPts val="400"/>
              </a:spcBef>
              <a:spcAft>
                <a:spcPts val="0"/>
              </a:spcAft>
              <a:buClr>
                <a:srgbClr val="999966"/>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Code for BL is </a:t>
            </a:r>
            <a:r>
              <a:rPr b="0" i="0" lang="en" sz="1800" u="none" cap="none" strike="noStrike">
                <a:solidFill>
                  <a:srgbClr val="000000"/>
                </a:solidFill>
                <a:latin typeface="Courier New"/>
                <a:ea typeface="Courier New"/>
                <a:cs typeface="Courier New"/>
                <a:sym typeface="Courier New"/>
              </a:rPr>
              <a:t>011</a:t>
            </a:r>
            <a:endParaRPr b="0" i="0" sz="1800" u="none" cap="none" strike="noStrike">
              <a:solidFill>
                <a:srgbClr val="000000"/>
              </a:solidFill>
              <a:latin typeface="Times New Roman"/>
              <a:ea typeface="Times New Roman"/>
              <a:cs typeface="Times New Roman"/>
              <a:sym typeface="Times New Roman"/>
            </a:endParaRPr>
          </a:p>
          <a:p>
            <a:pPr indent="-114300" lvl="2" marL="914400" marR="0" rtl="0" algn="l">
              <a:lnSpc>
                <a:spcPct val="80000"/>
              </a:lnSpc>
              <a:spcBef>
                <a:spcPts val="400"/>
              </a:spcBef>
              <a:spcAft>
                <a:spcPts val="0"/>
              </a:spcAft>
              <a:buClr>
                <a:srgbClr val="999966"/>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MOD = </a:t>
            </a:r>
            <a:r>
              <a:rPr b="0" i="0" lang="en" sz="1800" u="none" cap="none" strike="noStrike">
                <a:solidFill>
                  <a:srgbClr val="000000"/>
                </a:solidFill>
                <a:latin typeface="Courier New"/>
                <a:ea typeface="Courier New"/>
                <a:cs typeface="Courier New"/>
                <a:sym typeface="Courier New"/>
              </a:rPr>
              <a:t>11 </a:t>
            </a:r>
            <a:r>
              <a:rPr b="0" i="0" lang="en" sz="1800" u="none" cap="none" strike="noStrike">
                <a:solidFill>
                  <a:srgbClr val="000000"/>
                </a:solidFill>
                <a:latin typeface="Times New Roman"/>
                <a:ea typeface="Times New Roman"/>
                <a:cs typeface="Times New Roman"/>
                <a:sym typeface="Times New Roman"/>
              </a:rPr>
              <a:t>(Because we need to use r/m as a register field)</a:t>
            </a:r>
            <a:endParaRPr b="0" i="0" sz="1800" u="none" cap="none" strike="noStrike">
              <a:solidFill>
                <a:srgbClr val="000000"/>
              </a:solidFill>
              <a:latin typeface="Times New Roman"/>
              <a:ea typeface="Times New Roman"/>
              <a:cs typeface="Times New Roman"/>
              <a:sym typeface="Times New Roman"/>
            </a:endParaRPr>
          </a:p>
          <a:p>
            <a:pPr indent="-114300" lvl="1" marL="457200" marR="0" rtl="0" algn="l">
              <a:lnSpc>
                <a:spcPct val="80000"/>
              </a:lnSpc>
              <a:spcBef>
                <a:spcPts val="400"/>
              </a:spcBef>
              <a:spcAft>
                <a:spcPts val="0"/>
              </a:spcAft>
              <a:buClr>
                <a:srgbClr val="999966"/>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So…</a:t>
            </a:r>
            <a:r>
              <a:rPr b="0" i="0" lang="en" sz="1800" u="none" cap="none" strike="noStrike">
                <a:solidFill>
                  <a:srgbClr val="000000"/>
                </a:solidFill>
                <a:latin typeface="Courier New"/>
                <a:ea typeface="Courier New"/>
                <a:cs typeface="Courier New"/>
                <a:sym typeface="Courier New"/>
              </a:rPr>
              <a:t> add AL, BL =</a:t>
            </a:r>
            <a:endParaRPr b="0" i="0" sz="1800" u="none" cap="none" strike="noStrike">
              <a:solidFill>
                <a:srgbClr val="000000"/>
              </a:solidFill>
              <a:latin typeface="Courier New"/>
              <a:ea typeface="Courier New"/>
              <a:cs typeface="Courier New"/>
              <a:sym typeface="Courier New"/>
            </a:endParaRPr>
          </a:p>
          <a:p>
            <a:pPr indent="-114300" lvl="2" marL="914400" marR="0" rtl="0" algn="l">
              <a:lnSpc>
                <a:spcPct val="80000"/>
              </a:lnSpc>
              <a:spcBef>
                <a:spcPts val="400"/>
              </a:spcBef>
              <a:spcAft>
                <a:spcPts val="0"/>
              </a:spcAft>
              <a:buClr>
                <a:srgbClr val="999966"/>
              </a:buClr>
              <a:buSzPts val="1800"/>
              <a:buFont typeface="Arial"/>
              <a:buChar char="•"/>
            </a:pPr>
            <a:r>
              <a:rPr b="0" i="0" lang="en" sz="1800" u="none" cap="none" strike="noStrike">
                <a:solidFill>
                  <a:srgbClr val="000000"/>
                </a:solidFill>
                <a:latin typeface="Courier New"/>
                <a:ea typeface="Courier New"/>
                <a:cs typeface="Courier New"/>
                <a:sym typeface="Courier New"/>
              </a:rPr>
              <a:t>00000010 11000011</a:t>
            </a:r>
            <a:r>
              <a:rPr b="0" baseline="-25000" i="0" lang="en" sz="1800" u="none" cap="none" strike="noStrike">
                <a:solidFill>
                  <a:srgbClr val="000000"/>
                </a:solidFill>
                <a:latin typeface="Courier New"/>
                <a:ea typeface="Courier New"/>
                <a:cs typeface="Courier New"/>
                <a:sym typeface="Courier New"/>
              </a:rPr>
              <a:t>2</a:t>
            </a:r>
            <a:endParaRPr b="0" baseline="-25000" i="0" sz="1800" u="none" cap="none" strike="noStrike">
              <a:solidFill>
                <a:srgbClr val="000000"/>
              </a:solidFill>
              <a:latin typeface="Courier New"/>
              <a:ea typeface="Courier New"/>
              <a:cs typeface="Courier New"/>
              <a:sym typeface="Courier New"/>
            </a:endParaRPr>
          </a:p>
          <a:p>
            <a:pPr indent="-114300" lvl="2" marL="914400" marR="0" rtl="0" algn="l">
              <a:lnSpc>
                <a:spcPct val="80000"/>
              </a:lnSpc>
              <a:spcBef>
                <a:spcPts val="400"/>
              </a:spcBef>
              <a:spcAft>
                <a:spcPts val="0"/>
              </a:spcAft>
              <a:buClr>
                <a:srgbClr val="999966"/>
              </a:buClr>
              <a:buSzPts val="1800"/>
              <a:buFont typeface="Arial"/>
              <a:buChar char="•"/>
            </a:pPr>
            <a:r>
              <a:rPr b="0" i="0" lang="en" sz="1800" u="none" cap="none" strike="noStrike">
                <a:solidFill>
                  <a:srgbClr val="000000"/>
                </a:solidFill>
                <a:latin typeface="Courier New"/>
                <a:ea typeface="Courier New"/>
                <a:cs typeface="Courier New"/>
                <a:sym typeface="Courier New"/>
              </a:rPr>
              <a:t>02 C3</a:t>
            </a:r>
            <a:r>
              <a:rPr b="0" baseline="-25000" i="0" lang="en" sz="1800" u="none" cap="none" strike="noStrike">
                <a:solidFill>
                  <a:srgbClr val="000000"/>
                </a:solidFill>
                <a:latin typeface="Courier New"/>
                <a:ea typeface="Courier New"/>
                <a:cs typeface="Courier New"/>
                <a:sym typeface="Courier New"/>
              </a:rPr>
              <a:t>16</a:t>
            </a:r>
            <a:endParaRPr b="0" baseline="-25000" i="0" sz="1800" u="none" cap="none" strike="noStrike">
              <a:solidFill>
                <a:srgbClr val="000000"/>
              </a:solidFill>
              <a:latin typeface="Courier New"/>
              <a:ea typeface="Courier New"/>
              <a:cs typeface="Courier New"/>
              <a:sym typeface="Courier New"/>
            </a:endParaRPr>
          </a:p>
          <a:p>
            <a:pPr indent="-342900" lvl="0" marL="342900" marR="0" rtl="0" algn="l">
              <a:lnSpc>
                <a:spcPct val="100000"/>
              </a:lnSpc>
              <a:spcBef>
                <a:spcPts val="800"/>
              </a:spcBef>
              <a:spcAft>
                <a:spcPts val="0"/>
              </a:spcAft>
              <a:buClr>
                <a:srgbClr val="000000"/>
              </a:buClr>
              <a:buSzPts val="32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800"/>
              </a:spcBef>
              <a:spcAft>
                <a:spcPts val="0"/>
              </a:spcAft>
              <a:buClr>
                <a:srgbClr val="000000"/>
              </a:buClr>
              <a:buSzPts val="32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47" name="Google Shape;247;p44"/>
          <p:cNvSpPr/>
          <p:nvPr/>
        </p:nvSpPr>
        <p:spPr>
          <a:xfrm>
            <a:off x="4648200" y="4076700"/>
            <a:ext cx="1219200" cy="22860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opcode</a:t>
            </a:r>
            <a:endParaRPr b="0" i="0" sz="1400" u="none" cap="none" strike="noStrike">
              <a:solidFill>
                <a:schemeClr val="dk1"/>
              </a:solidFill>
              <a:latin typeface="Arial"/>
              <a:ea typeface="Arial"/>
              <a:cs typeface="Arial"/>
              <a:sym typeface="Arial"/>
            </a:endParaRPr>
          </a:p>
        </p:txBody>
      </p:sp>
      <p:sp>
        <p:nvSpPr>
          <p:cNvPr id="248" name="Google Shape;248;p44"/>
          <p:cNvSpPr/>
          <p:nvPr/>
        </p:nvSpPr>
        <p:spPr>
          <a:xfrm>
            <a:off x="5867400" y="3848100"/>
            <a:ext cx="1828800" cy="22860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mod r/m</a:t>
            </a:r>
            <a:endParaRPr b="0" i="0" sz="1400" u="none" cap="none" strike="noStrike">
              <a:solidFill>
                <a:schemeClr val="dk1"/>
              </a:solidFill>
              <a:latin typeface="Arial"/>
              <a:ea typeface="Arial"/>
              <a:cs typeface="Arial"/>
              <a:sym typeface="Arial"/>
            </a:endParaRPr>
          </a:p>
        </p:txBody>
      </p:sp>
      <p:sp>
        <p:nvSpPr>
          <p:cNvPr id="249" name="Google Shape;249;p44"/>
          <p:cNvSpPr/>
          <p:nvPr/>
        </p:nvSpPr>
        <p:spPr>
          <a:xfrm>
            <a:off x="5867400" y="4076700"/>
            <a:ext cx="609600" cy="22860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mod</a:t>
            </a:r>
            <a:endParaRPr b="0" i="0" sz="1400" u="none" cap="none" strike="noStrike">
              <a:solidFill>
                <a:schemeClr val="dk1"/>
              </a:solidFill>
              <a:latin typeface="Arial"/>
              <a:ea typeface="Arial"/>
              <a:cs typeface="Arial"/>
              <a:sym typeface="Arial"/>
            </a:endParaRPr>
          </a:p>
        </p:txBody>
      </p:sp>
      <p:sp>
        <p:nvSpPr>
          <p:cNvPr id="250" name="Google Shape;250;p44"/>
          <p:cNvSpPr/>
          <p:nvPr/>
        </p:nvSpPr>
        <p:spPr>
          <a:xfrm>
            <a:off x="6477000" y="4076700"/>
            <a:ext cx="609600" cy="22860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reg</a:t>
            </a:r>
            <a:endParaRPr b="0" i="0" sz="1400" u="none" cap="none" strike="noStrike">
              <a:solidFill>
                <a:schemeClr val="dk1"/>
              </a:solidFill>
              <a:latin typeface="Arial"/>
              <a:ea typeface="Arial"/>
              <a:cs typeface="Arial"/>
              <a:sym typeface="Arial"/>
            </a:endParaRPr>
          </a:p>
        </p:txBody>
      </p:sp>
      <p:sp>
        <p:nvSpPr>
          <p:cNvPr id="251" name="Google Shape;251;p44"/>
          <p:cNvSpPr/>
          <p:nvPr/>
        </p:nvSpPr>
        <p:spPr>
          <a:xfrm>
            <a:off x="7086600" y="4076700"/>
            <a:ext cx="609600" cy="22860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r/m</a:t>
            </a:r>
            <a:endParaRPr b="0" i="0" sz="1400" u="none" cap="none" strike="noStrike">
              <a:solidFill>
                <a:schemeClr val="dk1"/>
              </a:solidFill>
              <a:latin typeface="Arial"/>
              <a:ea typeface="Arial"/>
              <a:cs typeface="Arial"/>
              <a:sym typeface="Arial"/>
            </a:endParaRPr>
          </a:p>
        </p:txBody>
      </p:sp>
      <p:sp>
        <p:nvSpPr>
          <p:cNvPr id="252" name="Google Shape;252;p44"/>
          <p:cNvSpPr/>
          <p:nvPr/>
        </p:nvSpPr>
        <p:spPr>
          <a:xfrm>
            <a:off x="4648200" y="4305300"/>
            <a:ext cx="1219200" cy="22860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00000010</a:t>
            </a:r>
            <a:endParaRPr b="0" i="0" sz="1400" u="none" cap="none" strike="noStrike">
              <a:solidFill>
                <a:schemeClr val="dk1"/>
              </a:solidFill>
              <a:latin typeface="Arial"/>
              <a:ea typeface="Arial"/>
              <a:cs typeface="Arial"/>
              <a:sym typeface="Arial"/>
            </a:endParaRPr>
          </a:p>
        </p:txBody>
      </p:sp>
      <p:sp>
        <p:nvSpPr>
          <p:cNvPr id="253" name="Google Shape;253;p44"/>
          <p:cNvSpPr/>
          <p:nvPr/>
        </p:nvSpPr>
        <p:spPr>
          <a:xfrm>
            <a:off x="5867400" y="4305300"/>
            <a:ext cx="609600" cy="22860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11</a:t>
            </a:r>
            <a:endParaRPr b="0" i="0" sz="1400" u="none" cap="none" strike="noStrike">
              <a:solidFill>
                <a:schemeClr val="dk1"/>
              </a:solidFill>
              <a:latin typeface="Arial"/>
              <a:ea typeface="Arial"/>
              <a:cs typeface="Arial"/>
              <a:sym typeface="Arial"/>
            </a:endParaRPr>
          </a:p>
        </p:txBody>
      </p:sp>
      <p:sp>
        <p:nvSpPr>
          <p:cNvPr id="254" name="Google Shape;254;p44"/>
          <p:cNvSpPr/>
          <p:nvPr/>
        </p:nvSpPr>
        <p:spPr>
          <a:xfrm>
            <a:off x="6477000" y="4305300"/>
            <a:ext cx="609600" cy="22860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000</a:t>
            </a:r>
            <a:endParaRPr b="0" i="0" sz="1400" u="none" cap="none" strike="noStrike">
              <a:solidFill>
                <a:schemeClr val="dk1"/>
              </a:solidFill>
              <a:latin typeface="Arial"/>
              <a:ea typeface="Arial"/>
              <a:cs typeface="Arial"/>
              <a:sym typeface="Arial"/>
            </a:endParaRPr>
          </a:p>
        </p:txBody>
      </p:sp>
      <p:sp>
        <p:nvSpPr>
          <p:cNvPr id="255" name="Google Shape;255;p44"/>
          <p:cNvSpPr/>
          <p:nvPr/>
        </p:nvSpPr>
        <p:spPr>
          <a:xfrm>
            <a:off x="7086600" y="4305300"/>
            <a:ext cx="609600" cy="22860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011</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7"/>
          <p:cNvSpPr txBox="1"/>
          <p:nvPr/>
        </p:nvSpPr>
        <p:spPr>
          <a:xfrm>
            <a:off x="457200" y="336947"/>
            <a:ext cx="8229600" cy="98345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 sz="4000" u="none" cap="none" strike="noStrike">
                <a:solidFill>
                  <a:srgbClr val="420000"/>
                </a:solidFill>
                <a:latin typeface="Times New Roman"/>
                <a:ea typeface="Times New Roman"/>
                <a:cs typeface="Times New Roman"/>
                <a:sym typeface="Times New Roman"/>
              </a:rPr>
              <a:t>x86 Instruction Set</a:t>
            </a:r>
            <a:endParaRPr/>
          </a:p>
        </p:txBody>
      </p:sp>
      <p:sp>
        <p:nvSpPr>
          <p:cNvPr id="116" name="Google Shape;116;p27"/>
          <p:cNvSpPr txBox="1"/>
          <p:nvPr/>
        </p:nvSpPr>
        <p:spPr>
          <a:xfrm>
            <a:off x="457200" y="1371600"/>
            <a:ext cx="8001000" cy="217665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1350"/>
              <a:buFont typeface="Noto Sans Symbols"/>
              <a:buChar char="▪"/>
            </a:pPr>
            <a:r>
              <a:rPr b="1" i="0" lang="en" sz="3200" u="none" cap="none" strike="noStrike">
                <a:solidFill>
                  <a:schemeClr val="dk1"/>
                </a:solidFill>
                <a:latin typeface="Times New Roman"/>
                <a:ea typeface="Times New Roman"/>
                <a:cs typeface="Times New Roman"/>
                <a:sym typeface="Times New Roman"/>
              </a:rPr>
              <a:t>Registers:</a:t>
            </a:r>
            <a:endParaRPr/>
          </a:p>
          <a:p>
            <a:pPr indent="-431800" lvl="1" marL="901700" marR="0" rtl="0" algn="l">
              <a:lnSpc>
                <a:spcPct val="100000"/>
              </a:lnSpc>
              <a:spcBef>
                <a:spcPts val="600"/>
              </a:spcBef>
              <a:spcAft>
                <a:spcPts val="0"/>
              </a:spcAft>
              <a:buClr>
                <a:srgbClr val="999966"/>
              </a:buClr>
              <a:buSzPts val="1250"/>
              <a:buFont typeface="Courier New"/>
              <a:buChar char="o"/>
            </a:pPr>
            <a:r>
              <a:rPr b="0" i="0" lang="en" sz="2800" u="none" cap="none" strike="noStrike">
                <a:solidFill>
                  <a:schemeClr val="dk1"/>
                </a:solidFill>
                <a:latin typeface="Times New Roman"/>
                <a:ea typeface="Times New Roman"/>
                <a:cs typeface="Times New Roman"/>
                <a:sym typeface="Times New Roman"/>
              </a:rPr>
              <a:t>16 General purpose registers</a:t>
            </a:r>
            <a:endParaRPr/>
          </a:p>
          <a:p>
            <a:pPr indent="-463550" lvl="0" marL="463550" marR="0" rtl="0" algn="l">
              <a:lnSpc>
                <a:spcPct val="100000"/>
              </a:lnSpc>
              <a:spcBef>
                <a:spcPts val="600"/>
              </a:spcBef>
              <a:spcAft>
                <a:spcPts val="0"/>
              </a:spcAft>
              <a:buClr>
                <a:srgbClr val="999966"/>
              </a:buClr>
              <a:buSzPts val="1250"/>
              <a:buFont typeface="Noto Sans Symbols"/>
              <a:buChar char="▪"/>
            </a:pPr>
            <a:r>
              <a:rPr b="0" i="0" lang="en" sz="2800" u="none" cap="none" strike="noStrike">
                <a:solidFill>
                  <a:schemeClr val="dk1"/>
                </a:solidFill>
                <a:latin typeface="Times New Roman"/>
                <a:ea typeface="Times New Roman"/>
                <a:cs typeface="Times New Roman"/>
                <a:sym typeface="Times New Roman"/>
              </a:rPr>
              <a:t>Most concern to a programmer</a:t>
            </a:r>
            <a:endParaRPr/>
          </a:p>
          <a:p>
            <a:pPr indent="-431800" lvl="1" marL="901700" marR="0" rtl="0" algn="l">
              <a:lnSpc>
                <a:spcPct val="100000"/>
              </a:lnSpc>
              <a:spcBef>
                <a:spcPts val="600"/>
              </a:spcBef>
              <a:spcAft>
                <a:spcPts val="0"/>
              </a:spcAft>
              <a:buClr>
                <a:srgbClr val="999966"/>
              </a:buClr>
              <a:buSzPts val="1250"/>
              <a:buFont typeface="Courier New"/>
              <a:buChar char="o"/>
            </a:pPr>
            <a:r>
              <a:rPr b="0" i="0" lang="en" sz="2800" u="none" cap="none" strike="noStrike">
                <a:solidFill>
                  <a:schemeClr val="dk1"/>
                </a:solidFill>
                <a:latin typeface="Times New Roman"/>
                <a:ea typeface="Times New Roman"/>
                <a:cs typeface="Times New Roman"/>
                <a:sym typeface="Times New Roman"/>
              </a:rPr>
              <a:t>Registers are 16 to 32 bits long</a:t>
            </a:r>
            <a:endParaRPr/>
          </a:p>
          <a:p>
            <a:pPr indent="-431800" lvl="1" marL="901700" marR="0" rtl="0" algn="l">
              <a:lnSpc>
                <a:spcPct val="100000"/>
              </a:lnSpc>
              <a:spcBef>
                <a:spcPts val="600"/>
              </a:spcBef>
              <a:spcAft>
                <a:spcPts val="0"/>
              </a:spcAft>
              <a:buClr>
                <a:srgbClr val="999966"/>
              </a:buClr>
              <a:buSzPts val="1250"/>
              <a:buFont typeface="Courier New"/>
              <a:buChar char="o"/>
            </a:pPr>
            <a:r>
              <a:rPr b="0" i="0" lang="en" sz="2800" u="none" cap="none" strike="noStrike">
                <a:solidFill>
                  <a:schemeClr val="dk1"/>
                </a:solidFill>
                <a:latin typeface="Times New Roman"/>
                <a:ea typeface="Times New Roman"/>
                <a:cs typeface="Times New Roman"/>
                <a:sym typeface="Times New Roman"/>
              </a:rPr>
              <a:t>Internal storage that is faster and easier to access than RAM</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8"/>
          <p:cNvSpPr txBox="1"/>
          <p:nvPr/>
        </p:nvSpPr>
        <p:spPr>
          <a:xfrm>
            <a:off x="457200" y="336947"/>
            <a:ext cx="8229600" cy="98347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 sz="4000" u="none" cap="none" strike="noStrike">
                <a:solidFill>
                  <a:srgbClr val="420000"/>
                </a:solidFill>
                <a:latin typeface="Times New Roman"/>
                <a:ea typeface="Times New Roman"/>
                <a:cs typeface="Times New Roman"/>
                <a:sym typeface="Times New Roman"/>
              </a:rPr>
              <a:t>80x86 Register History </a:t>
            </a:r>
            <a:endParaRPr/>
          </a:p>
        </p:txBody>
      </p:sp>
      <p:sp>
        <p:nvSpPr>
          <p:cNvPr id="122" name="Google Shape;122;p28"/>
          <p:cNvSpPr txBox="1"/>
          <p:nvPr/>
        </p:nvSpPr>
        <p:spPr>
          <a:xfrm>
            <a:off x="457200" y="1371600"/>
            <a:ext cx="8001000" cy="2176650"/>
          </a:xfrm>
          <a:prstGeom prst="rect">
            <a:avLst/>
          </a:prstGeom>
          <a:noFill/>
          <a:ln>
            <a:noFill/>
          </a:ln>
        </p:spPr>
        <p:txBody>
          <a:bodyPr anchorCtr="0" anchor="t" bIns="45700" lIns="91425" spcFirstLastPara="1" rIns="91425" wrap="square" tIns="45700">
            <a:noAutofit/>
          </a:bodyPr>
          <a:lstStyle/>
          <a:p>
            <a:pPr indent="-485775" lvl="0" marL="457200" marR="0" rtl="0" algn="l">
              <a:lnSpc>
                <a:spcPct val="100000"/>
              </a:lnSpc>
              <a:spcBef>
                <a:spcPts val="0"/>
              </a:spcBef>
              <a:spcAft>
                <a:spcPts val="0"/>
              </a:spcAft>
              <a:buClr>
                <a:schemeClr val="dk1"/>
              </a:buClr>
              <a:buSzPts val="1800"/>
              <a:buFont typeface="Noto Sans Symbols"/>
              <a:buChar char="▪"/>
            </a:pPr>
            <a:r>
              <a:rPr b="0" i="0" lang="en" sz="1800" u="none" cap="none" strike="noStrike">
                <a:solidFill>
                  <a:srgbClr val="000000"/>
                </a:solidFill>
                <a:latin typeface="Times New Roman"/>
                <a:ea typeface="Times New Roman"/>
                <a:cs typeface="Times New Roman"/>
                <a:sym typeface="Times New Roman"/>
              </a:rPr>
              <a:t>With the advent of the 32-bit 80386 processor, the 16-bit general-purpose registers, base registers, index registers, instruction pointer, and </a:t>
            </a:r>
            <a:r>
              <a:rPr b="0" i="0" lang="en" sz="1800" u="sng" cap="none" strike="noStrike">
                <a:solidFill>
                  <a:schemeClr val="hlink"/>
                </a:solidFill>
                <a:latin typeface="Times New Roman"/>
                <a:ea typeface="Times New Roman"/>
                <a:cs typeface="Times New Roman"/>
                <a:sym typeface="Times New Roman"/>
                <a:hlinkClick r:id="rId3"/>
              </a:rPr>
              <a:t>FLAGS register</a:t>
            </a:r>
            <a:r>
              <a:rPr b="0" i="0" lang="en" sz="1800" u="none" cap="none" strike="noStrike">
                <a:solidFill>
                  <a:srgbClr val="000000"/>
                </a:solidFill>
                <a:latin typeface="Times New Roman"/>
                <a:ea typeface="Times New Roman"/>
                <a:cs typeface="Times New Roman"/>
                <a:sym typeface="Times New Roman"/>
              </a:rPr>
              <a:t>, but not the segment registers, were expanded to 32 bits. This is represented by prefixing an "</a:t>
            </a:r>
            <a:r>
              <a:rPr b="1" i="0" lang="en" sz="1800" u="none" cap="none" strike="noStrike">
                <a:solidFill>
                  <a:srgbClr val="000000"/>
                </a:solidFill>
                <a:latin typeface="Times New Roman"/>
                <a:ea typeface="Times New Roman"/>
                <a:cs typeface="Times New Roman"/>
                <a:sym typeface="Times New Roman"/>
              </a:rPr>
              <a:t>E</a:t>
            </a:r>
            <a:r>
              <a:rPr b="0" i="0" lang="en" sz="1800" u="none" cap="none" strike="noStrike">
                <a:solidFill>
                  <a:srgbClr val="000000"/>
                </a:solidFill>
                <a:latin typeface="Times New Roman"/>
                <a:ea typeface="Times New Roman"/>
                <a:cs typeface="Times New Roman"/>
                <a:sym typeface="Times New Roman"/>
              </a:rPr>
              <a:t>" (for </a:t>
            </a:r>
            <a:r>
              <a:rPr b="1" i="0" lang="en" sz="1800" u="none" cap="none" strike="noStrike">
                <a:solidFill>
                  <a:srgbClr val="000000"/>
                </a:solidFill>
                <a:latin typeface="Times New Roman"/>
                <a:ea typeface="Times New Roman"/>
                <a:cs typeface="Times New Roman"/>
                <a:sym typeface="Times New Roman"/>
              </a:rPr>
              <a:t>Extended</a:t>
            </a:r>
            <a:r>
              <a:rPr b="0" i="0" lang="en" sz="1800" u="none" cap="none" strike="noStrike">
                <a:solidFill>
                  <a:srgbClr val="000000"/>
                </a:solidFill>
                <a:latin typeface="Times New Roman"/>
                <a:ea typeface="Times New Roman"/>
                <a:cs typeface="Times New Roman"/>
                <a:sym typeface="Times New Roman"/>
              </a:rPr>
              <a:t>) to the register names in </a:t>
            </a:r>
            <a:r>
              <a:rPr b="0" i="0" lang="en" sz="1800" u="sng" cap="none" strike="noStrike">
                <a:solidFill>
                  <a:schemeClr val="hlink"/>
                </a:solidFill>
                <a:latin typeface="Times New Roman"/>
                <a:ea typeface="Times New Roman"/>
                <a:cs typeface="Times New Roman"/>
                <a:sym typeface="Times New Roman"/>
                <a:hlinkClick r:id="rId4"/>
              </a:rPr>
              <a:t>x86 assembly language</a:t>
            </a:r>
            <a:r>
              <a:rPr b="0" i="0" lang="en" sz="1800" u="none" cap="none" strike="noStrike">
                <a:solidFill>
                  <a:srgbClr val="000000"/>
                </a:solidFill>
                <a:latin typeface="Times New Roman"/>
                <a:ea typeface="Times New Roman"/>
                <a:cs typeface="Times New Roman"/>
                <a:sym typeface="Times New Roman"/>
              </a:rPr>
              <a:t>. Thus, the AX register corresponds to the lowest 16 bits of the new 32-bit EAX register, SI corresponds to the lowest 16 bits of ESI, and so on. The general-purpose registers, base registers, and index registers can all be used as the base in addressing modes, and all of those registers except for the stack pointer can be used as the index in addressing modes.</a:t>
            </a:r>
            <a:endParaRPr sz="1800"/>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9"/>
          <p:cNvSpPr txBox="1"/>
          <p:nvPr>
            <p:ph idx="4294967295" type="title"/>
          </p:nvPr>
        </p:nvSpPr>
        <p:spPr>
          <a:xfrm>
            <a:off x="457200" y="400050"/>
            <a:ext cx="8228012" cy="856058"/>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420000"/>
              </a:buClr>
              <a:buSzPts val="1100"/>
              <a:buFont typeface="Times New Roman"/>
              <a:buNone/>
            </a:pPr>
            <a:r>
              <a:rPr b="0" i="0" lang="en" sz="4400" u="none" cap="none" strike="noStrike">
                <a:solidFill>
                  <a:srgbClr val="420000"/>
                </a:solidFill>
                <a:latin typeface="Times New Roman"/>
                <a:ea typeface="Times New Roman"/>
                <a:cs typeface="Times New Roman"/>
                <a:sym typeface="Times New Roman"/>
              </a:rPr>
              <a:t>Registers Format</a:t>
            </a:r>
            <a:endParaRPr/>
          </a:p>
        </p:txBody>
      </p:sp>
      <p:graphicFrame>
        <p:nvGraphicFramePr>
          <p:cNvPr id="128" name="Google Shape;128;p29"/>
          <p:cNvGraphicFramePr/>
          <p:nvPr/>
        </p:nvGraphicFramePr>
        <p:xfrm>
          <a:off x="457200" y="1371600"/>
          <a:ext cx="3000000" cy="3000000"/>
        </p:xfrm>
        <a:graphic>
          <a:graphicData uri="http://schemas.openxmlformats.org/drawingml/2006/table">
            <a:tbl>
              <a:tblPr>
                <a:noFill/>
                <a:tableStyleId>{0FEFC8C3-BDFB-44C3-9095-4D0C6C77A581}</a:tableStyleId>
              </a:tblPr>
              <a:tblGrid>
                <a:gridCol w="2057400"/>
                <a:gridCol w="2055800"/>
                <a:gridCol w="2057400"/>
                <a:gridCol w="2057400"/>
              </a:tblGrid>
              <a:tr h="342900">
                <a:tc gridSpan="4">
                  <a:txBody>
                    <a:bodyPr>
                      <a:noAutofit/>
                    </a:bodyPr>
                    <a:lstStyle/>
                    <a:p>
                      <a:pPr indent="0" lvl="0" marL="0" marR="0" rtl="0" algn="ctr">
                        <a:lnSpc>
                          <a:spcPct val="100000"/>
                        </a:lnSpc>
                        <a:spcBef>
                          <a:spcPts val="0"/>
                        </a:spcBef>
                        <a:spcAft>
                          <a:spcPts val="0"/>
                        </a:spcAft>
                        <a:buClr>
                          <a:schemeClr val="dk1"/>
                        </a:buClr>
                        <a:buSzPts val="300"/>
                        <a:buFont typeface="Times New Roman"/>
                        <a:buNone/>
                      </a:pPr>
                      <a:r>
                        <a:rPr b="1" lang="en" sz="1400" u="none" cap="none" strike="noStrike">
                          <a:solidFill>
                            <a:schemeClr val="dk1"/>
                          </a:solidFill>
                          <a:latin typeface="Times New Roman"/>
                          <a:ea typeface="Times New Roman"/>
                          <a:cs typeface="Times New Roman"/>
                          <a:sym typeface="Times New Roman"/>
                        </a:rPr>
                        <a:t>General Purpose Registers</a:t>
                      </a:r>
                      <a:endParaRPr sz="1100"/>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hMerge="1"/>
                <a:tc hMerge="1"/>
                <a:tc hMerge="1"/>
              </a:tr>
              <a:tr h="342900">
                <a:tc>
                  <a:txBody>
                    <a:bodyPr>
                      <a:noAutofit/>
                    </a:bodyPr>
                    <a:lstStyle/>
                    <a:p>
                      <a:pPr indent="0" lvl="0" marL="0" marR="0" rtl="0" algn="ctr">
                        <a:lnSpc>
                          <a:spcPct val="100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31-24</a:t>
                      </a:r>
                      <a:endParaRPr sz="1100"/>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23-16</a:t>
                      </a:r>
                      <a:endParaRPr sz="1100"/>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15-8</a:t>
                      </a:r>
                      <a:endParaRPr sz="1100"/>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7-0</a:t>
                      </a:r>
                      <a:endParaRPr sz="1100"/>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2900">
                <a:tc gridSpan="4">
                  <a:txBody>
                    <a:bodyPr>
                      <a:noAutofit/>
                    </a:bodyPr>
                    <a:lstStyle/>
                    <a:p>
                      <a:pPr indent="0" lvl="0" marL="0" marR="0" rtl="0" algn="ctr">
                        <a:lnSpc>
                          <a:spcPct val="100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EAX, EBX, ECX, EDX</a:t>
                      </a:r>
                      <a:endParaRPr sz="1100"/>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r>
              <a:tr h="342900">
                <a:tc gridSpan="2">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8575" marB="6857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gridSpan="2">
                  <a:txBody>
                    <a:bodyPr>
                      <a:noAutofit/>
                    </a:bodyPr>
                    <a:lstStyle/>
                    <a:p>
                      <a:pPr indent="0" lvl="0" marL="0" marR="0" rtl="0" algn="ctr">
                        <a:lnSpc>
                          <a:spcPct val="100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AX, BX, CX, DX</a:t>
                      </a:r>
                      <a:endParaRPr sz="1100"/>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42900">
                <a:tc gridSpan="2">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8575" marB="6857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a:txBody>
                    <a:bodyPr>
                      <a:noAutofit/>
                    </a:bodyPr>
                    <a:lstStyle/>
                    <a:p>
                      <a:pPr indent="0" lvl="0" marL="0" marR="0" rtl="0" algn="ctr">
                        <a:lnSpc>
                          <a:spcPct val="100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*H</a:t>
                      </a:r>
                      <a:endParaRPr sz="1100"/>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*L</a:t>
                      </a:r>
                      <a:endParaRPr sz="1100"/>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29" name="Google Shape;129;p29"/>
          <p:cNvSpPr txBox="1"/>
          <p:nvPr/>
        </p:nvSpPr>
        <p:spPr>
          <a:xfrm>
            <a:off x="609600" y="3371850"/>
            <a:ext cx="8001000" cy="1338262"/>
          </a:xfrm>
          <a:prstGeom prst="rect">
            <a:avLst/>
          </a:prstGeom>
          <a:noFill/>
          <a:ln>
            <a:noFill/>
          </a:ln>
        </p:spPr>
        <p:txBody>
          <a:bodyPr anchorCtr="0" anchor="t" bIns="45700" lIns="91425" spcFirstLastPara="1" rIns="91425" wrap="square" tIns="45700">
            <a:noAutofit/>
          </a:bodyPr>
          <a:lstStyle/>
          <a:p>
            <a:pPr indent="-126998" lvl="0" marL="0" marR="0" rtl="0" algn="l">
              <a:lnSpc>
                <a:spcPct val="100000"/>
              </a:lnSpc>
              <a:spcBef>
                <a:spcPts val="0"/>
              </a:spcBef>
              <a:spcAft>
                <a:spcPts val="0"/>
              </a:spcAft>
              <a:buClr>
                <a:schemeClr val="dk1"/>
              </a:buClr>
              <a:buSzPts val="2000"/>
              <a:buFont typeface="Arial"/>
              <a:buChar char="•"/>
            </a:pPr>
            <a:r>
              <a:rPr b="1" i="0" lang="en" sz="2800" u="none" cap="none" strike="noStrike">
                <a:solidFill>
                  <a:schemeClr val="dk1"/>
                </a:solidFill>
                <a:latin typeface="Times New Roman"/>
                <a:ea typeface="Times New Roman"/>
                <a:cs typeface="Times New Roman"/>
                <a:sym typeface="Times New Roman"/>
              </a:rPr>
              <a:t>Data Registers/General Purpose</a:t>
            </a:r>
            <a:endParaRPr/>
          </a:p>
          <a:p>
            <a:pPr indent="-84666" lvl="1" marL="457200" marR="0" rtl="0" algn="l">
              <a:lnSpc>
                <a:spcPct val="100000"/>
              </a:lnSpc>
              <a:spcBef>
                <a:spcPts val="600"/>
              </a:spcBef>
              <a:spcAft>
                <a:spcPts val="0"/>
              </a:spcAft>
              <a:buClr>
                <a:srgbClr val="999966"/>
              </a:buClr>
              <a:buSzPts val="1333"/>
              <a:buFont typeface="Arial"/>
              <a:buChar char="•"/>
            </a:pPr>
            <a:r>
              <a:rPr b="0" i="0" lang="en" sz="1800" u="none" cap="none" strike="noStrike">
                <a:solidFill>
                  <a:schemeClr val="dk1"/>
                </a:solidFill>
                <a:latin typeface="Times New Roman"/>
                <a:ea typeface="Times New Roman"/>
                <a:cs typeface="Times New Roman"/>
                <a:sym typeface="Times New Roman"/>
              </a:rPr>
              <a:t>A, B, C, D (EAX, EBX, ECX, EDX)</a:t>
            </a:r>
            <a:endParaRPr/>
          </a:p>
          <a:p>
            <a:pPr indent="-84666" lvl="1" marL="457200" marR="0" rtl="0" algn="l">
              <a:lnSpc>
                <a:spcPct val="100000"/>
              </a:lnSpc>
              <a:spcBef>
                <a:spcPts val="600"/>
              </a:spcBef>
              <a:spcAft>
                <a:spcPts val="0"/>
              </a:spcAft>
              <a:buClr>
                <a:srgbClr val="999966"/>
              </a:buClr>
              <a:buSzPts val="1333"/>
              <a:buFont typeface="Arial"/>
              <a:buChar char="•"/>
            </a:pPr>
            <a:r>
              <a:rPr b="0" i="0" lang="en" sz="1800" u="none" cap="none" strike="noStrike">
                <a:solidFill>
                  <a:schemeClr val="dk1"/>
                </a:solidFill>
                <a:latin typeface="Times New Roman"/>
                <a:ea typeface="Times New Roman"/>
                <a:cs typeface="Times New Roman"/>
                <a:sym typeface="Times New Roman"/>
              </a:rPr>
              <a:t>EAX called accumulator (arithmetic results often go here)</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30"/>
          <p:cNvSpPr txBox="1"/>
          <p:nvPr>
            <p:ph idx="4294967295" type="title"/>
          </p:nvPr>
        </p:nvSpPr>
        <p:spPr>
          <a:xfrm>
            <a:off x="457200" y="400050"/>
            <a:ext cx="8228012" cy="856058"/>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420000"/>
              </a:buClr>
              <a:buSzPts val="1100"/>
              <a:buFont typeface="Times New Roman"/>
              <a:buNone/>
            </a:pPr>
            <a:r>
              <a:rPr b="0" i="0" lang="en" sz="4400" u="none" cap="none" strike="noStrike">
                <a:solidFill>
                  <a:srgbClr val="420000"/>
                </a:solidFill>
                <a:latin typeface="Times New Roman"/>
                <a:ea typeface="Times New Roman"/>
                <a:cs typeface="Times New Roman"/>
                <a:sym typeface="Times New Roman"/>
              </a:rPr>
              <a:t>x86 General Register Sizes</a:t>
            </a:r>
            <a:endParaRPr/>
          </a:p>
        </p:txBody>
      </p:sp>
      <p:sp>
        <p:nvSpPr>
          <p:cNvPr id="136" name="Google Shape;136;p30"/>
          <p:cNvSpPr/>
          <p:nvPr/>
        </p:nvSpPr>
        <p:spPr>
          <a:xfrm>
            <a:off x="1704142" y="1371600"/>
            <a:ext cx="5734125" cy="322540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graphicFrame>
        <p:nvGraphicFramePr>
          <p:cNvPr id="141" name="Google Shape;141;p31"/>
          <p:cNvGraphicFramePr/>
          <p:nvPr/>
        </p:nvGraphicFramePr>
        <p:xfrm>
          <a:off x="609600" y="1394269"/>
          <a:ext cx="3000000" cy="3000000"/>
        </p:xfrm>
        <a:graphic>
          <a:graphicData uri="http://schemas.openxmlformats.org/drawingml/2006/table">
            <a:tbl>
              <a:tblPr>
                <a:noFill/>
                <a:tableStyleId>{0FEFC8C3-BDFB-44C3-9095-4D0C6C77A581}</a:tableStyleId>
              </a:tblPr>
              <a:tblGrid>
                <a:gridCol w="2539875"/>
                <a:gridCol w="1005900"/>
                <a:gridCol w="4075425"/>
              </a:tblGrid>
              <a:tr h="289900">
                <a:tc>
                  <a:txBody>
                    <a:bodyPr>
                      <a:noAutofit/>
                    </a:bodyPr>
                    <a:lstStyle/>
                    <a:p>
                      <a:pPr indent="0" lvl="0" marL="0" marR="0" rtl="0" algn="ctr">
                        <a:lnSpc>
                          <a:spcPct val="93000"/>
                        </a:lnSpc>
                        <a:spcBef>
                          <a:spcPts val="0"/>
                        </a:spcBef>
                        <a:spcAft>
                          <a:spcPts val="0"/>
                        </a:spcAft>
                        <a:buClr>
                          <a:schemeClr val="dk1"/>
                        </a:buClr>
                        <a:buSzPts val="300"/>
                        <a:buFont typeface="Times New Roman"/>
                        <a:buNone/>
                      </a:pPr>
                      <a:r>
                        <a:rPr b="1" lang="en" sz="1400" u="none" cap="none" strike="noStrike">
                          <a:solidFill>
                            <a:schemeClr val="dk1"/>
                          </a:solidFill>
                          <a:latin typeface="Times New Roman"/>
                          <a:ea typeface="Times New Roman"/>
                          <a:cs typeface="Times New Roman"/>
                          <a:sym typeface="Times New Roman"/>
                        </a:rPr>
                        <a:t>Mnemonic</a:t>
                      </a:r>
                      <a:endParaRPr sz="1100"/>
                    </a:p>
                  </a:txBody>
                  <a:tcPr marT="45675" marB="35075" marR="90000" marL="90000">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28425">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SzPts val="300"/>
                        <a:buFont typeface="Times New Roman"/>
                        <a:buNone/>
                      </a:pPr>
                      <a:r>
                        <a:rPr b="1" lang="en" sz="1400" u="none" cap="none" strike="noStrike">
                          <a:solidFill>
                            <a:schemeClr val="dk1"/>
                          </a:solidFill>
                          <a:latin typeface="Times New Roman"/>
                          <a:ea typeface="Times New Roman"/>
                          <a:cs typeface="Times New Roman"/>
                          <a:sym typeface="Times New Roman"/>
                        </a:rPr>
                        <a:t>Length</a:t>
                      </a:r>
                      <a:endParaRPr sz="1100"/>
                    </a:p>
                  </a:txBody>
                  <a:tcPr marT="45675" marB="35075"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28425">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SzPts val="300"/>
                        <a:buFont typeface="Times New Roman"/>
                        <a:buNone/>
                      </a:pPr>
                      <a:r>
                        <a:rPr b="1" lang="en" sz="1400" u="none" cap="none" strike="noStrike">
                          <a:solidFill>
                            <a:schemeClr val="dk1"/>
                          </a:solidFill>
                          <a:latin typeface="Times New Roman"/>
                          <a:ea typeface="Times New Roman"/>
                          <a:cs typeface="Times New Roman"/>
                          <a:sym typeface="Times New Roman"/>
                        </a:rPr>
                        <a:t>Special Use</a:t>
                      </a:r>
                      <a:endParaRPr sz="1100"/>
                    </a:p>
                  </a:txBody>
                  <a:tcPr marT="45675" marB="35075" marR="90000" marL="90000">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28425">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289900">
                <a:tc>
                  <a:txBody>
                    <a:bodyPr>
                      <a:noAutofit/>
                    </a:bodyPr>
                    <a:lstStyle/>
                    <a:p>
                      <a:pPr indent="0" lvl="0" marL="0" marR="0" rtl="0" algn="ctr">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EAX</a:t>
                      </a:r>
                      <a:endParaRPr sz="1100"/>
                    </a:p>
                  </a:txBody>
                  <a:tcPr marT="45675" marB="35075" marR="90000" marL="90000">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32</a:t>
                      </a:r>
                      <a:endParaRPr sz="1100"/>
                    </a:p>
                  </a:txBody>
                  <a:tcPr marT="45675" marB="35075"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noAutofit/>
                    </a:bodyPr>
                    <a:lstStyle/>
                    <a:p>
                      <a:pPr indent="0" lvl="0" marL="0" marR="0" rtl="0" algn="l">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Accumulator; General purpose</a:t>
                      </a:r>
                      <a:endParaRPr sz="1100"/>
                    </a:p>
                  </a:txBody>
                  <a:tcPr marT="45675" marB="35075" marR="90000" marL="90000">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289900">
                <a:tc>
                  <a:txBody>
                    <a:bodyPr>
                      <a:noAutofit/>
                    </a:bodyPr>
                    <a:lstStyle/>
                    <a:p>
                      <a:pPr indent="0" lvl="0" marL="0" marR="0" rtl="0" algn="ctr">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EBX, ECX, EDX</a:t>
                      </a:r>
                      <a:endParaRPr sz="1100"/>
                    </a:p>
                  </a:txBody>
                  <a:tcPr marT="45675" marB="35075" marR="90000" marL="90000">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32</a:t>
                      </a:r>
                      <a:endParaRPr sz="1100"/>
                    </a:p>
                  </a:txBody>
                  <a:tcPr marT="45675" marB="35075"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noAutofit/>
                    </a:bodyPr>
                    <a:lstStyle/>
                    <a:p>
                      <a:pPr indent="0" lvl="0" marL="0" marR="0" rtl="0" algn="l">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General purpose</a:t>
                      </a:r>
                      <a:endParaRPr sz="1100"/>
                    </a:p>
                  </a:txBody>
                  <a:tcPr marT="45675" marB="35075" marR="90000" marL="90000">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289900">
                <a:tc>
                  <a:txBody>
                    <a:bodyPr>
                      <a:noAutofit/>
                    </a:bodyPr>
                    <a:lstStyle/>
                    <a:p>
                      <a:pPr indent="0" lvl="0" marL="0" marR="0" rtl="0" algn="ctr">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ESI</a:t>
                      </a:r>
                      <a:endParaRPr sz="1100"/>
                    </a:p>
                  </a:txBody>
                  <a:tcPr marT="45675" marB="35075" marR="90000" marL="90000">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32</a:t>
                      </a:r>
                      <a:endParaRPr sz="1100"/>
                    </a:p>
                  </a:txBody>
                  <a:tcPr marT="45675" marB="35075"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noAutofit/>
                    </a:bodyPr>
                    <a:lstStyle/>
                    <a:p>
                      <a:pPr indent="0" lvl="0" marL="0" marR="0" rtl="0" algn="l">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Source index; source address</a:t>
                      </a:r>
                      <a:endParaRPr sz="1100"/>
                    </a:p>
                  </a:txBody>
                  <a:tcPr marT="45675" marB="35075" marR="90000" marL="90000">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289900">
                <a:tc>
                  <a:txBody>
                    <a:bodyPr>
                      <a:noAutofit/>
                    </a:bodyPr>
                    <a:lstStyle/>
                    <a:p>
                      <a:pPr indent="0" lvl="0" marL="0" marR="0" rtl="0" algn="ctr">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EDI</a:t>
                      </a:r>
                      <a:endParaRPr sz="1100"/>
                    </a:p>
                  </a:txBody>
                  <a:tcPr marT="45675" marB="35075" marR="90000" marL="90000">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32</a:t>
                      </a:r>
                      <a:endParaRPr sz="1100"/>
                    </a:p>
                  </a:txBody>
                  <a:tcPr marT="45675" marB="35075"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noAutofit/>
                    </a:bodyPr>
                    <a:lstStyle/>
                    <a:p>
                      <a:pPr indent="0" lvl="0" marL="0" marR="0" rtl="0" algn="l">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Destination index; address of destination</a:t>
                      </a:r>
                      <a:endParaRPr sz="1100"/>
                    </a:p>
                  </a:txBody>
                  <a:tcPr marT="45675" marB="35075" marR="90000" marL="90000">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289900">
                <a:tc>
                  <a:txBody>
                    <a:bodyPr>
                      <a:noAutofit/>
                    </a:bodyPr>
                    <a:lstStyle/>
                    <a:p>
                      <a:pPr indent="0" lvl="0" marL="0" marR="0" rtl="0" algn="ctr">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ESP</a:t>
                      </a:r>
                      <a:endParaRPr sz="1100"/>
                    </a:p>
                  </a:txBody>
                  <a:tcPr marT="45675" marB="35075" marR="90000" marL="90000">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32</a:t>
                      </a:r>
                      <a:endParaRPr sz="1100"/>
                    </a:p>
                  </a:txBody>
                  <a:tcPr marT="45675" marB="35075"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noAutofit/>
                    </a:bodyPr>
                    <a:lstStyle/>
                    <a:p>
                      <a:pPr indent="0" lvl="0" marL="0" marR="0" rtl="0" algn="l">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Stack pointer; address of top of stack</a:t>
                      </a:r>
                      <a:endParaRPr sz="1100"/>
                    </a:p>
                  </a:txBody>
                  <a:tcPr marT="45675" marB="35075" marR="90000" marL="90000">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473125">
                <a:tc>
                  <a:txBody>
                    <a:bodyPr>
                      <a:noAutofit/>
                    </a:bodyPr>
                    <a:lstStyle/>
                    <a:p>
                      <a:pPr indent="0" lvl="0" marL="0" marR="0" rtl="0" algn="ctr">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EBP</a:t>
                      </a:r>
                      <a:endParaRPr sz="1100"/>
                    </a:p>
                  </a:txBody>
                  <a:tcPr marT="45675" marB="35075" marR="90000" marL="90000">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32</a:t>
                      </a:r>
                      <a:endParaRPr sz="1100"/>
                    </a:p>
                  </a:txBody>
                  <a:tcPr marT="45675" marB="35075"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noAutofit/>
                    </a:bodyPr>
                    <a:lstStyle/>
                    <a:p>
                      <a:pPr indent="0" lvl="0" marL="0" marR="0" rtl="0" algn="l">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Base pointer; address of reference point in stack</a:t>
                      </a:r>
                      <a:endParaRPr sz="1100"/>
                    </a:p>
                  </a:txBody>
                  <a:tcPr marT="45675" marB="35075" marR="90000" marL="90000">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656325">
                <a:tc>
                  <a:txBody>
                    <a:bodyPr>
                      <a:noAutofit/>
                    </a:bodyPr>
                    <a:lstStyle/>
                    <a:p>
                      <a:pPr indent="0" lvl="0" marL="0" marR="0" rtl="0" algn="ctr">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CS, DS, ES, SS, FS, GS</a:t>
                      </a:r>
                      <a:endParaRPr sz="1100"/>
                    </a:p>
                  </a:txBody>
                  <a:tcPr marT="45675" marB="35075" marR="90000" marL="90000">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16</a:t>
                      </a:r>
                      <a:endParaRPr sz="1100"/>
                    </a:p>
                  </a:txBody>
                  <a:tcPr marT="45675" marB="35075"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noAutofit/>
                    </a:bodyPr>
                    <a:lstStyle/>
                    <a:p>
                      <a:pPr indent="0" lvl="0" marL="0" marR="0" rtl="0" algn="l">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Selector for “Code Segment”, “Data Segment”, “Extra Segment”, “Stack Segment”, and “Additional Segments”</a:t>
                      </a:r>
                      <a:endParaRPr sz="1100"/>
                    </a:p>
                  </a:txBody>
                  <a:tcPr marT="45675" marB="35075" marR="90000" marL="90000">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289900">
                <a:tc>
                  <a:txBody>
                    <a:bodyPr>
                      <a:noAutofit/>
                    </a:bodyPr>
                    <a:lstStyle/>
                    <a:p>
                      <a:pPr indent="0" lvl="0" marL="0" marR="0" rtl="0" algn="ctr">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EIP</a:t>
                      </a:r>
                      <a:endParaRPr sz="1100"/>
                    </a:p>
                  </a:txBody>
                  <a:tcPr marT="45675" marB="35075" marR="90000" marL="90000">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32</a:t>
                      </a:r>
                      <a:endParaRPr sz="1100"/>
                    </a:p>
                  </a:txBody>
                  <a:tcPr marT="45675" marB="35075"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noAutofit/>
                    </a:bodyPr>
                    <a:lstStyle/>
                    <a:p>
                      <a:pPr indent="0" lvl="0" marL="0" marR="0" rtl="0" algn="l">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Instruction pointer; next instruction</a:t>
                      </a:r>
                      <a:endParaRPr sz="1100"/>
                    </a:p>
                  </a:txBody>
                  <a:tcPr marT="45675" marB="35075" marR="90000" marL="90000">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473125">
                <a:tc>
                  <a:txBody>
                    <a:bodyPr>
                      <a:noAutofit/>
                    </a:bodyPr>
                    <a:lstStyle/>
                    <a:p>
                      <a:pPr indent="0" lvl="0" marL="0" marR="0" rtl="0" algn="ctr">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EFLAGS</a:t>
                      </a:r>
                      <a:endParaRPr sz="1100"/>
                    </a:p>
                  </a:txBody>
                  <a:tcPr marT="45675" marB="35075" marR="90000" marL="90000">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28425">
                      <a:solidFill>
                        <a:srgbClr val="000000"/>
                      </a:solidFill>
                      <a:prstDash val="solid"/>
                      <a:round/>
                      <a:headEnd len="sm" w="sm" type="none"/>
                      <a:tailEnd len="sm" w="sm" type="none"/>
                    </a:lnB>
                  </a:tcPr>
                </a:tc>
                <a:tc>
                  <a:txBody>
                    <a:bodyPr>
                      <a:noAutofit/>
                    </a:bodyPr>
                    <a:lstStyle/>
                    <a:p>
                      <a:pPr indent="0" lvl="0" marL="0" marR="0" rtl="0" algn="ctr">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32</a:t>
                      </a:r>
                      <a:endParaRPr sz="1100"/>
                    </a:p>
                  </a:txBody>
                  <a:tcPr marT="45675" marB="35075"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28425">
                      <a:solidFill>
                        <a:srgbClr val="000000"/>
                      </a:solidFill>
                      <a:prstDash val="solid"/>
                      <a:round/>
                      <a:headEnd len="sm" w="sm" type="none"/>
                      <a:tailEnd len="sm" w="sm" type="none"/>
                    </a:lnB>
                  </a:tcPr>
                </a:tc>
                <a:tc>
                  <a:txBody>
                    <a:bodyPr>
                      <a:noAutofit/>
                    </a:bodyPr>
                    <a:lstStyle/>
                    <a:p>
                      <a:pPr indent="0" lvl="0" marL="0" marR="0" rtl="0" algn="l">
                        <a:lnSpc>
                          <a:spcPct val="93000"/>
                        </a:lnSpc>
                        <a:spcBef>
                          <a:spcPts val="0"/>
                        </a:spcBef>
                        <a:spcAft>
                          <a:spcPts val="0"/>
                        </a:spcAft>
                        <a:buClr>
                          <a:schemeClr val="dk1"/>
                        </a:buClr>
                        <a:buSzPts val="300"/>
                        <a:buFont typeface="Times New Roman"/>
                        <a:buNone/>
                      </a:pPr>
                      <a:r>
                        <a:rPr lang="en" sz="1400" u="none" cap="none" strike="noStrike">
                          <a:solidFill>
                            <a:schemeClr val="dk1"/>
                          </a:solidFill>
                          <a:latin typeface="Times New Roman"/>
                          <a:ea typeface="Times New Roman"/>
                          <a:cs typeface="Times New Roman"/>
                          <a:sym typeface="Times New Roman"/>
                        </a:rPr>
                        <a:t>Collection of flags and status bits (carry, parity, zero, sign, overflow, etc.)</a:t>
                      </a:r>
                      <a:endParaRPr sz="1100"/>
                    </a:p>
                  </a:txBody>
                  <a:tcPr marT="45675" marB="35075" marR="90000" marL="90000">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28425">
                      <a:solidFill>
                        <a:srgbClr val="000000"/>
                      </a:solidFill>
                      <a:prstDash val="solid"/>
                      <a:round/>
                      <a:headEnd len="sm" w="sm" type="none"/>
                      <a:tailEnd len="sm" w="sm" type="none"/>
                    </a:lnB>
                  </a:tcPr>
                </a:tc>
              </a:tr>
            </a:tbl>
          </a:graphicData>
        </a:graphic>
      </p:graphicFrame>
      <p:sp>
        <p:nvSpPr>
          <p:cNvPr id="142" name="Google Shape;142;p31"/>
          <p:cNvSpPr txBox="1"/>
          <p:nvPr/>
        </p:nvSpPr>
        <p:spPr>
          <a:xfrm>
            <a:off x="457200" y="400050"/>
            <a:ext cx="8228012" cy="856058"/>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Times New Roman"/>
              <a:buNone/>
            </a:pPr>
            <a:r>
              <a:rPr b="0" i="0" lang="en" sz="4400" u="none" cap="none" strike="noStrike">
                <a:solidFill>
                  <a:srgbClr val="420000"/>
                </a:solidFill>
                <a:latin typeface="Times New Roman"/>
                <a:ea typeface="Times New Roman"/>
                <a:cs typeface="Times New Roman"/>
                <a:sym typeface="Times New Roman"/>
              </a:rPr>
              <a:t>General Register List</a:t>
            </a: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2"/>
          <p:cNvSpPr txBox="1"/>
          <p:nvPr/>
        </p:nvSpPr>
        <p:spPr>
          <a:xfrm>
            <a:off x="457200" y="336947"/>
            <a:ext cx="8229600" cy="983456"/>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 sz="4000" u="none" cap="none" strike="noStrike">
                <a:solidFill>
                  <a:srgbClr val="420000"/>
                </a:solidFill>
                <a:latin typeface="Times New Roman"/>
                <a:ea typeface="Times New Roman"/>
                <a:cs typeface="Times New Roman"/>
                <a:sym typeface="Times New Roman"/>
              </a:rPr>
              <a:t>x86 Integers and Strings</a:t>
            </a:r>
            <a:endParaRPr/>
          </a:p>
        </p:txBody>
      </p:sp>
      <p:sp>
        <p:nvSpPr>
          <p:cNvPr id="148" name="Google Shape;148;p32"/>
          <p:cNvSpPr txBox="1"/>
          <p:nvPr/>
        </p:nvSpPr>
        <p:spPr>
          <a:xfrm>
            <a:off x="457200" y="1371600"/>
            <a:ext cx="8001000" cy="3314699"/>
          </a:xfrm>
          <a:prstGeom prst="rect">
            <a:avLst/>
          </a:prstGeom>
          <a:noFill/>
          <a:ln>
            <a:noFill/>
          </a:ln>
        </p:spPr>
        <p:txBody>
          <a:bodyPr anchorCtr="0" anchor="t" bIns="45700" lIns="91425" spcFirstLastPara="1" rIns="91425" wrap="square" tIns="45700">
            <a:noAutofit/>
          </a:bodyPr>
          <a:lstStyle/>
          <a:p>
            <a:pPr indent="-283633" lvl="0" marL="457200" marR="0" rtl="0" algn="l">
              <a:lnSpc>
                <a:spcPct val="100000"/>
              </a:lnSpc>
              <a:spcBef>
                <a:spcPts val="0"/>
              </a:spcBef>
              <a:spcAft>
                <a:spcPts val="0"/>
              </a:spcAft>
              <a:buClr>
                <a:srgbClr val="000000"/>
              </a:buClr>
              <a:buSzPts val="1800"/>
              <a:buFont typeface="Arial"/>
              <a:buChar char="•"/>
            </a:pPr>
            <a:r>
              <a:rPr b="1" i="0" lang="en" sz="1800" u="none" cap="none" strike="noStrike">
                <a:solidFill>
                  <a:schemeClr val="dk1"/>
                </a:solidFill>
                <a:latin typeface="Times New Roman"/>
                <a:ea typeface="Times New Roman"/>
                <a:cs typeface="Times New Roman"/>
                <a:sym typeface="Times New Roman"/>
              </a:rPr>
              <a:t>Data Formats:</a:t>
            </a:r>
            <a:endParaRPr sz="1800"/>
          </a:p>
          <a:p>
            <a:pPr indent="-342900" lvl="1" marL="914400" marR="0" rtl="0" algn="l">
              <a:lnSpc>
                <a:spcPct val="100000"/>
              </a:lnSpc>
              <a:spcBef>
                <a:spcPts val="600"/>
              </a:spcBef>
              <a:spcAft>
                <a:spcPts val="0"/>
              </a:spcAft>
              <a:buClr>
                <a:srgbClr val="000000"/>
              </a:buClr>
              <a:buSzPts val="1800"/>
              <a:buFont typeface="Courier New"/>
              <a:buChar char="o"/>
            </a:pPr>
            <a:r>
              <a:rPr b="0" i="0" lang="en" sz="1800" u="none" cap="none" strike="noStrike">
                <a:solidFill>
                  <a:schemeClr val="dk1"/>
                </a:solidFill>
                <a:latin typeface="Times New Roman"/>
                <a:ea typeface="Times New Roman"/>
                <a:cs typeface="Times New Roman"/>
                <a:sym typeface="Times New Roman"/>
              </a:rPr>
              <a:t>Integers stored as binary numbers, 8 bits (byte), 16 bits (word), 32 bits (double-word), 64  bits (quadword)</a:t>
            </a:r>
            <a:endParaRPr sz="1800"/>
          </a:p>
          <a:p>
            <a:pPr indent="-342900" lvl="2" marL="1371600" marR="0" rtl="0" algn="l">
              <a:lnSpc>
                <a:spcPct val="100000"/>
              </a:lnSpc>
              <a:spcBef>
                <a:spcPts val="600"/>
              </a:spcBef>
              <a:spcAft>
                <a:spcPts val="0"/>
              </a:spcAft>
              <a:buClr>
                <a:srgbClr val="000000"/>
              </a:buClr>
              <a:buSzPts val="1800"/>
              <a:buFont typeface="Noto Sans Symbols"/>
              <a:buChar char="▪"/>
            </a:pPr>
            <a:r>
              <a:rPr b="0" i="0" lang="en" sz="1800" u="none" cap="none" strike="noStrike">
                <a:solidFill>
                  <a:schemeClr val="dk1"/>
                </a:solidFill>
                <a:latin typeface="Times New Roman"/>
                <a:ea typeface="Times New Roman"/>
                <a:cs typeface="Times New Roman"/>
                <a:sym typeface="Times New Roman"/>
              </a:rPr>
              <a:t>697</a:t>
            </a:r>
            <a:r>
              <a:rPr b="0" baseline="-25000" i="0" lang="en" sz="1800" u="none" cap="none" strike="noStrike">
                <a:solidFill>
                  <a:schemeClr val="dk1"/>
                </a:solidFill>
                <a:latin typeface="Times New Roman"/>
                <a:ea typeface="Times New Roman"/>
                <a:cs typeface="Times New Roman"/>
                <a:sym typeface="Times New Roman"/>
              </a:rPr>
              <a:t>10</a:t>
            </a:r>
            <a:r>
              <a:rPr b="0" i="0" lang="en" sz="1800" u="none" cap="none" strike="noStrike">
                <a:solidFill>
                  <a:schemeClr val="dk1"/>
                </a:solidFill>
                <a:latin typeface="Times New Roman"/>
                <a:ea typeface="Times New Roman"/>
                <a:cs typeface="Times New Roman"/>
                <a:sym typeface="Times New Roman"/>
              </a:rPr>
              <a:t> = 0000 0010 1011 1001</a:t>
            </a:r>
            <a:r>
              <a:rPr b="0" baseline="-25000" i="0" lang="en" sz="1800" u="none" cap="none" strike="noStrike">
                <a:solidFill>
                  <a:schemeClr val="dk1"/>
                </a:solidFill>
                <a:latin typeface="Times New Roman"/>
                <a:ea typeface="Times New Roman"/>
                <a:cs typeface="Times New Roman"/>
                <a:sym typeface="Times New Roman"/>
              </a:rPr>
              <a:t>2 </a:t>
            </a:r>
            <a:r>
              <a:rPr b="0" i="0" lang="en" sz="1800" u="none" cap="none" strike="noStrike">
                <a:solidFill>
                  <a:schemeClr val="dk1"/>
                </a:solidFill>
                <a:latin typeface="Times New Roman"/>
                <a:ea typeface="Times New Roman"/>
                <a:cs typeface="Times New Roman"/>
                <a:sym typeface="Times New Roman"/>
              </a:rPr>
              <a:t>(word) </a:t>
            </a:r>
            <a:endParaRPr sz="1800"/>
          </a:p>
          <a:p>
            <a:pPr indent="-342900" lvl="2" marL="1371600" marR="0" rtl="0" algn="l">
              <a:lnSpc>
                <a:spcPct val="100000"/>
              </a:lnSpc>
              <a:spcBef>
                <a:spcPts val="600"/>
              </a:spcBef>
              <a:spcAft>
                <a:spcPts val="0"/>
              </a:spcAft>
              <a:buClr>
                <a:srgbClr val="000000"/>
              </a:buClr>
              <a:buSzPts val="1800"/>
              <a:buFont typeface="Noto Sans Symbols"/>
              <a:buChar char="▪"/>
            </a:pPr>
            <a:r>
              <a:rPr b="0" i="0" lang="en" sz="1800" u="none" cap="none" strike="noStrike">
                <a:solidFill>
                  <a:schemeClr val="dk1"/>
                </a:solidFill>
                <a:latin typeface="Times New Roman"/>
                <a:ea typeface="Times New Roman"/>
                <a:cs typeface="Times New Roman"/>
                <a:sym typeface="Times New Roman"/>
              </a:rPr>
              <a:t>          = 00 00 02 B9</a:t>
            </a:r>
            <a:r>
              <a:rPr b="0" baseline="-25000" i="0" lang="en" sz="1800" u="none" cap="none" strike="noStrike">
                <a:solidFill>
                  <a:schemeClr val="dk1"/>
                </a:solidFill>
                <a:latin typeface="Times New Roman"/>
                <a:ea typeface="Times New Roman"/>
                <a:cs typeface="Times New Roman"/>
                <a:sym typeface="Times New Roman"/>
              </a:rPr>
              <a:t>16</a:t>
            </a:r>
            <a:r>
              <a:rPr b="0" i="0" lang="en" sz="1800" u="none" cap="none" strike="noStrike">
                <a:solidFill>
                  <a:schemeClr val="dk1"/>
                </a:solidFill>
                <a:latin typeface="Times New Roman"/>
                <a:ea typeface="Times New Roman"/>
                <a:cs typeface="Times New Roman"/>
                <a:sym typeface="Times New Roman"/>
              </a:rPr>
              <a:t> (dword)</a:t>
            </a:r>
            <a:endParaRPr sz="1800"/>
          </a:p>
          <a:p>
            <a:pPr indent="-342900" lvl="1" marL="914400" marR="0" rtl="0" algn="l">
              <a:lnSpc>
                <a:spcPct val="100000"/>
              </a:lnSpc>
              <a:spcBef>
                <a:spcPts val="600"/>
              </a:spcBef>
              <a:spcAft>
                <a:spcPts val="0"/>
              </a:spcAft>
              <a:buClr>
                <a:srgbClr val="000000"/>
              </a:buClr>
              <a:buSzPts val="1800"/>
              <a:buFont typeface="Courier New"/>
              <a:buChar char="o"/>
            </a:pPr>
            <a:r>
              <a:rPr b="0" i="0" lang="en" sz="1800" u="none" cap="none" strike="noStrike">
                <a:solidFill>
                  <a:schemeClr val="dk1"/>
                </a:solidFill>
                <a:latin typeface="Times New Roman"/>
                <a:ea typeface="Times New Roman"/>
                <a:cs typeface="Times New Roman"/>
                <a:sym typeface="Times New Roman"/>
              </a:rPr>
              <a:t>2’s complement representation is used for negative values</a:t>
            </a:r>
            <a:endParaRPr sz="1800"/>
          </a:p>
          <a:p>
            <a:pPr indent="-342900" lvl="2" marL="1371600" marR="0" rtl="0" algn="l">
              <a:lnSpc>
                <a:spcPct val="100000"/>
              </a:lnSpc>
              <a:spcBef>
                <a:spcPts val="600"/>
              </a:spcBef>
              <a:spcAft>
                <a:spcPts val="0"/>
              </a:spcAft>
              <a:buClr>
                <a:srgbClr val="000000"/>
              </a:buClr>
              <a:buSzPts val="1800"/>
              <a:buFont typeface="Noto Sans Symbols"/>
              <a:buChar char="▪"/>
            </a:pPr>
            <a:r>
              <a:rPr b="0" i="0" lang="en" sz="1800" u="none" cap="none" strike="noStrike">
                <a:solidFill>
                  <a:schemeClr val="dk1"/>
                </a:solidFill>
                <a:latin typeface="Times New Roman"/>
                <a:ea typeface="Times New Roman"/>
                <a:cs typeface="Times New Roman"/>
                <a:sym typeface="Times New Roman"/>
              </a:rPr>
              <a:t>-565</a:t>
            </a:r>
            <a:r>
              <a:rPr b="0" baseline="-25000" i="0" lang="en" sz="1800" u="none" cap="none" strike="noStrike">
                <a:solidFill>
                  <a:schemeClr val="dk1"/>
                </a:solidFill>
                <a:latin typeface="Times New Roman"/>
                <a:ea typeface="Times New Roman"/>
                <a:cs typeface="Times New Roman"/>
                <a:sym typeface="Times New Roman"/>
              </a:rPr>
              <a:t>10</a:t>
            </a:r>
            <a:r>
              <a:rPr b="0" i="0" lang="en" sz="1800" u="none" cap="none" strike="noStrike">
                <a:solidFill>
                  <a:schemeClr val="dk1"/>
                </a:solidFill>
                <a:latin typeface="Times New Roman"/>
                <a:ea typeface="Times New Roman"/>
                <a:cs typeface="Times New Roman"/>
                <a:sym typeface="Times New Roman"/>
              </a:rPr>
              <a:t> = 1111 1101 1100 1011</a:t>
            </a:r>
            <a:r>
              <a:rPr b="0" baseline="-25000" i="0" lang="en" sz="1800" u="none" cap="none" strike="noStrike">
                <a:solidFill>
                  <a:schemeClr val="dk1"/>
                </a:solidFill>
                <a:latin typeface="Times New Roman"/>
                <a:ea typeface="Times New Roman"/>
                <a:cs typeface="Times New Roman"/>
                <a:sym typeface="Times New Roman"/>
              </a:rPr>
              <a:t>2</a:t>
            </a:r>
            <a:r>
              <a:rPr b="0" i="0" lang="en" sz="1800" u="none" cap="none" strike="noStrike">
                <a:solidFill>
                  <a:schemeClr val="dk1"/>
                </a:solidFill>
                <a:latin typeface="Times New Roman"/>
                <a:ea typeface="Times New Roman"/>
                <a:cs typeface="Times New Roman"/>
                <a:sym typeface="Times New Roman"/>
              </a:rPr>
              <a:t> (word) </a:t>
            </a:r>
            <a:endParaRPr sz="1800"/>
          </a:p>
          <a:p>
            <a:pPr indent="-342900" lvl="2" marL="1371600" marR="0" rtl="0" algn="l">
              <a:lnSpc>
                <a:spcPct val="100000"/>
              </a:lnSpc>
              <a:spcBef>
                <a:spcPts val="600"/>
              </a:spcBef>
              <a:spcAft>
                <a:spcPts val="0"/>
              </a:spcAft>
              <a:buClr>
                <a:srgbClr val="000000"/>
              </a:buClr>
              <a:buSzPts val="1800"/>
              <a:buFont typeface="Noto Sans Symbols"/>
              <a:buChar char="▪"/>
            </a:pPr>
            <a:r>
              <a:rPr b="0" i="0" lang="en" sz="1800" u="none" cap="none" strike="noStrike">
                <a:solidFill>
                  <a:schemeClr val="dk1"/>
                </a:solidFill>
                <a:latin typeface="Times New Roman"/>
                <a:ea typeface="Times New Roman"/>
                <a:cs typeface="Times New Roman"/>
                <a:sym typeface="Times New Roman"/>
              </a:rPr>
              <a:t>           = FF FF FD CB</a:t>
            </a:r>
            <a:r>
              <a:rPr b="0" baseline="-25000" i="0" lang="en" sz="1800" u="none" cap="none" strike="noStrike">
                <a:solidFill>
                  <a:schemeClr val="dk1"/>
                </a:solidFill>
                <a:latin typeface="Times New Roman"/>
                <a:ea typeface="Times New Roman"/>
                <a:cs typeface="Times New Roman"/>
                <a:sym typeface="Times New Roman"/>
              </a:rPr>
              <a:t>16</a:t>
            </a:r>
            <a:r>
              <a:rPr b="0" i="0" lang="en" sz="1800" u="none" cap="none" strike="noStrike">
                <a:solidFill>
                  <a:schemeClr val="dk1"/>
                </a:solidFill>
                <a:latin typeface="Times New Roman"/>
                <a:ea typeface="Times New Roman"/>
                <a:cs typeface="Times New Roman"/>
                <a:sym typeface="Times New Roman"/>
              </a:rPr>
              <a:t> (dword)</a:t>
            </a:r>
            <a:endParaRPr sz="1800"/>
          </a:p>
          <a:p>
            <a:pPr indent="-342900" lvl="1" marL="914400" marR="0" rtl="0" algn="l">
              <a:lnSpc>
                <a:spcPct val="100000"/>
              </a:lnSpc>
              <a:spcBef>
                <a:spcPts val="600"/>
              </a:spcBef>
              <a:spcAft>
                <a:spcPts val="0"/>
              </a:spcAft>
              <a:buClr>
                <a:srgbClr val="000000"/>
              </a:buClr>
              <a:buSzPts val="1800"/>
              <a:buFont typeface="Courier New"/>
              <a:buChar char="o"/>
            </a:pPr>
            <a:r>
              <a:rPr b="0" i="0" lang="en" sz="1800" u="none" cap="none" strike="noStrike">
                <a:solidFill>
                  <a:schemeClr val="dk1"/>
                </a:solidFill>
                <a:latin typeface="Times New Roman"/>
                <a:ea typeface="Times New Roman"/>
                <a:cs typeface="Times New Roman"/>
                <a:sym typeface="Times New Roman"/>
              </a:rPr>
              <a:t>Characters often stored using 8-bit ASCII codes</a:t>
            </a:r>
            <a:endParaRPr sz="1800"/>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3"/>
          <p:cNvSpPr txBox="1"/>
          <p:nvPr>
            <p:ph idx="4294967295" type="title"/>
          </p:nvPr>
        </p:nvSpPr>
        <p:spPr>
          <a:xfrm>
            <a:off x="457200" y="400050"/>
            <a:ext cx="8228012" cy="856058"/>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420000"/>
              </a:buClr>
              <a:buSzPts val="1100"/>
              <a:buFont typeface="Times New Roman"/>
              <a:buNone/>
            </a:pPr>
            <a:r>
              <a:rPr b="0" i="0" lang="en" sz="4400" u="none" cap="none" strike="noStrike">
                <a:solidFill>
                  <a:srgbClr val="420000"/>
                </a:solidFill>
                <a:latin typeface="Times New Roman"/>
                <a:ea typeface="Times New Roman"/>
                <a:cs typeface="Times New Roman"/>
                <a:sym typeface="Times New Roman"/>
              </a:rPr>
              <a:t>Floating Points in x86</a:t>
            </a:r>
            <a:endParaRPr/>
          </a:p>
        </p:txBody>
      </p:sp>
      <p:sp>
        <p:nvSpPr>
          <p:cNvPr id="155" name="Google Shape;155;p33"/>
          <p:cNvSpPr txBox="1"/>
          <p:nvPr>
            <p:ph idx="4294967295" type="body"/>
          </p:nvPr>
        </p:nvSpPr>
        <p:spPr>
          <a:xfrm>
            <a:off x="457200" y="1371600"/>
            <a:ext cx="8228012" cy="3225402"/>
          </a:xfrm>
          <a:prstGeom prst="rect">
            <a:avLst/>
          </a:prstGeom>
          <a:noFill/>
          <a:ln>
            <a:noFill/>
          </a:ln>
        </p:spPr>
        <p:txBody>
          <a:bodyPr anchorCtr="0" anchor="t" bIns="46800" lIns="90000" spcFirstLastPara="1" rIns="90000" wrap="square" tIns="46800">
            <a:noAutofit/>
          </a:bodyPr>
          <a:lstStyle/>
          <a:p>
            <a:pPr indent="-283634" lvl="0" marL="457200" marR="0" rtl="0" algn="l">
              <a:lnSpc>
                <a:spcPct val="100000"/>
              </a:lnSpc>
              <a:spcBef>
                <a:spcPts val="0"/>
              </a:spcBef>
              <a:spcAft>
                <a:spcPts val="0"/>
              </a:spcAft>
              <a:buClr>
                <a:srgbClr val="000000"/>
              </a:buClr>
              <a:buSzPts val="1800"/>
              <a:buFont typeface="Arial"/>
              <a:buChar char="•"/>
            </a:pPr>
            <a:r>
              <a:rPr b="1" i="0" lang="en" sz="1800" u="none" cap="none" strike="noStrike">
                <a:solidFill>
                  <a:srgbClr val="000000"/>
                </a:solidFill>
                <a:latin typeface="Times New Roman"/>
                <a:ea typeface="Times New Roman"/>
                <a:cs typeface="Times New Roman"/>
                <a:sym typeface="Times New Roman"/>
              </a:rPr>
              <a:t>FPU (floating point unit)</a:t>
            </a:r>
            <a:endParaRPr sz="1800"/>
          </a:p>
          <a:p>
            <a:pPr indent="-342900" lvl="1" marL="914400" marR="0" rtl="0" algn="l">
              <a:lnSpc>
                <a:spcPct val="100000"/>
              </a:lnSpc>
              <a:spcBef>
                <a:spcPts val="400"/>
              </a:spcBef>
              <a:spcAft>
                <a:spcPts val="0"/>
              </a:spcAft>
              <a:buClr>
                <a:srgbClr val="000000"/>
              </a:buClr>
              <a:buSzPts val="1800"/>
              <a:buFont typeface="Courier New"/>
              <a:buChar char="o"/>
            </a:pPr>
            <a:r>
              <a:rPr b="0" i="0" lang="en" sz="1800" u="none" cap="none" strike="noStrike">
                <a:solidFill>
                  <a:srgbClr val="000000"/>
                </a:solidFill>
                <a:latin typeface="Times New Roman"/>
                <a:ea typeface="Times New Roman"/>
                <a:cs typeface="Times New Roman"/>
                <a:sym typeface="Times New Roman"/>
              </a:rPr>
              <a:t>Separate part of chip that does floating point math</a:t>
            </a:r>
            <a:endParaRPr sz="1800"/>
          </a:p>
          <a:p>
            <a:pPr indent="-342900" lvl="1" marL="914400" marR="0" rtl="0" algn="l">
              <a:lnSpc>
                <a:spcPct val="100000"/>
              </a:lnSpc>
              <a:spcBef>
                <a:spcPts val="400"/>
              </a:spcBef>
              <a:spcAft>
                <a:spcPts val="0"/>
              </a:spcAft>
              <a:buClr>
                <a:srgbClr val="000000"/>
              </a:buClr>
              <a:buSzPts val="1800"/>
              <a:buFont typeface="Courier New"/>
              <a:buChar char="o"/>
            </a:pPr>
            <a:r>
              <a:rPr b="0" i="0" lang="en" sz="1800" u="none" cap="none" strike="noStrike">
                <a:solidFill>
                  <a:srgbClr val="000000"/>
                </a:solidFill>
                <a:latin typeface="Times New Roman"/>
                <a:ea typeface="Times New Roman"/>
                <a:cs typeface="Times New Roman"/>
                <a:sym typeface="Times New Roman"/>
              </a:rPr>
              <a:t>Has its own registers, separate from integer operations</a:t>
            </a:r>
            <a:endParaRPr sz="1800"/>
          </a:p>
          <a:p>
            <a:pPr indent="-342900" lvl="1" marL="914400" marR="0" rtl="0" algn="l">
              <a:lnSpc>
                <a:spcPct val="100000"/>
              </a:lnSpc>
              <a:spcBef>
                <a:spcPts val="400"/>
              </a:spcBef>
              <a:spcAft>
                <a:spcPts val="0"/>
              </a:spcAft>
              <a:buClr>
                <a:srgbClr val="000000"/>
              </a:buClr>
              <a:buSzPts val="1800"/>
              <a:buFont typeface="Courier New"/>
              <a:buChar char="o"/>
            </a:pPr>
            <a:r>
              <a:rPr b="0" i="0" lang="en" sz="1800" u="none" cap="none" strike="noStrike">
                <a:solidFill>
                  <a:srgbClr val="000000"/>
                </a:solidFill>
                <a:latin typeface="Times New Roman"/>
                <a:ea typeface="Times New Roman"/>
                <a:cs typeface="Times New Roman"/>
                <a:sym typeface="Times New Roman"/>
              </a:rPr>
              <a:t>Architecture of FPU is outside scope of this class</a:t>
            </a:r>
            <a:endParaRPr sz="1800"/>
          </a:p>
          <a:p>
            <a:pPr indent="-283634" lvl="0" marL="457200" marR="0" rtl="0" algn="l">
              <a:lnSpc>
                <a:spcPct val="100000"/>
              </a:lnSpc>
              <a:spcBef>
                <a:spcPts val="400"/>
              </a:spcBef>
              <a:spcAft>
                <a:spcPts val="0"/>
              </a:spcAft>
              <a:buClr>
                <a:srgbClr val="000000"/>
              </a:buClr>
              <a:buSzPts val="1800"/>
              <a:buFont typeface="Arial"/>
              <a:buChar char="•"/>
            </a:pPr>
            <a:r>
              <a:rPr b="1" i="0" lang="en" sz="1800" u="none" cap="none" strike="noStrike">
                <a:solidFill>
                  <a:srgbClr val="000000"/>
                </a:solidFill>
                <a:latin typeface="Times New Roman"/>
                <a:ea typeface="Times New Roman"/>
                <a:cs typeface="Times New Roman"/>
                <a:sym typeface="Times New Roman"/>
              </a:rPr>
              <a:t>Floating Point Format</a:t>
            </a:r>
            <a:endParaRPr sz="1800"/>
          </a:p>
          <a:p>
            <a:pPr indent="-342900" lvl="1" marL="914400" marR="0" rtl="0" algn="l">
              <a:lnSpc>
                <a:spcPct val="100000"/>
              </a:lnSpc>
              <a:spcBef>
                <a:spcPts val="400"/>
              </a:spcBef>
              <a:spcAft>
                <a:spcPts val="0"/>
              </a:spcAft>
              <a:buClr>
                <a:srgbClr val="000000"/>
              </a:buClr>
              <a:buSzPts val="1800"/>
              <a:buFont typeface="Courier New"/>
              <a:buChar char="o"/>
            </a:pPr>
            <a:r>
              <a:rPr b="0" i="0" lang="en" sz="1800" u="none" cap="none" strike="noStrike">
                <a:solidFill>
                  <a:srgbClr val="000000"/>
                </a:solidFill>
                <a:latin typeface="Times New Roman"/>
                <a:ea typeface="Times New Roman"/>
                <a:cs typeface="Times New Roman"/>
                <a:sym typeface="Times New Roman"/>
              </a:rPr>
              <a:t>Sign bit: 1 bit</a:t>
            </a:r>
            <a:endParaRPr sz="1800"/>
          </a:p>
          <a:p>
            <a:pPr indent="-342900" lvl="1" marL="914400" marR="0" rtl="0" algn="l">
              <a:lnSpc>
                <a:spcPct val="100000"/>
              </a:lnSpc>
              <a:spcBef>
                <a:spcPts val="400"/>
              </a:spcBef>
              <a:spcAft>
                <a:spcPts val="0"/>
              </a:spcAft>
              <a:buClr>
                <a:srgbClr val="000000"/>
              </a:buClr>
              <a:buSzPts val="1800"/>
              <a:buFont typeface="Courier New"/>
              <a:buChar char="o"/>
            </a:pPr>
            <a:r>
              <a:rPr b="0" i="0" lang="en" sz="1800" u="none" cap="none" strike="noStrike">
                <a:solidFill>
                  <a:srgbClr val="000000"/>
                </a:solidFill>
                <a:latin typeface="Times New Roman"/>
                <a:ea typeface="Times New Roman"/>
                <a:cs typeface="Times New Roman"/>
                <a:sym typeface="Times New Roman"/>
              </a:rPr>
              <a:t>Exponent width: 8-11 bits</a:t>
            </a:r>
            <a:endParaRPr sz="1800"/>
          </a:p>
          <a:p>
            <a:pPr indent="-342900" lvl="1" marL="914400" marR="0" rtl="0" algn="l">
              <a:lnSpc>
                <a:spcPct val="100000"/>
              </a:lnSpc>
              <a:spcBef>
                <a:spcPts val="400"/>
              </a:spcBef>
              <a:spcAft>
                <a:spcPts val="0"/>
              </a:spcAft>
              <a:buClr>
                <a:srgbClr val="000000"/>
              </a:buClr>
              <a:buSzPts val="1800"/>
              <a:buFont typeface="Courier New"/>
              <a:buChar char="o"/>
            </a:pPr>
            <a:r>
              <a:rPr b="0" i="0" lang="en" sz="1800" u="none" cap="none" strike="noStrike">
                <a:solidFill>
                  <a:srgbClr val="000000"/>
                </a:solidFill>
                <a:latin typeface="Times New Roman"/>
                <a:ea typeface="Times New Roman"/>
                <a:cs typeface="Times New Roman"/>
                <a:sym typeface="Times New Roman"/>
              </a:rPr>
              <a:t>Significand precision/fraction: 24-53 (23-52 explicitly stored)</a:t>
            </a:r>
            <a:endParaRPr sz="1800"/>
          </a:p>
          <a:p>
            <a:pPr indent="-342900" lvl="1" marL="914400" marR="0" rtl="0" algn="l">
              <a:lnSpc>
                <a:spcPct val="100000"/>
              </a:lnSpc>
              <a:spcBef>
                <a:spcPts val="400"/>
              </a:spcBef>
              <a:spcAft>
                <a:spcPts val="0"/>
              </a:spcAft>
              <a:buClr>
                <a:srgbClr val="000000"/>
              </a:buClr>
              <a:buSzPts val="1800"/>
              <a:buFont typeface="Courier New"/>
              <a:buChar char="o"/>
            </a:pPr>
            <a:r>
              <a:rPr b="0" i="0" lang="en" sz="1800" u="none" cap="none" strike="noStrike">
                <a:solidFill>
                  <a:srgbClr val="000000"/>
                </a:solidFill>
                <a:latin typeface="Times New Roman"/>
                <a:ea typeface="Times New Roman"/>
                <a:cs typeface="Times New Roman"/>
                <a:sym typeface="Times New Roman"/>
              </a:rPr>
              <a:t>Two standards: IEEE single, IEEE double</a:t>
            </a:r>
            <a:endParaRPr sz="1800"/>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Custom">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