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Bebas Neue" panose="020B0604020202020204" charset="0"/>
      <p:regular r:id="rId29"/>
    </p:embeddedFont>
    <p:embeddedFont>
      <p:font typeface="Paytone One" panose="020B0604020202020204" charset="0"/>
      <p:regular r:id="rId30"/>
    </p:embeddedFont>
    <p:embeddedFont>
      <p:font typeface="Questrial" panose="020B0604020202020204" charset="0"/>
      <p:regular r:id="rId31"/>
    </p:embeddedFont>
    <p:embeddedFont>
      <p:font typeface="Roboto Slab Light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25CF8-E99D-4C74-9175-8D41EEC80E01}">
  <a:tblStyle styleId="{DC125CF8-E99D-4C74-9175-8D41EEC80E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8ad8aa3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8ad8aa3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669e6bf02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3669e6bf02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66b4a287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366b4a287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66b4a2872c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66b4a2872c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66b4a2872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66b4a2872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669e6bf02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3669e6bf02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366b4a2872c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366b4a2872c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3669e6bf02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3669e6bf02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366bf9eaf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366bf9eaf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3669e6bf02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3669e6bf02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b8ad8aa3d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b8ad8aa3d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3669e6bf02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3669e6bf029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3669e6bf02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3669e6bf02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3669e6bf02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3669e6bf02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669e6bf02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669e6bf02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b8ad8aa3d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b8ad8aa3d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b8ad8aa3d3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b8ad8aa3d3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3669e6bf0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3669e6bf0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924c6c1c1_1_1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924c6c1c1_1_1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669e6bf02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3669e6bf02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b8f66849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b8f66849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669e6bf02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669e6bf02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1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08" name="Google Shape;308;p1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797895" y="17255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749195" y="2248419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97895" y="3388125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746938" y="3897362"/>
            <a:ext cx="27234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4659709" y="1731424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605195" y="2242520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709" y="3389163"/>
            <a:ext cx="9513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602945" y="3897362"/>
            <a:ext cx="27312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flipH="1">
            <a:off x="6119132" y="31087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flipH="1">
            <a:off x="2307100" y="29964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850968" y="1502350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2944700" y="1390000"/>
            <a:ext cx="3892200" cy="139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 txBox="1">
            <a:spLocks noGrp="1"/>
          </p:cNvSpPr>
          <p:nvPr>
            <p:ph type="subTitle" idx="1"/>
          </p:nvPr>
        </p:nvSpPr>
        <p:spPr>
          <a:xfrm>
            <a:off x="3104651" y="1502350"/>
            <a:ext cx="35715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subTitle" idx="2"/>
          </p:nvPr>
        </p:nvSpPr>
        <p:spPr>
          <a:xfrm>
            <a:off x="2462650" y="3163050"/>
            <a:ext cx="3571500" cy="1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title" idx="3" hasCustomPrompt="1"/>
          </p:nvPr>
        </p:nvSpPr>
        <p:spPr>
          <a:xfrm>
            <a:off x="1140350" y="1502350"/>
            <a:ext cx="1719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14"/>
          <p:cNvSpPr txBox="1">
            <a:spLocks noGrp="1"/>
          </p:cNvSpPr>
          <p:nvPr>
            <p:ph type="title" idx="4" hasCustomPrompt="1"/>
          </p:nvPr>
        </p:nvSpPr>
        <p:spPr>
          <a:xfrm>
            <a:off x="6177550" y="3108750"/>
            <a:ext cx="17193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6" name="Google Shape;386;p14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387" name="Google Shape;387;p1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415" name="Google Shape;415;p1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440" name="Google Shape;440;p15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5"/>
          <p:cNvSpPr txBox="1">
            <a:spLocks noGrp="1"/>
          </p:cNvSpPr>
          <p:nvPr>
            <p:ph type="title" idx="2"/>
          </p:nvPr>
        </p:nvSpPr>
        <p:spPr>
          <a:xfrm>
            <a:off x="716622" y="1735175"/>
            <a:ext cx="57882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subTitle" idx="1"/>
          </p:nvPr>
        </p:nvSpPr>
        <p:spPr>
          <a:xfrm>
            <a:off x="713225" y="2260475"/>
            <a:ext cx="57882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2"/>
          </p:nvPr>
        </p:nvSpPr>
        <p:spPr>
          <a:xfrm>
            <a:off x="2620769" y="1735175"/>
            <a:ext cx="57855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1"/>
          </p:nvPr>
        </p:nvSpPr>
        <p:spPr>
          <a:xfrm>
            <a:off x="2618225" y="2260475"/>
            <a:ext cx="57855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1637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endParaRPr/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61" name="Google Shape;561;p1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586" name="Google Shape;5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3095775"/>
            <a:ext cx="6501300" cy="20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720500" y="2574469"/>
            <a:ext cx="38520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99269"/>
            <a:ext cx="38520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5096513" y="2141500"/>
            <a:ext cx="3327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1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18" name="Google Shape;618;p2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43" name="Google Shape;6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647" name="Google Shape;647;p2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>
            <a:spLocks noGrp="1"/>
          </p:cNvSpPr>
          <p:nvPr>
            <p:ph type="title"/>
          </p:nvPr>
        </p:nvSpPr>
        <p:spPr>
          <a:xfrm>
            <a:off x="2391900" y="3044542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4" name="Google Shape;674;p23"/>
          <p:cNvSpPr txBox="1">
            <a:spLocks noGrp="1"/>
          </p:cNvSpPr>
          <p:nvPr>
            <p:ph type="subTitle" idx="1"/>
          </p:nvPr>
        </p:nvSpPr>
        <p:spPr>
          <a:xfrm>
            <a:off x="1996200" y="1567050"/>
            <a:ext cx="51516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title" idx="2"/>
          </p:nvPr>
        </p:nvSpPr>
        <p:spPr>
          <a:xfrm>
            <a:off x="7200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24"/>
          <p:cNvSpPr txBox="1">
            <a:spLocks noGrp="1"/>
          </p:cNvSpPr>
          <p:nvPr>
            <p:ph type="subTitle" idx="1"/>
          </p:nvPr>
        </p:nvSpPr>
        <p:spPr>
          <a:xfrm>
            <a:off x="7200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4"/>
          <p:cNvSpPr txBox="1">
            <a:spLocks noGrp="1"/>
          </p:cNvSpPr>
          <p:nvPr>
            <p:ph type="title" idx="3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4"/>
          </p:nvPr>
        </p:nvSpPr>
        <p:spPr>
          <a:xfrm>
            <a:off x="34038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title" idx="5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6"/>
          </p:nvPr>
        </p:nvSpPr>
        <p:spPr>
          <a:xfrm>
            <a:off x="6087600" y="3534450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0" name="Google Shape;710;p24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5"/>
          <p:cNvSpPr txBox="1">
            <a:spLocks noGrp="1"/>
          </p:cNvSpPr>
          <p:nvPr>
            <p:ph type="title" idx="2"/>
          </p:nvPr>
        </p:nvSpPr>
        <p:spPr>
          <a:xfrm>
            <a:off x="720000" y="1987581"/>
            <a:ext cx="23055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9" name="Google Shape;739;p25"/>
          <p:cNvSpPr txBox="1">
            <a:spLocks noGrp="1"/>
          </p:cNvSpPr>
          <p:nvPr>
            <p:ph type="subTitle" idx="1"/>
          </p:nvPr>
        </p:nvSpPr>
        <p:spPr>
          <a:xfrm>
            <a:off x="720000" y="239858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5"/>
          <p:cNvSpPr txBox="1">
            <a:spLocks noGrp="1"/>
          </p:cNvSpPr>
          <p:nvPr>
            <p:ph type="title" idx="3"/>
          </p:nvPr>
        </p:nvSpPr>
        <p:spPr>
          <a:xfrm>
            <a:off x="3419271" y="1987581"/>
            <a:ext cx="23055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1" name="Google Shape;741;p25"/>
          <p:cNvSpPr txBox="1">
            <a:spLocks noGrp="1"/>
          </p:cNvSpPr>
          <p:nvPr>
            <p:ph type="subTitle" idx="4"/>
          </p:nvPr>
        </p:nvSpPr>
        <p:spPr>
          <a:xfrm>
            <a:off x="3419271" y="239858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5"/>
          </p:nvPr>
        </p:nvSpPr>
        <p:spPr>
          <a:xfrm>
            <a:off x="720000" y="3755949"/>
            <a:ext cx="23055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3" name="Google Shape;743;p25"/>
          <p:cNvSpPr txBox="1">
            <a:spLocks noGrp="1"/>
          </p:cNvSpPr>
          <p:nvPr>
            <p:ph type="subTitle" idx="6"/>
          </p:nvPr>
        </p:nvSpPr>
        <p:spPr>
          <a:xfrm>
            <a:off x="720000" y="416694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 idx="7"/>
          </p:nvPr>
        </p:nvSpPr>
        <p:spPr>
          <a:xfrm>
            <a:off x="3419271" y="3755949"/>
            <a:ext cx="23055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subTitle" idx="8"/>
          </p:nvPr>
        </p:nvSpPr>
        <p:spPr>
          <a:xfrm>
            <a:off x="3419271" y="416694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9"/>
          </p:nvPr>
        </p:nvSpPr>
        <p:spPr>
          <a:xfrm>
            <a:off x="6118549" y="1987581"/>
            <a:ext cx="23055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13"/>
          </p:nvPr>
        </p:nvSpPr>
        <p:spPr>
          <a:xfrm>
            <a:off x="6118549" y="239858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14"/>
          </p:nvPr>
        </p:nvSpPr>
        <p:spPr>
          <a:xfrm>
            <a:off x="6118549" y="3755949"/>
            <a:ext cx="23055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9" name="Google Shape;749;p25"/>
          <p:cNvSpPr txBox="1">
            <a:spLocks noGrp="1"/>
          </p:cNvSpPr>
          <p:nvPr>
            <p:ph type="subTitle" idx="15"/>
          </p:nvPr>
        </p:nvSpPr>
        <p:spPr>
          <a:xfrm>
            <a:off x="6118549" y="416694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0" name="Google Shape;750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51" name="Google Shape;751;p2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776" name="Google Shape;776;p2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777" name="Google Shape;777;p2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>
            <a:spLocks noGrp="1"/>
          </p:cNvSpPr>
          <p:nvPr>
            <p:ph type="title" hasCustomPrompt="1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>
            <a:spLocks noGrp="1"/>
          </p:cNvSpPr>
          <p:nvPr>
            <p:ph type="subTitle" idx="1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title" idx="2" hasCustomPrompt="1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>
            <a:spLocks noGrp="1"/>
          </p:cNvSpPr>
          <p:nvPr>
            <p:ph type="subTitle" idx="3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 idx="4" hasCustomPrompt="1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5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>
            <a:spLocks noGrp="1"/>
          </p:cNvSpPr>
          <p:nvPr>
            <p:ph type="ctrTitle"/>
          </p:nvPr>
        </p:nvSpPr>
        <p:spPr>
          <a:xfrm>
            <a:off x="720000" y="535147"/>
            <a:ext cx="7704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5" name="Google Shape;865;p27"/>
          <p:cNvSpPr txBox="1">
            <a:spLocks noGrp="1"/>
          </p:cNvSpPr>
          <p:nvPr>
            <p:ph type="subTitle" idx="1"/>
          </p:nvPr>
        </p:nvSpPr>
        <p:spPr>
          <a:xfrm>
            <a:off x="2642538" y="2088400"/>
            <a:ext cx="3858900" cy="11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3268602"/>
            <a:ext cx="46509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669066" y="296839"/>
            <a:ext cx="112977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2345225" y="-1157218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4987725" y="973920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3346901" y="3569025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104675" y="3569025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 rot="-5400000">
            <a:off x="332988" y="295378"/>
            <a:ext cx="1129770" cy="1173854"/>
            <a:chOff x="11" y="583339"/>
            <a:chExt cx="1129770" cy="1173854"/>
          </a:xfrm>
        </p:grpSpPr>
        <p:sp>
          <p:nvSpPr>
            <p:cNvPr id="163" name="Google Shape;163;p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276" name="Google Shape;276;p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9"/>
          <p:cNvSpPr txBox="1">
            <a:spLocks noGrp="1"/>
          </p:cNvSpPr>
          <p:nvPr>
            <p:ph type="title"/>
          </p:nvPr>
        </p:nvSpPr>
        <p:spPr>
          <a:xfrm>
            <a:off x="702175" y="1281300"/>
            <a:ext cx="4387800" cy="18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1"/>
          </p:nvPr>
        </p:nvSpPr>
        <p:spPr>
          <a:xfrm>
            <a:off x="702175" y="3148800"/>
            <a:ext cx="438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713225" y="3966775"/>
            <a:ext cx="7717500" cy="637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0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Nimesuki</a:t>
            </a:r>
            <a:endParaRPr dirty="0"/>
          </a:p>
        </p:txBody>
      </p:sp>
      <p:sp>
        <p:nvSpPr>
          <p:cNvPr id="979" name="Google Shape;979;p30"/>
          <p:cNvSpPr txBox="1">
            <a:spLocks noGrp="1"/>
          </p:cNvSpPr>
          <p:nvPr>
            <p:ph type="subTitle" idx="1"/>
          </p:nvPr>
        </p:nvSpPr>
        <p:spPr>
          <a:xfrm>
            <a:off x="711900" y="3334814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PFC Desarrollo de Aplicaciones Multiplataforma</a:t>
            </a:r>
            <a:endParaRPr dirty="0"/>
          </a:p>
        </p:txBody>
      </p:sp>
      <p:sp>
        <p:nvSpPr>
          <p:cNvPr id="980" name="Google Shape;980;p30"/>
          <p:cNvSpPr txBox="1">
            <a:spLocks noGrp="1"/>
          </p:cNvSpPr>
          <p:nvPr>
            <p:ph type="subTitle" idx="1"/>
          </p:nvPr>
        </p:nvSpPr>
        <p:spPr>
          <a:xfrm>
            <a:off x="2877850" y="4314582"/>
            <a:ext cx="6196200" cy="7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Eloy Castro Saleta</a:t>
            </a:r>
            <a:endParaRPr sz="14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Tutor: Fernando Vázquez Sánchez</a:t>
            </a:r>
            <a:endParaRPr sz="1400" dirty="0"/>
          </a:p>
        </p:txBody>
      </p:sp>
      <p:pic>
        <p:nvPicPr>
          <p:cNvPr id="981" name="Google Shape;981;p30" title="nimesuki_spl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300" y="870100"/>
            <a:ext cx="1931101" cy="172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0" title="wirtz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800" y="46700"/>
            <a:ext cx="1455325" cy="1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9"/>
          <p:cNvSpPr txBox="1">
            <a:spLocks noGrp="1"/>
          </p:cNvSpPr>
          <p:nvPr>
            <p:ph type="title"/>
          </p:nvPr>
        </p:nvSpPr>
        <p:spPr>
          <a:xfrm>
            <a:off x="720000" y="169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</a:t>
            </a:r>
            <a:endParaRPr dirty="0"/>
          </a:p>
        </p:txBody>
      </p:sp>
      <p:graphicFrame>
        <p:nvGraphicFramePr>
          <p:cNvPr id="1105" name="Google Shape;1105;p39"/>
          <p:cNvGraphicFramePr/>
          <p:nvPr>
            <p:extLst>
              <p:ext uri="{D42A27DB-BD31-4B8C-83A1-F6EECF244321}">
                <p14:modId xmlns:p14="http://schemas.microsoft.com/office/powerpoint/2010/main" val="4212703166"/>
              </p:ext>
            </p:extLst>
          </p:nvPr>
        </p:nvGraphicFramePr>
        <p:xfrm>
          <a:off x="1205950" y="821800"/>
          <a:ext cx="7355750" cy="4249350"/>
        </p:xfrm>
        <a:graphic>
          <a:graphicData uri="http://schemas.openxmlformats.org/drawingml/2006/table">
            <a:tbl>
              <a:tblPr>
                <a:noFill/>
                <a:tableStyleId>{DC125CF8-E99D-4C74-9175-8D41EEC80E01}</a:tableStyleId>
              </a:tblPr>
              <a:tblGrid>
                <a:gridCol w="19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chemeClr val="accent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Week 1</a:t>
                      </a:r>
                      <a:endParaRPr sz="1600" dirty="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Week 2</a:t>
                      </a:r>
                      <a:endParaRPr sz="1600" dirty="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Week 3</a:t>
                      </a:r>
                      <a:endParaRPr sz="1600" dirty="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Week 4</a:t>
                      </a:r>
                      <a:endParaRPr sz="1600" dirty="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Week 5</a:t>
                      </a:r>
                      <a:endParaRPr sz="1600" dirty="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Paytone One"/>
                          <a:ea typeface="Paytone One"/>
                          <a:cs typeface="Paytone One"/>
                          <a:sym typeface="Paytone One"/>
                        </a:rPr>
                        <a:t>Week 6</a:t>
                      </a:r>
                      <a:endParaRPr sz="1600" dirty="0">
                        <a:solidFill>
                          <a:schemeClr val="accent2"/>
                        </a:solidFill>
                        <a:latin typeface="Paytone One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Análisis y planificación</a:t>
                      </a:r>
                      <a:endParaRPr sz="1200" b="1" dirty="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Diseño de UI/UX</a:t>
                      </a:r>
                      <a:endParaRPr sz="1200"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Backend</a:t>
                      </a:r>
                      <a:endParaRPr sz="1200"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App móvil</a:t>
                      </a:r>
                      <a:endParaRPr sz="1200"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App escritorio</a:t>
                      </a:r>
                      <a:endParaRPr sz="1200"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Integración y pruebas</a:t>
                      </a:r>
                      <a:endParaRPr sz="1200"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Lanzamiento y promoción</a:t>
                      </a:r>
                      <a:endParaRPr sz="1200" b="1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6" name="Google Shape;1106;p39"/>
          <p:cNvSpPr/>
          <p:nvPr/>
        </p:nvSpPr>
        <p:spPr>
          <a:xfrm rot="5400000">
            <a:off x="5919538" y="561875"/>
            <a:ext cx="162300" cy="2867400"/>
          </a:xfrm>
          <a:prstGeom prst="rect">
            <a:avLst/>
          </a:prstGeom>
          <a:solidFill>
            <a:srgbClr val="FFFFFF">
              <a:alpha val="27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39"/>
          <p:cNvSpPr/>
          <p:nvPr/>
        </p:nvSpPr>
        <p:spPr>
          <a:xfrm rot="5400000">
            <a:off x="4489850" y="280425"/>
            <a:ext cx="162300" cy="5550000"/>
          </a:xfrm>
          <a:prstGeom prst="rect">
            <a:avLst/>
          </a:prstGeom>
          <a:solidFill>
            <a:srgbClr val="FFFFFF">
              <a:alpha val="27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9"/>
          <p:cNvSpPr/>
          <p:nvPr/>
        </p:nvSpPr>
        <p:spPr>
          <a:xfrm rot="5400000">
            <a:off x="4490838" y="2376175"/>
            <a:ext cx="162300" cy="3478200"/>
          </a:xfrm>
          <a:prstGeom prst="rect">
            <a:avLst/>
          </a:prstGeom>
          <a:solidFill>
            <a:srgbClr val="FFFFFF">
              <a:alpha val="279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9"/>
          <p:cNvSpPr/>
          <p:nvPr/>
        </p:nvSpPr>
        <p:spPr>
          <a:xfrm rot="5400000">
            <a:off x="3680975" y="1084555"/>
            <a:ext cx="162300" cy="11433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9"/>
          <p:cNvSpPr/>
          <p:nvPr/>
        </p:nvSpPr>
        <p:spPr>
          <a:xfrm rot="5400000">
            <a:off x="3949775" y="1311325"/>
            <a:ext cx="162300" cy="16809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9"/>
          <p:cNvSpPr/>
          <p:nvPr/>
        </p:nvSpPr>
        <p:spPr>
          <a:xfrm rot="5400000">
            <a:off x="4953800" y="2115100"/>
            <a:ext cx="162300" cy="12561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9"/>
          <p:cNvSpPr/>
          <p:nvPr/>
        </p:nvSpPr>
        <p:spPr>
          <a:xfrm rot="5400000">
            <a:off x="6540050" y="2817754"/>
            <a:ext cx="162300" cy="19164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9"/>
          <p:cNvSpPr/>
          <p:nvPr/>
        </p:nvSpPr>
        <p:spPr>
          <a:xfrm rot="5400000">
            <a:off x="6229938" y="2042863"/>
            <a:ext cx="162300" cy="23481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9"/>
          <p:cNvSpPr/>
          <p:nvPr/>
        </p:nvSpPr>
        <p:spPr>
          <a:xfrm rot="5400000">
            <a:off x="7353238" y="3861995"/>
            <a:ext cx="162300" cy="8607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9"/>
          <p:cNvSpPr/>
          <p:nvPr/>
        </p:nvSpPr>
        <p:spPr>
          <a:xfrm rot="5400000">
            <a:off x="8072850" y="4401036"/>
            <a:ext cx="162300" cy="815400"/>
          </a:xfrm>
          <a:prstGeom prst="rect">
            <a:avLst/>
          </a:prstGeom>
          <a:solidFill>
            <a:schemeClr val="accent2">
              <a:alpha val="402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564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1122" name="Google Shape;1122;p40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cxnSp>
        <p:nvCxnSpPr>
          <p:cNvPr id="1123" name="Google Shape;1123;p40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1"/>
          <p:cNvSpPr/>
          <p:nvPr/>
        </p:nvSpPr>
        <p:spPr>
          <a:xfrm>
            <a:off x="405780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620375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373938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1132" name="Google Shape;1132;p41"/>
          <p:cNvSpPr txBox="1">
            <a:spLocks noGrp="1"/>
          </p:cNvSpPr>
          <p:nvPr>
            <p:ph type="title" idx="2"/>
          </p:nvPr>
        </p:nvSpPr>
        <p:spPr>
          <a:xfrm>
            <a:off x="720000" y="295169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Apache Netbeans</a:t>
            </a:r>
            <a:endParaRPr dirty="0"/>
          </a:p>
        </p:txBody>
      </p:sp>
      <p:sp>
        <p:nvSpPr>
          <p:cNvPr id="1133" name="Google Shape;1133;p41"/>
          <p:cNvSpPr txBox="1">
            <a:spLocks noGrp="1"/>
          </p:cNvSpPr>
          <p:nvPr>
            <p:ph type="subTitle" idx="1"/>
          </p:nvPr>
        </p:nvSpPr>
        <p:spPr>
          <a:xfrm>
            <a:off x="720000" y="3615024"/>
            <a:ext cx="2336400" cy="935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 gratuito y de código abierto, diseñado principalmente para Java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 acceso a más idiomas</a:t>
            </a:r>
            <a:endParaRPr dirty="0"/>
          </a:p>
        </p:txBody>
      </p:sp>
      <p:sp>
        <p:nvSpPr>
          <p:cNvPr id="1134" name="Google Shape;1134;p41"/>
          <p:cNvSpPr txBox="1">
            <a:spLocks noGrp="1"/>
          </p:cNvSpPr>
          <p:nvPr>
            <p:ph type="title" idx="3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1135" name="Google Shape;1135;p41"/>
          <p:cNvSpPr txBox="1">
            <a:spLocks noGrp="1"/>
          </p:cNvSpPr>
          <p:nvPr>
            <p:ph type="subTitle" idx="4"/>
          </p:nvPr>
        </p:nvSpPr>
        <p:spPr>
          <a:xfrm>
            <a:off x="3403800" y="3534450"/>
            <a:ext cx="2336400" cy="935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 oficial para el desarrollo de aplicaciones Android</a:t>
            </a:r>
            <a:endParaRPr dirty="0"/>
          </a:p>
        </p:txBody>
      </p:sp>
      <p:sp>
        <p:nvSpPr>
          <p:cNvPr id="1136" name="Google Shape;1136;p41"/>
          <p:cNvSpPr txBox="1">
            <a:spLocks noGrp="1"/>
          </p:cNvSpPr>
          <p:nvPr>
            <p:ph type="title" idx="5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Server / Workbench</a:t>
            </a:r>
            <a:endParaRPr/>
          </a:p>
        </p:txBody>
      </p:sp>
      <p:sp>
        <p:nvSpPr>
          <p:cNvPr id="1137" name="Google Shape;1137;p41"/>
          <p:cNvSpPr txBox="1">
            <a:spLocks noGrp="1"/>
          </p:cNvSpPr>
          <p:nvPr>
            <p:ph type="subTitle" idx="6"/>
          </p:nvPr>
        </p:nvSpPr>
        <p:spPr>
          <a:xfrm>
            <a:off x="6087600" y="3794400"/>
            <a:ext cx="2336400" cy="1003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de gestión de bases de datos relacional y herramienta visual para el diseño, modelado y administración de las bases de datos</a:t>
            </a:r>
            <a:endParaRPr dirty="0"/>
          </a:p>
        </p:txBody>
      </p:sp>
      <p:pic>
        <p:nvPicPr>
          <p:cNvPr id="1138" name="Google Shape;11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725" y="1913850"/>
            <a:ext cx="7429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038" y="1880513"/>
            <a:ext cx="9239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41"/>
          <p:cNvSpPr/>
          <p:nvPr/>
        </p:nvSpPr>
        <p:spPr>
          <a:xfrm>
            <a:off x="7344875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1" name="Google Shape;114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4900" y="2009450"/>
            <a:ext cx="695000" cy="6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600" y="1985475"/>
            <a:ext cx="742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2"/>
          <p:cNvSpPr/>
          <p:nvPr/>
        </p:nvSpPr>
        <p:spPr>
          <a:xfrm>
            <a:off x="405780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620375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1150" name="Google Shape;1150;p42"/>
          <p:cNvSpPr txBox="1">
            <a:spLocks noGrp="1"/>
          </p:cNvSpPr>
          <p:nvPr>
            <p:ph type="title" idx="2"/>
          </p:nvPr>
        </p:nvSpPr>
        <p:spPr>
          <a:xfrm>
            <a:off x="415550" y="2994475"/>
            <a:ext cx="274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/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for Windows</a:t>
            </a:r>
            <a:endParaRPr/>
          </a:p>
        </p:txBody>
      </p:sp>
      <p:sp>
        <p:nvSpPr>
          <p:cNvPr id="1151" name="Google Shape;1151;p42"/>
          <p:cNvSpPr txBox="1">
            <a:spLocks noGrp="1"/>
          </p:cNvSpPr>
          <p:nvPr>
            <p:ph type="subTitle" idx="1"/>
          </p:nvPr>
        </p:nvSpPr>
        <p:spPr>
          <a:xfrm>
            <a:off x="720000" y="3751325"/>
            <a:ext cx="2336400" cy="94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 de alojamiento de repositorios para gestión y almacenamiento y herramientas complementarias</a:t>
            </a:r>
            <a:endParaRPr dirty="0"/>
          </a:p>
        </p:txBody>
      </p:sp>
      <p:sp>
        <p:nvSpPr>
          <p:cNvPr id="1152" name="Google Shape;1152;p42"/>
          <p:cNvSpPr txBox="1">
            <a:spLocks noGrp="1"/>
          </p:cNvSpPr>
          <p:nvPr>
            <p:ph type="title" idx="3"/>
          </p:nvPr>
        </p:nvSpPr>
        <p:spPr>
          <a:xfrm>
            <a:off x="34038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Initializr</a:t>
            </a:r>
            <a:endParaRPr/>
          </a:p>
        </p:txBody>
      </p:sp>
      <p:sp>
        <p:nvSpPr>
          <p:cNvPr id="1153" name="Google Shape;1153;p42"/>
          <p:cNvSpPr txBox="1">
            <a:spLocks noGrp="1"/>
          </p:cNvSpPr>
          <p:nvPr>
            <p:ph type="subTitle" idx="4"/>
          </p:nvPr>
        </p:nvSpPr>
        <p:spPr>
          <a:xfrm>
            <a:off x="3403800" y="3534450"/>
            <a:ext cx="2336400" cy="94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 web utilizada para la creación del servicio REST</a:t>
            </a:r>
            <a:endParaRPr dirty="0"/>
          </a:p>
        </p:txBody>
      </p:sp>
      <p:sp>
        <p:nvSpPr>
          <p:cNvPr id="1154" name="Google Shape;1154;p42"/>
          <p:cNvSpPr txBox="1">
            <a:spLocks noGrp="1"/>
          </p:cNvSpPr>
          <p:nvPr>
            <p:ph type="title" idx="5"/>
          </p:nvPr>
        </p:nvSpPr>
        <p:spPr>
          <a:xfrm>
            <a:off x="6087600" y="299448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Launch4j / Inno Setup</a:t>
            </a:r>
            <a:endParaRPr/>
          </a:p>
        </p:txBody>
      </p:sp>
      <p:sp>
        <p:nvSpPr>
          <p:cNvPr id="1155" name="Google Shape;1155;p42"/>
          <p:cNvSpPr txBox="1">
            <a:spLocks noGrp="1"/>
          </p:cNvSpPr>
          <p:nvPr>
            <p:ph type="subTitle" idx="6"/>
          </p:nvPr>
        </p:nvSpPr>
        <p:spPr>
          <a:xfrm>
            <a:off x="6087600" y="3534450"/>
            <a:ext cx="2336400" cy="94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 para la generación de ejecutables .exe y setups</a:t>
            </a:r>
            <a:endParaRPr dirty="0"/>
          </a:p>
        </p:txBody>
      </p:sp>
      <p:sp>
        <p:nvSpPr>
          <p:cNvPr id="1156" name="Google Shape;1156;p42"/>
          <p:cNvSpPr/>
          <p:nvPr/>
        </p:nvSpPr>
        <p:spPr>
          <a:xfrm>
            <a:off x="7344875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2"/>
          <p:cNvSpPr/>
          <p:nvPr/>
        </p:nvSpPr>
        <p:spPr>
          <a:xfrm>
            <a:off x="770725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2"/>
          <p:cNvSpPr/>
          <p:nvPr/>
        </p:nvSpPr>
        <p:spPr>
          <a:xfrm>
            <a:off x="1911850" y="1828275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9" name="Google Shape;11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25" y="1875750"/>
            <a:ext cx="9144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088" y="1894988"/>
            <a:ext cx="9239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225" y="1871188"/>
            <a:ext cx="9715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8875" y="2194404"/>
            <a:ext cx="818150" cy="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9975" y="1923375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3"/>
          <p:cNvSpPr/>
          <p:nvPr/>
        </p:nvSpPr>
        <p:spPr>
          <a:xfrm>
            <a:off x="2007750" y="1871200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1170" name="Google Shape;1170;p43"/>
          <p:cNvSpPr txBox="1">
            <a:spLocks noGrp="1"/>
          </p:cNvSpPr>
          <p:nvPr>
            <p:ph type="title" idx="3"/>
          </p:nvPr>
        </p:nvSpPr>
        <p:spPr>
          <a:xfrm>
            <a:off x="1353750" y="30374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PlantUML</a:t>
            </a:r>
            <a:endParaRPr/>
          </a:p>
        </p:txBody>
      </p:sp>
      <p:sp>
        <p:nvSpPr>
          <p:cNvPr id="1171" name="Google Shape;1171;p43"/>
          <p:cNvSpPr txBox="1">
            <a:spLocks noGrp="1"/>
          </p:cNvSpPr>
          <p:nvPr>
            <p:ph type="subTitle" idx="4"/>
          </p:nvPr>
        </p:nvSpPr>
        <p:spPr>
          <a:xfrm>
            <a:off x="1353750" y="3577375"/>
            <a:ext cx="23364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 para la creación de diagramas UML</a:t>
            </a:r>
            <a:endParaRPr/>
          </a:p>
        </p:txBody>
      </p:sp>
      <p:sp>
        <p:nvSpPr>
          <p:cNvPr id="1172" name="Google Shape;1172;p43"/>
          <p:cNvSpPr/>
          <p:nvPr/>
        </p:nvSpPr>
        <p:spPr>
          <a:xfrm>
            <a:off x="6239950" y="1871200"/>
            <a:ext cx="1028400" cy="102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3"/>
          <p:cNvSpPr txBox="1">
            <a:spLocks noGrp="1"/>
          </p:cNvSpPr>
          <p:nvPr>
            <p:ph type="title" idx="3"/>
          </p:nvPr>
        </p:nvSpPr>
        <p:spPr>
          <a:xfrm>
            <a:off x="5585950" y="30374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</a:t>
            </a:r>
            <a:endParaRPr/>
          </a:p>
        </p:txBody>
      </p:sp>
      <p:sp>
        <p:nvSpPr>
          <p:cNvPr id="1174" name="Google Shape;1174;p43"/>
          <p:cNvSpPr txBox="1">
            <a:spLocks noGrp="1"/>
          </p:cNvSpPr>
          <p:nvPr>
            <p:ph type="subTitle" idx="4"/>
          </p:nvPr>
        </p:nvSpPr>
        <p:spPr>
          <a:xfrm>
            <a:off x="5670100" y="3577375"/>
            <a:ext cx="2168100" cy="7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 para pruebas y depuración de APIs REST</a:t>
            </a:r>
            <a:endParaRPr/>
          </a:p>
        </p:txBody>
      </p:sp>
      <p:pic>
        <p:nvPicPr>
          <p:cNvPr id="1175" name="Google Shape;11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725" y="1820450"/>
            <a:ext cx="1633425" cy="8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43"/>
          <p:cNvPicPr preferRelativeResize="0"/>
          <p:nvPr/>
        </p:nvPicPr>
        <p:blipFill rotWithShape="1">
          <a:blip r:embed="rId4">
            <a:alphaModFix/>
          </a:blip>
          <a:srcRect t="-7910" b="7910"/>
          <a:stretch/>
        </p:blipFill>
        <p:spPr>
          <a:xfrm>
            <a:off x="6239950" y="1784225"/>
            <a:ext cx="1028401" cy="102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4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4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564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</a:t>
            </a:r>
            <a:endParaRPr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  <p:cxnSp>
        <p:nvCxnSpPr>
          <p:cNvPr id="1184" name="Google Shape;1184;p44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Clases</a:t>
            </a:r>
            <a:endParaRPr dirty="0"/>
          </a:p>
        </p:txBody>
      </p:sp>
      <p:pic>
        <p:nvPicPr>
          <p:cNvPr id="1190" name="Google Shape;1190;p45" title="bdimagen-Photoro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860250"/>
            <a:ext cx="78486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6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6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564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DIFICULTADES</a:t>
            </a:r>
            <a:endParaRPr dirty="0"/>
          </a:p>
        </p:txBody>
      </p:sp>
      <p:sp>
        <p:nvSpPr>
          <p:cNvPr id="1197" name="Google Shape;1197;p46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7.</a:t>
            </a:r>
            <a:endParaRPr dirty="0"/>
          </a:p>
        </p:txBody>
      </p:sp>
      <p:cxnSp>
        <p:nvCxnSpPr>
          <p:cNvPr id="1198" name="Google Shape;1198;p46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Dificultades y Soluciones</a:t>
            </a:r>
            <a:endParaRPr dirty="0"/>
          </a:p>
        </p:txBody>
      </p:sp>
      <p:sp>
        <p:nvSpPr>
          <p:cNvPr id="1204" name="Google Shape;1204;p47"/>
          <p:cNvSpPr/>
          <p:nvPr/>
        </p:nvSpPr>
        <p:spPr>
          <a:xfrm flipH="1">
            <a:off x="3435715" y="158819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/>
          <p:nvPr/>
        </p:nvSpPr>
        <p:spPr>
          <a:xfrm>
            <a:off x="5906925" y="2061134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Descripción expandible con  texto para mostrar y ocultar pegado a la descripción con SpannableString, ClickableSpan y el TextPaint</a:t>
            </a:r>
            <a:endParaRPr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6" name="Google Shape;1206;p47"/>
          <p:cNvSpPr txBox="1"/>
          <p:nvPr/>
        </p:nvSpPr>
        <p:spPr>
          <a:xfrm>
            <a:off x="5906925" y="1588225"/>
            <a:ext cx="32370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Descripción expandible</a:t>
            </a:r>
            <a:endParaRPr sz="20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207" name="Google Shape;1207;p47"/>
          <p:cNvSpPr txBox="1"/>
          <p:nvPr/>
        </p:nvSpPr>
        <p:spPr>
          <a:xfrm>
            <a:off x="774875" y="1944878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Uso de un Entity Manager dinámico el cuál se le pasa los datos de conexión en cada llamada</a:t>
            </a:r>
            <a:endParaRPr dirty="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8" name="Google Shape;1208;p47"/>
          <p:cNvSpPr txBox="1"/>
          <p:nvPr/>
        </p:nvSpPr>
        <p:spPr>
          <a:xfrm>
            <a:off x="188025" y="1588225"/>
            <a:ext cx="3048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Datos de conexión</a:t>
            </a:r>
            <a:endParaRPr sz="2000" b="1" dirty="0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209" name="Google Shape;1209;p47"/>
          <p:cNvSpPr/>
          <p:nvPr/>
        </p:nvSpPr>
        <p:spPr>
          <a:xfrm flipH="1">
            <a:off x="4533415" y="158819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7"/>
          <p:cNvSpPr/>
          <p:nvPr/>
        </p:nvSpPr>
        <p:spPr>
          <a:xfrm flipH="1">
            <a:off x="3451165" y="320244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7"/>
          <p:cNvSpPr/>
          <p:nvPr/>
        </p:nvSpPr>
        <p:spPr>
          <a:xfrm flipH="1">
            <a:off x="4548865" y="3202445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7"/>
          <p:cNvSpPr txBox="1"/>
          <p:nvPr/>
        </p:nvSpPr>
        <p:spPr>
          <a:xfrm>
            <a:off x="805825" y="3559101"/>
            <a:ext cx="2461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Al buscar un nuevo anime random tuve que bloquear el bottom menu y los gestos para no generar un error</a:t>
            </a:r>
            <a:endParaRPr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3" name="Google Shape;1213;p47"/>
          <p:cNvSpPr txBox="1"/>
          <p:nvPr/>
        </p:nvSpPr>
        <p:spPr>
          <a:xfrm>
            <a:off x="157125" y="3202450"/>
            <a:ext cx="3110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Bloqueo bottom menu</a:t>
            </a:r>
            <a:endParaRPr sz="20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214" name="Google Shape;1214;p47"/>
          <p:cNvSpPr txBox="1"/>
          <p:nvPr/>
        </p:nvSpPr>
        <p:spPr>
          <a:xfrm>
            <a:off x="5906925" y="3818150"/>
            <a:ext cx="28659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Material Design es poco personalizable, por lo que tuve que crear mis propios estilos o usar otros componentes como usar imageButton en vez de endIconDrawable, que rompe el borde del inputLayout.</a:t>
            </a:r>
            <a:endParaRPr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5" name="Google Shape;1215;p47"/>
          <p:cNvSpPr txBox="1"/>
          <p:nvPr/>
        </p:nvSpPr>
        <p:spPr>
          <a:xfrm>
            <a:off x="5906925" y="3202450"/>
            <a:ext cx="3110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rPr>
              <a:t>Estilos personalizados</a:t>
            </a:r>
            <a:endParaRPr sz="2000" b="1">
              <a:solidFill>
                <a:schemeClr val="accent2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grpSp>
        <p:nvGrpSpPr>
          <p:cNvPr id="1216" name="Google Shape;1216;p47"/>
          <p:cNvGrpSpPr/>
          <p:nvPr/>
        </p:nvGrpSpPr>
        <p:grpSpPr>
          <a:xfrm>
            <a:off x="4943023" y="2061150"/>
            <a:ext cx="354710" cy="228015"/>
            <a:chOff x="-27721750" y="3598250"/>
            <a:chExt cx="297750" cy="191400"/>
          </a:xfrm>
        </p:grpSpPr>
        <p:sp>
          <p:nvSpPr>
            <p:cNvPr id="1217" name="Google Shape;1217;p47"/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47"/>
          <p:cNvGrpSpPr/>
          <p:nvPr/>
        </p:nvGrpSpPr>
        <p:grpSpPr>
          <a:xfrm>
            <a:off x="4952633" y="3609857"/>
            <a:ext cx="366364" cy="359075"/>
            <a:chOff x="-60988625" y="3740800"/>
            <a:chExt cx="316650" cy="310350"/>
          </a:xfrm>
        </p:grpSpPr>
        <p:sp>
          <p:nvSpPr>
            <p:cNvPr id="1220" name="Google Shape;1220;p47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7"/>
          <p:cNvSpPr/>
          <p:nvPr/>
        </p:nvSpPr>
        <p:spPr>
          <a:xfrm>
            <a:off x="3836523" y="3619845"/>
            <a:ext cx="372275" cy="33911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224" name="Google Shape;1224;p47"/>
          <p:cNvGrpSpPr/>
          <p:nvPr/>
        </p:nvGrpSpPr>
        <p:grpSpPr>
          <a:xfrm>
            <a:off x="3845037" y="1997517"/>
            <a:ext cx="355258" cy="355288"/>
            <a:chOff x="-44924250" y="3206000"/>
            <a:chExt cx="300100" cy="300125"/>
          </a:xfrm>
        </p:grpSpPr>
        <p:sp>
          <p:nvSpPr>
            <p:cNvPr id="1225" name="Google Shape;1225;p47"/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8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8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564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236" name="Google Shape;1236;p48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8.</a:t>
            </a:r>
            <a:endParaRPr dirty="0"/>
          </a:p>
        </p:txBody>
      </p:sp>
      <p:cxnSp>
        <p:nvCxnSpPr>
          <p:cNvPr id="1237" name="Google Shape;1237;p48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Índice</a:t>
            </a:r>
            <a:endParaRPr sz="4000" dirty="0"/>
          </a:p>
        </p:txBody>
      </p:sp>
      <p:sp>
        <p:nvSpPr>
          <p:cNvPr id="988" name="Google Shape;988;p31"/>
          <p:cNvSpPr txBox="1">
            <a:spLocks noGrp="1"/>
          </p:cNvSpPr>
          <p:nvPr>
            <p:ph type="body" idx="1"/>
          </p:nvPr>
        </p:nvSpPr>
        <p:spPr>
          <a:xfrm>
            <a:off x="3671075" y="1366625"/>
            <a:ext cx="22299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Introducción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Objetivos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DAFO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GANTT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Herramientas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Clases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Dificultades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DEMO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Mejoras Futuras</a:t>
            </a: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600" dirty="0"/>
              <a:t>Conclusiones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9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67485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MEJORAS FUTURAS</a:t>
            </a:r>
            <a:endParaRPr dirty="0"/>
          </a:p>
        </p:txBody>
      </p:sp>
      <p:cxnSp>
        <p:nvCxnSpPr>
          <p:cNvPr id="1243" name="Google Shape;1243;p49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4" name="Google Shape;1244;p49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9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Mejoras Futuras</a:t>
            </a:r>
            <a:endParaRPr dirty="0"/>
          </a:p>
        </p:txBody>
      </p:sp>
      <p:sp>
        <p:nvSpPr>
          <p:cNvPr id="1251" name="Google Shape;1251;p50"/>
          <p:cNvSpPr txBox="1">
            <a:spLocks noGrp="1"/>
          </p:cNvSpPr>
          <p:nvPr>
            <p:ph type="body" idx="1"/>
          </p:nvPr>
        </p:nvSpPr>
        <p:spPr>
          <a:xfrm>
            <a:off x="1924350" y="1730850"/>
            <a:ext cx="5295300" cy="21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Uso de HTTPS para asegurar las conexiones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Integración de una API externa o expansión de la actual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Clasificación avanzada por categorías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Uso de estados para los animes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Mejora de la interfaz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Compatibilidad con más versiones de Android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Versión web complementaria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Autenticación y servicios con Firebase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Ampliación del catálogo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Arreglo de los reports en ejecutable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1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564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cxnSp>
        <p:nvCxnSpPr>
          <p:cNvPr id="1257" name="Google Shape;1257;p51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8" name="Google Shape;1258;p51"/>
          <p:cNvSpPr/>
          <p:nvPr/>
        </p:nvSpPr>
        <p:spPr>
          <a:xfrm>
            <a:off x="195100" y="2106875"/>
            <a:ext cx="1393200" cy="139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1"/>
          <p:cNvSpPr txBox="1">
            <a:spLocks noGrp="1"/>
          </p:cNvSpPr>
          <p:nvPr>
            <p:ph type="title" idx="2"/>
          </p:nvPr>
        </p:nvSpPr>
        <p:spPr>
          <a:xfrm>
            <a:off x="195100" y="2283875"/>
            <a:ext cx="14942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2"/>
          <p:cNvSpPr txBox="1">
            <a:spLocks noGrp="1"/>
          </p:cNvSpPr>
          <p:nvPr>
            <p:ph type="title"/>
          </p:nvPr>
        </p:nvSpPr>
        <p:spPr>
          <a:xfrm>
            <a:off x="1602450" y="1037425"/>
            <a:ext cx="2474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1265" name="Google Shape;1265;p52"/>
          <p:cNvSpPr txBox="1">
            <a:spLocks noGrp="1"/>
          </p:cNvSpPr>
          <p:nvPr>
            <p:ph type="subTitle" idx="1"/>
          </p:nvPr>
        </p:nvSpPr>
        <p:spPr>
          <a:xfrm>
            <a:off x="1602450" y="1977275"/>
            <a:ext cx="5724000" cy="2321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 proyecto me permitió aplicar todo lo aprendido en el ciclo y trabajar en todas las fases del desarrollo.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Me ayudó a mejorar mi organización, entender mejor la relación cliente-servidor y prestar más atención a la experiencia del usuario.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Ha sido una experiencia muy completa que me ha hecho crecer tanto a nivel técnico como personal.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3"/>
          <p:cNvSpPr txBox="1">
            <a:spLocks noGrp="1"/>
          </p:cNvSpPr>
          <p:nvPr>
            <p:ph type="ctrTitle"/>
          </p:nvPr>
        </p:nvSpPr>
        <p:spPr>
          <a:xfrm>
            <a:off x="906013" y="2108197"/>
            <a:ext cx="77040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¡Muchas Gracias!</a:t>
            </a:r>
            <a:endParaRPr dirty="0"/>
          </a:p>
        </p:txBody>
      </p:sp>
      <p:sp>
        <p:nvSpPr>
          <p:cNvPr id="1271" name="Google Shape;1271;p53"/>
          <p:cNvSpPr/>
          <p:nvPr/>
        </p:nvSpPr>
        <p:spPr>
          <a:xfrm>
            <a:off x="2236475" y="3463450"/>
            <a:ext cx="4819800" cy="1136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2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2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568485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995" name="Google Shape;995;p32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cxnSp>
        <p:nvCxnSpPr>
          <p:cNvPr id="996" name="Google Shape;996;p32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3"/>
          <p:cNvSpPr txBox="1">
            <a:spLocks noGrp="1"/>
          </p:cNvSpPr>
          <p:nvPr>
            <p:ph type="title"/>
          </p:nvPr>
        </p:nvSpPr>
        <p:spPr>
          <a:xfrm>
            <a:off x="1602450" y="1037425"/>
            <a:ext cx="2474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1002" name="Google Shape;1002;p33"/>
          <p:cNvSpPr txBox="1">
            <a:spLocks noGrp="1"/>
          </p:cNvSpPr>
          <p:nvPr>
            <p:ph type="subTitle" idx="1"/>
          </p:nvPr>
        </p:nvSpPr>
        <p:spPr>
          <a:xfrm>
            <a:off x="1602450" y="1690375"/>
            <a:ext cx="5724000" cy="24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 proyecto surge de mi interés por el anime y la necesidad de una herramienta que facilite organizar y seguir las series favoritas. Muchas personas usan métodos poco prácticos, como notas o hojas de cálculo, que no cubren bien sus necesidades.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Aunque existen apps similares, pocas ofrecen una experiencia cómoda, por eso he desarrollado esta app móvil para los amantes del anime.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4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4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468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1009" name="Google Shape;1009;p34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cxnSp>
        <p:nvCxnSpPr>
          <p:cNvPr id="1010" name="Google Shape;1010;p34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5"/>
          <p:cNvSpPr txBox="1">
            <a:spLocks noGrp="1"/>
          </p:cNvSpPr>
          <p:nvPr>
            <p:ph type="subTitle" idx="6"/>
          </p:nvPr>
        </p:nvSpPr>
        <p:spPr>
          <a:xfrm>
            <a:off x="720000" y="378829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Aplicar conocimientos adquiridos en el ciclo</a:t>
            </a:r>
            <a:endParaRPr/>
          </a:p>
        </p:txBody>
      </p:sp>
      <p:sp>
        <p:nvSpPr>
          <p:cNvPr id="1016" name="Google Shape;101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1017" name="Google Shape;1017;p35"/>
          <p:cNvSpPr txBox="1">
            <a:spLocks noGrp="1"/>
          </p:cNvSpPr>
          <p:nvPr>
            <p:ph type="subTitle" idx="1"/>
          </p:nvPr>
        </p:nvSpPr>
        <p:spPr>
          <a:xfrm>
            <a:off x="858650" y="1976264"/>
            <a:ext cx="2057350" cy="88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Mejorar la organización y el acceso a la información para aficionados al anime</a:t>
            </a:r>
            <a:endParaRPr dirty="0"/>
          </a:p>
        </p:txBody>
      </p:sp>
      <p:sp>
        <p:nvSpPr>
          <p:cNvPr id="1018" name="Google Shape;1018;p35"/>
          <p:cNvSpPr txBox="1">
            <a:spLocks noGrp="1"/>
          </p:cNvSpPr>
          <p:nvPr>
            <p:ph type="subTitle" idx="4"/>
          </p:nvPr>
        </p:nvSpPr>
        <p:spPr>
          <a:xfrm>
            <a:off x="3416600" y="1940750"/>
            <a:ext cx="2305500" cy="779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una herramienta ligera, intuitiva y centrada en el uso personal</a:t>
            </a:r>
            <a:endParaRPr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subTitle" idx="8"/>
          </p:nvPr>
        </p:nvSpPr>
        <p:spPr>
          <a:xfrm>
            <a:off x="3419275" y="3788302"/>
            <a:ext cx="2305500" cy="8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Evitar la dependencia de APIs externas o registros en plataformas de terceros.</a:t>
            </a:r>
            <a:endParaRPr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ubTitle" idx="13"/>
          </p:nvPr>
        </p:nvSpPr>
        <p:spPr>
          <a:xfrm>
            <a:off x="6118550" y="2068350"/>
            <a:ext cx="2305500" cy="9517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Ofrecer una alternativa a plataformas complejas con funciones innecesarias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1" name="Google Shape;1021;p35"/>
          <p:cNvSpPr txBox="1">
            <a:spLocks noGrp="1"/>
          </p:cNvSpPr>
          <p:nvPr>
            <p:ph type="subTitle" idx="15"/>
          </p:nvPr>
        </p:nvSpPr>
        <p:spPr>
          <a:xfrm>
            <a:off x="6118550" y="3788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Permitir la escalabilidad futura del sistema</a:t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1569000" y="3100459"/>
            <a:ext cx="607500" cy="60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268264" y="3100471"/>
            <a:ext cx="607500" cy="60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6967550" y="3100459"/>
            <a:ext cx="607500" cy="60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1569000" y="1333257"/>
            <a:ext cx="607500" cy="60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4268275" y="1333257"/>
            <a:ext cx="607500" cy="60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967550" y="1333258"/>
            <a:ext cx="607500" cy="60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5"/>
          <p:cNvGrpSpPr/>
          <p:nvPr/>
        </p:nvGrpSpPr>
        <p:grpSpPr>
          <a:xfrm>
            <a:off x="1735696" y="3266757"/>
            <a:ext cx="276092" cy="274726"/>
            <a:chOff x="-41893475" y="3584850"/>
            <a:chExt cx="318225" cy="316650"/>
          </a:xfrm>
        </p:grpSpPr>
        <p:sp>
          <p:nvSpPr>
            <p:cNvPr id="1029" name="Google Shape;1029;p35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35"/>
          <p:cNvGrpSpPr/>
          <p:nvPr/>
        </p:nvGrpSpPr>
        <p:grpSpPr>
          <a:xfrm>
            <a:off x="7133026" y="3268843"/>
            <a:ext cx="272700" cy="270788"/>
            <a:chOff x="-64781025" y="3361050"/>
            <a:chExt cx="317425" cy="315200"/>
          </a:xfrm>
        </p:grpSpPr>
        <p:sp>
          <p:nvSpPr>
            <p:cNvPr id="1034" name="Google Shape;1034;p35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8" name="Google Shape;1038;p35"/>
          <p:cNvGrpSpPr/>
          <p:nvPr/>
        </p:nvGrpSpPr>
        <p:grpSpPr>
          <a:xfrm>
            <a:off x="4432644" y="1501916"/>
            <a:ext cx="273419" cy="270476"/>
            <a:chOff x="-64406125" y="3362225"/>
            <a:chExt cx="318225" cy="314800"/>
          </a:xfrm>
        </p:grpSpPr>
        <p:sp>
          <p:nvSpPr>
            <p:cNvPr id="1039" name="Google Shape;1039;p35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35"/>
          <p:cNvGrpSpPr/>
          <p:nvPr/>
        </p:nvGrpSpPr>
        <p:grpSpPr>
          <a:xfrm>
            <a:off x="1735246" y="1497407"/>
            <a:ext cx="276109" cy="274738"/>
            <a:chOff x="3300325" y="249875"/>
            <a:chExt cx="433725" cy="480900"/>
          </a:xfrm>
        </p:grpSpPr>
        <p:sp>
          <p:nvSpPr>
            <p:cNvPr id="1042" name="Google Shape;1042;p3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4396979" y="3189543"/>
            <a:ext cx="350079" cy="350079"/>
            <a:chOff x="583100" y="3982600"/>
            <a:chExt cx="296175" cy="296175"/>
          </a:xfrm>
        </p:grpSpPr>
        <p:sp>
          <p:nvSpPr>
            <p:cNvPr id="1049" name="Google Shape;1049;p35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5"/>
          <p:cNvGrpSpPr/>
          <p:nvPr/>
        </p:nvGrpSpPr>
        <p:grpSpPr>
          <a:xfrm>
            <a:off x="7094334" y="1462122"/>
            <a:ext cx="350079" cy="350079"/>
            <a:chOff x="2037825" y="3254050"/>
            <a:chExt cx="296175" cy="296175"/>
          </a:xfrm>
        </p:grpSpPr>
        <p:sp>
          <p:nvSpPr>
            <p:cNvPr id="1057" name="Google Shape;1057;p35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6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6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468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DAFO</a:t>
            </a:r>
            <a:endParaRPr dirty="0"/>
          </a:p>
        </p:txBody>
      </p:sp>
      <p:sp>
        <p:nvSpPr>
          <p:cNvPr id="1069" name="Google Shape;1069;p36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cxnSp>
        <p:nvCxnSpPr>
          <p:cNvPr id="1070" name="Google Shape;1070;p36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7"/>
          <p:cNvSpPr/>
          <p:nvPr/>
        </p:nvSpPr>
        <p:spPr>
          <a:xfrm>
            <a:off x="4853429" y="327486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7"/>
          <p:cNvSpPr/>
          <p:nvPr/>
        </p:nvSpPr>
        <p:spPr>
          <a:xfrm>
            <a:off x="973161" y="322388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7"/>
          <p:cNvSpPr/>
          <p:nvPr/>
        </p:nvSpPr>
        <p:spPr>
          <a:xfrm>
            <a:off x="4853429" y="1672934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7"/>
          <p:cNvSpPr/>
          <p:nvPr/>
        </p:nvSpPr>
        <p:spPr>
          <a:xfrm>
            <a:off x="973161" y="1667031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1746945" y="17314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Debilidades</a:t>
            </a:r>
            <a:endParaRPr dirty="0"/>
          </a:p>
        </p:txBody>
      </p:sp>
      <p:sp>
        <p:nvSpPr>
          <p:cNvPr id="1080" name="Google Shape;1080;p37"/>
          <p:cNvSpPr txBox="1">
            <a:spLocks noGrp="1"/>
          </p:cNvSpPr>
          <p:nvPr>
            <p:ph type="title" idx="2"/>
          </p:nvPr>
        </p:nvSpPr>
        <p:spPr>
          <a:xfrm>
            <a:off x="797895" y="1725525"/>
            <a:ext cx="759685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1081" name="Google Shape;1081;p37"/>
          <p:cNvSpPr txBox="1">
            <a:spLocks noGrp="1"/>
          </p:cNvSpPr>
          <p:nvPr>
            <p:ph type="subTitle" idx="1"/>
          </p:nvPr>
        </p:nvSpPr>
        <p:spPr>
          <a:xfrm>
            <a:off x="1628600" y="2295824"/>
            <a:ext cx="310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Falta de experiencia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Limitaciones presupuestarias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Escasa visibilidad inicial</a:t>
            </a:r>
            <a:endParaRPr dirty="0"/>
          </a:p>
        </p:txBody>
      </p:sp>
      <p:sp>
        <p:nvSpPr>
          <p:cNvPr id="1082" name="Google Shape;1082;p37"/>
          <p:cNvSpPr txBox="1">
            <a:spLocks noGrp="1"/>
          </p:cNvSpPr>
          <p:nvPr>
            <p:ph type="title" idx="3"/>
          </p:nvPr>
        </p:nvSpPr>
        <p:spPr>
          <a:xfrm>
            <a:off x="1746938" y="3388125"/>
            <a:ext cx="27234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Amenazas</a:t>
            </a:r>
            <a:endParaRPr/>
          </a:p>
        </p:txBody>
      </p:sp>
      <p:sp>
        <p:nvSpPr>
          <p:cNvPr id="1083" name="Google Shape;1083;p37"/>
          <p:cNvSpPr txBox="1">
            <a:spLocks noGrp="1"/>
          </p:cNvSpPr>
          <p:nvPr>
            <p:ph type="title" idx="4"/>
          </p:nvPr>
        </p:nvSpPr>
        <p:spPr>
          <a:xfrm>
            <a:off x="797895" y="3160800"/>
            <a:ext cx="804066" cy="739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1084" name="Google Shape;1084;p37"/>
          <p:cNvSpPr txBox="1">
            <a:spLocks noGrp="1"/>
          </p:cNvSpPr>
          <p:nvPr>
            <p:ph type="title" idx="6"/>
          </p:nvPr>
        </p:nvSpPr>
        <p:spPr>
          <a:xfrm>
            <a:off x="5602945" y="1728250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Fortalezas</a:t>
            </a:r>
            <a:endParaRPr dirty="0"/>
          </a:p>
        </p:txBody>
      </p:sp>
      <p:sp>
        <p:nvSpPr>
          <p:cNvPr id="1085" name="Google Shape;1085;p37"/>
          <p:cNvSpPr txBox="1">
            <a:spLocks noGrp="1"/>
          </p:cNvSpPr>
          <p:nvPr>
            <p:ph type="title" idx="7"/>
          </p:nvPr>
        </p:nvSpPr>
        <p:spPr>
          <a:xfrm>
            <a:off x="4659709" y="1731424"/>
            <a:ext cx="822516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</p:txBody>
      </p:sp>
      <p:sp>
        <p:nvSpPr>
          <p:cNvPr id="1086" name="Google Shape;1086;p37"/>
          <p:cNvSpPr txBox="1">
            <a:spLocks noGrp="1"/>
          </p:cNvSpPr>
          <p:nvPr>
            <p:ph type="title" idx="9"/>
          </p:nvPr>
        </p:nvSpPr>
        <p:spPr>
          <a:xfrm>
            <a:off x="5602945" y="3388875"/>
            <a:ext cx="2731200" cy="5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Oportunidades</a:t>
            </a:r>
            <a:endParaRPr/>
          </a:p>
        </p:txBody>
      </p:sp>
      <p:sp>
        <p:nvSpPr>
          <p:cNvPr id="1087" name="Google Shape;1087;p37"/>
          <p:cNvSpPr txBox="1">
            <a:spLocks noGrp="1"/>
          </p:cNvSpPr>
          <p:nvPr>
            <p:ph type="title" idx="13"/>
          </p:nvPr>
        </p:nvSpPr>
        <p:spPr>
          <a:xfrm>
            <a:off x="4659709" y="3272163"/>
            <a:ext cx="822516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  <p:sp>
        <p:nvSpPr>
          <p:cNvPr id="1088" name="Google Shape;1088;p37"/>
          <p:cNvSpPr txBox="1">
            <a:spLocks noGrp="1"/>
          </p:cNvSpPr>
          <p:nvPr>
            <p:ph type="title" idx="15"/>
          </p:nvPr>
        </p:nvSpPr>
        <p:spPr>
          <a:xfrm>
            <a:off x="723388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DAFO</a:t>
            </a:r>
            <a:endParaRPr dirty="0"/>
          </a:p>
        </p:txBody>
      </p:sp>
      <p:sp>
        <p:nvSpPr>
          <p:cNvPr id="1089" name="Google Shape;1089;p37"/>
          <p:cNvSpPr txBox="1">
            <a:spLocks noGrp="1"/>
          </p:cNvSpPr>
          <p:nvPr>
            <p:ph type="subTitle" idx="1"/>
          </p:nvPr>
        </p:nvSpPr>
        <p:spPr>
          <a:xfrm>
            <a:off x="1628612" y="4094800"/>
            <a:ext cx="31041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Competencia consolidada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Riesgos legales por contenido licenciado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Coste por obsolescencia</a:t>
            </a:r>
            <a:endParaRPr/>
          </a:p>
        </p:txBody>
      </p:sp>
      <p:sp>
        <p:nvSpPr>
          <p:cNvPr id="1090" name="Google Shape;1090;p37"/>
          <p:cNvSpPr txBox="1">
            <a:spLocks noGrp="1"/>
          </p:cNvSpPr>
          <p:nvPr>
            <p:ph type="subTitle" idx="1"/>
          </p:nvPr>
        </p:nvSpPr>
        <p:spPr>
          <a:xfrm>
            <a:off x="5482225" y="4094800"/>
            <a:ext cx="3468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Crecimiento del sector del anime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Tendencia de apps pesonalizadas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Expansión a otros sectores (maga, novela ligera, etc)</a:t>
            </a:r>
            <a:endParaRPr/>
          </a:p>
        </p:txBody>
      </p:sp>
      <p:sp>
        <p:nvSpPr>
          <p:cNvPr id="1091" name="Google Shape;1091;p37"/>
          <p:cNvSpPr txBox="1">
            <a:spLocks noGrp="1"/>
          </p:cNvSpPr>
          <p:nvPr>
            <p:ph type="subTitle" idx="1"/>
          </p:nvPr>
        </p:nvSpPr>
        <p:spPr>
          <a:xfrm>
            <a:off x="5482225" y="2454775"/>
            <a:ext cx="31041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App de nicho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Funcionalidad simple y demandada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Diseño atractivo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8"/>
          <p:cNvSpPr/>
          <p:nvPr/>
        </p:nvSpPr>
        <p:spPr>
          <a:xfrm>
            <a:off x="284418" y="2106868"/>
            <a:ext cx="1173900" cy="1173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8"/>
          <p:cNvSpPr txBox="1">
            <a:spLocks noGrp="1"/>
          </p:cNvSpPr>
          <p:nvPr>
            <p:ph type="title"/>
          </p:nvPr>
        </p:nvSpPr>
        <p:spPr>
          <a:xfrm>
            <a:off x="2340450" y="2328575"/>
            <a:ext cx="4686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</a:t>
            </a:r>
            <a:endParaRPr/>
          </a:p>
        </p:txBody>
      </p:sp>
      <p:sp>
        <p:nvSpPr>
          <p:cNvPr id="1098" name="Google Shape;1098;p38"/>
          <p:cNvSpPr txBox="1">
            <a:spLocks noGrp="1"/>
          </p:cNvSpPr>
          <p:nvPr>
            <p:ph type="title" idx="2"/>
          </p:nvPr>
        </p:nvSpPr>
        <p:spPr>
          <a:xfrm>
            <a:off x="-144225" y="2233975"/>
            <a:ext cx="15228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cxnSp>
        <p:nvCxnSpPr>
          <p:cNvPr id="1099" name="Google Shape;1099;p38"/>
          <p:cNvCxnSpPr/>
          <p:nvPr/>
        </p:nvCxnSpPr>
        <p:spPr>
          <a:xfrm>
            <a:off x="1988638" y="1817993"/>
            <a:ext cx="2700" cy="15075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623</Words>
  <Application>Microsoft Office PowerPoint</Application>
  <PresentationFormat>Presentación en pantalla (16:9)</PresentationFormat>
  <Paragraphs>127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Paytone One</vt:lpstr>
      <vt:lpstr>Questrial</vt:lpstr>
      <vt:lpstr>Arial</vt:lpstr>
      <vt:lpstr>Anaheim</vt:lpstr>
      <vt:lpstr>Bebas Neue</vt:lpstr>
      <vt:lpstr>Roboto Slab Light</vt:lpstr>
      <vt:lpstr>Minimalist Thesis Defense by Slidesgo</vt:lpstr>
      <vt:lpstr>Nimesuki</vt:lpstr>
      <vt:lpstr>Índice</vt:lpstr>
      <vt:lpstr>INTRODUCCIÓN</vt:lpstr>
      <vt:lpstr>Introducción</vt:lpstr>
      <vt:lpstr>OBJETIVOS</vt:lpstr>
      <vt:lpstr>Objetivos</vt:lpstr>
      <vt:lpstr>DAFO</vt:lpstr>
      <vt:lpstr>Debilidades</vt:lpstr>
      <vt:lpstr>GANTT</vt:lpstr>
      <vt:lpstr>GANTT</vt:lpstr>
      <vt:lpstr>HERRAMIENTAS</vt:lpstr>
      <vt:lpstr>Herramientas</vt:lpstr>
      <vt:lpstr>Herramientas</vt:lpstr>
      <vt:lpstr>Herramientas</vt:lpstr>
      <vt:lpstr>CLASES</vt:lpstr>
      <vt:lpstr>Clases</vt:lpstr>
      <vt:lpstr>DIFICULTADES</vt:lpstr>
      <vt:lpstr>Dificultades y Soluciones</vt:lpstr>
      <vt:lpstr>DEMO</vt:lpstr>
      <vt:lpstr>MEJORAS FUTURAS</vt:lpstr>
      <vt:lpstr>Mejoras Futuras</vt:lpstr>
      <vt:lpstr>CONCLUSIONES</vt:lpstr>
      <vt:lpstr>Conclusión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Nimesuki</dc:title>
  <dc:creator>Administrador</dc:creator>
  <cp:lastModifiedBy>Administrador</cp:lastModifiedBy>
  <cp:revision>5</cp:revision>
  <dcterms:modified xsi:type="dcterms:W3CDTF">2025-06-09T21:26:01Z</dcterms:modified>
</cp:coreProperties>
</file>