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Roboto Medium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906A02-9B2A-4119-940E-09263546BBDE}">
  <a:tblStyle styleId="{23906A02-9B2A-4119-940E-09263546BB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bold.fntdata"/><Relationship Id="rId10" Type="http://schemas.openxmlformats.org/officeDocument/2006/relationships/slide" Target="slides/slide4.xml"/><Relationship Id="rId32" Type="http://schemas.openxmlformats.org/officeDocument/2006/relationships/font" Target="fonts/Roboto-regular.fntdata"/><Relationship Id="rId13" Type="http://schemas.openxmlformats.org/officeDocument/2006/relationships/slide" Target="slides/slide7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-italic.fntdata"/><Relationship Id="rId15" Type="http://schemas.openxmlformats.org/officeDocument/2006/relationships/slide" Target="slides/slide9.xml"/><Relationship Id="rId37" Type="http://schemas.openxmlformats.org/officeDocument/2006/relationships/font" Target="fonts/RobotoMedium-bold.fntdata"/><Relationship Id="rId14" Type="http://schemas.openxmlformats.org/officeDocument/2006/relationships/slide" Target="slides/slide8.xml"/><Relationship Id="rId36" Type="http://schemas.openxmlformats.org/officeDocument/2006/relationships/font" Target="fonts/RobotoMedium-regular.fntdata"/><Relationship Id="rId17" Type="http://schemas.openxmlformats.org/officeDocument/2006/relationships/slide" Target="slides/slide11.xml"/><Relationship Id="rId39" Type="http://schemas.openxmlformats.org/officeDocument/2006/relationships/font" Target="fonts/RobotoMedium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Medium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6e66d3747e_0_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6e66d3747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6e55656bc7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6e55656bc7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6e784195bb_3_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6e784195bb_3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6e55656bc7_3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6e55656bc7_3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6e55656bc7_3_1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6e55656bc7_3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6e55656bc7_3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6e55656bc7_3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6e55656bc7_3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6e55656bc7_3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6e55656bc7_3_1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6e55656bc7_3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e55656b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e55656b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6e784195bb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6e784195bb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6e784195bb_2_1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6e784195bb_2_1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6e784195bb_2_1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6e784195bb_2_1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6e784195bb_1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6e784195b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6e784195bb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6e784195bb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6e784195bb_1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6e784195bb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e5e8c87d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e5e8c87d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6e784195bb_2_2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6e784195bb_2_2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6e784195bb_2_24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6e784195bb_2_2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e66d374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e66d374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e66d3747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6e66d3747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6e66d3747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6e66d374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e66d3747e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e66d3747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Alt, arm, abgehängt?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Datengetriebene Perspektiven auf Altersarmut und Rentensysteme in Europa</a:t>
            </a:r>
            <a:endParaRPr sz="1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465100" y="3829750"/>
            <a:ext cx="6063300" cy="11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Retirement Analytics EU: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Luis Litters (</a:t>
            </a:r>
            <a:r>
              <a:rPr lang="de" sz="800"/>
              <a:t>4512765</a:t>
            </a:r>
            <a:r>
              <a:rPr lang="de" sz="800"/>
              <a:t>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Rouah Abdul Jawad(</a:t>
            </a:r>
            <a:r>
              <a:rPr lang="de" sz="800"/>
              <a:t>5382671</a:t>
            </a:r>
            <a:r>
              <a:rPr lang="de" sz="800"/>
              <a:t>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Tim Stelzner (</a:t>
            </a:r>
            <a:r>
              <a:rPr lang="de" sz="800"/>
              <a:t>3482360</a:t>
            </a:r>
            <a:r>
              <a:rPr lang="de" sz="800"/>
              <a:t>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Alexander Rohr (</a:t>
            </a:r>
            <a:r>
              <a:rPr lang="de" sz="800"/>
              <a:t>1533656</a:t>
            </a:r>
            <a:r>
              <a:rPr lang="de" sz="800"/>
              <a:t>),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/>
              <a:t>Mehmet Marijanovic (</a:t>
            </a:r>
            <a:r>
              <a:rPr lang="de" sz="800"/>
              <a:t>3544801</a:t>
            </a:r>
            <a:r>
              <a:rPr lang="de" sz="800"/>
              <a:t>)</a:t>
            </a:r>
            <a:endParaRPr sz="8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1525" y="4262650"/>
            <a:ext cx="1358675" cy="56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Form des Hintergrundpointers in der Zeitachsengrafik" id="207" name="Google Shape;207;p22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lt1"/>
                </a:solidFill>
              </a:rPr>
              <a:t>03.07.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09" name="Google Shape;209;p22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210" name="Google Shape;210;p22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1" name="Google Shape;211;p22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Form des Hintergrundpointers in der Zeitachsengrafik" id="212" name="Google Shape;212;p22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2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lt1"/>
                </a:solidFill>
              </a:rPr>
              <a:t>10.07.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14" name="Google Shape;214;p22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215" name="Google Shape;215;p22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6" name="Google Shape;216;p22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Form des Hintergrundpointers in der Zeitachsengrafik" id="217" name="Google Shape;217;p22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2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lt1"/>
                </a:solidFill>
              </a:rPr>
              <a:t>10.07.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19" name="Google Shape;219;p22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220" name="Google Shape;220;p22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1" name="Google Shape;221;p22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Form des Hintergrundpointers in der Zeitachsengrafik" id="222" name="Google Shape;222;p22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2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lt1"/>
                </a:solidFill>
              </a:rPr>
              <a:t>10.07.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24" name="Google Shape;224;p22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225" name="Google Shape;225;p22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6" name="Google Shape;226;p22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Form des Hintergrundpointers in der Zeitachsengrafik" id="227" name="Google Shape;227;p22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2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lt1"/>
                </a:solidFill>
              </a:rPr>
              <a:t>11.07.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29" name="Google Shape;229;p22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230" name="Google Shape;230;p22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1" name="Google Shape;231;p22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22"/>
          <p:cNvSpPr txBox="1"/>
          <p:nvPr>
            <p:ph idx="4294967295" type="body"/>
          </p:nvPr>
        </p:nvSpPr>
        <p:spPr>
          <a:xfrm>
            <a:off x="-52675" y="91431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Erstellung von 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Texten</a:t>
            </a:r>
            <a:endParaRPr sz="1600"/>
          </a:p>
        </p:txBody>
      </p:sp>
      <p:sp>
        <p:nvSpPr>
          <p:cNvPr id="233" name="Google Shape;233;p22"/>
          <p:cNvSpPr txBox="1"/>
          <p:nvPr>
            <p:ph idx="4294967295" type="body"/>
          </p:nvPr>
        </p:nvSpPr>
        <p:spPr>
          <a:xfrm>
            <a:off x="3297600" y="70391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Fertigstellung Multi-Media-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Präsentation</a:t>
            </a:r>
            <a:endParaRPr sz="1600"/>
          </a:p>
        </p:txBody>
      </p:sp>
      <p:sp>
        <p:nvSpPr>
          <p:cNvPr id="234" name="Google Shape;234;p22"/>
          <p:cNvSpPr txBox="1"/>
          <p:nvPr>
            <p:ph idx="4294967295" type="body"/>
          </p:nvPr>
        </p:nvSpPr>
        <p:spPr>
          <a:xfrm>
            <a:off x="6647875" y="91431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Abgabe aller Dokumente</a:t>
            </a:r>
            <a:endParaRPr sz="1600"/>
          </a:p>
        </p:txBody>
      </p:sp>
      <p:sp>
        <p:nvSpPr>
          <p:cNvPr id="235" name="Google Shape;235;p22"/>
          <p:cNvSpPr txBox="1"/>
          <p:nvPr>
            <p:ph idx="4294967295" type="body"/>
          </p:nvPr>
        </p:nvSpPr>
        <p:spPr>
          <a:xfrm>
            <a:off x="1662675" y="35332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Fertigstellung DataStory</a:t>
            </a:r>
            <a:endParaRPr sz="1600"/>
          </a:p>
        </p:txBody>
      </p:sp>
      <p:sp>
        <p:nvSpPr>
          <p:cNvPr id="236" name="Google Shape;236;p22"/>
          <p:cNvSpPr txBox="1"/>
          <p:nvPr>
            <p:ph idx="4294967295" type="body"/>
          </p:nvPr>
        </p:nvSpPr>
        <p:spPr>
          <a:xfrm>
            <a:off x="4951125" y="35332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Fertigstellung Projektabschluss-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bericht</a:t>
            </a:r>
            <a:endParaRPr sz="1600"/>
          </a:p>
        </p:txBody>
      </p:sp>
      <p:sp>
        <p:nvSpPr>
          <p:cNvPr id="237" name="Google Shape;237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/>
          <p:nvPr>
            <p:ph type="title"/>
          </p:nvPr>
        </p:nvSpPr>
        <p:spPr>
          <a:xfrm>
            <a:off x="460950" y="835300"/>
            <a:ext cx="8222100" cy="119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Zielerreichung (Meilensteine)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  <p:pic>
        <p:nvPicPr>
          <p:cNvPr id="243" name="Google Shape;2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1187" y="1727900"/>
            <a:ext cx="4187175" cy="298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/>
          <p:nvPr>
            <p:ph type="title"/>
          </p:nvPr>
        </p:nvSpPr>
        <p:spPr>
          <a:xfrm>
            <a:off x="187125" y="314750"/>
            <a:ext cx="9000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3100"/>
              <a:t>✅</a:t>
            </a:r>
            <a:r>
              <a:rPr b="1" lang="de" sz="3100"/>
              <a:t>Was haben wir erreicht? </a:t>
            </a:r>
            <a:endParaRPr b="1" sz="2900"/>
          </a:p>
        </p:txBody>
      </p:sp>
      <p:sp>
        <p:nvSpPr>
          <p:cNvPr id="250" name="Google Shape;250;p24"/>
          <p:cNvSpPr/>
          <p:nvPr/>
        </p:nvSpPr>
        <p:spPr>
          <a:xfrm>
            <a:off x="259425" y="1292025"/>
            <a:ext cx="1604400" cy="557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</a:rPr>
              <a:t>🟢Initialisierung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51" name="Google Shape;251;p24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2 Planung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2" name="Google Shape;252;p24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3 Durchführung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3" name="Google Shape;253;p24"/>
          <p:cNvSpPr/>
          <p:nvPr/>
        </p:nvSpPr>
        <p:spPr>
          <a:xfrm>
            <a:off x="2042438" y="1274875"/>
            <a:ext cx="1604400" cy="557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🟢Planung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4" name="Google Shape;254;p24"/>
          <p:cNvSpPr/>
          <p:nvPr/>
        </p:nvSpPr>
        <p:spPr>
          <a:xfrm>
            <a:off x="3825475" y="1274875"/>
            <a:ext cx="1642500" cy="557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1"/>
                </a:solidFill>
              </a:rPr>
              <a:t>🟢Durchführung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255" name="Google Shape;255;p24"/>
          <p:cNvSpPr/>
          <p:nvPr/>
        </p:nvSpPr>
        <p:spPr>
          <a:xfrm>
            <a:off x="5646588" y="1274875"/>
            <a:ext cx="1604400" cy="557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🟢Kontrolle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6" name="Google Shape;256;p24"/>
          <p:cNvSpPr/>
          <p:nvPr/>
        </p:nvSpPr>
        <p:spPr>
          <a:xfrm>
            <a:off x="7378325" y="1274875"/>
            <a:ext cx="1604400" cy="5571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</a:rPr>
              <a:t>🔴</a:t>
            </a:r>
            <a:r>
              <a:rPr lang="de">
                <a:solidFill>
                  <a:schemeClr val="lt1"/>
                </a:solidFill>
              </a:rPr>
              <a:t>Abschluss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7" name="Google Shape;257;p24"/>
          <p:cNvSpPr txBox="1"/>
          <p:nvPr>
            <p:ph idx="4294967295" type="body"/>
          </p:nvPr>
        </p:nvSpPr>
        <p:spPr>
          <a:xfrm>
            <a:off x="5646588" y="2086725"/>
            <a:ext cx="1604400" cy="26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</a:rPr>
              <a:t>✅Analyse validiert.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</a:rPr>
              <a:t>✅</a:t>
            </a:r>
            <a:r>
              <a:rPr lang="de" sz="1100">
                <a:solidFill>
                  <a:srgbClr val="000000"/>
                </a:solidFill>
              </a:rPr>
              <a:t>Feedback im Team </a:t>
            </a:r>
            <a:r>
              <a:rPr lang="de" sz="1100">
                <a:solidFill>
                  <a:srgbClr val="000000"/>
                </a:solidFill>
              </a:rPr>
              <a:t>eingeholt.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de" sz="1100">
                <a:solidFill>
                  <a:srgbClr val="000000"/>
                </a:solidFill>
              </a:rPr>
              <a:t>✅Visualisierungen und Storyline überprüft und angepasst.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258" name="Google Shape;258;p24"/>
          <p:cNvSpPr txBox="1"/>
          <p:nvPr>
            <p:ph idx="4294967295" type="body"/>
          </p:nvPr>
        </p:nvSpPr>
        <p:spPr>
          <a:xfrm>
            <a:off x="3769800" y="2086725"/>
            <a:ext cx="1604400" cy="26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</a:rPr>
              <a:t>✅Daten beschafft und bereinigt.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</a:rPr>
              <a:t>✅Visualisierungen mit Tableau erstellt.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</a:rPr>
              <a:t>✅Data Story geschrieben.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59" name="Google Shape;259;p24"/>
          <p:cNvSpPr txBox="1"/>
          <p:nvPr>
            <p:ph idx="4294967295" type="body"/>
          </p:nvPr>
        </p:nvSpPr>
        <p:spPr>
          <a:xfrm>
            <a:off x="2042450" y="2086725"/>
            <a:ext cx="1604400" cy="26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</a:rPr>
              <a:t>✅Projektstrukturplan und Gantt-Chart erstellt.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</a:rPr>
              <a:t>✅Datensätze ausgewählt.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de" sz="1100">
                <a:solidFill>
                  <a:srgbClr val="000000"/>
                </a:solidFill>
              </a:rPr>
              <a:t>✅Methoden und Storyline definiert.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260" name="Google Shape;260;p24"/>
          <p:cNvSpPr txBox="1"/>
          <p:nvPr>
            <p:ph idx="4294967295" type="body"/>
          </p:nvPr>
        </p:nvSpPr>
        <p:spPr>
          <a:xfrm>
            <a:off x="259425" y="2086725"/>
            <a:ext cx="1604400" cy="22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</a:rPr>
              <a:t>✅Titel 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</a:rPr>
              <a:t>✅Fragestellung und Zieldefinition im Team und mit Betreuern abgestimmt. 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de" sz="1100">
                <a:solidFill>
                  <a:srgbClr val="000000"/>
                </a:solidFill>
              </a:rPr>
              <a:t>✅Datenquellen geprüft, technische Zugänge eingerichtet.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261" name="Google Shape;261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Priorisierung</a:t>
            </a:r>
            <a:r>
              <a:rPr b="1" lang="de"/>
              <a:t> </a:t>
            </a:r>
            <a:endParaRPr b="1"/>
          </a:p>
        </p:txBody>
      </p:sp>
      <p:sp>
        <p:nvSpPr>
          <p:cNvPr id="267" name="Google Shape;267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Schwerpunkte der Analyse: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1️⃣ Anteil der über 65-Jährigen, die armutsgefährdet sind</a:t>
            </a:r>
            <a:br>
              <a:rPr lang="de" sz="1600">
                <a:solidFill>
                  <a:srgbClr val="000000"/>
                </a:solidFill>
              </a:rPr>
            </a:br>
            <a:r>
              <a:rPr lang="de" sz="1600">
                <a:solidFill>
                  <a:srgbClr val="000000"/>
                </a:solidFill>
              </a:rPr>
              <a:t>2️⃣ Vergleich der Armutsgefährdung von Rentnern mit der Altersgruppe unter 65 Jahren</a:t>
            </a:r>
            <a:br>
              <a:rPr lang="de" sz="1600">
                <a:solidFill>
                  <a:srgbClr val="000000"/>
                </a:solidFill>
              </a:rPr>
            </a:br>
            <a:r>
              <a:rPr lang="de" sz="1600">
                <a:solidFill>
                  <a:srgbClr val="000000"/>
                </a:solidFill>
              </a:rPr>
              <a:t>3️⃣ Dokumentation und Nutzung der Datenquellen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600">
                <a:solidFill>
                  <a:srgbClr val="000000"/>
                </a:solidFill>
              </a:rPr>
              <a:t>🚩 Nicht geschafft: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de" sz="1600">
                <a:solidFill>
                  <a:srgbClr val="000000"/>
                </a:solidFill>
              </a:rPr>
              <a:t>Visualisierung aller Attribute aufgrund Zeitmangel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268" name="Google Shape;268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"/>
          <p:cNvSpPr txBox="1"/>
          <p:nvPr>
            <p:ph type="title"/>
          </p:nvPr>
        </p:nvSpPr>
        <p:spPr>
          <a:xfrm>
            <a:off x="282375" y="3220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800"/>
              <a:t>⚠️ Was lief anders als geplant?</a:t>
            </a:r>
            <a:endParaRPr b="1" sz="4700"/>
          </a:p>
        </p:txBody>
      </p:sp>
      <p:grpSp>
        <p:nvGrpSpPr>
          <p:cNvPr id="274" name="Google Shape;274;p26"/>
          <p:cNvGrpSpPr/>
          <p:nvPr/>
        </p:nvGrpSpPr>
        <p:grpSpPr>
          <a:xfrm>
            <a:off x="431925" y="1304889"/>
            <a:ext cx="2628925" cy="2952111"/>
            <a:chOff x="431925" y="1304875"/>
            <a:chExt cx="2628925" cy="3416400"/>
          </a:xfrm>
        </p:grpSpPr>
        <p:sp>
          <p:nvSpPr>
            <p:cNvPr id="275" name="Google Shape;275;p2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7" name="Google Shape;277;p26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300">
                <a:solidFill>
                  <a:schemeClr val="lt1"/>
                </a:solidFill>
              </a:rPr>
              <a:t>Datenaufbereitung &amp; -prüfung</a:t>
            </a:r>
            <a:endParaRPr b="1" sz="1500">
              <a:solidFill>
                <a:schemeClr val="lt1"/>
              </a:solidFill>
            </a:endParaRPr>
          </a:p>
        </p:txBody>
      </p:sp>
      <p:grpSp>
        <p:nvGrpSpPr>
          <p:cNvPr id="278" name="Google Shape;278;p26"/>
          <p:cNvGrpSpPr/>
          <p:nvPr/>
        </p:nvGrpSpPr>
        <p:grpSpPr>
          <a:xfrm>
            <a:off x="3320450" y="1304879"/>
            <a:ext cx="2632500" cy="2952111"/>
            <a:chOff x="3320450" y="1304875"/>
            <a:chExt cx="2632500" cy="3416400"/>
          </a:xfrm>
        </p:grpSpPr>
        <p:sp>
          <p:nvSpPr>
            <p:cNvPr id="279" name="Google Shape;279;p2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" name="Google Shape;281;p26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400">
                <a:solidFill>
                  <a:schemeClr val="lt1"/>
                </a:solidFill>
              </a:rPr>
              <a:t>Storyline &amp; Visualisierungen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282" name="Google Shape;282;p26"/>
          <p:cNvSpPr txBox="1"/>
          <p:nvPr>
            <p:ph idx="4294967295" type="body"/>
          </p:nvPr>
        </p:nvSpPr>
        <p:spPr>
          <a:xfrm>
            <a:off x="3320450" y="1766300"/>
            <a:ext cx="2632500" cy="28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</a:rPr>
              <a:t>Storyline mehrfach angepasst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lang="de" sz="1100">
                <a:solidFill>
                  <a:srgbClr val="000000"/>
                </a:solidFill>
              </a:rPr>
              <a:t>Storyline während der Visualisierung mehrfach überarbeitet.</a:t>
            </a:r>
            <a:br>
              <a:rPr lang="de" sz="11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</a:rPr>
              <a:t>Ergebnisse klarer &amp; verständlicher dargestellt.</a:t>
            </a:r>
            <a:br>
              <a:rPr lang="de" sz="11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</a:rPr>
              <a:t>Aussagekraft der Diagramme gesteigert.</a:t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283" name="Google Shape;283;p26"/>
          <p:cNvGrpSpPr/>
          <p:nvPr/>
        </p:nvGrpSpPr>
        <p:grpSpPr>
          <a:xfrm>
            <a:off x="6212550" y="1304870"/>
            <a:ext cx="2632500" cy="2952111"/>
            <a:chOff x="6212550" y="1304875"/>
            <a:chExt cx="2632500" cy="3416400"/>
          </a:xfrm>
        </p:grpSpPr>
        <p:sp>
          <p:nvSpPr>
            <p:cNvPr id="284" name="Google Shape;284;p2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" name="Google Shape;286;p26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400">
                <a:solidFill>
                  <a:schemeClr val="lt1"/>
                </a:solidFill>
              </a:rPr>
              <a:t>Zeit &amp; Teamkoordination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287" name="Google Shape;287;p26"/>
          <p:cNvSpPr txBox="1"/>
          <p:nvPr>
            <p:ph idx="4294967295" type="body"/>
          </p:nvPr>
        </p:nvSpPr>
        <p:spPr>
          <a:xfrm>
            <a:off x="6212550" y="1766300"/>
            <a:ext cx="2667600" cy="28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</a:rPr>
              <a:t>Zeitpuffer aufgebraucht, Teamarbeit intensiviert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lang="de" sz="1100">
                <a:solidFill>
                  <a:srgbClr val="000000"/>
                </a:solidFill>
              </a:rPr>
              <a:t>Puffer durch Mehraufwand bei Analyse &amp; Visualisierung verbraucht.</a:t>
            </a:r>
            <a:br>
              <a:rPr lang="de" sz="11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</a:rPr>
              <a:t>Teamabstimmungen intensiviert, klare Rollen verteilt.</a:t>
            </a:r>
            <a:br>
              <a:rPr lang="de" sz="11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de" sz="1100">
                <a:solidFill>
                  <a:srgbClr val="000000"/>
                </a:solidFill>
              </a:rPr>
              <a:t>Alle Abgabetermine eingehalten.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88" name="Google Shape;288;p26"/>
          <p:cNvSpPr txBox="1"/>
          <p:nvPr>
            <p:ph idx="4294967295" type="body"/>
          </p:nvPr>
        </p:nvSpPr>
        <p:spPr>
          <a:xfrm>
            <a:off x="431975" y="1766275"/>
            <a:ext cx="2628900" cy="28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</a:rPr>
              <a:t>Aufwendiger als geplant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100">
                <a:solidFill>
                  <a:srgbClr val="000000"/>
                </a:solidFill>
              </a:rPr>
              <a:t>Mehr Zeit durch Inkonsistenzen in den Datensätzen benötigt.</a:t>
            </a:r>
            <a:br>
              <a:rPr lang="de" sz="11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100">
                <a:solidFill>
                  <a:srgbClr val="000000"/>
                </a:solidFill>
              </a:rPr>
              <a:t>Qualität vor Schnelligkeit gesetzt.</a:t>
            </a:r>
            <a:br>
              <a:rPr lang="de" sz="11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100">
                <a:solidFill>
                  <a:srgbClr val="000000"/>
                </a:solidFill>
              </a:rPr>
              <a:t>Belastbare Analysen als Priorität.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89" name="Google Shape;289;p26"/>
          <p:cNvSpPr txBox="1"/>
          <p:nvPr/>
        </p:nvSpPr>
        <p:spPr>
          <a:xfrm>
            <a:off x="431925" y="4501725"/>
            <a:ext cx="75543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100">
                <a:latin typeface="Roboto"/>
                <a:ea typeface="Roboto"/>
                <a:cs typeface="Roboto"/>
                <a:sym typeface="Roboto"/>
              </a:rPr>
              <a:t>👉 Trotz Mehraufwand alle Ziele umgesetzt.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Projektabschluss &amp; letzte Schritte</a:t>
            </a:r>
            <a:endParaRPr b="1"/>
          </a:p>
        </p:txBody>
      </p:sp>
      <p:sp>
        <p:nvSpPr>
          <p:cNvPr id="296" name="Google Shape;296;p27"/>
          <p:cNvSpPr txBox="1"/>
          <p:nvPr>
            <p:ph idx="1" type="body"/>
          </p:nvPr>
        </p:nvSpPr>
        <p:spPr>
          <a:xfrm>
            <a:off x="311700" y="1229875"/>
            <a:ext cx="4670700" cy="30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de" sz="1200">
                <a:solidFill>
                  <a:srgbClr val="000000"/>
                </a:solidFill>
              </a:rPr>
              <a:t>📝 Data Story finalisieren</a:t>
            </a:r>
            <a:endParaRPr sz="12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de" sz="1100">
                <a:solidFill>
                  <a:srgbClr val="000000"/>
                </a:solidFill>
              </a:rPr>
              <a:t>📄 Projektabschlussbericht fertigstellen</a:t>
            </a:r>
            <a:endParaRPr sz="11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de" sz="1100">
                <a:solidFill>
                  <a:srgbClr val="000000"/>
                </a:solidFill>
              </a:rPr>
              <a:t>📅 Abgabe am 11.07.2025</a:t>
            </a:r>
            <a:endParaRPr sz="11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de" sz="1100">
                <a:solidFill>
                  <a:srgbClr val="000000"/>
                </a:solidFill>
              </a:rPr>
              <a:t>🤝 Teamreflexion und Archivierung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👉 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Ziel: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Alle Abgaben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vollständig, pünktlich 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</a:t>
            </a:r>
            <a:r>
              <a:rPr b="1"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verständlich </a:t>
            </a:r>
            <a:r>
              <a:rPr lang="d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einreichen, und den Projekterfolg sichern.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297" name="Google Shape;2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175" y="1049575"/>
            <a:ext cx="3964126" cy="26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Projektverlauf: Reflexion und Optimierung der Teamarbeit</a:t>
            </a:r>
            <a:endParaRPr/>
          </a:p>
        </p:txBody>
      </p:sp>
      <p:sp>
        <p:nvSpPr>
          <p:cNvPr id="304" name="Google Shape;304;p2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/>
          <p:nvPr>
            <p:ph type="title"/>
          </p:nvPr>
        </p:nvSpPr>
        <p:spPr>
          <a:xfrm>
            <a:off x="263250" y="200125"/>
            <a:ext cx="3616800" cy="2199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41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lt1"/>
                </a:solidFill>
              </a:rPr>
              <a:t>Ausgangssituation: Startphase des Projekts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10" name="Google Shape;310;p2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Entwicklung der Teamarbeit</a:t>
            </a:r>
            <a:endParaRPr b="1"/>
          </a:p>
        </p:txBody>
      </p:sp>
      <p:grpSp>
        <p:nvGrpSpPr>
          <p:cNvPr id="316" name="Google Shape;316;p30"/>
          <p:cNvGrpSpPr/>
          <p:nvPr/>
        </p:nvGrpSpPr>
        <p:grpSpPr>
          <a:xfrm>
            <a:off x="2876625" y="1521000"/>
            <a:ext cx="3175200" cy="3175200"/>
            <a:chOff x="2820225" y="891450"/>
            <a:chExt cx="3175200" cy="3175200"/>
          </a:xfrm>
        </p:grpSpPr>
        <p:sp>
          <p:nvSpPr>
            <p:cNvPr id="317" name="Google Shape;317;p30"/>
            <p:cNvSpPr/>
            <p:nvPr/>
          </p:nvSpPr>
          <p:spPr>
            <a:xfrm rot="10800000">
              <a:off x="2820225" y="891450"/>
              <a:ext cx="3175200" cy="3175200"/>
            </a:xfrm>
            <a:prstGeom prst="blockArc">
              <a:avLst>
                <a:gd fmla="val 5399801" name="adj1"/>
                <a:gd fmla="val 3012680" name="adj2"/>
                <a:gd fmla="val 6939" name="adj3"/>
              </a:avLst>
            </a:prstGeom>
            <a:solidFill>
              <a:srgbClr val="A1C2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 rot="10800000">
              <a:off x="3175023" y="1179900"/>
              <a:ext cx="450600" cy="450600"/>
            </a:xfrm>
            <a:prstGeom prst="rtTriangle">
              <a:avLst/>
            </a:prstGeom>
            <a:solidFill>
              <a:srgbClr val="A1C2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30"/>
          <p:cNvSpPr/>
          <p:nvPr/>
        </p:nvSpPr>
        <p:spPr>
          <a:xfrm>
            <a:off x="3798075" y="1324550"/>
            <a:ext cx="1647900" cy="763800"/>
          </a:xfrm>
          <a:prstGeom prst="round1Rect">
            <a:avLst>
              <a:gd fmla="val 50000" name="adj"/>
            </a:avLst>
          </a:prstGeom>
          <a:solidFill>
            <a:srgbClr val="0942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Einführung eines Zeitplans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320" name="Google Shape;320;p30"/>
          <p:cNvSpPr/>
          <p:nvPr/>
        </p:nvSpPr>
        <p:spPr>
          <a:xfrm>
            <a:off x="5130375" y="2881475"/>
            <a:ext cx="1647900" cy="763800"/>
          </a:xfrm>
          <a:prstGeom prst="round1Rect">
            <a:avLst>
              <a:gd fmla="val 50000" name="adj"/>
            </a:avLst>
          </a:prstGeom>
          <a:solidFill>
            <a:srgbClr val="0942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Regelmäßige Meetings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30"/>
          <p:cNvSpPr/>
          <p:nvPr/>
        </p:nvSpPr>
        <p:spPr>
          <a:xfrm>
            <a:off x="2307975" y="2881475"/>
            <a:ext cx="1647900" cy="763800"/>
          </a:xfrm>
          <a:prstGeom prst="round1Rect">
            <a:avLst>
              <a:gd fmla="val 50000" name="adj"/>
            </a:avLst>
          </a:prstGeom>
          <a:solidFill>
            <a:srgbClr val="0942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Kommunikation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3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"/>
          <p:cNvSpPr txBox="1"/>
          <p:nvPr>
            <p:ph type="title"/>
          </p:nvPr>
        </p:nvSpPr>
        <p:spPr>
          <a:xfrm>
            <a:off x="282375" y="3220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800"/>
              <a:t>Iterativen Arbeitsmodell</a:t>
            </a:r>
            <a:endParaRPr b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/>
          </a:p>
        </p:txBody>
      </p:sp>
      <p:grpSp>
        <p:nvGrpSpPr>
          <p:cNvPr id="328" name="Google Shape;328;p31"/>
          <p:cNvGrpSpPr/>
          <p:nvPr/>
        </p:nvGrpSpPr>
        <p:grpSpPr>
          <a:xfrm>
            <a:off x="431925" y="1304932"/>
            <a:ext cx="2628925" cy="2519595"/>
            <a:chOff x="431925" y="1304875"/>
            <a:chExt cx="2628925" cy="3416400"/>
          </a:xfrm>
        </p:grpSpPr>
        <p:sp>
          <p:nvSpPr>
            <p:cNvPr id="329" name="Google Shape;329;p31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1" name="Google Shape;331;p31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300">
                <a:solidFill>
                  <a:schemeClr val="lt1"/>
                </a:solidFill>
              </a:rPr>
              <a:t>Planung</a:t>
            </a:r>
            <a:endParaRPr b="1" sz="1500">
              <a:solidFill>
                <a:schemeClr val="lt1"/>
              </a:solidFill>
            </a:endParaRPr>
          </a:p>
        </p:txBody>
      </p:sp>
      <p:grpSp>
        <p:nvGrpSpPr>
          <p:cNvPr id="332" name="Google Shape;332;p31"/>
          <p:cNvGrpSpPr/>
          <p:nvPr/>
        </p:nvGrpSpPr>
        <p:grpSpPr>
          <a:xfrm>
            <a:off x="3320450" y="1304883"/>
            <a:ext cx="2632500" cy="2519595"/>
            <a:chOff x="3320450" y="1304875"/>
            <a:chExt cx="2632500" cy="3416400"/>
          </a:xfrm>
        </p:grpSpPr>
        <p:sp>
          <p:nvSpPr>
            <p:cNvPr id="333" name="Google Shape;333;p31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5" name="Google Shape;335;p31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400">
                <a:solidFill>
                  <a:schemeClr val="lt1"/>
                </a:solidFill>
              </a:rPr>
              <a:t>Durchführung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336" name="Google Shape;336;p31"/>
          <p:cNvSpPr txBox="1"/>
          <p:nvPr>
            <p:ph idx="4294967295" type="body"/>
          </p:nvPr>
        </p:nvSpPr>
        <p:spPr>
          <a:xfrm>
            <a:off x="3320450" y="1766300"/>
            <a:ext cx="2632500" cy="17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Projektaufgaben bearbeitet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 Zeitplan diente als Orientierung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Verantwortlichkeiten wurden verteilt</a:t>
            </a:r>
            <a:endParaRPr sz="1600">
              <a:solidFill>
                <a:srgbClr val="000000"/>
              </a:solidFill>
            </a:endParaRPr>
          </a:p>
        </p:txBody>
      </p:sp>
      <p:grpSp>
        <p:nvGrpSpPr>
          <p:cNvPr id="337" name="Google Shape;337;p31"/>
          <p:cNvGrpSpPr/>
          <p:nvPr/>
        </p:nvGrpSpPr>
        <p:grpSpPr>
          <a:xfrm>
            <a:off x="6212550" y="1304939"/>
            <a:ext cx="2632500" cy="2519595"/>
            <a:chOff x="6212550" y="1304875"/>
            <a:chExt cx="2632500" cy="3416400"/>
          </a:xfrm>
        </p:grpSpPr>
        <p:sp>
          <p:nvSpPr>
            <p:cNvPr id="338" name="Google Shape;338;p31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1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0" name="Google Shape;340;p31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400">
                <a:solidFill>
                  <a:schemeClr val="lt1"/>
                </a:solidFill>
              </a:rPr>
              <a:t>Review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341" name="Google Shape;341;p31"/>
          <p:cNvSpPr txBox="1"/>
          <p:nvPr>
            <p:ph idx="4294967295" type="body"/>
          </p:nvPr>
        </p:nvSpPr>
        <p:spPr>
          <a:xfrm>
            <a:off x="6212550" y="1766300"/>
            <a:ext cx="2667600" cy="20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Besprechen Fortschritte und Hindernisse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Feedback (zur Problemlösung/nächsten Schritte priorisieren)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342" name="Google Shape;342;p31"/>
          <p:cNvSpPr txBox="1"/>
          <p:nvPr>
            <p:ph idx="4294967295" type="body"/>
          </p:nvPr>
        </p:nvSpPr>
        <p:spPr>
          <a:xfrm>
            <a:off x="431975" y="1766275"/>
            <a:ext cx="2628900" cy="13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erste Iteration: Zeitplan erstellt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de" sz="1600">
                <a:solidFill>
                  <a:srgbClr val="000000"/>
                </a:solidFill>
              </a:rPr>
              <a:t>SMART-Ziele 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43" name="Google Shape;343;p31"/>
          <p:cNvSpPr txBox="1"/>
          <p:nvPr/>
        </p:nvSpPr>
        <p:spPr>
          <a:xfrm>
            <a:off x="765525" y="3997975"/>
            <a:ext cx="75543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100">
                <a:latin typeface="Roboto"/>
                <a:ea typeface="Roboto"/>
                <a:cs typeface="Roboto"/>
                <a:sym typeface="Roboto"/>
              </a:rPr>
              <a:t>👉 </a:t>
            </a:r>
            <a:r>
              <a:rPr b="1" lang="de" sz="1100">
                <a:latin typeface="Roboto"/>
                <a:ea typeface="Roboto"/>
                <a:cs typeface="Roboto"/>
                <a:sym typeface="Roboto"/>
              </a:rPr>
              <a:t>Verbesserung: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de" sz="1100">
                <a:latin typeface="Roboto"/>
                <a:ea typeface="Roboto"/>
                <a:cs typeface="Roboto"/>
                <a:sym typeface="Roboto"/>
              </a:rPr>
              <a:t> Erkenntnisse aus den Reviews flossen in die Anpassung des Zeitplans und die Optimierung der Prozesse ein (z. B. noch klarere Kommunikationswege, genauere Definition von Aufgabenstellungen).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3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2578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Inhaltsverzeichnis Themen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 sz="1800"/>
              <a:t>Einführung &amp; Projektauftrag</a:t>
            </a:r>
            <a:endParaRPr sz="1800"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 sz="1800"/>
              <a:t>Zustand Anfang</a:t>
            </a:r>
            <a:endParaRPr sz="1800"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 sz="1800"/>
              <a:t>Aufgabenverteilung</a:t>
            </a:r>
            <a:endParaRPr sz="1800"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 sz="1800"/>
              <a:t>Ziel &amp; Pflichten u</a:t>
            </a:r>
            <a:r>
              <a:rPr lang="de"/>
              <a:t>nd</a:t>
            </a:r>
            <a:r>
              <a:rPr lang="de" sz="1800"/>
              <a:t> Lasten</a:t>
            </a:r>
            <a:endParaRPr sz="1800"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 sz="1800"/>
              <a:t>Meilensteinplan</a:t>
            </a:r>
            <a:endParaRPr sz="1800"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 sz="1800"/>
              <a:t>Zielerreichung (Meilensteine)</a:t>
            </a:r>
            <a:endParaRPr sz="1800"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 sz="1800"/>
              <a:t>Projektabschluss und Letzte Schritte</a:t>
            </a:r>
            <a:endParaRPr sz="1800"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 sz="1800"/>
              <a:t>Probleme Teamarbeit und allgemeine Zusammenarbeit</a:t>
            </a:r>
            <a:endParaRPr sz="1800"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 sz="1800"/>
              <a:t>Hindernisse Themenbearbeitung</a:t>
            </a:r>
            <a:endParaRPr sz="1800"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 sz="1800"/>
              <a:t>Lessons </a:t>
            </a:r>
            <a:r>
              <a:rPr lang="de"/>
              <a:t>L</a:t>
            </a:r>
            <a:r>
              <a:rPr lang="de" sz="1800"/>
              <a:t>earned (Was lief schlecht/gut?)</a:t>
            </a:r>
            <a:endParaRPr sz="1800"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 sz="1800"/>
              <a:t>Fazit</a:t>
            </a:r>
            <a:endParaRPr sz="2300"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Erkenntnisse aus dem Modell</a:t>
            </a:r>
            <a:endParaRPr b="1"/>
          </a:p>
        </p:txBody>
      </p:sp>
      <p:graphicFrame>
        <p:nvGraphicFramePr>
          <p:cNvPr id="350" name="Google Shape;350;p32"/>
          <p:cNvGraphicFramePr/>
          <p:nvPr/>
        </p:nvGraphicFramePr>
        <p:xfrm>
          <a:off x="718400" y="1406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{23906A02-9B2A-4119-940E-09263546BBDE}</a:tableStyleId>
              </a:tblPr>
              <a:tblGrid>
                <a:gridCol w="3926225"/>
                <a:gridCol w="3926225"/>
              </a:tblGrid>
              <a:tr h="54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chemeClr val="lt1"/>
                          </a:solidFill>
                        </a:rPr>
                        <a:t>Was gut </a:t>
                      </a:r>
                      <a:r>
                        <a:rPr b="1" lang="de">
                          <a:solidFill>
                            <a:schemeClr val="lt1"/>
                          </a:solidFill>
                        </a:rPr>
                        <a:t>funktioniert</a:t>
                      </a:r>
                      <a:r>
                        <a:rPr b="1" lang="de">
                          <a:solidFill>
                            <a:schemeClr val="lt1"/>
                          </a:solidFill>
                        </a:rPr>
                        <a:t> hat: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chemeClr val="lt1"/>
                          </a:solidFill>
                        </a:rPr>
                        <a:t>Was </a:t>
                      </a:r>
                      <a:r>
                        <a:rPr b="1" lang="de">
                          <a:solidFill>
                            <a:schemeClr val="lt1"/>
                          </a:solidFill>
                        </a:rPr>
                        <a:t>verbessert</a:t>
                      </a:r>
                      <a:r>
                        <a:rPr b="1" lang="de">
                          <a:solidFill>
                            <a:schemeClr val="lt1"/>
                          </a:solidFill>
                        </a:rPr>
                        <a:t> werden sollte: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83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Transparenz</a:t>
                      </a:r>
                      <a:r>
                        <a:rPr lang="de"/>
                        <a:t> und Stärkung des Teamgefühls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Frühzeitiger Start der Maßnahmen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flexible Reaktion auf Probleme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Stärkere Verbindlichkeit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Aufgaben, sind verständlich und erreichbar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/>
                        <a:t>Effizienz bei der Planung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1" name="Google Shape;351;p3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Hindernisse Themenbearbeitung</a:t>
            </a:r>
            <a:endParaRPr b="1"/>
          </a:p>
        </p:txBody>
      </p:sp>
      <p:sp>
        <p:nvSpPr>
          <p:cNvPr id="357" name="Google Shape;357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358" name="Google Shape;358;p33"/>
          <p:cNvGrpSpPr/>
          <p:nvPr/>
        </p:nvGrpSpPr>
        <p:grpSpPr>
          <a:xfrm>
            <a:off x="363524" y="1258050"/>
            <a:ext cx="2547000" cy="2547000"/>
            <a:chOff x="363524" y="1258050"/>
            <a:chExt cx="2547000" cy="2547000"/>
          </a:xfrm>
        </p:grpSpPr>
        <p:sp>
          <p:nvSpPr>
            <p:cNvPr id="359" name="Google Shape;359;p33"/>
            <p:cNvSpPr/>
            <p:nvPr/>
          </p:nvSpPr>
          <p:spPr>
            <a:xfrm rot="2700000">
              <a:off x="1356161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580539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200">
                  <a:solidFill>
                    <a:srgbClr val="0942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solidFill>
                  <a:srgbClr val="0942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1" name="Google Shape;361;p33"/>
            <p:cNvSpPr txBox="1"/>
            <p:nvPr/>
          </p:nvSpPr>
          <p:spPr>
            <a:xfrm rot="-2700000">
              <a:off x="567889" y="2239754"/>
              <a:ext cx="2336422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Gemeinsame Teilung Fortschritt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2" name="Google Shape;362;p33"/>
          <p:cNvGrpSpPr/>
          <p:nvPr/>
        </p:nvGrpSpPr>
        <p:grpSpPr>
          <a:xfrm>
            <a:off x="2273746" y="1258050"/>
            <a:ext cx="2547000" cy="2547000"/>
            <a:chOff x="2273746" y="1258050"/>
            <a:chExt cx="2547000" cy="2547000"/>
          </a:xfrm>
        </p:grpSpPr>
        <p:sp>
          <p:nvSpPr>
            <p:cNvPr id="363" name="Google Shape;363;p33"/>
            <p:cNvSpPr/>
            <p:nvPr/>
          </p:nvSpPr>
          <p:spPr>
            <a:xfrm rot="2700000">
              <a:off x="3266383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2490761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2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2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5" name="Google Shape;365;p33"/>
            <p:cNvSpPr txBox="1"/>
            <p:nvPr/>
          </p:nvSpPr>
          <p:spPr>
            <a:xfrm rot="-2700000">
              <a:off x="2473968" y="2237954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Datenschema und Datenfindung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6" name="Google Shape;366;p33"/>
          <p:cNvGrpSpPr/>
          <p:nvPr/>
        </p:nvGrpSpPr>
        <p:grpSpPr>
          <a:xfrm>
            <a:off x="6103986" y="1258050"/>
            <a:ext cx="2547000" cy="2547000"/>
            <a:chOff x="6103986" y="1258050"/>
            <a:chExt cx="2547000" cy="2547000"/>
          </a:xfrm>
        </p:grpSpPr>
        <p:sp>
          <p:nvSpPr>
            <p:cNvPr id="367" name="Google Shape;367;p33"/>
            <p:cNvSpPr/>
            <p:nvPr/>
          </p:nvSpPr>
          <p:spPr>
            <a:xfrm rot="2700000">
              <a:off x="7096623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632100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200">
                  <a:solidFill>
                    <a:srgbClr val="0E63F0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1200">
                <a:solidFill>
                  <a:srgbClr val="0E6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9" name="Google Shape;369;p33"/>
            <p:cNvSpPr txBox="1"/>
            <p:nvPr/>
          </p:nvSpPr>
          <p:spPr>
            <a:xfrm rot="-2700000">
              <a:off x="6306241" y="2238854"/>
              <a:ext cx="2338968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Wissenschaftlichkeit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0" name="Google Shape;370;p33"/>
          <p:cNvGrpSpPr/>
          <p:nvPr/>
        </p:nvGrpSpPr>
        <p:grpSpPr>
          <a:xfrm>
            <a:off x="4193764" y="1258050"/>
            <a:ext cx="2547000" cy="2547000"/>
            <a:chOff x="4193764" y="1258050"/>
            <a:chExt cx="2547000" cy="2547000"/>
          </a:xfrm>
        </p:grpSpPr>
        <p:sp>
          <p:nvSpPr>
            <p:cNvPr id="371" name="Google Shape;371;p33"/>
            <p:cNvSpPr/>
            <p:nvPr/>
          </p:nvSpPr>
          <p:spPr>
            <a:xfrm rot="2700000">
              <a:off x="5186401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4410780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200">
                  <a:solidFill>
                    <a:srgbClr val="0D5CD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200">
                <a:solidFill>
                  <a:srgbClr val="0D5C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3" name="Google Shape;373;p33"/>
            <p:cNvSpPr txBox="1"/>
            <p:nvPr/>
          </p:nvSpPr>
          <p:spPr>
            <a:xfrm rot="-2700000">
              <a:off x="4400124" y="2240504"/>
              <a:ext cx="2334301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Dateninhalt und Interpretation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74" name="Google Shape;374;p3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Lessons Learned</a:t>
            </a:r>
            <a:endParaRPr b="1"/>
          </a:p>
        </p:txBody>
      </p:sp>
      <p:sp>
        <p:nvSpPr>
          <p:cNvPr id="380" name="Google Shape;380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4"/>
          <p:cNvSpPr/>
          <p:nvPr/>
        </p:nvSpPr>
        <p:spPr>
          <a:xfrm>
            <a:off x="1723913" y="22514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0C5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34"/>
          <p:cNvGrpSpPr/>
          <p:nvPr/>
        </p:nvGrpSpPr>
        <p:grpSpPr>
          <a:xfrm>
            <a:off x="369672" y="1960450"/>
            <a:ext cx="1578303" cy="1897975"/>
            <a:chOff x="369672" y="1960450"/>
            <a:chExt cx="1578303" cy="1897975"/>
          </a:xfrm>
        </p:grpSpPr>
        <p:sp>
          <p:nvSpPr>
            <p:cNvPr id="383" name="Google Shape;383;p34"/>
            <p:cNvSpPr/>
            <p:nvPr/>
          </p:nvSpPr>
          <p:spPr>
            <a:xfrm>
              <a:off x="861672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0C57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4"/>
            <p:cNvSpPr txBox="1"/>
            <p:nvPr/>
          </p:nvSpPr>
          <p:spPr>
            <a:xfrm>
              <a:off x="940422" y="21216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de"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5" name="Google Shape;385;p34"/>
            <p:cNvSpPr txBox="1"/>
            <p:nvPr/>
          </p:nvSpPr>
          <p:spPr>
            <a:xfrm>
              <a:off x="369675" y="2664225"/>
              <a:ext cx="1578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0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Zeitmanagement</a:t>
              </a:r>
              <a:endParaRPr b="1" sz="10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6" name="Google Shape;386;p34"/>
            <p:cNvSpPr txBox="1"/>
            <p:nvPr/>
          </p:nvSpPr>
          <p:spPr>
            <a:xfrm>
              <a:off x="369672" y="3121025"/>
              <a:ext cx="1578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" sz="10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Frühzeitig anfangen, Mehr Puffer einplanen und realistischer</a:t>
              </a:r>
              <a:endParaRPr sz="10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87" name="Google Shape;387;p34"/>
          <p:cNvGrpSpPr/>
          <p:nvPr/>
        </p:nvGrpSpPr>
        <p:grpSpPr>
          <a:xfrm>
            <a:off x="2114712" y="1960450"/>
            <a:ext cx="1537206" cy="1897975"/>
            <a:chOff x="2114712" y="1960450"/>
            <a:chExt cx="1537206" cy="1897975"/>
          </a:xfrm>
        </p:grpSpPr>
        <p:sp>
          <p:nvSpPr>
            <p:cNvPr id="388" name="Google Shape;388;p34"/>
            <p:cNvSpPr/>
            <p:nvPr/>
          </p:nvSpPr>
          <p:spPr>
            <a:xfrm>
              <a:off x="2586168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0C57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4"/>
            <p:cNvSpPr txBox="1"/>
            <p:nvPr/>
          </p:nvSpPr>
          <p:spPr>
            <a:xfrm>
              <a:off x="2114712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0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Projektleiter notwendig</a:t>
              </a:r>
              <a:endParaRPr b="1" sz="10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0" name="Google Shape;390;p34"/>
            <p:cNvSpPr txBox="1"/>
            <p:nvPr/>
          </p:nvSpPr>
          <p:spPr>
            <a:xfrm>
              <a:off x="2114718" y="3121025"/>
              <a:ext cx="1537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" sz="10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de" sz="10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Verantwortlicher</a:t>
              </a:r>
              <a:r>
                <a:rPr lang="de" sz="10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de" sz="10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des</a:t>
              </a:r>
              <a:r>
                <a:rPr lang="de" sz="10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 Projekts</a:t>
              </a:r>
              <a:endParaRPr sz="10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1" name="Google Shape;391;p34"/>
            <p:cNvSpPr txBox="1"/>
            <p:nvPr/>
          </p:nvSpPr>
          <p:spPr>
            <a:xfrm>
              <a:off x="2664918" y="21216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de"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2" name="Google Shape;392;p34"/>
          <p:cNvGrpSpPr/>
          <p:nvPr/>
        </p:nvGrpSpPr>
        <p:grpSpPr>
          <a:xfrm>
            <a:off x="3818650" y="1960450"/>
            <a:ext cx="1537202" cy="1897973"/>
            <a:chOff x="3818650" y="1960450"/>
            <a:chExt cx="1537202" cy="1897973"/>
          </a:xfrm>
        </p:grpSpPr>
        <p:sp>
          <p:nvSpPr>
            <p:cNvPr id="393" name="Google Shape;393;p34"/>
            <p:cNvSpPr/>
            <p:nvPr/>
          </p:nvSpPr>
          <p:spPr>
            <a:xfrm>
              <a:off x="4290102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0C57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4"/>
            <p:cNvSpPr txBox="1"/>
            <p:nvPr/>
          </p:nvSpPr>
          <p:spPr>
            <a:xfrm>
              <a:off x="3818650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0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Projekt Unterpakete</a:t>
              </a:r>
              <a:endParaRPr b="1" sz="10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5" name="Google Shape;395;p34"/>
            <p:cNvSpPr txBox="1"/>
            <p:nvPr/>
          </p:nvSpPr>
          <p:spPr>
            <a:xfrm>
              <a:off x="3818652" y="3121023"/>
              <a:ext cx="1537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" sz="10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Bestehen aus noch mehr Paketen oft mehr komplex</a:t>
              </a:r>
              <a:endParaRPr sz="10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6" name="Google Shape;396;p34"/>
            <p:cNvSpPr txBox="1"/>
            <p:nvPr/>
          </p:nvSpPr>
          <p:spPr>
            <a:xfrm>
              <a:off x="4368852" y="21216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de"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7" name="Google Shape;397;p34"/>
          <p:cNvGrpSpPr/>
          <p:nvPr/>
        </p:nvGrpSpPr>
        <p:grpSpPr>
          <a:xfrm>
            <a:off x="5527887" y="1960450"/>
            <a:ext cx="1537203" cy="1897975"/>
            <a:chOff x="5527887" y="1960450"/>
            <a:chExt cx="1537203" cy="1897975"/>
          </a:xfrm>
        </p:grpSpPr>
        <p:sp>
          <p:nvSpPr>
            <p:cNvPr id="398" name="Google Shape;398;p34"/>
            <p:cNvSpPr/>
            <p:nvPr/>
          </p:nvSpPr>
          <p:spPr>
            <a:xfrm>
              <a:off x="5999340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4"/>
            <p:cNvSpPr txBox="1"/>
            <p:nvPr/>
          </p:nvSpPr>
          <p:spPr>
            <a:xfrm>
              <a:off x="5527887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Aufteilung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0" name="Google Shape;400;p34"/>
            <p:cNvSpPr txBox="1"/>
            <p:nvPr/>
          </p:nvSpPr>
          <p:spPr>
            <a:xfrm>
              <a:off x="5527890" y="3121025"/>
              <a:ext cx="1537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nach Stärken und gleichverteilt</a:t>
              </a:r>
              <a:endParaRPr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1" name="Google Shape;401;p34"/>
            <p:cNvSpPr txBox="1"/>
            <p:nvPr/>
          </p:nvSpPr>
          <p:spPr>
            <a:xfrm>
              <a:off x="6078090" y="21216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de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2" name="Google Shape;402;p34"/>
          <p:cNvGrpSpPr/>
          <p:nvPr/>
        </p:nvGrpSpPr>
        <p:grpSpPr>
          <a:xfrm>
            <a:off x="7237137" y="1960450"/>
            <a:ext cx="1537206" cy="1897975"/>
            <a:chOff x="7237137" y="1960450"/>
            <a:chExt cx="1537206" cy="1897975"/>
          </a:xfrm>
        </p:grpSpPr>
        <p:sp>
          <p:nvSpPr>
            <p:cNvPr id="403" name="Google Shape;403;p34"/>
            <p:cNvSpPr/>
            <p:nvPr/>
          </p:nvSpPr>
          <p:spPr>
            <a:xfrm>
              <a:off x="7708593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4"/>
            <p:cNvSpPr txBox="1"/>
            <p:nvPr/>
          </p:nvSpPr>
          <p:spPr>
            <a:xfrm>
              <a:off x="7237137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Teamarbeit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5" name="Google Shape;405;p34"/>
            <p:cNvSpPr txBox="1"/>
            <p:nvPr/>
          </p:nvSpPr>
          <p:spPr>
            <a:xfrm>
              <a:off x="7237143" y="3121025"/>
              <a:ext cx="1537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de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Alle beteiligt</a:t>
              </a:r>
              <a:endParaRPr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6" name="Google Shape;406;p34"/>
            <p:cNvSpPr txBox="1"/>
            <p:nvPr/>
          </p:nvSpPr>
          <p:spPr>
            <a:xfrm>
              <a:off x="7787343" y="21216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de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07" name="Google Shape;407;p34"/>
          <p:cNvSpPr/>
          <p:nvPr/>
        </p:nvSpPr>
        <p:spPr>
          <a:xfrm>
            <a:off x="5184088" y="22514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4"/>
          <p:cNvSpPr/>
          <p:nvPr/>
        </p:nvSpPr>
        <p:spPr>
          <a:xfrm>
            <a:off x="6853963" y="22514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4"/>
          <p:cNvSpPr txBox="1"/>
          <p:nvPr/>
        </p:nvSpPr>
        <p:spPr>
          <a:xfrm>
            <a:off x="1009825" y="3669675"/>
            <a:ext cx="805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34"/>
          <p:cNvSpPr/>
          <p:nvPr/>
        </p:nvSpPr>
        <p:spPr>
          <a:xfrm>
            <a:off x="3514213" y="22514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0C5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Fazit</a:t>
            </a:r>
            <a:endParaRPr/>
          </a:p>
        </p:txBody>
      </p:sp>
      <p:sp>
        <p:nvSpPr>
          <p:cNvPr id="417" name="Google Shape;417;p3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Fazit</a:t>
            </a:r>
            <a:endParaRPr b="1"/>
          </a:p>
        </p:txBody>
      </p:sp>
      <p:sp>
        <p:nvSpPr>
          <p:cNvPr id="423" name="Google Shape;423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Mehrer Probleme und Hindernisse bewältigt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Lessons learned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Gutes Ergebnis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Gute Vorbereitung Berufsleben</a:t>
            </a:r>
            <a:endParaRPr/>
          </a:p>
        </p:txBody>
      </p:sp>
      <p:sp>
        <p:nvSpPr>
          <p:cNvPr id="424" name="Google Shape;424;p3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Fazit</a:t>
            </a:r>
            <a:endParaRPr/>
          </a:p>
        </p:txBody>
      </p:sp>
      <p:pic>
        <p:nvPicPr>
          <p:cNvPr id="430" name="Google Shape;43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76248"/>
            <a:ext cx="9144000" cy="6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37"/>
          <p:cNvSpPr txBox="1"/>
          <p:nvPr/>
        </p:nvSpPr>
        <p:spPr>
          <a:xfrm>
            <a:off x="2645600" y="1388500"/>
            <a:ext cx="4127100" cy="30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de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Vielen Dank </a:t>
            </a:r>
            <a:endParaRPr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für eure Aufmerksamkeit</a:t>
            </a:r>
            <a:endParaRPr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Einführung &amp; Projektauftrag</a:t>
            </a:r>
            <a:endParaRPr b="1"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"/>
              <a:t>👥</a:t>
            </a:r>
            <a:r>
              <a:rPr b="1" lang="de"/>
              <a:t>Team:</a:t>
            </a:r>
            <a:r>
              <a:rPr lang="de"/>
              <a:t> </a:t>
            </a:r>
            <a:r>
              <a:rPr lang="de" sz="1400"/>
              <a:t>Luis Litters, Rouah Abdul Jawad, Tim Stelzner, Alexander Rohr, Mehmet Marijanovic</a:t>
            </a:r>
            <a:r>
              <a:rPr lang="de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"/>
              <a:t>🎯Inhaltlicher Fokus: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Untersuchung der Altersarmut innerhalb der EU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Identifikation besonders betroffener Bevölkerungsgruppen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"/>
              <a:t>🎯Zielsetzung: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Datenbasiertes Verständnis gesellschaftlicher Muster im Bereich der Altersarmut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Vermittlung komplexer Inhalte in einer verständlichen, übersichtlichen 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"/>
              <a:t>🗂️ Ergebnisformate: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Erstellung einer Multimedia-Präsentation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Data Story</a:t>
            </a:r>
            <a:endParaRPr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Zustand zu Beginn</a:t>
            </a:r>
            <a:endParaRPr b="1"/>
          </a:p>
        </p:txBody>
      </p:sp>
      <p:grpSp>
        <p:nvGrpSpPr>
          <p:cNvPr id="108" name="Google Shape;108;p16"/>
          <p:cNvGrpSpPr/>
          <p:nvPr/>
        </p:nvGrpSpPr>
        <p:grpSpPr>
          <a:xfrm>
            <a:off x="548884" y="3304882"/>
            <a:ext cx="7685939" cy="938867"/>
            <a:chOff x="2283025" y="2322568"/>
            <a:chExt cx="5267950" cy="643500"/>
          </a:xfrm>
        </p:grpSpPr>
        <p:sp>
          <p:nvSpPr>
            <p:cNvPr id="109" name="Google Shape;109;p1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33375" lIns="133375" spcFirstLastPara="1" rIns="133375" wrap="square" tIns="133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133375" lIns="133375" spcFirstLastPara="1" rIns="133375" wrap="square" tIns="133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133375" lIns="133375" spcFirstLastPara="1" rIns="133375" wrap="square" tIns="133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375" lIns="133375" spcFirstLastPara="1" rIns="133375" wrap="square" tIns="13337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458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Zu Projektbeginn</a:t>
              </a:r>
              <a:endParaRPr sz="1458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375" lIns="133375" spcFirstLastPara="1" rIns="133375" wrap="square" tIns="133375">
              <a:noAutofit/>
            </a:bodyPr>
            <a:lstStyle/>
            <a:p>
              <a:pPr indent="-407635" lvl="0" marL="667039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7D3"/>
                </a:buClr>
                <a:buSzPts val="1167"/>
                <a:buFont typeface="Roboto"/>
                <a:buChar char="●"/>
              </a:pPr>
              <a:r>
                <a:rPr lang="de" sz="1167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Keine feste Rollenverteilung</a:t>
              </a:r>
              <a:endParaRPr sz="1167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407635" lvl="0" marL="667039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7D3"/>
                </a:buClr>
                <a:buSzPts val="1167"/>
                <a:buFont typeface="Roboto"/>
                <a:buChar char="●"/>
              </a:pPr>
              <a:r>
                <a:rPr lang="de" sz="1167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keine wöchentlichen Meetings</a:t>
              </a:r>
              <a:endParaRPr sz="1167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407635" lvl="0" marL="667039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7D3"/>
                </a:buClr>
                <a:buSzPts val="1167"/>
                <a:buFont typeface="Roboto"/>
                <a:buChar char="●"/>
              </a:pPr>
              <a:r>
                <a:rPr lang="de" sz="1167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Aufgabenverteilung unkoordiniert</a:t>
              </a:r>
              <a:endParaRPr sz="1167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" name="Google Shape;114;p16"/>
          <p:cNvGrpSpPr/>
          <p:nvPr/>
        </p:nvGrpSpPr>
        <p:grpSpPr>
          <a:xfrm>
            <a:off x="548884" y="2349080"/>
            <a:ext cx="7685939" cy="938867"/>
            <a:chOff x="2283025" y="2322568"/>
            <a:chExt cx="5267950" cy="643500"/>
          </a:xfrm>
        </p:grpSpPr>
        <p:sp>
          <p:nvSpPr>
            <p:cNvPr id="115" name="Google Shape;115;p1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33375" lIns="133375" spcFirstLastPara="1" rIns="133375" wrap="square" tIns="133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133375" lIns="133375" spcFirstLastPara="1" rIns="133375" wrap="square" tIns="133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133375" lIns="133375" spcFirstLastPara="1" rIns="133375" wrap="square" tIns="133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375" lIns="133375" spcFirstLastPara="1" rIns="133375" wrap="square" tIns="13337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458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Ausformulierung des Projektauftrags</a:t>
              </a:r>
              <a:endParaRPr sz="1458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375" lIns="133375" spcFirstLastPara="1" rIns="133375" wrap="square" tIns="133375">
              <a:noAutofit/>
            </a:bodyPr>
            <a:lstStyle/>
            <a:p>
              <a:pPr indent="-407635" lvl="0" marL="667039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7D3"/>
                </a:buClr>
                <a:buSzPts val="1167"/>
                <a:buFont typeface="Roboto"/>
                <a:buChar char="●"/>
              </a:pPr>
              <a:r>
                <a:rPr lang="de" sz="1167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Definition der Ziele, Aufgaben</a:t>
              </a:r>
              <a:endParaRPr sz="1167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407635" lvl="0" marL="667039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7D3"/>
                </a:buClr>
                <a:buSzPts val="1167"/>
                <a:buFont typeface="Roboto"/>
                <a:buChar char="●"/>
              </a:pPr>
              <a:r>
                <a:rPr lang="de" sz="1167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Festlegung der Meilensteine und Zeitplanung</a:t>
              </a:r>
              <a:endParaRPr sz="1167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" name="Google Shape;120;p16"/>
          <p:cNvGrpSpPr/>
          <p:nvPr/>
        </p:nvGrpSpPr>
        <p:grpSpPr>
          <a:xfrm>
            <a:off x="548884" y="1393264"/>
            <a:ext cx="7685939" cy="938867"/>
            <a:chOff x="2283025" y="2322568"/>
            <a:chExt cx="5267950" cy="643500"/>
          </a:xfrm>
        </p:grpSpPr>
        <p:sp>
          <p:nvSpPr>
            <p:cNvPr id="121" name="Google Shape;121;p1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33375" lIns="133375" spcFirstLastPara="1" rIns="133375" wrap="square" tIns="133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133375" lIns="133375" spcFirstLastPara="1" rIns="133375" wrap="square" tIns="133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133375" lIns="133375" spcFirstLastPara="1" rIns="133375" wrap="square" tIns="133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375" lIns="133375" spcFirstLastPara="1" rIns="133375" wrap="square" tIns="13337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458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Kick-off-Meeting</a:t>
              </a:r>
              <a:endParaRPr sz="1458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375" lIns="133375" spcFirstLastPara="1" rIns="133375" wrap="square" tIns="133375">
              <a:noAutofit/>
            </a:bodyPr>
            <a:lstStyle/>
            <a:p>
              <a:pPr indent="-407635" lvl="0" marL="667039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7D3"/>
                </a:buClr>
                <a:buSzPts val="1167"/>
                <a:buFont typeface="Roboto"/>
                <a:buChar char="●"/>
              </a:pPr>
              <a:r>
                <a:rPr lang="de" sz="1167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mehrere Themenvorschläge</a:t>
              </a:r>
              <a:endParaRPr sz="1167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407635" lvl="0" marL="667039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C57D3"/>
                </a:buClr>
                <a:buSzPts val="1167"/>
                <a:buFont typeface="Roboto"/>
                <a:buChar char="●"/>
              </a:pPr>
              <a:r>
                <a:rPr lang="de" sz="1167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Entscheidungsfindung des Themas</a:t>
              </a:r>
              <a:endParaRPr sz="1167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282375" y="3220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800"/>
              <a:t>Aufgabenverteilung</a:t>
            </a:r>
            <a:endParaRPr b="1" sz="4700"/>
          </a:p>
        </p:txBody>
      </p:sp>
      <p:grpSp>
        <p:nvGrpSpPr>
          <p:cNvPr id="132" name="Google Shape;132;p17"/>
          <p:cNvGrpSpPr/>
          <p:nvPr/>
        </p:nvGrpSpPr>
        <p:grpSpPr>
          <a:xfrm>
            <a:off x="431925" y="1304889"/>
            <a:ext cx="2628925" cy="2952111"/>
            <a:chOff x="431925" y="1304875"/>
            <a:chExt cx="2628925" cy="3416400"/>
          </a:xfrm>
        </p:grpSpPr>
        <p:sp>
          <p:nvSpPr>
            <p:cNvPr id="133" name="Google Shape;133;p1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17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300">
                <a:solidFill>
                  <a:schemeClr val="lt1"/>
                </a:solidFill>
              </a:rPr>
              <a:t>Mehmet</a:t>
            </a:r>
            <a:endParaRPr b="1" sz="1500">
              <a:solidFill>
                <a:schemeClr val="lt1"/>
              </a:solidFill>
            </a:endParaRPr>
          </a:p>
        </p:txBody>
      </p:sp>
      <p:grpSp>
        <p:nvGrpSpPr>
          <p:cNvPr id="136" name="Google Shape;136;p17"/>
          <p:cNvGrpSpPr/>
          <p:nvPr/>
        </p:nvGrpSpPr>
        <p:grpSpPr>
          <a:xfrm>
            <a:off x="3320450" y="1304879"/>
            <a:ext cx="2632500" cy="2952111"/>
            <a:chOff x="3320450" y="1304875"/>
            <a:chExt cx="2632500" cy="3416400"/>
          </a:xfrm>
        </p:grpSpPr>
        <p:sp>
          <p:nvSpPr>
            <p:cNvPr id="137" name="Google Shape;137;p17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7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400">
                <a:solidFill>
                  <a:schemeClr val="lt1"/>
                </a:solidFill>
              </a:rPr>
              <a:t>Rouah und Luis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40" name="Google Shape;140;p17"/>
          <p:cNvSpPr txBox="1"/>
          <p:nvPr>
            <p:ph idx="4294967295" type="body"/>
          </p:nvPr>
        </p:nvSpPr>
        <p:spPr>
          <a:xfrm>
            <a:off x="3320450" y="1766300"/>
            <a:ext cx="2632500" cy="28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de" sz="1300">
                <a:solidFill>
                  <a:srgbClr val="000000"/>
                </a:solidFill>
              </a:rPr>
              <a:t>Verantwortlich für Projektauftrag und Abschlussbericht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de" sz="1300">
                <a:solidFill>
                  <a:srgbClr val="000000"/>
                </a:solidFill>
              </a:rPr>
              <a:t>Für formale Dokumentation der Ziele, Methoden und Projektergebnisse</a:t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</p:txBody>
      </p:sp>
      <p:grpSp>
        <p:nvGrpSpPr>
          <p:cNvPr id="141" name="Google Shape;141;p17"/>
          <p:cNvGrpSpPr/>
          <p:nvPr/>
        </p:nvGrpSpPr>
        <p:grpSpPr>
          <a:xfrm>
            <a:off x="6212550" y="1304870"/>
            <a:ext cx="2632500" cy="2952111"/>
            <a:chOff x="6212550" y="1304875"/>
            <a:chExt cx="2632500" cy="3416400"/>
          </a:xfrm>
        </p:grpSpPr>
        <p:sp>
          <p:nvSpPr>
            <p:cNvPr id="142" name="Google Shape;142;p17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7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17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400">
                <a:solidFill>
                  <a:schemeClr val="lt1"/>
                </a:solidFill>
              </a:rPr>
              <a:t>Tim und Alex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145" name="Google Shape;145;p17"/>
          <p:cNvSpPr txBox="1"/>
          <p:nvPr>
            <p:ph idx="4294967295" type="body"/>
          </p:nvPr>
        </p:nvSpPr>
        <p:spPr>
          <a:xfrm>
            <a:off x="6212550" y="1766300"/>
            <a:ext cx="2667600" cy="28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de" sz="1300">
                <a:solidFill>
                  <a:srgbClr val="000000"/>
                </a:solidFill>
              </a:rPr>
              <a:t>Verantwortlich für technische Umsetzung</a:t>
            </a:r>
            <a:endParaRPr sz="13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de" sz="1300">
                <a:solidFill>
                  <a:srgbClr val="000000"/>
                </a:solidFill>
              </a:rPr>
              <a:t>Für Data Story und Multimedia-Präsentation</a:t>
            </a:r>
            <a:r>
              <a:rPr lang="de" sz="1100">
                <a:solidFill>
                  <a:srgbClr val="000000"/>
                </a:solidFill>
              </a:rPr>
              <a:t> 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146" name="Google Shape;146;p17"/>
          <p:cNvSpPr txBox="1"/>
          <p:nvPr>
            <p:ph idx="4294967295" type="body"/>
          </p:nvPr>
        </p:nvSpPr>
        <p:spPr>
          <a:xfrm>
            <a:off x="431975" y="1766275"/>
            <a:ext cx="2628900" cy="28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de" sz="1300">
                <a:solidFill>
                  <a:srgbClr val="000000"/>
                </a:solidFill>
              </a:rPr>
              <a:t>Projektleiter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de" sz="1300">
                <a:solidFill>
                  <a:srgbClr val="000000"/>
                </a:solidFill>
              </a:rPr>
              <a:t>Koordinierte Teammeetings, Überwachte Einhaltung der Meilensteine</a:t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147" name="Google Shape;147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Ziele</a:t>
            </a:r>
            <a:endParaRPr b="1"/>
          </a:p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Analyse von Mustern der Altersarmut in der EU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Vergleich von Rentenausgaben und Armutsraten zwischen Ländern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Identifikation von Faktoren erfolgreicher Rentensysteme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Entwicklung und Kommunikation datenbasierter Handlungsempfehlungen </a:t>
            </a:r>
            <a:endParaRPr/>
          </a:p>
        </p:txBody>
      </p:sp>
      <p:sp>
        <p:nvSpPr>
          <p:cNvPr id="154" name="Google Shape;154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Lasten und Pflichten</a:t>
            </a:r>
            <a:endParaRPr b="1"/>
          </a:p>
        </p:txBody>
      </p:sp>
      <p:sp>
        <p:nvSpPr>
          <p:cNvPr id="160" name="Google Shape;160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Datenerhebung und Datenvalidierung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Analyse der Altersarmutsverteilung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Visualisierung der Ergebnisse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Korrelation Rentenausgaben und Altersarmut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/>
              <a:t>Politische Handlungsempfehlungen</a:t>
            </a:r>
            <a:endParaRPr/>
          </a:p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612750" y="1793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Ursprünglicher</a:t>
            </a:r>
            <a:r>
              <a:rPr lang="de"/>
              <a:t> Meilensteinplan</a:t>
            </a:r>
            <a:endParaRPr/>
          </a:p>
        </p:txBody>
      </p: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Form des Hintergrundpointers in der Zeitachsengrafik" id="172" name="Google Shape;172;p21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1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lt1"/>
                </a:solidFill>
              </a:rPr>
              <a:t>22.05.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74" name="Google Shape;174;p21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75" name="Google Shape;175;p21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6" name="Google Shape;176;p21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21"/>
          <p:cNvSpPr txBox="1"/>
          <p:nvPr>
            <p:ph idx="4294967295" type="body"/>
          </p:nvPr>
        </p:nvSpPr>
        <p:spPr>
          <a:xfrm>
            <a:off x="-52675" y="6493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Projektstart &amp; Themen-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spezifizierung</a:t>
            </a:r>
            <a:endParaRPr sz="1600"/>
          </a:p>
        </p:txBody>
      </p:sp>
      <p:sp>
        <p:nvSpPr>
          <p:cNvPr descr="Form des Hintergrundpointers in der Zeitachsengrafik" id="178" name="Google Shape;178;p21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lt1"/>
                </a:solidFill>
              </a:rPr>
              <a:t>29.05.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80" name="Google Shape;180;p21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81" name="Google Shape;181;p21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2" name="Google Shape;182;p21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Form des Hintergrundpointers in der Zeitachsengrafik" id="183" name="Google Shape;183;p21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lt1"/>
                </a:solidFill>
              </a:rPr>
              <a:t>12.06.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85" name="Google Shape;185;p21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86" name="Google Shape;186;p2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7" name="Google Shape;187;p2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Form des Hintergrundpointers in der Zeitachsengrafik" id="188" name="Google Shape;188;p21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lt1"/>
                </a:solidFill>
              </a:rPr>
              <a:t>19.06.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90" name="Google Shape;190;p21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91" name="Google Shape;191;p21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2" name="Google Shape;192;p21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Form des Hintergrundpointers in der Zeitachsengrafik" id="193" name="Google Shape;193;p21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lt1"/>
                </a:solidFill>
              </a:rPr>
              <a:t>26.06.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95" name="Google Shape;195;p21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96" name="Google Shape;196;p2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7" name="Google Shape;197;p2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21"/>
          <p:cNvSpPr txBox="1"/>
          <p:nvPr>
            <p:ph idx="4294967295" type="body"/>
          </p:nvPr>
        </p:nvSpPr>
        <p:spPr>
          <a:xfrm>
            <a:off x="3297600" y="867592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Analyse der 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Daten</a:t>
            </a:r>
            <a:endParaRPr sz="1600"/>
          </a:p>
        </p:txBody>
      </p:sp>
      <p:sp>
        <p:nvSpPr>
          <p:cNvPr id="199" name="Google Shape;199;p21"/>
          <p:cNvSpPr txBox="1"/>
          <p:nvPr>
            <p:ph idx="4294967295" type="body"/>
          </p:nvPr>
        </p:nvSpPr>
        <p:spPr>
          <a:xfrm>
            <a:off x="6647875" y="867592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Erstellung von Visualisierungen</a:t>
            </a:r>
            <a:endParaRPr sz="1600"/>
          </a:p>
        </p:txBody>
      </p:sp>
      <p:sp>
        <p:nvSpPr>
          <p:cNvPr id="200" name="Google Shape;200;p21"/>
          <p:cNvSpPr txBox="1"/>
          <p:nvPr>
            <p:ph idx="4294967295" type="body"/>
          </p:nvPr>
        </p:nvSpPr>
        <p:spPr>
          <a:xfrm>
            <a:off x="4953050" y="35332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Bewertung der Ergebnisse</a:t>
            </a:r>
            <a:endParaRPr sz="1600"/>
          </a:p>
        </p:txBody>
      </p:sp>
      <p:sp>
        <p:nvSpPr>
          <p:cNvPr id="201" name="Google Shape;201;p21"/>
          <p:cNvSpPr txBox="1"/>
          <p:nvPr>
            <p:ph idx="4294967295" type="body"/>
          </p:nvPr>
        </p:nvSpPr>
        <p:spPr>
          <a:xfrm>
            <a:off x="1662675" y="353261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Datenrecherche &amp; Voranalyse</a:t>
            </a:r>
            <a:endParaRPr sz="1600"/>
          </a:p>
        </p:txBody>
      </p:sp>
      <p:sp>
        <p:nvSpPr>
          <p:cNvPr id="202" name="Google Shape;202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