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bea7d2c63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5bea7d2c63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bea7d2c63_1_9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5bea7d2c63_1_9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bea7d2c63_1_93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5bea7d2c63_1_93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5bbca9ea2e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5bbca9ea2e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be4e61dd9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5be4e61dd9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bea7d2c63_1_2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5bea7d2c63_1_2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bea7d2c63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5bea7d2c63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bea7d2c63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35bea7d2c63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2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6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9" name="Google Shape;199;p2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3" name="Google Shape;203;p2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9" name="Google Shape;209;p30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15" name="Google Shape;215;p31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2" name="Google Shape;222;p32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3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7" name="Google Shape;227;p33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4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4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4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5" name="Google Shape;235;p3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3" name="Google Shape;243;p35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1" name="Google Shape;251;p36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2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38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8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4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7" name="Google Shape;267;p38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2" type="body"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3" type="body"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9"/>
          <p:cNvSpPr txBox="1"/>
          <p:nvPr>
            <p:ph idx="4" type="body"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9"/>
          <p:cNvSpPr txBox="1"/>
          <p:nvPr>
            <p:ph idx="5" type="body"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9"/>
          <p:cNvSpPr txBox="1"/>
          <p:nvPr>
            <p:ph idx="6" type="body"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9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8" name="Google Shape;278;p39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3" type="body"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16200000" dist="360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Arial"/>
              <a:buNone/>
              <a:defRPr b="0" sz="2400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DBF5F9"/>
              </a:buClr>
              <a:buSzPts val="2400"/>
              <a:buFont typeface="Arial"/>
              <a:buNone/>
              <a:defRPr b="0" sz="2400" u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 rot="10800000">
            <a:off x="0" y="0"/>
            <a:ext cx="10080000" cy="108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54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4"/>
          <p:cNvSpPr txBox="1"/>
          <p:nvPr>
            <p:ph idx="11"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 rot="10800000">
            <a:off x="0" y="0"/>
            <a:ext cx="10080000" cy="18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54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1" name="Google Shape;191;p27"/>
          <p:cNvSpPr txBox="1"/>
          <p:nvPr>
            <p:ph idx="10"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2" name="Google Shape;192;p27"/>
          <p:cNvSpPr txBox="1"/>
          <p:nvPr>
            <p:ph idx="11"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Clr>
                <a:srgbClr val="484848"/>
              </a:buClr>
              <a:buSzPts val="2400"/>
              <a:buFont typeface="Arial"/>
              <a:buNone/>
              <a:defRPr b="0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r>
              <a:rPr lang="de-DE"/>
              <a:t> </a:t>
            </a:r>
            <a:endParaRPr/>
          </a:p>
        </p:txBody>
      </p:sp>
      <p:sp>
        <p:nvSpPr>
          <p:cNvPr id="194" name="Google Shape;194;p27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solidFill>
            <a:srgbClr val="009EDA"/>
          </a:solidFill>
          <a:ln>
            <a:noFill/>
          </a:ln>
          <a:effectLst>
            <a:outerShdw rotWithShape="0" dir="16200000" dist="10800">
              <a:srgbClr val="F49100"/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12366" r="11544" t="0"/>
          <a:stretch/>
        </p:blipFill>
        <p:spPr>
          <a:xfrm>
            <a:off x="5760000" y="0"/>
            <a:ext cx="4319640" cy="378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type="title"/>
          </p:nvPr>
        </p:nvSpPr>
        <p:spPr>
          <a:xfrm>
            <a:off x="450000" y="270000"/>
            <a:ext cx="5310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320"/>
              <a:buFont typeface="Arial"/>
              <a:buNone/>
            </a:pPr>
            <a:r>
              <a:rPr b="1" lang="de-DE" sz="4020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de-DE" sz="3659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Alt, arm, abgehängt? Datengetriebene Perspektiven auf Altersarmut und </a:t>
            </a:r>
            <a:br>
              <a:rPr lang="de-DE" sz="3659"/>
            </a:br>
            <a:r>
              <a:rPr b="1" lang="de-DE" sz="3659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rPr>
              <a:t>Rentensysteme in Europa</a:t>
            </a:r>
            <a:endParaRPr b="0" sz="3659" strike="noStrike">
              <a:solidFill>
                <a:srgbClr val="04617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0"/>
          <p:cNvSpPr txBox="1"/>
          <p:nvPr>
            <p:ph idx="1" type="subTitle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700"/>
              <a:buFont typeface="Arial"/>
              <a:buNone/>
            </a:pPr>
            <a:r>
              <a:rPr b="1" i="0" lang="de-DE" sz="27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rPr>
              <a:t>Ein Projekt von Retirement Analytics EU</a:t>
            </a:r>
            <a:endParaRPr b="1" i="0" sz="2700" u="none" cap="none" strike="noStrike">
              <a:solidFill>
                <a:srgbClr val="DBF5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100" y="1268795"/>
            <a:ext cx="912534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63" name="Google Shape;36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0" y="1036800"/>
            <a:ext cx="9219873" cy="3787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Lasten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2"/>
          <p:cNvSpPr txBox="1"/>
          <p:nvPr>
            <p:ph idx="1" type="body"/>
          </p:nvPr>
        </p:nvSpPr>
        <p:spPr>
          <a:xfrm>
            <a:off x="529332" y="1206050"/>
            <a:ext cx="9021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1. Datenerhebung &amp; Validierung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Daten aus: Eurostat, data.europa.eu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Indikatoren: Altersarmut 65+, Rentenausgaben (% BIP), Demografie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Abdeckung: ≥ 20 EU-Länder, 5 Jahre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Risiko: Datenlücken, uneinheitliche Formate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2. Analyse der Altersarmut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Vergleich: Länder mit hoher/niedriger Quote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Subgruppen: Geschlecht, Bildung, Haushaltstyp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Ziel: Identifikation besonders gefährdeter Gruppen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Risiko: fehlende Subgruppendaten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de-DE" sz="905">
                <a:solidFill>
                  <a:schemeClr val="dk1"/>
                </a:solidFill>
              </a:rPr>
              <a:t>3. Visualisierung</a:t>
            </a:r>
            <a:endParaRPr b="1"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Formate: Heatmaps, Zeitreihen, Scatterplots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Anforderungen: barrierefrei, exportierbar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Ziel: Datenzugänglichkeit &amp; Klarheit</a:t>
            </a:r>
            <a:br>
              <a:rPr lang="de-DE" sz="905">
                <a:solidFill>
                  <a:schemeClr val="dk1"/>
                </a:solidFill>
              </a:rPr>
            </a:br>
            <a:endParaRPr sz="905">
              <a:solidFill>
                <a:schemeClr val="dk1"/>
              </a:solidFill>
            </a:endParaRPr>
          </a:p>
          <a:p>
            <a:pPr indent="-2860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5"/>
              <a:buChar char="●"/>
            </a:pPr>
            <a:r>
              <a:rPr lang="de-DE" sz="905">
                <a:solidFill>
                  <a:schemeClr val="dk1"/>
                </a:solidFill>
              </a:rPr>
              <a:t>Risiko: Fehlinterpretationen durch Darstellung</a:t>
            </a:r>
            <a:endParaRPr sz="905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320"/>
              <a:buFont typeface="Arial"/>
              <a:buNone/>
            </a:pPr>
            <a:r>
              <a:t/>
            </a:r>
            <a:endParaRPr sz="1320"/>
          </a:p>
        </p:txBody>
      </p:sp>
      <p:sp>
        <p:nvSpPr>
          <p:cNvPr id="370" name="Google Shape;370;p5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idx="1"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100">
                <a:solidFill>
                  <a:schemeClr val="dk1"/>
                </a:solidFill>
              </a:rPr>
              <a:t>4. Korrelation Rentenausgaben ↔ Altersarmut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Methoden: Pearson-Korrelation, Regression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Ziel: Statistischer Zusammenhang sichtbar machen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Risiko: Scheinkorrelationen, unvollständige Finanzdaten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100">
                <a:solidFill>
                  <a:schemeClr val="dk1"/>
                </a:solidFill>
              </a:rPr>
              <a:t>5. Politische Empfehlungen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Basierend auf Analysen &amp; Visualisierungen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Fokus: soziale Ausgleichsmechanismen, Monitoring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Ziel: evidenzbasierte EU-Politik stärken</a:t>
            </a:r>
            <a:br>
              <a:rPr lang="de-DE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de-DE" sz="1100">
                <a:solidFill>
                  <a:schemeClr val="dk1"/>
                </a:solidFill>
              </a:rPr>
              <a:t>Risiko: Generalisierung ohne ausreichende Datenbasis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009EDA"/>
              </a:solidFill>
            </a:endParaRPr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390845" y="-5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000">
                <a:solidFill>
                  <a:srgbClr val="FFFFFF"/>
                </a:solidFill>
              </a:rPr>
              <a:t>Pflichten / Umsetzungskonzept</a:t>
            </a:r>
            <a:endParaRPr b="0" sz="4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390850" y="1473700"/>
            <a:ext cx="9399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1. Datenerhebung &amp; Validierung – Wie?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Python-Skript (pandas) lädt Eurostat-CSV/Excel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Check: ≥ 20 Länder, 5 Jahre, einheitliche Formate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2. Analyse der Altersarmut – Wie?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Jupyter-Notebook: Mittelwerte, Trends, Subgruppen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k-Means clustert Länder mit ähnlichen Mustern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3. Visualisierung – Wie?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Heatmap (Seaborn), Zeitreihe (Matplotlib)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2400"/>
              <a:t>   • Scatter (Plotly) mit EU-Farbschema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366975" y="134575"/>
            <a:ext cx="9000000" cy="99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4000">
                <a:solidFill>
                  <a:schemeClr val="lt1"/>
                </a:solidFill>
              </a:rPr>
              <a:t>Pflichten 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4. Korrelation Rentenausgaben ↔ Altersarmut – Wie?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   • Pearson-Koeffizient + lineare Regression (statsmodels)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  • Drittvariablen-Check (z. B. Bildung)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5. Politische Empfehlungen – Wie?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   • Bericht + Kern­grafiken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/>
              <a:t>   • Klare Tipps zu Ausgaben­quoten &amp; Monitoring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>
            <p:ph idx="1" type="subTitle"/>
          </p:nvPr>
        </p:nvSpPr>
        <p:spPr>
          <a:xfrm>
            <a:off x="502920" y="630720"/>
            <a:ext cx="9071640" cy="438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5800">
                <a:solidFill>
                  <a:srgbClr val="009EDA"/>
                </a:solidFill>
              </a:rPr>
              <a:t>Vielen Dank für eure Aufmerksamkeit</a:t>
            </a:r>
            <a:endParaRPr b="1" sz="5800" strike="noStrike">
              <a:solidFill>
                <a:srgbClr val="009ED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6"/>
          <p:cNvSpPr txBox="1"/>
          <p:nvPr>
            <p:ph idx="12"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Problemstellung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41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Rente wird immer geringer 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-DE" sz="2400"/>
              <a:t>durch den demografischen Wandel, der Inflation etc.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Was sind mögliche Maßnahmen, um dieses Problem zu beheben?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2" name="Google Shape;292;p41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>
                <a:solidFill>
                  <a:srgbClr val="FFFFFF"/>
                </a:solidFill>
              </a:rPr>
              <a:t>Kernfragen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Sind bestimmte Personengruppen besonders betroffen?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Sind bestimmte Länder auffällig gut/schlecht aufgestellt?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Wie effektiv sind die Rentensysteme der jeweiligen Länder?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Welche Kernpunkte führen vermutlich zum Erfolg?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/>
              <a:t>Zentrale Fragestellung:</a:t>
            </a:r>
            <a:r>
              <a:rPr lang="de-DE" sz="2400"/>
              <a:t> Wie kann Data Science helfen, Altersarmut in der EU frühzeitig zu erkennen und politische Antworten besser zu gestalten?</a:t>
            </a:r>
            <a:endParaRPr sz="2400"/>
          </a:p>
        </p:txBody>
      </p:sp>
      <p:sp>
        <p:nvSpPr>
          <p:cNvPr id="299" name="Google Shape;299;p42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>
                <a:solidFill>
                  <a:srgbClr val="FFFFFF"/>
                </a:solidFill>
              </a:rPr>
              <a:t>Ressourcen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3"/>
          <p:cNvSpPr txBox="1"/>
          <p:nvPr>
            <p:ph idx="1" type="body"/>
          </p:nvPr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Daten der EU von data.europa.eu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Daten von den Institutionen der Länder, z.B Statistische Bundesamt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06" name="Google Shape;306;p43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type="title"/>
          </p:nvPr>
        </p:nvSpPr>
        <p:spPr>
          <a:xfrm>
            <a:off x="481725" y="163500"/>
            <a:ext cx="9000000" cy="9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Ziele                         </a:t>
            </a:r>
            <a:r>
              <a:rPr b="1" lang="de-DE" sz="4500">
                <a:solidFill>
                  <a:srgbClr val="FFFFFF"/>
                </a:solidFill>
              </a:rPr>
              <a:t>Ziele</a:t>
            </a:r>
            <a:b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 </a:t>
            </a:r>
            <a:r>
              <a:rPr b="1" lang="de-DE" sz="4500">
                <a:solidFill>
                  <a:srgbClr val="FFFFFF"/>
                </a:solidFill>
              </a:rPr>
              <a:t>Anbieters         Des Anwenders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540000" y="1440000"/>
            <a:ext cx="4391700" cy="4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de-DE" sz="2400"/>
              <a:t>Analyse von Mustern der Altersarmut in der EU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Vergleich von Rentenausgaben zwischen Ländern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Identifikation von Faktoren erfolgreicher Rentensysteme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Entwicklung und Kommunikation datenbasierter Handlungsempfehlungen</a:t>
            </a:r>
            <a:endParaRPr sz="2400"/>
          </a:p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14" name="Google Shape;314;p44"/>
          <p:cNvSpPr txBox="1"/>
          <p:nvPr>
            <p:ph idx="2" type="body"/>
          </p:nvPr>
        </p:nvSpPr>
        <p:spPr>
          <a:xfrm>
            <a:off x="5151600" y="1440000"/>
            <a:ext cx="4391700" cy="40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Verstehen der Problematik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Verstehen der Lösungsansätze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de-DE" sz="2400">
                <a:solidFill>
                  <a:schemeClr val="dk1"/>
                </a:solidFill>
              </a:rPr>
              <a:t>Gezeigten Handlungsoptionen zu evaluieren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Ziel</a:t>
            </a:r>
            <a:r>
              <a:rPr b="1" lang="de-DE" sz="4500">
                <a:solidFill>
                  <a:srgbClr val="FFFFFF"/>
                </a:solidFill>
              </a:rPr>
              <a:t>gruppen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502920" y="1440000"/>
            <a:ext cx="9021900" cy="3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Institutionen und Gremien der Europäischen Union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Sozial- und wirtschaftspolitische Entscheidungsträger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Wissenschaftliche und zivilgesellschaftliche Akteure im Bereich Armutsforschung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-DE" sz="2400"/>
              <a:t>Allgemein interessierte Personen </a:t>
            </a:r>
            <a:endParaRPr sz="2400"/>
          </a:p>
        </p:txBody>
      </p:sp>
      <p:sp>
        <p:nvSpPr>
          <p:cNvPr id="321" name="Google Shape;321;p45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28" name="Google Shape;3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7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50" y="1037520"/>
            <a:ext cx="9161515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502920" y="90720"/>
            <a:ext cx="907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rPr b="1" lang="de-DE" sz="45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Projektstrukturplan</a:t>
            </a:r>
            <a:endParaRPr b="0" sz="4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Arial"/>
              <a:buNone/>
            </a:pPr>
            <a:fld id="{00000000-1234-1234-1234-123412341234}" type="slidenum">
              <a:rPr b="0" lang="de-DE" sz="2400" strike="noStrike">
                <a:solidFill>
                  <a:srgbClr val="48484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3" y="1037520"/>
            <a:ext cx="9272917" cy="3787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