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84" r:id="rId3"/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670550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3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5bea7d2c63_0_1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35bea7d2c63_0_1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5bea7d2c63_1_93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35bea7d2c63_1_93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5bea7d2c63_1_93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g35bea7d2c63_1_93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5c9cd4a975_0_1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g35c9cd4a975_0_1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bbca9ea2e_0_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bbca9ea2e_0_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be4e61dd9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35be4e61dd9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bea7d2c63_1_26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35bea7d2c63_1_26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bea7d2c63_0_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35bea7d2c63_0_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5bea7d2c63_0_1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35bea7d2c63_0_1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450000" y="5130000"/>
            <a:ext cx="2340000" cy="4500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540000" y="1440000"/>
            <a:ext cx="900000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2" type="body"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0000" y="5130000"/>
            <a:ext cx="2340000" cy="4500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2"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3" type="body"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4" type="body"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84" name="Google Shape;84;p12"/>
          <p:cNvSpPr txBox="1"/>
          <p:nvPr>
            <p:ph idx="10" type="dt"/>
          </p:nvPr>
        </p:nvSpPr>
        <p:spPr>
          <a:xfrm>
            <a:off x="450000" y="5130000"/>
            <a:ext cx="2340000" cy="4500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540000" y="1440000"/>
            <a:ext cx="289764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2" type="body"/>
          </p:nvPr>
        </p:nvSpPr>
        <p:spPr>
          <a:xfrm>
            <a:off x="3583080" y="1440000"/>
            <a:ext cx="289764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3" type="body"/>
          </p:nvPr>
        </p:nvSpPr>
        <p:spPr>
          <a:xfrm>
            <a:off x="6625800" y="1440000"/>
            <a:ext cx="289764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4" type="body"/>
          </p:nvPr>
        </p:nvSpPr>
        <p:spPr>
          <a:xfrm>
            <a:off x="540000" y="3555720"/>
            <a:ext cx="289764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5" type="body"/>
          </p:nvPr>
        </p:nvSpPr>
        <p:spPr>
          <a:xfrm>
            <a:off x="3583080" y="3555720"/>
            <a:ext cx="289764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6" type="body"/>
          </p:nvPr>
        </p:nvSpPr>
        <p:spPr>
          <a:xfrm>
            <a:off x="6625800" y="3555720"/>
            <a:ext cx="289764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1" type="ftr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95" name="Google Shape;95;p13"/>
          <p:cNvSpPr txBox="1"/>
          <p:nvPr>
            <p:ph idx="10" type="dt"/>
          </p:nvPr>
        </p:nvSpPr>
        <p:spPr>
          <a:xfrm>
            <a:off x="450000" y="5130000"/>
            <a:ext cx="2340000" cy="4500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5"/>
          <p:cNvSpPr txBox="1"/>
          <p:nvPr>
            <p:ph idx="11" type="ftr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12"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08" name="Google Shape;108;p15"/>
          <p:cNvSpPr txBox="1"/>
          <p:nvPr>
            <p:ph idx="10" type="dt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idx="11" type="ftr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12" name="Google Shape;112;p16"/>
          <p:cNvSpPr txBox="1"/>
          <p:nvPr>
            <p:ph idx="10" type="dt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1" type="subTitle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1" type="ftr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18" name="Google Shape;118;p17"/>
          <p:cNvSpPr txBox="1"/>
          <p:nvPr>
            <p:ph idx="10" type="dt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8"/>
          <p:cNvSpPr txBox="1"/>
          <p:nvPr>
            <p:ph idx="2" type="body"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1" type="ftr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8"/>
          <p:cNvSpPr txBox="1"/>
          <p:nvPr>
            <p:ph idx="12"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25" name="Google Shape;125;p18"/>
          <p:cNvSpPr txBox="1"/>
          <p:nvPr>
            <p:ph idx="10" type="dt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9"/>
          <p:cNvSpPr txBox="1"/>
          <p:nvPr>
            <p:ph idx="11" type="ftr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9"/>
          <p:cNvSpPr txBox="1"/>
          <p:nvPr>
            <p:ph idx="12"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30" name="Google Shape;130;p19"/>
          <p:cNvSpPr txBox="1"/>
          <p:nvPr>
            <p:ph idx="10" type="dt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idx="1"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0"/>
          <p:cNvSpPr txBox="1"/>
          <p:nvPr>
            <p:ph idx="11" type="ftr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0"/>
          <p:cNvSpPr txBox="1"/>
          <p:nvPr>
            <p:ph idx="12"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35" name="Google Shape;135;p20"/>
          <p:cNvSpPr txBox="1"/>
          <p:nvPr>
            <p:ph idx="10" type="dt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2" type="body"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idx="3" type="body"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1"/>
          <p:cNvSpPr txBox="1"/>
          <p:nvPr>
            <p:ph idx="11" type="ftr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1"/>
          <p:cNvSpPr txBox="1"/>
          <p:nvPr>
            <p:ph idx="12"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43" name="Google Shape;143;p21"/>
          <p:cNvSpPr txBox="1"/>
          <p:nvPr>
            <p:ph idx="10" type="dt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450000" y="5130000"/>
            <a:ext cx="2340000" cy="4500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2"/>
          <p:cNvSpPr txBox="1"/>
          <p:nvPr>
            <p:ph idx="2"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2"/>
          <p:cNvSpPr txBox="1"/>
          <p:nvPr>
            <p:ph idx="3" type="body"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2"/>
          <p:cNvSpPr txBox="1"/>
          <p:nvPr>
            <p:ph idx="11" type="ftr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2"/>
          <p:cNvSpPr txBox="1"/>
          <p:nvPr>
            <p:ph idx="12"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51" name="Google Shape;151;p22"/>
          <p:cNvSpPr txBox="1"/>
          <p:nvPr>
            <p:ph idx="10" type="dt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3"/>
          <p:cNvSpPr txBox="1"/>
          <p:nvPr>
            <p:ph idx="2"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3"/>
          <p:cNvSpPr txBox="1"/>
          <p:nvPr>
            <p:ph idx="3" type="body"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3"/>
          <p:cNvSpPr txBox="1"/>
          <p:nvPr>
            <p:ph idx="11" type="ftr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3"/>
          <p:cNvSpPr txBox="1"/>
          <p:nvPr>
            <p:ph idx="12"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59" name="Google Shape;159;p23"/>
          <p:cNvSpPr txBox="1"/>
          <p:nvPr>
            <p:ph idx="10" type="dt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540000" y="1440000"/>
            <a:ext cx="900000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4"/>
          <p:cNvSpPr txBox="1"/>
          <p:nvPr>
            <p:ph idx="2" type="body"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4"/>
          <p:cNvSpPr txBox="1"/>
          <p:nvPr>
            <p:ph idx="11" type="ftr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4"/>
          <p:cNvSpPr txBox="1"/>
          <p:nvPr>
            <p:ph idx="12"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66" name="Google Shape;166;p24"/>
          <p:cNvSpPr txBox="1"/>
          <p:nvPr>
            <p:ph idx="10" type="dt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5"/>
          <p:cNvSpPr txBox="1"/>
          <p:nvPr>
            <p:ph idx="2"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5"/>
          <p:cNvSpPr txBox="1"/>
          <p:nvPr>
            <p:ph idx="3" type="body"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5"/>
          <p:cNvSpPr txBox="1"/>
          <p:nvPr>
            <p:ph idx="4" type="body"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5"/>
          <p:cNvSpPr txBox="1"/>
          <p:nvPr>
            <p:ph idx="11" type="ftr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5"/>
          <p:cNvSpPr txBox="1"/>
          <p:nvPr>
            <p:ph idx="12"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75" name="Google Shape;175;p25"/>
          <p:cNvSpPr txBox="1"/>
          <p:nvPr>
            <p:ph idx="10" type="dt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540000" y="1440000"/>
            <a:ext cx="289764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6"/>
          <p:cNvSpPr txBox="1"/>
          <p:nvPr>
            <p:ph idx="2" type="body"/>
          </p:nvPr>
        </p:nvSpPr>
        <p:spPr>
          <a:xfrm>
            <a:off x="3583080" y="1440000"/>
            <a:ext cx="289764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6"/>
          <p:cNvSpPr txBox="1"/>
          <p:nvPr>
            <p:ph idx="3" type="body"/>
          </p:nvPr>
        </p:nvSpPr>
        <p:spPr>
          <a:xfrm>
            <a:off x="6625800" y="1440000"/>
            <a:ext cx="289764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6"/>
          <p:cNvSpPr txBox="1"/>
          <p:nvPr>
            <p:ph idx="4" type="body"/>
          </p:nvPr>
        </p:nvSpPr>
        <p:spPr>
          <a:xfrm>
            <a:off x="540000" y="3555720"/>
            <a:ext cx="289764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6"/>
          <p:cNvSpPr txBox="1"/>
          <p:nvPr>
            <p:ph idx="5" type="body"/>
          </p:nvPr>
        </p:nvSpPr>
        <p:spPr>
          <a:xfrm>
            <a:off x="3583080" y="3555720"/>
            <a:ext cx="289764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6"/>
          <p:cNvSpPr txBox="1"/>
          <p:nvPr>
            <p:ph idx="6" type="body"/>
          </p:nvPr>
        </p:nvSpPr>
        <p:spPr>
          <a:xfrm>
            <a:off x="6625800" y="3555720"/>
            <a:ext cx="289764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6"/>
          <p:cNvSpPr txBox="1"/>
          <p:nvPr>
            <p:ph idx="11" type="ftr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6"/>
          <p:cNvSpPr txBox="1"/>
          <p:nvPr>
            <p:ph idx="12"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86" name="Google Shape;186;p26"/>
          <p:cNvSpPr txBox="1"/>
          <p:nvPr>
            <p:ph idx="10" type="dt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idx="1"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8"/>
          <p:cNvSpPr txBox="1"/>
          <p:nvPr>
            <p:ph idx="11" type="ftr"/>
          </p:nvPr>
        </p:nvSpPr>
        <p:spPr>
          <a:xfrm>
            <a:off x="3420000" y="5119200"/>
            <a:ext cx="32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28"/>
          <p:cNvSpPr txBox="1"/>
          <p:nvPr>
            <p:ph idx="12" type="sldNum"/>
          </p:nvPr>
        </p:nvSpPr>
        <p:spPr>
          <a:xfrm>
            <a:off x="7650000" y="5130000"/>
            <a:ext cx="189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99" name="Google Shape;199;p28"/>
          <p:cNvSpPr txBox="1"/>
          <p:nvPr>
            <p:ph idx="10" type="dt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idx="11" type="ftr"/>
          </p:nvPr>
        </p:nvSpPr>
        <p:spPr>
          <a:xfrm>
            <a:off x="3420000" y="5119200"/>
            <a:ext cx="32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9"/>
          <p:cNvSpPr txBox="1"/>
          <p:nvPr>
            <p:ph idx="12" type="sldNum"/>
          </p:nvPr>
        </p:nvSpPr>
        <p:spPr>
          <a:xfrm>
            <a:off x="7650000" y="5130000"/>
            <a:ext cx="189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03" name="Google Shape;203;p29"/>
          <p:cNvSpPr txBox="1"/>
          <p:nvPr>
            <p:ph idx="10" type="dt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30"/>
          <p:cNvSpPr txBox="1"/>
          <p:nvPr>
            <p:ph idx="1" type="subTitle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30"/>
          <p:cNvSpPr txBox="1"/>
          <p:nvPr>
            <p:ph idx="11" type="ftr"/>
          </p:nvPr>
        </p:nvSpPr>
        <p:spPr>
          <a:xfrm>
            <a:off x="3420000" y="5119200"/>
            <a:ext cx="32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30"/>
          <p:cNvSpPr txBox="1"/>
          <p:nvPr>
            <p:ph idx="12" type="sldNum"/>
          </p:nvPr>
        </p:nvSpPr>
        <p:spPr>
          <a:xfrm>
            <a:off x="7650000" y="5130000"/>
            <a:ext cx="189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09" name="Google Shape;209;p30"/>
          <p:cNvSpPr txBox="1"/>
          <p:nvPr>
            <p:ph idx="10" type="dt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31"/>
          <p:cNvSpPr txBox="1"/>
          <p:nvPr>
            <p:ph idx="1" type="body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31"/>
          <p:cNvSpPr txBox="1"/>
          <p:nvPr>
            <p:ph idx="11" type="ftr"/>
          </p:nvPr>
        </p:nvSpPr>
        <p:spPr>
          <a:xfrm>
            <a:off x="3420000" y="5119200"/>
            <a:ext cx="32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31"/>
          <p:cNvSpPr txBox="1"/>
          <p:nvPr>
            <p:ph idx="12" type="sldNum"/>
          </p:nvPr>
        </p:nvSpPr>
        <p:spPr>
          <a:xfrm>
            <a:off x="7650000" y="5130000"/>
            <a:ext cx="189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15" name="Google Shape;215;p31"/>
          <p:cNvSpPr txBox="1"/>
          <p:nvPr>
            <p:ph idx="10" type="dt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32"/>
          <p:cNvSpPr txBox="1"/>
          <p:nvPr>
            <p:ph idx="1" type="body"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32"/>
          <p:cNvSpPr txBox="1"/>
          <p:nvPr>
            <p:ph idx="2" type="body"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32"/>
          <p:cNvSpPr txBox="1"/>
          <p:nvPr>
            <p:ph idx="11" type="ftr"/>
          </p:nvPr>
        </p:nvSpPr>
        <p:spPr>
          <a:xfrm>
            <a:off x="3420000" y="5119200"/>
            <a:ext cx="32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32"/>
          <p:cNvSpPr txBox="1"/>
          <p:nvPr>
            <p:ph idx="12" type="sldNum"/>
          </p:nvPr>
        </p:nvSpPr>
        <p:spPr>
          <a:xfrm>
            <a:off x="7650000" y="5130000"/>
            <a:ext cx="189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22" name="Google Shape;222;p32"/>
          <p:cNvSpPr txBox="1"/>
          <p:nvPr>
            <p:ph idx="10" type="dt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450000" y="5130000"/>
            <a:ext cx="2340000" cy="4500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33"/>
          <p:cNvSpPr txBox="1"/>
          <p:nvPr>
            <p:ph idx="11" type="ftr"/>
          </p:nvPr>
        </p:nvSpPr>
        <p:spPr>
          <a:xfrm>
            <a:off x="3420000" y="5119200"/>
            <a:ext cx="32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3"/>
          <p:cNvSpPr txBox="1"/>
          <p:nvPr>
            <p:ph idx="12" type="sldNum"/>
          </p:nvPr>
        </p:nvSpPr>
        <p:spPr>
          <a:xfrm>
            <a:off x="7650000" y="5130000"/>
            <a:ext cx="189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27" name="Google Shape;227;p33"/>
          <p:cNvSpPr txBox="1"/>
          <p:nvPr>
            <p:ph idx="10" type="dt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34"/>
          <p:cNvSpPr txBox="1"/>
          <p:nvPr>
            <p:ph idx="1"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4"/>
          <p:cNvSpPr txBox="1"/>
          <p:nvPr>
            <p:ph idx="2" type="body"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34"/>
          <p:cNvSpPr txBox="1"/>
          <p:nvPr>
            <p:ph idx="3" type="body"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34"/>
          <p:cNvSpPr txBox="1"/>
          <p:nvPr>
            <p:ph idx="11" type="ftr"/>
          </p:nvPr>
        </p:nvSpPr>
        <p:spPr>
          <a:xfrm>
            <a:off x="3420000" y="5119200"/>
            <a:ext cx="32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34"/>
          <p:cNvSpPr txBox="1"/>
          <p:nvPr>
            <p:ph idx="12" type="sldNum"/>
          </p:nvPr>
        </p:nvSpPr>
        <p:spPr>
          <a:xfrm>
            <a:off x="7650000" y="5130000"/>
            <a:ext cx="189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35" name="Google Shape;235;p34"/>
          <p:cNvSpPr txBox="1"/>
          <p:nvPr>
            <p:ph idx="10" type="dt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35"/>
          <p:cNvSpPr txBox="1"/>
          <p:nvPr>
            <p:ph idx="1" type="body"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5"/>
          <p:cNvSpPr txBox="1"/>
          <p:nvPr>
            <p:ph idx="2"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5"/>
          <p:cNvSpPr txBox="1"/>
          <p:nvPr>
            <p:ph idx="3" type="body"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5"/>
          <p:cNvSpPr txBox="1"/>
          <p:nvPr>
            <p:ph idx="11" type="ftr"/>
          </p:nvPr>
        </p:nvSpPr>
        <p:spPr>
          <a:xfrm>
            <a:off x="3420000" y="5119200"/>
            <a:ext cx="32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35"/>
          <p:cNvSpPr txBox="1"/>
          <p:nvPr>
            <p:ph idx="12" type="sldNum"/>
          </p:nvPr>
        </p:nvSpPr>
        <p:spPr>
          <a:xfrm>
            <a:off x="7650000" y="5130000"/>
            <a:ext cx="189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43" name="Google Shape;243;p35"/>
          <p:cNvSpPr txBox="1"/>
          <p:nvPr>
            <p:ph idx="10" type="dt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/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6"/>
          <p:cNvSpPr txBox="1"/>
          <p:nvPr>
            <p:ph idx="1"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36"/>
          <p:cNvSpPr txBox="1"/>
          <p:nvPr>
            <p:ph idx="2"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36"/>
          <p:cNvSpPr txBox="1"/>
          <p:nvPr>
            <p:ph idx="3" type="body"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36"/>
          <p:cNvSpPr txBox="1"/>
          <p:nvPr>
            <p:ph idx="11" type="ftr"/>
          </p:nvPr>
        </p:nvSpPr>
        <p:spPr>
          <a:xfrm>
            <a:off x="3420000" y="5119200"/>
            <a:ext cx="32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36"/>
          <p:cNvSpPr txBox="1"/>
          <p:nvPr>
            <p:ph idx="12" type="sldNum"/>
          </p:nvPr>
        </p:nvSpPr>
        <p:spPr>
          <a:xfrm>
            <a:off x="7650000" y="5130000"/>
            <a:ext cx="189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51" name="Google Shape;251;p36"/>
          <p:cNvSpPr txBox="1"/>
          <p:nvPr>
            <p:ph idx="10" type="dt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 txBox="1"/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37"/>
          <p:cNvSpPr txBox="1"/>
          <p:nvPr>
            <p:ph idx="1" type="body"/>
          </p:nvPr>
        </p:nvSpPr>
        <p:spPr>
          <a:xfrm>
            <a:off x="540000" y="1440000"/>
            <a:ext cx="900000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37"/>
          <p:cNvSpPr txBox="1"/>
          <p:nvPr>
            <p:ph idx="2" type="body"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37"/>
          <p:cNvSpPr txBox="1"/>
          <p:nvPr>
            <p:ph idx="11" type="ftr"/>
          </p:nvPr>
        </p:nvSpPr>
        <p:spPr>
          <a:xfrm>
            <a:off x="3420000" y="5119200"/>
            <a:ext cx="32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37"/>
          <p:cNvSpPr txBox="1"/>
          <p:nvPr>
            <p:ph idx="12" type="sldNum"/>
          </p:nvPr>
        </p:nvSpPr>
        <p:spPr>
          <a:xfrm>
            <a:off x="7650000" y="5130000"/>
            <a:ext cx="189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58" name="Google Shape;258;p37"/>
          <p:cNvSpPr txBox="1"/>
          <p:nvPr>
            <p:ph idx="10" type="dt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8"/>
          <p:cNvSpPr txBox="1"/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38"/>
          <p:cNvSpPr txBox="1"/>
          <p:nvPr>
            <p:ph idx="1"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38"/>
          <p:cNvSpPr txBox="1"/>
          <p:nvPr>
            <p:ph idx="2"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38"/>
          <p:cNvSpPr txBox="1"/>
          <p:nvPr>
            <p:ph idx="3" type="body"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38"/>
          <p:cNvSpPr txBox="1"/>
          <p:nvPr>
            <p:ph idx="4" type="body"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38"/>
          <p:cNvSpPr txBox="1"/>
          <p:nvPr>
            <p:ph idx="11" type="ftr"/>
          </p:nvPr>
        </p:nvSpPr>
        <p:spPr>
          <a:xfrm>
            <a:off x="3420000" y="5119200"/>
            <a:ext cx="32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38"/>
          <p:cNvSpPr txBox="1"/>
          <p:nvPr>
            <p:ph idx="12" type="sldNum"/>
          </p:nvPr>
        </p:nvSpPr>
        <p:spPr>
          <a:xfrm>
            <a:off x="7650000" y="5130000"/>
            <a:ext cx="189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67" name="Google Shape;267;p38"/>
          <p:cNvSpPr txBox="1"/>
          <p:nvPr>
            <p:ph idx="10" type="dt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/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39"/>
          <p:cNvSpPr txBox="1"/>
          <p:nvPr>
            <p:ph idx="1" type="body"/>
          </p:nvPr>
        </p:nvSpPr>
        <p:spPr>
          <a:xfrm>
            <a:off x="540000" y="1440000"/>
            <a:ext cx="289764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39"/>
          <p:cNvSpPr txBox="1"/>
          <p:nvPr>
            <p:ph idx="2" type="body"/>
          </p:nvPr>
        </p:nvSpPr>
        <p:spPr>
          <a:xfrm>
            <a:off x="3583080" y="1440000"/>
            <a:ext cx="289764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39"/>
          <p:cNvSpPr txBox="1"/>
          <p:nvPr>
            <p:ph idx="3" type="body"/>
          </p:nvPr>
        </p:nvSpPr>
        <p:spPr>
          <a:xfrm>
            <a:off x="6625800" y="1440000"/>
            <a:ext cx="289764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39"/>
          <p:cNvSpPr txBox="1"/>
          <p:nvPr>
            <p:ph idx="4" type="body"/>
          </p:nvPr>
        </p:nvSpPr>
        <p:spPr>
          <a:xfrm>
            <a:off x="540000" y="3555720"/>
            <a:ext cx="289764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39"/>
          <p:cNvSpPr txBox="1"/>
          <p:nvPr>
            <p:ph idx="5" type="body"/>
          </p:nvPr>
        </p:nvSpPr>
        <p:spPr>
          <a:xfrm>
            <a:off x="3583080" y="3555720"/>
            <a:ext cx="289764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39"/>
          <p:cNvSpPr txBox="1"/>
          <p:nvPr>
            <p:ph idx="6" type="body"/>
          </p:nvPr>
        </p:nvSpPr>
        <p:spPr>
          <a:xfrm>
            <a:off x="6625800" y="3555720"/>
            <a:ext cx="289764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39"/>
          <p:cNvSpPr txBox="1"/>
          <p:nvPr>
            <p:ph idx="11" type="ftr"/>
          </p:nvPr>
        </p:nvSpPr>
        <p:spPr>
          <a:xfrm>
            <a:off x="3420000" y="5119200"/>
            <a:ext cx="32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39"/>
          <p:cNvSpPr txBox="1"/>
          <p:nvPr>
            <p:ph idx="12" type="sldNum"/>
          </p:nvPr>
        </p:nvSpPr>
        <p:spPr>
          <a:xfrm>
            <a:off x="7650000" y="5130000"/>
            <a:ext cx="189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78" name="Google Shape;278;p39"/>
          <p:cNvSpPr txBox="1"/>
          <p:nvPr>
            <p:ph idx="10" type="dt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0000" y="5130000"/>
            <a:ext cx="2340000" cy="4500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1" type="ftr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450000" y="5130000"/>
            <a:ext cx="2340000" cy="4500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"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1" type="ftr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4" name="Google Shape;44;p7"/>
          <p:cNvSpPr txBox="1"/>
          <p:nvPr>
            <p:ph idx="10" type="dt"/>
          </p:nvPr>
        </p:nvSpPr>
        <p:spPr>
          <a:xfrm>
            <a:off x="450000" y="5130000"/>
            <a:ext cx="2340000" cy="4500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2" type="body"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3" type="body"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1" type="ftr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450000" y="5130000"/>
            <a:ext cx="2340000" cy="4500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" type="body"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2"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3" type="body"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1" type="ftr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450000" y="5130000"/>
            <a:ext cx="2340000" cy="4500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2"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3" type="body"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450000" y="5130000"/>
            <a:ext cx="2340000" cy="4500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3780000"/>
            <a:ext cx="10080000" cy="1890000"/>
          </a:xfrm>
          <a:prstGeom prst="rect">
            <a:avLst/>
          </a:prstGeom>
          <a:solidFill>
            <a:srgbClr val="009EDA"/>
          </a:solidFill>
          <a:ln>
            <a:noFill/>
          </a:ln>
          <a:effectLst>
            <a:outerShdw rotWithShape="0" dir="16200000" dist="36000">
              <a:srgbClr val="F49100"/>
            </a:outerShdw>
          </a:effectLst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/>
          <p:nvPr>
            <p:ph idx="10" type="dt"/>
          </p:nvPr>
        </p:nvSpPr>
        <p:spPr>
          <a:xfrm>
            <a:off x="450000" y="5130000"/>
            <a:ext cx="2340000" cy="4500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u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u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u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u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u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u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u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u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u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r>
              <a:rPr lang="de-DE"/>
              <a:t> </a:t>
            </a:r>
            <a:endParaRPr/>
          </a:p>
        </p:txBody>
      </p:sp>
      <p:sp>
        <p:nvSpPr>
          <p:cNvPr id="10" name="Google Shape;10;p1"/>
          <p:cNvSpPr txBox="1"/>
          <p:nvPr>
            <p:ph type="title"/>
          </p:nvPr>
        </p:nvSpPr>
        <p:spPr>
          <a:xfrm>
            <a:off x="450000" y="270000"/>
            <a:ext cx="9000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0000" y="3870000"/>
            <a:ext cx="90000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/>
        </p:nvSpPr>
        <p:spPr>
          <a:xfrm flipH="1" rot="10800000">
            <a:off x="0" y="0"/>
            <a:ext cx="10080000" cy="1080000"/>
          </a:xfrm>
          <a:prstGeom prst="rect">
            <a:avLst/>
          </a:prstGeom>
          <a:solidFill>
            <a:srgbClr val="009EDA"/>
          </a:solidFill>
          <a:ln>
            <a:noFill/>
          </a:ln>
          <a:effectLst>
            <a:outerShdw rotWithShape="0" dir="5400000" dist="10800">
              <a:srgbClr val="F49100"/>
            </a:outerShdw>
          </a:effectLst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 txBox="1"/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0" name="Google Shape;100;p14"/>
          <p:cNvSpPr txBox="1"/>
          <p:nvPr>
            <p:ph idx="10" type="dt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1" name="Google Shape;101;p14"/>
          <p:cNvSpPr txBox="1"/>
          <p:nvPr>
            <p:ph idx="11" type="ftr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2" name="Google Shape;102;p14"/>
          <p:cNvSpPr txBox="1"/>
          <p:nvPr>
            <p:ph idx="12"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r>
              <a:rPr lang="de-DE"/>
              <a:t> 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/>
          <p:nvPr/>
        </p:nvSpPr>
        <p:spPr>
          <a:xfrm flipH="1" rot="10800000">
            <a:off x="0" y="0"/>
            <a:ext cx="10080000" cy="180000"/>
          </a:xfrm>
          <a:prstGeom prst="rect">
            <a:avLst/>
          </a:prstGeom>
          <a:solidFill>
            <a:srgbClr val="009EDA"/>
          </a:solidFill>
          <a:ln>
            <a:noFill/>
          </a:ln>
          <a:effectLst>
            <a:outerShdw rotWithShape="0" dir="5400000" dist="10800">
              <a:srgbClr val="F49100"/>
            </a:outerShdw>
          </a:effectLst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7"/>
          <p:cNvSpPr txBox="1"/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0" name="Google Shape;190;p27"/>
          <p:cNvSpPr txBox="1"/>
          <p:nvPr>
            <p:ph idx="1" type="body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1" name="Google Shape;191;p27"/>
          <p:cNvSpPr txBox="1"/>
          <p:nvPr>
            <p:ph idx="10" type="dt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2" name="Google Shape;192;p27"/>
          <p:cNvSpPr txBox="1"/>
          <p:nvPr>
            <p:ph idx="11" type="ftr"/>
          </p:nvPr>
        </p:nvSpPr>
        <p:spPr>
          <a:xfrm>
            <a:off x="3420000" y="5119200"/>
            <a:ext cx="32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3" name="Google Shape;193;p27"/>
          <p:cNvSpPr txBox="1"/>
          <p:nvPr>
            <p:ph idx="12" type="sldNum"/>
          </p:nvPr>
        </p:nvSpPr>
        <p:spPr>
          <a:xfrm>
            <a:off x="7650000" y="5130000"/>
            <a:ext cx="189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r>
              <a:rPr lang="de-DE"/>
              <a:t> </a:t>
            </a:r>
            <a:endParaRPr/>
          </a:p>
        </p:txBody>
      </p:sp>
      <p:sp>
        <p:nvSpPr>
          <p:cNvPr id="194" name="Google Shape;194;p27"/>
          <p:cNvSpPr/>
          <p:nvPr/>
        </p:nvSpPr>
        <p:spPr>
          <a:xfrm>
            <a:off x="0" y="5580000"/>
            <a:ext cx="10080000" cy="90000"/>
          </a:xfrm>
          <a:prstGeom prst="rect">
            <a:avLst/>
          </a:prstGeom>
          <a:solidFill>
            <a:srgbClr val="009EDA"/>
          </a:solidFill>
          <a:ln>
            <a:noFill/>
          </a:ln>
          <a:effectLst>
            <a:outerShdw rotWithShape="0" dir="16200000" dist="10800">
              <a:srgbClr val="F49100"/>
            </a:outerShdw>
          </a:effectLst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40"/>
          <p:cNvPicPr preferRelativeResize="0"/>
          <p:nvPr/>
        </p:nvPicPr>
        <p:blipFill rotWithShape="1">
          <a:blip r:embed="rId4">
            <a:alphaModFix/>
          </a:blip>
          <a:srcRect b="0" l="12366" r="11544" t="0"/>
          <a:stretch/>
        </p:blipFill>
        <p:spPr>
          <a:xfrm>
            <a:off x="5760000" y="0"/>
            <a:ext cx="4319640" cy="378504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0"/>
          <p:cNvSpPr txBox="1"/>
          <p:nvPr>
            <p:ph type="title"/>
          </p:nvPr>
        </p:nvSpPr>
        <p:spPr>
          <a:xfrm>
            <a:off x="450000" y="270000"/>
            <a:ext cx="5310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320"/>
              <a:buFont typeface="Arial"/>
              <a:buNone/>
            </a:pPr>
            <a:r>
              <a:rPr b="1" lang="de-DE" sz="4020" strike="noStrike">
                <a:solidFill>
                  <a:srgbClr val="04617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de-DE" sz="3659" strike="noStrike">
                <a:solidFill>
                  <a:srgbClr val="04617B"/>
                </a:solidFill>
                <a:latin typeface="Arial"/>
                <a:ea typeface="Arial"/>
                <a:cs typeface="Arial"/>
                <a:sym typeface="Arial"/>
              </a:rPr>
              <a:t>Alt, arm, abgehängt? Datengetriebene Perspektiven auf Altersarmut und </a:t>
            </a:r>
            <a:br>
              <a:rPr lang="de-DE" sz="3659"/>
            </a:br>
            <a:r>
              <a:rPr b="1" lang="de-DE" sz="3659" strike="noStrike">
                <a:solidFill>
                  <a:srgbClr val="04617B"/>
                </a:solidFill>
                <a:latin typeface="Arial"/>
                <a:ea typeface="Arial"/>
                <a:cs typeface="Arial"/>
                <a:sym typeface="Arial"/>
              </a:rPr>
              <a:t>Rentensysteme in Europa</a:t>
            </a:r>
            <a:endParaRPr b="0" sz="3659" strike="noStrike">
              <a:solidFill>
                <a:srgbClr val="04617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40"/>
          <p:cNvSpPr txBox="1"/>
          <p:nvPr>
            <p:ph idx="1" type="subTitle"/>
          </p:nvPr>
        </p:nvSpPr>
        <p:spPr>
          <a:xfrm>
            <a:off x="450000" y="3870000"/>
            <a:ext cx="90000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700"/>
              <a:buFont typeface="Arial"/>
              <a:buNone/>
            </a:pPr>
            <a:r>
              <a:rPr b="1" i="0" lang="de-DE" sz="27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rPr>
              <a:t>Ein Projekt von Retirement Analytics EU</a:t>
            </a:r>
            <a:endParaRPr b="1" i="0" sz="2700" u="none" cap="none" strike="noStrike">
              <a:solidFill>
                <a:srgbClr val="DBF5F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9"/>
          <p:cNvSpPr txBox="1"/>
          <p:nvPr>
            <p:ph type="title"/>
          </p:nvPr>
        </p:nvSpPr>
        <p:spPr>
          <a:xfrm>
            <a:off x="502920" y="90720"/>
            <a:ext cx="90717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Arial"/>
              <a:buNone/>
            </a:pPr>
            <a:r>
              <a:rPr b="1" lang="de-DE" sz="45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Projektstrukturplan</a:t>
            </a:r>
            <a:endParaRPr b="0" sz="45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49"/>
          <p:cNvSpPr txBox="1"/>
          <p:nvPr>
            <p:ph idx="12"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Arial"/>
              <a:buNone/>
            </a:pPr>
            <a:fld id="{00000000-1234-1234-1234-123412341234}" type="slidenum">
              <a:rPr b="0" lang="de-DE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349" name="Google Shape;34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100" y="1268795"/>
            <a:ext cx="9125345" cy="3787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0"/>
          <p:cNvSpPr txBox="1"/>
          <p:nvPr>
            <p:ph type="title"/>
          </p:nvPr>
        </p:nvSpPr>
        <p:spPr>
          <a:xfrm>
            <a:off x="502920" y="90720"/>
            <a:ext cx="90717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Arial"/>
              <a:buNone/>
            </a:pPr>
            <a:r>
              <a:rPr b="1" lang="de-DE" sz="45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Projektstrukturplan</a:t>
            </a:r>
            <a:endParaRPr b="0" sz="45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50"/>
          <p:cNvSpPr txBox="1"/>
          <p:nvPr>
            <p:ph idx="12"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Arial"/>
              <a:buNone/>
            </a:pPr>
            <a:fld id="{00000000-1234-1234-1234-123412341234}" type="slidenum">
              <a:rPr b="0" lang="de-DE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356" name="Google Shape;356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550" y="1037520"/>
            <a:ext cx="9161515" cy="3787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1"/>
          <p:cNvSpPr txBox="1"/>
          <p:nvPr>
            <p:ph type="title"/>
          </p:nvPr>
        </p:nvSpPr>
        <p:spPr>
          <a:xfrm>
            <a:off x="502920" y="90720"/>
            <a:ext cx="90717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Arial"/>
              <a:buNone/>
            </a:pPr>
            <a:r>
              <a:rPr b="1" lang="de-DE" sz="45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Projektstrukturplan</a:t>
            </a:r>
            <a:endParaRPr b="0" sz="45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51"/>
          <p:cNvSpPr txBox="1"/>
          <p:nvPr>
            <p:ph idx="12"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Arial"/>
              <a:buNone/>
            </a:pPr>
            <a:fld id="{00000000-1234-1234-1234-123412341234}" type="slidenum">
              <a:rPr b="0" lang="de-DE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363" name="Google Shape;363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800" y="1036800"/>
            <a:ext cx="9219873" cy="3787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2"/>
          <p:cNvSpPr txBox="1"/>
          <p:nvPr>
            <p:ph type="title"/>
          </p:nvPr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Arial"/>
              <a:buNone/>
            </a:pPr>
            <a:r>
              <a:rPr b="1" lang="de-DE" sz="45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Lasten</a:t>
            </a:r>
            <a:endParaRPr b="0" sz="45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52"/>
          <p:cNvSpPr txBox="1"/>
          <p:nvPr>
            <p:ph idx="1" type="body"/>
          </p:nvPr>
        </p:nvSpPr>
        <p:spPr>
          <a:xfrm>
            <a:off x="529357" y="1561800"/>
            <a:ext cx="9021900" cy="3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de-DE" sz="905">
                <a:solidFill>
                  <a:schemeClr val="dk1"/>
                </a:solidFill>
              </a:rPr>
              <a:t>1. Datenerhebung &amp; Validierung</a:t>
            </a:r>
            <a:endParaRPr b="1" sz="905">
              <a:solidFill>
                <a:schemeClr val="dk1"/>
              </a:solidFill>
            </a:endParaRPr>
          </a:p>
          <a:p>
            <a:pPr indent="-28606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5"/>
              <a:buChar char="●"/>
            </a:pPr>
            <a:r>
              <a:rPr lang="de-DE" sz="905">
                <a:solidFill>
                  <a:schemeClr val="dk1"/>
                </a:solidFill>
              </a:rPr>
              <a:t>Daten aus: Eurostat, data.europa.eu</a:t>
            </a:r>
            <a:br>
              <a:rPr lang="de-DE" sz="905">
                <a:solidFill>
                  <a:schemeClr val="dk1"/>
                </a:solidFill>
              </a:rPr>
            </a:br>
            <a:endParaRPr sz="905">
              <a:solidFill>
                <a:schemeClr val="dk1"/>
              </a:solidFill>
            </a:endParaRPr>
          </a:p>
          <a:p>
            <a:pPr indent="-28606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5"/>
              <a:buChar char="●"/>
            </a:pPr>
            <a:r>
              <a:rPr lang="de-DE" sz="905">
                <a:solidFill>
                  <a:schemeClr val="dk1"/>
                </a:solidFill>
              </a:rPr>
              <a:t>Inhalte: Altersarmut 65+, Rentenausgaben (% BIP), Demografie</a:t>
            </a:r>
            <a:br>
              <a:rPr lang="de-DE" sz="905">
                <a:solidFill>
                  <a:schemeClr val="dk1"/>
                </a:solidFill>
              </a:rPr>
            </a:br>
            <a:endParaRPr sz="905">
              <a:solidFill>
                <a:schemeClr val="dk1"/>
              </a:solidFill>
            </a:endParaRPr>
          </a:p>
          <a:p>
            <a:pPr indent="-28606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5"/>
              <a:buChar char="●"/>
            </a:pPr>
            <a:r>
              <a:rPr lang="de-DE" sz="905">
                <a:solidFill>
                  <a:schemeClr val="dk1"/>
                </a:solidFill>
              </a:rPr>
              <a:t>Abdeckung: ≥ 20 EU-Länder, 5 Jahre</a:t>
            </a:r>
            <a:br>
              <a:rPr lang="de-DE" sz="905">
                <a:solidFill>
                  <a:schemeClr val="dk1"/>
                </a:solidFill>
              </a:rPr>
            </a:br>
            <a:endParaRPr sz="905">
              <a:solidFill>
                <a:schemeClr val="dk1"/>
              </a:solidFill>
            </a:endParaRPr>
          </a:p>
          <a:p>
            <a:pPr indent="-28606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5"/>
              <a:buChar char="●"/>
            </a:pPr>
            <a:r>
              <a:rPr lang="de-DE" sz="905">
                <a:solidFill>
                  <a:schemeClr val="dk1"/>
                </a:solidFill>
              </a:rPr>
              <a:t>Ziel: belastbare Vergleichsbasis</a:t>
            </a:r>
            <a:br>
              <a:rPr lang="de-DE" sz="905">
                <a:solidFill>
                  <a:schemeClr val="dk1"/>
                </a:solidFill>
              </a:rPr>
            </a:br>
            <a:endParaRPr sz="90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de-DE" sz="905">
                <a:solidFill>
                  <a:schemeClr val="dk1"/>
                </a:solidFill>
              </a:rPr>
              <a:t>2. Analyse der Altersarmut</a:t>
            </a:r>
            <a:endParaRPr b="1" sz="905">
              <a:solidFill>
                <a:schemeClr val="dk1"/>
              </a:solidFill>
            </a:endParaRPr>
          </a:p>
          <a:p>
            <a:pPr indent="-28606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5"/>
              <a:buChar char="●"/>
            </a:pPr>
            <a:r>
              <a:rPr lang="de-DE" sz="905">
                <a:solidFill>
                  <a:schemeClr val="dk1"/>
                </a:solidFill>
              </a:rPr>
              <a:t>Vergleich zwischen Ländern</a:t>
            </a:r>
            <a:br>
              <a:rPr lang="de-DE" sz="905">
                <a:solidFill>
                  <a:schemeClr val="dk1"/>
                </a:solidFill>
              </a:rPr>
            </a:br>
            <a:endParaRPr sz="905">
              <a:solidFill>
                <a:schemeClr val="dk1"/>
              </a:solidFill>
            </a:endParaRPr>
          </a:p>
          <a:p>
            <a:pPr indent="-28606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5"/>
              <a:buChar char="●"/>
            </a:pPr>
            <a:r>
              <a:rPr lang="de-DE" sz="905">
                <a:solidFill>
                  <a:schemeClr val="dk1"/>
                </a:solidFill>
              </a:rPr>
              <a:t>Subgruppen: Geschlecht, Bildung, Haushaltstyp</a:t>
            </a:r>
            <a:br>
              <a:rPr lang="de-DE" sz="905">
                <a:solidFill>
                  <a:schemeClr val="dk1"/>
                </a:solidFill>
              </a:rPr>
            </a:br>
            <a:endParaRPr sz="905">
              <a:solidFill>
                <a:schemeClr val="dk1"/>
              </a:solidFill>
            </a:endParaRPr>
          </a:p>
          <a:p>
            <a:pPr indent="-28606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5"/>
              <a:buChar char="●"/>
            </a:pPr>
            <a:r>
              <a:rPr lang="de-DE" sz="905">
                <a:solidFill>
                  <a:schemeClr val="dk1"/>
                </a:solidFill>
              </a:rPr>
              <a:t>Ziel: Identifikation besonders gefährdeter Gruppen</a:t>
            </a:r>
            <a:br>
              <a:rPr lang="de-DE" sz="905">
                <a:solidFill>
                  <a:schemeClr val="dk1"/>
                </a:solidFill>
              </a:rPr>
            </a:br>
            <a:endParaRPr sz="90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de-DE" sz="905">
                <a:solidFill>
                  <a:schemeClr val="dk1"/>
                </a:solidFill>
              </a:rPr>
              <a:t>3. Visualisierung</a:t>
            </a:r>
            <a:endParaRPr b="1" sz="905">
              <a:solidFill>
                <a:schemeClr val="dk1"/>
              </a:solidFill>
            </a:endParaRPr>
          </a:p>
          <a:p>
            <a:pPr indent="-28606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5"/>
              <a:buChar char="●"/>
            </a:pPr>
            <a:r>
              <a:rPr lang="de-DE" sz="905">
                <a:solidFill>
                  <a:schemeClr val="dk1"/>
                </a:solidFill>
              </a:rPr>
              <a:t>Klare, zugängliche Darstellung komplexer Zusammenhänge</a:t>
            </a:r>
            <a:br>
              <a:rPr lang="de-DE" sz="905">
                <a:solidFill>
                  <a:schemeClr val="dk1"/>
                </a:solidFill>
              </a:rPr>
            </a:br>
            <a:endParaRPr sz="905">
              <a:solidFill>
                <a:schemeClr val="dk1"/>
              </a:solidFill>
            </a:endParaRPr>
          </a:p>
          <a:p>
            <a:pPr indent="-28606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5"/>
              <a:buChar char="●"/>
            </a:pPr>
            <a:r>
              <a:rPr lang="de-DE" sz="905">
                <a:solidFill>
                  <a:schemeClr val="dk1"/>
                </a:solidFill>
              </a:rPr>
              <a:t>Ziel: politische und gesellschaftliche Verständlichkeit</a:t>
            </a:r>
            <a:endParaRPr sz="905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320"/>
              <a:buFont typeface="Arial"/>
              <a:buNone/>
            </a:pPr>
            <a:r>
              <a:t/>
            </a:r>
            <a:endParaRPr sz="1320"/>
          </a:p>
        </p:txBody>
      </p:sp>
      <p:sp>
        <p:nvSpPr>
          <p:cNvPr id="370" name="Google Shape;370;p52"/>
          <p:cNvSpPr txBox="1"/>
          <p:nvPr>
            <p:ph idx="12"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Arial"/>
              <a:buNone/>
            </a:pPr>
            <a:fld id="{00000000-1234-1234-1234-123412341234}" type="slidenum">
              <a:rPr b="0" lang="de-DE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3"/>
          <p:cNvSpPr txBox="1"/>
          <p:nvPr>
            <p:ph type="title"/>
          </p:nvPr>
        </p:nvSpPr>
        <p:spPr>
          <a:xfrm>
            <a:off x="502920" y="90720"/>
            <a:ext cx="90717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Arial"/>
              <a:buNone/>
            </a:pPr>
            <a:r>
              <a:rPr b="1" lang="de-DE" sz="45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Lasten</a:t>
            </a:r>
            <a:endParaRPr b="0" sz="45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53"/>
          <p:cNvSpPr txBox="1"/>
          <p:nvPr>
            <p:ph idx="1" type="body"/>
          </p:nvPr>
        </p:nvSpPr>
        <p:spPr>
          <a:xfrm>
            <a:off x="529357" y="1561800"/>
            <a:ext cx="9021900" cy="3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chemeClr val="dk1"/>
                </a:solidFill>
              </a:rPr>
              <a:t>4. Zusammenhänge zwischen Rentenausgaben &amp; Altersarmut</a:t>
            </a:r>
            <a:endParaRPr b="1"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de-DE" sz="900">
                <a:solidFill>
                  <a:schemeClr val="dk1"/>
                </a:solidFill>
              </a:rPr>
              <a:t>Frage: Gibt es eine Verbindung zwischen Ausgabehöhe und Armutsquote?</a:t>
            </a:r>
            <a:br>
              <a:rPr lang="de-DE" sz="900">
                <a:solidFill>
                  <a:schemeClr val="dk1"/>
                </a:solidFill>
              </a:rPr>
            </a:b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de-DE" sz="900">
                <a:solidFill>
                  <a:schemeClr val="dk1"/>
                </a:solidFill>
              </a:rPr>
              <a:t>Ziel: strukturelle Merkmale erfolgreicher Systeme sichtbar machen</a:t>
            </a:r>
            <a:br>
              <a:rPr lang="de-DE" sz="900">
                <a:solidFill>
                  <a:schemeClr val="dk1"/>
                </a:solidFill>
              </a:rPr>
            </a:br>
            <a:br>
              <a:rPr lang="de-DE" sz="900">
                <a:solidFill>
                  <a:schemeClr val="dk1"/>
                </a:solidFill>
              </a:rPr>
            </a:b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de-DE" sz="900">
                <a:solidFill>
                  <a:schemeClr val="dk1"/>
                </a:solidFill>
              </a:rPr>
              <a:t>5. Politische Empfehlungen</a:t>
            </a:r>
            <a:endParaRPr b="1"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de-DE" sz="900">
                <a:solidFill>
                  <a:schemeClr val="dk1"/>
                </a:solidFill>
              </a:rPr>
              <a:t>Ableitung aus Datenanalysen und Länderunterschieden</a:t>
            </a:r>
            <a:br>
              <a:rPr lang="de-DE" sz="900">
                <a:solidFill>
                  <a:schemeClr val="dk1"/>
                </a:solidFill>
              </a:rPr>
            </a:br>
            <a:endParaRPr sz="9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de-DE" sz="900">
                <a:solidFill>
                  <a:schemeClr val="dk1"/>
                </a:solidFill>
              </a:rPr>
              <a:t>Ziel: konkrete Impulse für soziale Ausgleichsmaße</a:t>
            </a:r>
            <a:endParaRPr b="1" sz="905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320"/>
              <a:buFont typeface="Arial"/>
              <a:buNone/>
            </a:pPr>
            <a:r>
              <a:t/>
            </a:r>
            <a:endParaRPr sz="1320"/>
          </a:p>
        </p:txBody>
      </p:sp>
      <p:sp>
        <p:nvSpPr>
          <p:cNvPr id="377" name="Google Shape;377;p53"/>
          <p:cNvSpPr txBox="1"/>
          <p:nvPr>
            <p:ph idx="12"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Arial"/>
              <a:buNone/>
            </a:pPr>
            <a:fld id="{00000000-1234-1234-1234-123412341234}" type="slidenum">
              <a:rPr b="0" lang="de-DE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4"/>
          <p:cNvSpPr txBox="1"/>
          <p:nvPr>
            <p:ph type="title"/>
          </p:nvPr>
        </p:nvSpPr>
        <p:spPr>
          <a:xfrm>
            <a:off x="390845" y="-5"/>
            <a:ext cx="90717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Arial"/>
              <a:buNone/>
            </a:pPr>
            <a:r>
              <a:rPr b="1" lang="de-DE" sz="4000">
                <a:solidFill>
                  <a:srgbClr val="FFFFFF"/>
                </a:solidFill>
              </a:rPr>
              <a:t>Pflichten / Umsetzungskonzept</a:t>
            </a:r>
            <a:endParaRPr b="0" sz="4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54"/>
          <p:cNvSpPr txBox="1"/>
          <p:nvPr>
            <p:ph idx="1" type="body"/>
          </p:nvPr>
        </p:nvSpPr>
        <p:spPr>
          <a:xfrm>
            <a:off x="390850" y="1473700"/>
            <a:ext cx="9399600" cy="38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 sz="2400"/>
              <a:t>1. Datenerhebung &amp; Validierung – Wie?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2400"/>
              <a:t>   • Python-Skript (pandas) lädt Eurostat-CSV/Excel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2400"/>
              <a:t>   • Check: ≥ 20 Länder, 5 Jahre, einheitliche Formate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 sz="2400"/>
              <a:t>2. Analyse der Altersarmut – Wie?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2400"/>
              <a:t>   • Jupyter-Notebook: Mittelwerte, Trends, Subgruppen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2400"/>
              <a:t>   • k-Means clustert Länder mit ähnlichen Mustern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 sz="2400"/>
              <a:t>3. Visualisierung – Wie?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2400"/>
              <a:t>   • Heatmap (Seaborn), Zeitreihe (Matplotlib)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2400"/>
              <a:t>   • Scatter (Plotly) mit EU-Farbschema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  <p:sp>
        <p:nvSpPr>
          <p:cNvPr id="384" name="Google Shape;384;p54"/>
          <p:cNvSpPr txBox="1"/>
          <p:nvPr>
            <p:ph idx="12"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Arial"/>
              <a:buNone/>
            </a:pPr>
            <a:fld id="{00000000-1234-1234-1234-123412341234}" type="slidenum">
              <a:rPr b="0" lang="de-DE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5"/>
          <p:cNvSpPr txBox="1"/>
          <p:nvPr>
            <p:ph type="title"/>
          </p:nvPr>
        </p:nvSpPr>
        <p:spPr>
          <a:xfrm>
            <a:off x="366975" y="134575"/>
            <a:ext cx="9000000" cy="99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4000">
                <a:solidFill>
                  <a:schemeClr val="lt1"/>
                </a:solidFill>
              </a:rPr>
              <a:t>Pflichten </a:t>
            </a:r>
            <a:endParaRPr b="1" sz="4000">
              <a:solidFill>
                <a:schemeClr val="lt1"/>
              </a:solidFill>
            </a:endParaRPr>
          </a:p>
        </p:txBody>
      </p:sp>
      <p:sp>
        <p:nvSpPr>
          <p:cNvPr id="390" name="Google Shape;390;p55"/>
          <p:cNvSpPr txBox="1"/>
          <p:nvPr>
            <p:ph idx="1" type="body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 sz="2400"/>
              <a:t>4. Korrelation Rentenausgaben ↔ Altersarmut – Wie?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2400"/>
              <a:t>   • Pearson-Koeffizient + lineare Regression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/>
              <a:t>   • Drittvariablen-Check (z. B. Bildung)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 sz="2400"/>
              <a:t>5. Politische Empfehlungen – Wie?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2400"/>
              <a:t>   • Bericht + Kern­grafiken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2400"/>
              <a:t>   • Klare Tipps zu Ausgaben­quoten &amp; Monitoring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6"/>
          <p:cNvSpPr txBox="1"/>
          <p:nvPr>
            <p:ph idx="1" type="subTitle"/>
          </p:nvPr>
        </p:nvSpPr>
        <p:spPr>
          <a:xfrm>
            <a:off x="502920" y="630720"/>
            <a:ext cx="9071640" cy="438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5800">
                <a:solidFill>
                  <a:srgbClr val="009EDA"/>
                </a:solidFill>
              </a:rPr>
              <a:t>Vielen Dank für eure Aufmerksamkeit</a:t>
            </a:r>
            <a:endParaRPr b="1" sz="5800" strike="noStrike">
              <a:solidFill>
                <a:srgbClr val="009ED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56"/>
          <p:cNvSpPr txBox="1"/>
          <p:nvPr>
            <p:ph idx="12" type="sldNum"/>
          </p:nvPr>
        </p:nvSpPr>
        <p:spPr>
          <a:xfrm>
            <a:off x="7650000" y="5130000"/>
            <a:ext cx="189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Arial"/>
              <a:buNone/>
            </a:pPr>
            <a:fld id="{00000000-1234-1234-1234-123412341234}" type="slidenum">
              <a:rPr b="0" lang="de-DE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1"/>
          <p:cNvSpPr txBox="1"/>
          <p:nvPr>
            <p:ph type="title"/>
          </p:nvPr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Arial"/>
              <a:buNone/>
            </a:pPr>
            <a:r>
              <a:rPr b="1" lang="de-DE" sz="45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Problemstellung</a:t>
            </a:r>
            <a:endParaRPr b="0" sz="45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41"/>
          <p:cNvSpPr txBox="1"/>
          <p:nvPr>
            <p:ph idx="1" type="body"/>
          </p:nvPr>
        </p:nvSpPr>
        <p:spPr>
          <a:xfrm>
            <a:off x="502920" y="1440000"/>
            <a:ext cx="9021960" cy="3497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de-DE" sz="2400"/>
              <a:t>Rente wird immer geringer 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de-DE" sz="2400"/>
              <a:t>durch den demografischen Wandel, der Inflation etc.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sz="2400"/>
              <a:t>Was sind mögliche Maßnahmen, um dieses Problem zu beheben?</a:t>
            </a:r>
            <a:endParaRPr sz="2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92" name="Google Shape;292;p41"/>
          <p:cNvSpPr txBox="1"/>
          <p:nvPr>
            <p:ph idx="12"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Arial"/>
              <a:buNone/>
            </a:pPr>
            <a:fld id="{00000000-1234-1234-1234-123412341234}" type="slidenum">
              <a:rPr b="0" lang="de-DE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/>
          <p:nvPr>
            <p:ph type="title"/>
          </p:nvPr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Arial"/>
              <a:buNone/>
            </a:pPr>
            <a:r>
              <a:rPr b="1" lang="de-DE" sz="4500">
                <a:solidFill>
                  <a:srgbClr val="FFFFFF"/>
                </a:solidFill>
              </a:rPr>
              <a:t>Kernfragen</a:t>
            </a:r>
            <a:endParaRPr b="0" sz="45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42"/>
          <p:cNvSpPr txBox="1"/>
          <p:nvPr>
            <p:ph idx="1" type="body"/>
          </p:nvPr>
        </p:nvSpPr>
        <p:spPr>
          <a:xfrm>
            <a:off x="502920" y="1440000"/>
            <a:ext cx="9021960" cy="3497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de-DE" sz="2400"/>
              <a:t>Sind bestimmte Personengruppen besonders betroffen?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sz="2400"/>
              <a:t>Sind bestimmte Länder auffällig gut/schlecht aufgestellt?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sz="2400"/>
              <a:t>Wie effektiv sind die Rentensysteme der jeweiligen Länder?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sz="2400"/>
              <a:t>Welche Kernpunkte führen vermutlich zum Erfolg?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2400"/>
              <a:t>Zentrale Fragestellung:</a:t>
            </a:r>
            <a:r>
              <a:rPr lang="de-DE" sz="2400"/>
              <a:t> Wie kann Data Science helfen, Altersarmut in der EU frühzeitig zu erkennen und politische Antworten besser zu gestalten?</a:t>
            </a:r>
            <a:endParaRPr sz="2400"/>
          </a:p>
        </p:txBody>
      </p:sp>
      <p:sp>
        <p:nvSpPr>
          <p:cNvPr id="299" name="Google Shape;299;p42"/>
          <p:cNvSpPr txBox="1"/>
          <p:nvPr>
            <p:ph idx="12"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Arial"/>
              <a:buNone/>
            </a:pPr>
            <a:fld id="{00000000-1234-1234-1234-123412341234}" type="slidenum">
              <a:rPr b="0" lang="de-DE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/>
          <p:nvPr>
            <p:ph type="title"/>
          </p:nvPr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Arial"/>
              <a:buNone/>
            </a:pPr>
            <a:r>
              <a:rPr b="1" lang="de-DE" sz="4500">
                <a:solidFill>
                  <a:srgbClr val="FFFFFF"/>
                </a:solidFill>
              </a:rPr>
              <a:t>Ressourcen</a:t>
            </a:r>
            <a:endParaRPr b="0" sz="45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43"/>
          <p:cNvSpPr txBox="1"/>
          <p:nvPr>
            <p:ph idx="1" type="body"/>
          </p:nvPr>
        </p:nvSpPr>
        <p:spPr>
          <a:xfrm>
            <a:off x="502920" y="1440000"/>
            <a:ext cx="9021960" cy="3497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de-DE" sz="2400">
                <a:solidFill>
                  <a:schemeClr val="dk1"/>
                </a:solidFill>
              </a:rPr>
              <a:t>Daten der EU von data.europa.eu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de-DE" sz="2400">
                <a:solidFill>
                  <a:schemeClr val="dk1"/>
                </a:solidFill>
              </a:rPr>
              <a:t>Daten von den Institutionen der Länder, z.B Statistische Bundesamt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306" name="Google Shape;306;p43"/>
          <p:cNvSpPr txBox="1"/>
          <p:nvPr>
            <p:ph idx="12"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Arial"/>
              <a:buNone/>
            </a:pPr>
            <a:fld id="{00000000-1234-1234-1234-123412341234}" type="slidenum">
              <a:rPr b="0" lang="de-DE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4"/>
          <p:cNvSpPr txBox="1"/>
          <p:nvPr>
            <p:ph type="title"/>
          </p:nvPr>
        </p:nvSpPr>
        <p:spPr>
          <a:xfrm>
            <a:off x="481725" y="163500"/>
            <a:ext cx="9000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1" lang="de-DE" sz="45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Ziele                         </a:t>
            </a:r>
            <a:r>
              <a:rPr b="1" lang="de-DE" sz="4500">
                <a:solidFill>
                  <a:srgbClr val="FFFFFF"/>
                </a:solidFill>
              </a:rPr>
              <a:t>Ziele</a:t>
            </a:r>
            <a:br>
              <a:rPr b="1" lang="de-DE" sz="45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de-DE" sz="45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1" lang="de-DE" sz="45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 </a:t>
            </a:r>
            <a:r>
              <a:rPr b="1" lang="de-DE" sz="4500">
                <a:solidFill>
                  <a:srgbClr val="FFFFFF"/>
                </a:solidFill>
              </a:rPr>
              <a:t>Anbieters         Des Anwenders</a:t>
            </a:r>
            <a:endParaRPr b="0" sz="45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44"/>
          <p:cNvSpPr txBox="1"/>
          <p:nvPr>
            <p:ph idx="1" type="body"/>
          </p:nvPr>
        </p:nvSpPr>
        <p:spPr>
          <a:xfrm>
            <a:off x="540000" y="1440000"/>
            <a:ext cx="4391700" cy="4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20000"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de-DE" sz="2400"/>
              <a:t>Analyse von Mustern der Altersarmut in der EU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sz="2400"/>
              <a:t>Vergleich von Rentenausgaben zwischen Ländern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sz="2400"/>
              <a:t>Identifikation von Faktoren erfolgreicher Rentensysteme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sz="2400"/>
              <a:t>Entwicklung und Kommunikation datenbasierter Handlungsempfehlungen</a:t>
            </a:r>
            <a:endParaRPr sz="2400"/>
          </a:p>
        </p:txBody>
      </p:sp>
      <p:sp>
        <p:nvSpPr>
          <p:cNvPr id="313" name="Google Shape;313;p44"/>
          <p:cNvSpPr txBox="1"/>
          <p:nvPr>
            <p:ph idx="12"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14" name="Google Shape;314;p44"/>
          <p:cNvSpPr txBox="1"/>
          <p:nvPr>
            <p:ph idx="2" type="body"/>
          </p:nvPr>
        </p:nvSpPr>
        <p:spPr>
          <a:xfrm>
            <a:off x="5151600" y="1440000"/>
            <a:ext cx="4391700" cy="405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de-DE" sz="2400">
                <a:solidFill>
                  <a:schemeClr val="dk1"/>
                </a:solidFill>
              </a:rPr>
              <a:t>Verstehen der Problematik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de-DE" sz="2400">
                <a:solidFill>
                  <a:schemeClr val="dk1"/>
                </a:solidFill>
              </a:rPr>
              <a:t>Verstehen der Lösungsansätze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de-DE" sz="2400">
                <a:solidFill>
                  <a:schemeClr val="dk1"/>
                </a:solidFill>
              </a:rPr>
              <a:t>Gezeigten Handlungsoptionen zu evaluieren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5"/>
          <p:cNvSpPr txBox="1"/>
          <p:nvPr>
            <p:ph type="title"/>
          </p:nvPr>
        </p:nvSpPr>
        <p:spPr>
          <a:xfrm>
            <a:off x="502920" y="90720"/>
            <a:ext cx="90717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Arial"/>
              <a:buNone/>
            </a:pPr>
            <a:r>
              <a:rPr b="1" lang="de-DE" sz="45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Ziel</a:t>
            </a:r>
            <a:r>
              <a:rPr b="1" lang="de-DE" sz="4500">
                <a:solidFill>
                  <a:srgbClr val="FFFFFF"/>
                </a:solidFill>
              </a:rPr>
              <a:t>gruppen</a:t>
            </a:r>
            <a:endParaRPr b="0" sz="45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45"/>
          <p:cNvSpPr txBox="1"/>
          <p:nvPr>
            <p:ph idx="1" type="body"/>
          </p:nvPr>
        </p:nvSpPr>
        <p:spPr>
          <a:xfrm>
            <a:off x="502920" y="1440000"/>
            <a:ext cx="9021900" cy="3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sz="2400"/>
              <a:t>Institutionen und Gremien der Europäischen Union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sz="2400"/>
              <a:t>Sozial- und wirtschaftspolitische Entscheidungsträger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sz="2400"/>
              <a:t>Wissenschaftliche und zivilgesellschaftliche Akteure im Bereich Armutsforschung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sz="2400"/>
              <a:t>Allgemein interessierte Personen </a:t>
            </a:r>
            <a:endParaRPr sz="2400"/>
          </a:p>
        </p:txBody>
      </p:sp>
      <p:sp>
        <p:nvSpPr>
          <p:cNvPr id="321" name="Google Shape;321;p45"/>
          <p:cNvSpPr txBox="1"/>
          <p:nvPr>
            <p:ph idx="12"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Arial"/>
              <a:buNone/>
            </a:pPr>
            <a:fld id="{00000000-1234-1234-1234-123412341234}" type="slidenum">
              <a:rPr b="0" lang="de-DE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6"/>
          <p:cNvSpPr txBox="1"/>
          <p:nvPr>
            <p:ph type="title"/>
          </p:nvPr>
        </p:nvSpPr>
        <p:spPr>
          <a:xfrm>
            <a:off x="502920" y="90720"/>
            <a:ext cx="90717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Arial"/>
              <a:buNone/>
            </a:pPr>
            <a:r>
              <a:rPr b="1" lang="de-DE" sz="45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Projektstrukturplan</a:t>
            </a:r>
            <a:endParaRPr b="0" sz="45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46"/>
          <p:cNvSpPr txBox="1"/>
          <p:nvPr>
            <p:ph idx="12"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Arial"/>
              <a:buNone/>
            </a:pPr>
            <a:fld id="{00000000-1234-1234-1234-123412341234}" type="slidenum">
              <a:rPr b="0" lang="de-DE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328" name="Google Shape;328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550" y="1037520"/>
            <a:ext cx="9161515" cy="3787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7"/>
          <p:cNvSpPr txBox="1"/>
          <p:nvPr>
            <p:ph type="title"/>
          </p:nvPr>
        </p:nvSpPr>
        <p:spPr>
          <a:xfrm>
            <a:off x="502920" y="90720"/>
            <a:ext cx="90717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Arial"/>
              <a:buNone/>
            </a:pPr>
            <a:r>
              <a:rPr b="1" lang="de-DE" sz="45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Projektstrukturplan</a:t>
            </a:r>
            <a:endParaRPr b="0" sz="45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47"/>
          <p:cNvSpPr txBox="1"/>
          <p:nvPr>
            <p:ph idx="12"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Arial"/>
              <a:buNone/>
            </a:pPr>
            <a:fld id="{00000000-1234-1234-1234-123412341234}" type="slidenum">
              <a:rPr b="0" lang="de-DE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335" name="Google Shape;335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550" y="1037520"/>
            <a:ext cx="9161515" cy="3787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8"/>
          <p:cNvSpPr txBox="1"/>
          <p:nvPr>
            <p:ph type="title"/>
          </p:nvPr>
        </p:nvSpPr>
        <p:spPr>
          <a:xfrm>
            <a:off x="502920" y="90720"/>
            <a:ext cx="90717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Arial"/>
              <a:buNone/>
            </a:pPr>
            <a:r>
              <a:rPr b="1" lang="de-DE" sz="45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Projektstrukturplan</a:t>
            </a:r>
            <a:endParaRPr b="0" sz="45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48"/>
          <p:cNvSpPr txBox="1"/>
          <p:nvPr>
            <p:ph idx="12"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Arial"/>
              <a:buNone/>
            </a:pPr>
            <a:fld id="{00000000-1234-1234-1234-123412341234}" type="slidenum">
              <a:rPr b="0" lang="de-DE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342" name="Google Shape;34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313" y="1037520"/>
            <a:ext cx="9272917" cy="3787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