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2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11/09/2014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11/09/2014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11/09/2014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11/09/2014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11/09/2014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11/09/2014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11/09/2014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11/09/2014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11/09/2014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11/09/2014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11/09/2014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11/09/2014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17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00365" y="1953922"/>
            <a:ext cx="2300920" cy="2159557"/>
          </a:xfrm>
          <a:prstGeom prst="rect">
            <a:avLst/>
          </a:prstGeom>
        </p:spPr>
      </p:pic>
      <p:cxnSp>
        <p:nvCxnSpPr>
          <p:cNvPr id="6" name="Connecteur droit avec flèche 5"/>
          <p:cNvCxnSpPr/>
          <p:nvPr/>
        </p:nvCxnSpPr>
        <p:spPr>
          <a:xfrm rot="16200000" flipH="1">
            <a:off x="3309276" y="1619891"/>
            <a:ext cx="668060" cy="0"/>
          </a:xfrm>
          <a:prstGeom prst="straightConnector1">
            <a:avLst/>
          </a:prstGeom>
          <a:ln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2214546" y="1285860"/>
            <a:ext cx="1428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Moteur à courant continu</a:t>
            </a:r>
            <a:endParaRPr lang="fr-FR" sz="1400" dirty="0"/>
          </a:p>
        </p:txBody>
      </p:sp>
      <p:sp>
        <p:nvSpPr>
          <p:cNvPr id="9" name="ZoneTexte 8"/>
          <p:cNvSpPr txBox="1"/>
          <p:nvPr/>
        </p:nvSpPr>
        <p:spPr>
          <a:xfrm>
            <a:off x="1000100" y="3000372"/>
            <a:ext cx="16430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Réducteur poulies – courroie </a:t>
            </a:r>
            <a:endParaRPr lang="fr-FR" sz="1400" dirty="0"/>
          </a:p>
        </p:txBody>
      </p:sp>
      <p:cxnSp>
        <p:nvCxnSpPr>
          <p:cNvPr id="10" name="Connecteur droit avec flèche 9"/>
          <p:cNvCxnSpPr/>
          <p:nvPr/>
        </p:nvCxnSpPr>
        <p:spPr>
          <a:xfrm>
            <a:off x="2643174" y="3212412"/>
            <a:ext cx="285752" cy="0"/>
          </a:xfrm>
          <a:prstGeom prst="straightConnector1">
            <a:avLst/>
          </a:prstGeom>
          <a:ln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ccolade ouvrante 11"/>
          <p:cNvSpPr/>
          <p:nvPr/>
        </p:nvSpPr>
        <p:spPr>
          <a:xfrm>
            <a:off x="2928926" y="2500306"/>
            <a:ext cx="71438" cy="1428760"/>
          </a:xfrm>
          <a:prstGeom prst="leftBrace">
            <a:avLst>
              <a:gd name="adj1" fmla="val 74999"/>
              <a:gd name="adj2" fmla="val 50000"/>
            </a:avLst>
          </a:prstGeom>
          <a:ln>
            <a:solidFill>
              <a:srgbClr val="FF0000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Accolade ouvrante 16"/>
          <p:cNvSpPr/>
          <p:nvPr/>
        </p:nvSpPr>
        <p:spPr>
          <a:xfrm flipH="1">
            <a:off x="5357818" y="2214554"/>
            <a:ext cx="142876" cy="1428760"/>
          </a:xfrm>
          <a:prstGeom prst="leftBrace">
            <a:avLst>
              <a:gd name="adj1" fmla="val 74999"/>
              <a:gd name="adj2" fmla="val 50000"/>
            </a:avLst>
          </a:prstGeom>
          <a:ln>
            <a:solidFill>
              <a:srgbClr val="FF0000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/>
          <p:cNvSpPr txBox="1"/>
          <p:nvPr/>
        </p:nvSpPr>
        <p:spPr>
          <a:xfrm>
            <a:off x="5500694" y="2786058"/>
            <a:ext cx="1928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Roues suédoises</a:t>
            </a:r>
            <a:endParaRPr lang="fr-FR" sz="1400" dirty="0"/>
          </a:p>
        </p:txBody>
      </p:sp>
      <p:cxnSp>
        <p:nvCxnSpPr>
          <p:cNvPr id="22" name="Connecteur droit avec flèche 21"/>
          <p:cNvCxnSpPr/>
          <p:nvPr/>
        </p:nvCxnSpPr>
        <p:spPr>
          <a:xfrm rot="16200000" flipH="1">
            <a:off x="4523722" y="1619890"/>
            <a:ext cx="668060" cy="0"/>
          </a:xfrm>
          <a:prstGeom prst="straightConnector1">
            <a:avLst/>
          </a:prstGeom>
          <a:ln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4857752" y="1285859"/>
            <a:ext cx="1785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Capteur incrémental</a:t>
            </a:r>
            <a:endParaRPr lang="fr-FR" sz="1400" dirty="0"/>
          </a:p>
        </p:txBody>
      </p:sp>
      <p:cxnSp>
        <p:nvCxnSpPr>
          <p:cNvPr id="24" name="Connecteur droit avec flèche 23"/>
          <p:cNvCxnSpPr/>
          <p:nvPr/>
        </p:nvCxnSpPr>
        <p:spPr>
          <a:xfrm rot="5400000" flipH="1" flipV="1">
            <a:off x="3857620" y="3857628"/>
            <a:ext cx="714380" cy="1588"/>
          </a:xfrm>
          <a:prstGeom prst="straightConnector1">
            <a:avLst/>
          </a:prstGeom>
          <a:ln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/>
          <p:cNvSpPr txBox="1"/>
          <p:nvPr/>
        </p:nvSpPr>
        <p:spPr>
          <a:xfrm>
            <a:off x="4214810" y="4000504"/>
            <a:ext cx="1428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Réducteur</a:t>
            </a:r>
            <a:endParaRPr lang="fr-FR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à coins arrondis 39"/>
          <p:cNvSpPr/>
          <p:nvPr/>
        </p:nvSpPr>
        <p:spPr>
          <a:xfrm>
            <a:off x="-1370667" y="3120620"/>
            <a:ext cx="12666406" cy="17297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Chaîne d’énergie</a:t>
            </a:r>
          </a:p>
        </p:txBody>
      </p:sp>
      <p:grpSp>
        <p:nvGrpSpPr>
          <p:cNvPr id="41" name="Groupe 40"/>
          <p:cNvGrpSpPr/>
          <p:nvPr/>
        </p:nvGrpSpPr>
        <p:grpSpPr>
          <a:xfrm>
            <a:off x="-1910578" y="3415083"/>
            <a:ext cx="13014056" cy="576000"/>
            <a:chOff x="-1910578" y="3415083"/>
            <a:chExt cx="13014056" cy="576000"/>
          </a:xfrm>
        </p:grpSpPr>
        <p:sp>
          <p:nvSpPr>
            <p:cNvPr id="42" name="Rectangle 41"/>
            <p:cNvSpPr/>
            <p:nvPr/>
          </p:nvSpPr>
          <p:spPr>
            <a:xfrm>
              <a:off x="981835" y="3415083"/>
              <a:ext cx="1440000" cy="576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ALIMENTER</a:t>
              </a: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7462554" y="3415083"/>
              <a:ext cx="1440000" cy="576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TRANSMETTRE</a:t>
              </a:r>
            </a:p>
          </p:txBody>
        </p:sp>
        <p:cxnSp>
          <p:nvCxnSpPr>
            <p:cNvPr id="51" name="Connecteur droit 50"/>
            <p:cNvCxnSpPr>
              <a:endCxn id="42" idx="1"/>
            </p:cNvCxnSpPr>
            <p:nvPr/>
          </p:nvCxnSpPr>
          <p:spPr>
            <a:xfrm>
              <a:off x="261595" y="3700296"/>
              <a:ext cx="720240" cy="2787"/>
            </a:xfrm>
            <a:prstGeom prst="line">
              <a:avLst/>
            </a:prstGeom>
            <a:noFill/>
            <a:ln w="2857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cxnSp>
          <p:nvCxnSpPr>
            <p:cNvPr id="52" name="Connecteur droit 51"/>
            <p:cNvCxnSpPr>
              <a:endCxn id="57" idx="1"/>
            </p:cNvCxnSpPr>
            <p:nvPr/>
          </p:nvCxnSpPr>
          <p:spPr>
            <a:xfrm flipV="1">
              <a:off x="4556766" y="3703083"/>
              <a:ext cx="765922" cy="2787"/>
            </a:xfrm>
            <a:prstGeom prst="line">
              <a:avLst/>
            </a:prstGeom>
            <a:noFill/>
            <a:ln w="2857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cxnSp>
          <p:nvCxnSpPr>
            <p:cNvPr id="53" name="Connecteur droit 52"/>
            <p:cNvCxnSpPr>
              <a:endCxn id="50" idx="1"/>
            </p:cNvCxnSpPr>
            <p:nvPr/>
          </p:nvCxnSpPr>
          <p:spPr>
            <a:xfrm>
              <a:off x="6762688" y="3700296"/>
              <a:ext cx="699866" cy="2787"/>
            </a:xfrm>
            <a:prstGeom prst="line">
              <a:avLst/>
            </a:prstGeom>
            <a:noFill/>
            <a:ln w="2857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sp>
          <p:nvSpPr>
            <p:cNvPr id="54" name="Rectangle 53"/>
            <p:cNvSpPr/>
            <p:nvPr/>
          </p:nvSpPr>
          <p:spPr>
            <a:xfrm>
              <a:off x="-1178405" y="3415083"/>
              <a:ext cx="1440000" cy="576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fr-FR" sz="1400" kern="0" dirty="0" smtClean="0">
                  <a:solidFill>
                    <a:prstClr val="black"/>
                  </a:solidFill>
                  <a:latin typeface="Calibri"/>
                </a:rPr>
                <a:t>STOCKER</a:t>
              </a:r>
              <a:endParaRPr kumimoji="0" lang="fr-F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116766" y="3415083"/>
              <a:ext cx="1440000" cy="576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MODULER</a:t>
              </a:r>
            </a:p>
          </p:txBody>
        </p:sp>
        <p:cxnSp>
          <p:nvCxnSpPr>
            <p:cNvPr id="56" name="Connecteur droit 55"/>
            <p:cNvCxnSpPr>
              <a:endCxn id="55" idx="1"/>
            </p:cNvCxnSpPr>
            <p:nvPr/>
          </p:nvCxnSpPr>
          <p:spPr>
            <a:xfrm flipV="1">
              <a:off x="2421835" y="3703083"/>
              <a:ext cx="694931" cy="2787"/>
            </a:xfrm>
            <a:prstGeom prst="line">
              <a:avLst/>
            </a:prstGeom>
            <a:noFill/>
            <a:ln w="2857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sp>
          <p:nvSpPr>
            <p:cNvPr id="57" name="Rectangle 56"/>
            <p:cNvSpPr/>
            <p:nvPr/>
          </p:nvSpPr>
          <p:spPr>
            <a:xfrm>
              <a:off x="5322688" y="3415083"/>
              <a:ext cx="1440000" cy="576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CONVERTIR</a:t>
              </a: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9663478" y="3415083"/>
              <a:ext cx="1440000" cy="576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AGIR</a:t>
              </a:r>
            </a:p>
          </p:txBody>
        </p:sp>
        <p:cxnSp>
          <p:nvCxnSpPr>
            <p:cNvPr id="59" name="Connecteur droit 58"/>
            <p:cNvCxnSpPr>
              <a:endCxn id="58" idx="1"/>
            </p:cNvCxnSpPr>
            <p:nvPr/>
          </p:nvCxnSpPr>
          <p:spPr>
            <a:xfrm>
              <a:off x="8902554" y="3700296"/>
              <a:ext cx="760924" cy="2787"/>
            </a:xfrm>
            <a:prstGeom prst="line">
              <a:avLst/>
            </a:prstGeom>
            <a:noFill/>
            <a:ln w="2857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cxnSp>
          <p:nvCxnSpPr>
            <p:cNvPr id="60" name="Connecteur droit 59"/>
            <p:cNvCxnSpPr/>
            <p:nvPr/>
          </p:nvCxnSpPr>
          <p:spPr>
            <a:xfrm>
              <a:off x="-1910578" y="3697509"/>
              <a:ext cx="720240" cy="2787"/>
            </a:xfrm>
            <a:prstGeom prst="line">
              <a:avLst/>
            </a:prstGeom>
            <a:noFill/>
            <a:ln w="2857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  <a:headEnd type="none" w="med" len="med"/>
              <a:tailEnd type="arrow" w="med" len="med"/>
            </a:ln>
            <a:effectLst/>
          </p:spPr>
        </p:cxnSp>
      </p:grpSp>
      <p:grpSp>
        <p:nvGrpSpPr>
          <p:cNvPr id="61" name="Groupe 60"/>
          <p:cNvGrpSpPr/>
          <p:nvPr/>
        </p:nvGrpSpPr>
        <p:grpSpPr>
          <a:xfrm>
            <a:off x="463753" y="116632"/>
            <a:ext cx="8947498" cy="2315601"/>
            <a:chOff x="-105086" y="-182746"/>
            <a:chExt cx="8947498" cy="2315601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62" name="Rectangle à coins arrondis 61"/>
            <p:cNvSpPr/>
            <p:nvPr/>
          </p:nvSpPr>
          <p:spPr>
            <a:xfrm>
              <a:off x="-105086" y="-182746"/>
              <a:ext cx="8564537" cy="2315601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400" b="0" i="1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Chaîne d’information</a:t>
              </a:r>
            </a:p>
          </p:txBody>
        </p:sp>
        <p:grpSp>
          <p:nvGrpSpPr>
            <p:cNvPr id="63" name="Groupe 123"/>
            <p:cNvGrpSpPr/>
            <p:nvPr/>
          </p:nvGrpSpPr>
          <p:grpSpPr>
            <a:xfrm>
              <a:off x="135397" y="552192"/>
              <a:ext cx="8707015" cy="1390312"/>
              <a:chOff x="251520" y="552192"/>
              <a:chExt cx="8707015" cy="1390312"/>
            </a:xfrm>
            <a:grpFill/>
          </p:grpSpPr>
          <p:sp>
            <p:nvSpPr>
              <p:cNvPr id="64" name="Rectangle 63"/>
              <p:cNvSpPr/>
              <p:nvPr/>
            </p:nvSpPr>
            <p:spPr>
              <a:xfrm>
                <a:off x="251520" y="552192"/>
                <a:ext cx="1440000" cy="5760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ACQUERIR</a:t>
                </a:r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4546691" y="552192"/>
                <a:ext cx="1440000" cy="5760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TRAITER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fr-FR" sz="1400" kern="0" dirty="0" smtClean="0">
                    <a:solidFill>
                      <a:prstClr val="black"/>
                    </a:solidFill>
                    <a:latin typeface="Calibri"/>
                  </a:rPr>
                  <a:t>MEMORISER</a:t>
                </a:r>
                <a:endParaRPr kumimoji="0" lang="fr-FR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6752613" y="1366504"/>
                <a:ext cx="1440000" cy="5760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COMMUNIQUER</a:t>
                </a:r>
              </a:p>
            </p:txBody>
          </p:sp>
          <p:cxnSp>
            <p:nvCxnSpPr>
              <p:cNvPr id="67" name="Connecteur droit avec flèche 66"/>
              <p:cNvCxnSpPr>
                <a:stCxn id="64" idx="3"/>
                <a:endCxn id="69" idx="1"/>
              </p:cNvCxnSpPr>
              <p:nvPr/>
            </p:nvCxnSpPr>
            <p:spPr>
              <a:xfrm>
                <a:off x="1691520" y="840192"/>
                <a:ext cx="720240" cy="0"/>
              </a:xfrm>
              <a:prstGeom prst="straightConnector1">
                <a:avLst/>
              </a:prstGeom>
              <a:grpFill/>
              <a:ln w="2857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arrow"/>
              </a:ln>
              <a:effectLst/>
            </p:spPr>
          </p:cxnSp>
          <p:cxnSp>
            <p:nvCxnSpPr>
              <p:cNvPr id="68" name="Connecteur droit avec flèche 67"/>
              <p:cNvCxnSpPr/>
              <p:nvPr/>
            </p:nvCxnSpPr>
            <p:spPr>
              <a:xfrm>
                <a:off x="5986691" y="692696"/>
                <a:ext cx="765922" cy="0"/>
              </a:xfrm>
              <a:prstGeom prst="straightConnector1">
                <a:avLst/>
              </a:prstGeom>
              <a:grpFill/>
              <a:ln w="2857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arrow"/>
              </a:ln>
              <a:effectLst/>
            </p:spPr>
          </p:cxnSp>
          <p:sp>
            <p:nvSpPr>
              <p:cNvPr id="69" name="Rectangle 68"/>
              <p:cNvSpPr/>
              <p:nvPr/>
            </p:nvSpPr>
            <p:spPr>
              <a:xfrm>
                <a:off x="2411760" y="552192"/>
                <a:ext cx="1440000" cy="5760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CODER</a:t>
                </a:r>
              </a:p>
            </p:txBody>
          </p:sp>
          <p:cxnSp>
            <p:nvCxnSpPr>
              <p:cNvPr id="70" name="Connecteur droit avec flèche 69"/>
              <p:cNvCxnSpPr>
                <a:stCxn id="69" idx="3"/>
                <a:endCxn id="65" idx="1"/>
              </p:cNvCxnSpPr>
              <p:nvPr/>
            </p:nvCxnSpPr>
            <p:spPr>
              <a:xfrm>
                <a:off x="3851760" y="840192"/>
                <a:ext cx="694931" cy="0"/>
              </a:xfrm>
              <a:prstGeom prst="straightConnector1">
                <a:avLst/>
              </a:prstGeom>
              <a:grpFill/>
              <a:ln w="2857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arrow"/>
              </a:ln>
              <a:effectLst/>
            </p:spPr>
          </p:cxnSp>
          <p:sp>
            <p:nvSpPr>
              <p:cNvPr id="71" name="Rectangle 70"/>
              <p:cNvSpPr/>
              <p:nvPr/>
            </p:nvSpPr>
            <p:spPr>
              <a:xfrm>
                <a:off x="6752613" y="559526"/>
                <a:ext cx="1440000" cy="5760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fr-FR" sz="1400" kern="0" dirty="0" smtClean="0">
                    <a:solidFill>
                      <a:prstClr val="black"/>
                    </a:solidFill>
                    <a:latin typeface="Calibri"/>
                  </a:rPr>
                  <a:t>RESTITUER</a:t>
                </a:r>
                <a:endParaRPr kumimoji="0" lang="fr-FR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72" name="Connecteur droit avec flèche 71"/>
              <p:cNvCxnSpPr>
                <a:endCxn id="66" idx="1"/>
              </p:cNvCxnSpPr>
              <p:nvPr/>
            </p:nvCxnSpPr>
            <p:spPr>
              <a:xfrm>
                <a:off x="6369652" y="1654504"/>
                <a:ext cx="382961" cy="0"/>
              </a:xfrm>
              <a:prstGeom prst="straightConnector1">
                <a:avLst/>
              </a:prstGeom>
              <a:grpFill/>
              <a:ln w="2857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arrow"/>
              </a:ln>
              <a:effectLst/>
            </p:spPr>
          </p:cxnSp>
          <p:cxnSp>
            <p:nvCxnSpPr>
              <p:cNvPr id="73" name="Connecteur droit avec flèche 72"/>
              <p:cNvCxnSpPr/>
              <p:nvPr/>
            </p:nvCxnSpPr>
            <p:spPr>
              <a:xfrm flipH="1" flipV="1">
                <a:off x="6369652" y="980728"/>
                <a:ext cx="1" cy="673776"/>
              </a:xfrm>
              <a:prstGeom prst="straightConnector1">
                <a:avLst/>
              </a:prstGeom>
              <a:grpFill/>
              <a:ln w="2857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4" name="Connecteur droit avec flèche 73"/>
              <p:cNvCxnSpPr/>
              <p:nvPr/>
            </p:nvCxnSpPr>
            <p:spPr>
              <a:xfrm flipH="1">
                <a:off x="5986692" y="980728"/>
                <a:ext cx="382960" cy="0"/>
              </a:xfrm>
              <a:prstGeom prst="straightConnector1">
                <a:avLst/>
              </a:prstGeom>
              <a:grpFill/>
              <a:ln w="2857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arrow"/>
              </a:ln>
              <a:effectLst/>
            </p:spPr>
          </p:cxnSp>
          <p:cxnSp>
            <p:nvCxnSpPr>
              <p:cNvPr id="75" name="Connecteur droit avec flèche 74"/>
              <p:cNvCxnSpPr/>
              <p:nvPr/>
            </p:nvCxnSpPr>
            <p:spPr>
              <a:xfrm>
                <a:off x="8192613" y="847526"/>
                <a:ext cx="765922" cy="0"/>
              </a:xfrm>
              <a:prstGeom prst="straightConnector1">
                <a:avLst/>
              </a:prstGeom>
              <a:grpFill/>
              <a:ln w="2857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arrow"/>
              </a:ln>
              <a:effectLst/>
            </p:spPr>
          </p:cxnSp>
          <p:cxnSp>
            <p:nvCxnSpPr>
              <p:cNvPr id="76" name="Connecteur droit avec flèche 75"/>
              <p:cNvCxnSpPr>
                <a:stCxn id="66" idx="3"/>
              </p:cNvCxnSpPr>
              <p:nvPr/>
            </p:nvCxnSpPr>
            <p:spPr>
              <a:xfrm>
                <a:off x="8192613" y="1654504"/>
                <a:ext cx="765922" cy="0"/>
              </a:xfrm>
              <a:prstGeom prst="straightConnector1">
                <a:avLst/>
              </a:prstGeom>
              <a:grpFill/>
              <a:ln w="2857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headEnd type="arrow"/>
                <a:tailEnd type="arrow"/>
              </a:ln>
              <a:effectLst/>
            </p:spPr>
          </p:cxnSp>
        </p:grpSp>
      </p:grpSp>
      <p:sp>
        <p:nvSpPr>
          <p:cNvPr id="77" name="ZoneTexte 76"/>
          <p:cNvSpPr txBox="1"/>
          <p:nvPr/>
        </p:nvSpPr>
        <p:spPr>
          <a:xfrm>
            <a:off x="9411251" y="916071"/>
            <a:ext cx="1884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 smtClean="0">
                <a:solidFill>
                  <a:schemeClr val="tx2"/>
                </a:solidFill>
              </a:rPr>
              <a:t>Informations destinées  l’utilisateur</a:t>
            </a:r>
            <a:endParaRPr lang="fr-FR" sz="1200" b="1" i="1" dirty="0">
              <a:solidFill>
                <a:schemeClr val="tx2"/>
              </a:solidFill>
            </a:endParaRPr>
          </a:p>
        </p:txBody>
      </p:sp>
      <p:sp>
        <p:nvSpPr>
          <p:cNvPr id="78" name="ZoneTexte 77"/>
          <p:cNvSpPr txBox="1"/>
          <p:nvPr/>
        </p:nvSpPr>
        <p:spPr>
          <a:xfrm>
            <a:off x="9411251" y="1723049"/>
            <a:ext cx="1884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 smtClean="0">
                <a:solidFill>
                  <a:schemeClr val="tx2"/>
                </a:solidFill>
              </a:rPr>
              <a:t>Informations issues et venant de l’extérieur</a:t>
            </a:r>
            <a:endParaRPr lang="fr-FR" sz="1200" b="1" i="1" dirty="0">
              <a:solidFill>
                <a:schemeClr val="tx2"/>
              </a:solidFill>
            </a:endParaRPr>
          </a:p>
        </p:txBody>
      </p:sp>
      <p:sp>
        <p:nvSpPr>
          <p:cNvPr id="79" name="ZoneTexte 78"/>
          <p:cNvSpPr txBox="1"/>
          <p:nvPr/>
        </p:nvSpPr>
        <p:spPr>
          <a:xfrm>
            <a:off x="-1178405" y="764704"/>
            <a:ext cx="1370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 smtClean="0">
                <a:solidFill>
                  <a:schemeClr val="tx2"/>
                </a:solidFill>
              </a:rPr>
              <a:t>Consignes de l’utilisateur</a:t>
            </a:r>
            <a:endParaRPr lang="fr-FR" sz="1200" b="1" i="1" dirty="0">
              <a:solidFill>
                <a:schemeClr val="tx2"/>
              </a:solidFill>
            </a:endParaRPr>
          </a:p>
        </p:txBody>
      </p:sp>
      <p:cxnSp>
        <p:nvCxnSpPr>
          <p:cNvPr id="80" name="Connecteur droit avec flèche 79"/>
          <p:cNvCxnSpPr>
            <a:stCxn id="79" idx="3"/>
          </p:cNvCxnSpPr>
          <p:nvPr/>
        </p:nvCxnSpPr>
        <p:spPr>
          <a:xfrm>
            <a:off x="192262" y="995537"/>
            <a:ext cx="511974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81" name="Connecteur droit 80"/>
          <p:cNvCxnSpPr/>
          <p:nvPr/>
        </p:nvCxnSpPr>
        <p:spPr>
          <a:xfrm>
            <a:off x="192262" y="1277319"/>
            <a:ext cx="518476" cy="1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82" name="Connecteur droit 81"/>
          <p:cNvCxnSpPr/>
          <p:nvPr/>
        </p:nvCxnSpPr>
        <p:spPr>
          <a:xfrm flipV="1">
            <a:off x="192262" y="1277319"/>
            <a:ext cx="0" cy="1500821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83" name="Connecteur droit 82"/>
          <p:cNvCxnSpPr/>
          <p:nvPr/>
        </p:nvCxnSpPr>
        <p:spPr>
          <a:xfrm>
            <a:off x="192262" y="2778140"/>
            <a:ext cx="2924504" cy="0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84" name="Connecteur droit 83"/>
          <p:cNvCxnSpPr/>
          <p:nvPr/>
        </p:nvCxnSpPr>
        <p:spPr>
          <a:xfrm flipV="1">
            <a:off x="3116766" y="2778141"/>
            <a:ext cx="0" cy="342479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85" name="Connecteur droit avec flèche 84"/>
          <p:cNvCxnSpPr/>
          <p:nvPr/>
        </p:nvCxnSpPr>
        <p:spPr>
          <a:xfrm flipV="1">
            <a:off x="7925329" y="2274918"/>
            <a:ext cx="1" cy="503224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86" name="Connecteur droit avec flèche 85"/>
          <p:cNvCxnSpPr>
            <a:endCxn id="55" idx="0"/>
          </p:cNvCxnSpPr>
          <p:nvPr/>
        </p:nvCxnSpPr>
        <p:spPr>
          <a:xfrm>
            <a:off x="3836766" y="2778141"/>
            <a:ext cx="0" cy="636942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87" name="Connecteur droit avec flèche 86"/>
          <p:cNvCxnSpPr/>
          <p:nvPr/>
        </p:nvCxnSpPr>
        <p:spPr>
          <a:xfrm flipV="1">
            <a:off x="3836766" y="2778140"/>
            <a:ext cx="4088563" cy="2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88" name="ZoneTexte 87"/>
          <p:cNvSpPr txBox="1"/>
          <p:nvPr/>
        </p:nvSpPr>
        <p:spPr>
          <a:xfrm>
            <a:off x="738902" y="543821"/>
            <a:ext cx="1370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 smtClean="0">
                <a:solidFill>
                  <a:schemeClr val="tx2"/>
                </a:solidFill>
              </a:rPr>
              <a:t>Capteur / IHM</a:t>
            </a:r>
            <a:endParaRPr lang="fr-FR" sz="1200" i="1" dirty="0">
              <a:solidFill>
                <a:schemeClr val="tx2"/>
              </a:solidFill>
            </a:endParaRPr>
          </a:p>
        </p:txBody>
      </p:sp>
      <p:sp>
        <p:nvSpPr>
          <p:cNvPr id="89" name="ZoneTexte 88"/>
          <p:cNvSpPr txBox="1"/>
          <p:nvPr/>
        </p:nvSpPr>
        <p:spPr>
          <a:xfrm>
            <a:off x="2899142" y="543821"/>
            <a:ext cx="1370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 smtClean="0">
                <a:solidFill>
                  <a:schemeClr val="tx2"/>
                </a:solidFill>
              </a:rPr>
              <a:t>Capteur / CAN</a:t>
            </a:r>
            <a:endParaRPr lang="fr-FR" sz="1200" i="1" dirty="0">
              <a:solidFill>
                <a:schemeClr val="tx2"/>
              </a:solidFill>
            </a:endParaRPr>
          </a:p>
        </p:txBody>
      </p:sp>
      <p:sp>
        <p:nvSpPr>
          <p:cNvPr id="90" name="ZoneTexte 89"/>
          <p:cNvSpPr txBox="1"/>
          <p:nvPr/>
        </p:nvSpPr>
        <p:spPr>
          <a:xfrm>
            <a:off x="4962537" y="543821"/>
            <a:ext cx="15643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 smtClean="0">
                <a:solidFill>
                  <a:schemeClr val="tx2"/>
                </a:solidFill>
              </a:rPr>
              <a:t>Unité de commande</a:t>
            </a:r>
            <a:endParaRPr lang="fr-FR" sz="1200" i="1" dirty="0">
              <a:solidFill>
                <a:schemeClr val="tx2"/>
              </a:solidFill>
            </a:endParaRPr>
          </a:p>
        </p:txBody>
      </p:sp>
      <p:sp>
        <p:nvSpPr>
          <p:cNvPr id="91" name="ZoneTexte 90"/>
          <p:cNvSpPr txBox="1"/>
          <p:nvPr/>
        </p:nvSpPr>
        <p:spPr>
          <a:xfrm>
            <a:off x="7143151" y="543821"/>
            <a:ext cx="15643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 smtClean="0">
                <a:solidFill>
                  <a:schemeClr val="tx2"/>
                </a:solidFill>
              </a:rPr>
              <a:t>IHM</a:t>
            </a:r>
            <a:endParaRPr lang="fr-FR" sz="1200" i="1" dirty="0">
              <a:solidFill>
                <a:schemeClr val="tx2"/>
              </a:solidFill>
            </a:endParaRPr>
          </a:p>
        </p:txBody>
      </p:sp>
      <p:sp>
        <p:nvSpPr>
          <p:cNvPr id="92" name="ZoneTexte 91"/>
          <p:cNvSpPr txBox="1"/>
          <p:nvPr/>
        </p:nvSpPr>
        <p:spPr>
          <a:xfrm>
            <a:off x="7013848" y="1434250"/>
            <a:ext cx="20009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 smtClean="0">
                <a:solidFill>
                  <a:schemeClr val="tx2"/>
                </a:solidFill>
              </a:rPr>
              <a:t>Interface de communication</a:t>
            </a:r>
            <a:endParaRPr lang="fr-FR" sz="1200" i="1" dirty="0">
              <a:solidFill>
                <a:schemeClr val="tx2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5502578" y="2453365"/>
            <a:ext cx="7569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600" b="1" i="1" dirty="0" smtClean="0">
                <a:solidFill>
                  <a:schemeClr val="tx2"/>
                </a:solidFill>
              </a:rPr>
              <a:t>Ordres</a:t>
            </a:r>
            <a:endParaRPr lang="fr-FR" sz="1600" b="1" i="1" dirty="0">
              <a:solidFill>
                <a:schemeClr val="tx2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192262" y="2453492"/>
            <a:ext cx="29245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600" i="1" dirty="0" smtClean="0">
                <a:solidFill>
                  <a:schemeClr val="tx2"/>
                </a:solidFill>
              </a:rPr>
              <a:t>Grandeurs physiques à acquérir</a:t>
            </a:r>
            <a:endParaRPr lang="fr-FR" sz="1600" i="1" dirty="0">
              <a:solidFill>
                <a:schemeClr val="tx2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-2599593" y="3407241"/>
            <a:ext cx="12289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200" b="1" i="1" dirty="0" smtClean="0">
                <a:solidFill>
                  <a:schemeClr val="accent2"/>
                </a:solidFill>
              </a:rPr>
              <a:t>Energie d’entrée</a:t>
            </a:r>
            <a:endParaRPr lang="fr-FR" sz="1200" b="1" i="1" dirty="0">
              <a:solidFill>
                <a:schemeClr val="accent2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1238286" y="3427477"/>
            <a:ext cx="13188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200" b="1" i="1" dirty="0" smtClean="0">
                <a:solidFill>
                  <a:schemeClr val="accent2"/>
                </a:solidFill>
              </a:rPr>
              <a:t>Energies de sortie</a:t>
            </a:r>
            <a:endParaRPr lang="fr-FR" sz="1200" b="1" i="1" dirty="0">
              <a:solidFill>
                <a:schemeClr val="accent2"/>
              </a:solidFill>
            </a:endParaRPr>
          </a:p>
        </p:txBody>
      </p:sp>
      <p:cxnSp>
        <p:nvCxnSpPr>
          <p:cNvPr id="97" name="Connecteur droit 96"/>
          <p:cNvCxnSpPr/>
          <p:nvPr/>
        </p:nvCxnSpPr>
        <p:spPr>
          <a:xfrm>
            <a:off x="11103478" y="3705870"/>
            <a:ext cx="760924" cy="2787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98" name="ZoneTexte 97"/>
          <p:cNvSpPr txBox="1"/>
          <p:nvPr/>
        </p:nvSpPr>
        <p:spPr>
          <a:xfrm>
            <a:off x="-1178405" y="3991083"/>
            <a:ext cx="14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 smtClean="0">
                <a:solidFill>
                  <a:schemeClr val="accent2"/>
                </a:solidFill>
              </a:rPr>
              <a:t>Unité de stockage</a:t>
            </a:r>
            <a:endParaRPr lang="fr-FR" sz="1200" i="1" dirty="0">
              <a:solidFill>
                <a:schemeClr val="accent2"/>
              </a:solidFill>
            </a:endParaRPr>
          </a:p>
        </p:txBody>
      </p:sp>
      <p:sp>
        <p:nvSpPr>
          <p:cNvPr id="99" name="ZoneTexte 98"/>
          <p:cNvSpPr txBox="1"/>
          <p:nvPr/>
        </p:nvSpPr>
        <p:spPr>
          <a:xfrm>
            <a:off x="981835" y="3991083"/>
            <a:ext cx="144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 smtClean="0">
                <a:solidFill>
                  <a:schemeClr val="accent2"/>
                </a:solidFill>
              </a:rPr>
              <a:t>Unité d’alimentation</a:t>
            </a:r>
            <a:endParaRPr lang="fr-FR" sz="1200" i="1" dirty="0">
              <a:solidFill>
                <a:schemeClr val="accent2"/>
              </a:solidFill>
            </a:endParaRPr>
          </a:p>
        </p:txBody>
      </p:sp>
      <p:sp>
        <p:nvSpPr>
          <p:cNvPr id="100" name="ZoneTexte 99"/>
          <p:cNvSpPr txBox="1"/>
          <p:nvPr/>
        </p:nvSpPr>
        <p:spPr>
          <a:xfrm>
            <a:off x="3142075" y="3991083"/>
            <a:ext cx="14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 smtClean="0">
                <a:solidFill>
                  <a:schemeClr val="accent2"/>
                </a:solidFill>
              </a:rPr>
              <a:t>Pré actionneur</a:t>
            </a:r>
            <a:endParaRPr lang="fr-FR" sz="1200" i="1" dirty="0">
              <a:solidFill>
                <a:schemeClr val="accent2"/>
              </a:solidFill>
            </a:endParaRPr>
          </a:p>
        </p:txBody>
      </p:sp>
      <p:sp>
        <p:nvSpPr>
          <p:cNvPr id="101" name="ZoneTexte 100"/>
          <p:cNvSpPr txBox="1"/>
          <p:nvPr/>
        </p:nvSpPr>
        <p:spPr>
          <a:xfrm>
            <a:off x="5302315" y="3991083"/>
            <a:ext cx="14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 smtClean="0">
                <a:solidFill>
                  <a:schemeClr val="accent2"/>
                </a:solidFill>
              </a:rPr>
              <a:t>Actionneur</a:t>
            </a:r>
            <a:endParaRPr lang="fr-FR" sz="1200" i="1" dirty="0">
              <a:solidFill>
                <a:schemeClr val="accent2"/>
              </a:solidFill>
            </a:endParaRPr>
          </a:p>
        </p:txBody>
      </p:sp>
      <p:sp>
        <p:nvSpPr>
          <p:cNvPr id="102" name="ZoneTexte 101"/>
          <p:cNvSpPr txBox="1"/>
          <p:nvPr/>
        </p:nvSpPr>
        <p:spPr>
          <a:xfrm>
            <a:off x="7462555" y="3991083"/>
            <a:ext cx="14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 smtClean="0">
                <a:solidFill>
                  <a:schemeClr val="accent2"/>
                </a:solidFill>
              </a:rPr>
              <a:t>Transmetteur</a:t>
            </a:r>
            <a:endParaRPr lang="fr-FR" sz="1200" i="1" dirty="0">
              <a:solidFill>
                <a:schemeClr val="accent2"/>
              </a:solidFill>
            </a:endParaRPr>
          </a:p>
        </p:txBody>
      </p:sp>
      <p:sp>
        <p:nvSpPr>
          <p:cNvPr id="103" name="ZoneTexte 102"/>
          <p:cNvSpPr txBox="1"/>
          <p:nvPr/>
        </p:nvSpPr>
        <p:spPr>
          <a:xfrm>
            <a:off x="9622795" y="3991083"/>
            <a:ext cx="14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 smtClean="0">
                <a:solidFill>
                  <a:schemeClr val="accent2"/>
                </a:solidFill>
              </a:rPr>
              <a:t>Effecteur</a:t>
            </a:r>
            <a:endParaRPr lang="fr-FR" sz="1200" i="1" dirty="0">
              <a:solidFill>
                <a:schemeClr val="accent2"/>
              </a:solidFill>
            </a:endParaRPr>
          </a:p>
        </p:txBody>
      </p:sp>
      <p:cxnSp>
        <p:nvCxnSpPr>
          <p:cNvPr id="104" name="Connecteur droit 103"/>
          <p:cNvCxnSpPr/>
          <p:nvPr/>
        </p:nvCxnSpPr>
        <p:spPr>
          <a:xfrm flipV="1">
            <a:off x="261595" y="5085184"/>
            <a:ext cx="694931" cy="2787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05" name="Connecteur droit avec flèche 104"/>
          <p:cNvCxnSpPr/>
          <p:nvPr/>
        </p:nvCxnSpPr>
        <p:spPr>
          <a:xfrm>
            <a:off x="261595" y="5373216"/>
            <a:ext cx="720240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106" name="ZoneTexte 105"/>
          <p:cNvSpPr txBox="1"/>
          <p:nvPr/>
        </p:nvSpPr>
        <p:spPr>
          <a:xfrm>
            <a:off x="981835" y="5234716"/>
            <a:ext cx="1370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 smtClean="0">
                <a:solidFill>
                  <a:schemeClr val="tx2"/>
                </a:solidFill>
              </a:rPr>
              <a:t>Lien d’information</a:t>
            </a:r>
            <a:endParaRPr lang="fr-FR" sz="1200" b="1" i="1" dirty="0">
              <a:solidFill>
                <a:schemeClr val="tx2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981835" y="4957717"/>
            <a:ext cx="1077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b="1" i="1" dirty="0" smtClean="0">
                <a:solidFill>
                  <a:schemeClr val="accent2"/>
                </a:solidFill>
              </a:rPr>
              <a:t>Lien d’énergie</a:t>
            </a:r>
            <a:endParaRPr lang="fr-FR" sz="1200" b="1" i="1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à coins arrondis 39"/>
          <p:cNvSpPr/>
          <p:nvPr/>
        </p:nvSpPr>
        <p:spPr>
          <a:xfrm>
            <a:off x="2714612" y="3120620"/>
            <a:ext cx="11430080" cy="17297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b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Chaîne d’énergie</a:t>
            </a:r>
          </a:p>
        </p:txBody>
      </p:sp>
      <p:sp>
        <p:nvSpPr>
          <p:cNvPr id="50" name="Rectangle 49"/>
          <p:cNvSpPr/>
          <p:nvPr/>
        </p:nvSpPr>
        <p:spPr>
          <a:xfrm>
            <a:off x="7358082" y="3415083"/>
            <a:ext cx="1544472" cy="576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Réducteur</a:t>
            </a:r>
            <a:r>
              <a:rPr kumimoji="0" lang="fr-FR" sz="14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poulies - courroie</a:t>
            </a:r>
            <a:endParaRPr kumimoji="0" lang="fr-FR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52" name="Connecteur droit 51"/>
          <p:cNvCxnSpPr>
            <a:endCxn id="57" idx="1"/>
          </p:cNvCxnSpPr>
          <p:nvPr/>
        </p:nvCxnSpPr>
        <p:spPr>
          <a:xfrm flipV="1">
            <a:off x="4556766" y="3703083"/>
            <a:ext cx="765922" cy="2787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53" name="Connecteur droit 52"/>
          <p:cNvCxnSpPr>
            <a:endCxn id="50" idx="1"/>
          </p:cNvCxnSpPr>
          <p:nvPr/>
        </p:nvCxnSpPr>
        <p:spPr>
          <a:xfrm>
            <a:off x="6762688" y="3700296"/>
            <a:ext cx="595394" cy="2787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55" name="Rectangle 54"/>
          <p:cNvSpPr/>
          <p:nvPr/>
        </p:nvSpPr>
        <p:spPr>
          <a:xfrm>
            <a:off x="3116766" y="3415083"/>
            <a:ext cx="1440000" cy="576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5322688" y="3415083"/>
            <a:ext cx="1440000" cy="576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Moteur à courant</a:t>
            </a:r>
            <a:r>
              <a:rPr kumimoji="0" lang="fr-FR" sz="14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continu</a:t>
            </a:r>
            <a:endParaRPr kumimoji="0" lang="fr-FR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9663478" y="3415083"/>
            <a:ext cx="1440000" cy="576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kern="0" dirty="0" smtClean="0">
                <a:solidFill>
                  <a:prstClr val="black"/>
                </a:solidFill>
                <a:latin typeface="Calibri"/>
              </a:rPr>
              <a:t>Réducteur épicycloïdal</a:t>
            </a:r>
            <a:endParaRPr kumimoji="0" lang="fr-FR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59" name="Connecteur droit 58"/>
          <p:cNvCxnSpPr>
            <a:endCxn id="58" idx="1"/>
          </p:cNvCxnSpPr>
          <p:nvPr/>
        </p:nvCxnSpPr>
        <p:spPr>
          <a:xfrm>
            <a:off x="8902554" y="3700296"/>
            <a:ext cx="760924" cy="2787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84" name="Connecteur droit 83"/>
          <p:cNvCxnSpPr/>
          <p:nvPr/>
        </p:nvCxnSpPr>
        <p:spPr>
          <a:xfrm flipV="1">
            <a:off x="3143240" y="2786058"/>
            <a:ext cx="0" cy="342479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86" name="Connecteur droit avec flèche 85"/>
          <p:cNvCxnSpPr>
            <a:endCxn id="55" idx="0"/>
          </p:cNvCxnSpPr>
          <p:nvPr/>
        </p:nvCxnSpPr>
        <p:spPr>
          <a:xfrm>
            <a:off x="3836766" y="2778141"/>
            <a:ext cx="0" cy="636942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87" name="Connecteur droit avec flèche 86"/>
          <p:cNvCxnSpPr/>
          <p:nvPr/>
        </p:nvCxnSpPr>
        <p:spPr>
          <a:xfrm flipV="1">
            <a:off x="3836766" y="2778140"/>
            <a:ext cx="4088563" cy="2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93" name="Rectangle 92"/>
          <p:cNvSpPr/>
          <p:nvPr/>
        </p:nvSpPr>
        <p:spPr>
          <a:xfrm>
            <a:off x="5502578" y="2453365"/>
            <a:ext cx="7569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600" b="1" i="1" dirty="0" smtClean="0">
                <a:solidFill>
                  <a:schemeClr val="tx2"/>
                </a:solidFill>
              </a:rPr>
              <a:t>Ordres</a:t>
            </a:r>
            <a:endParaRPr lang="fr-FR" sz="1600" b="1" i="1" dirty="0">
              <a:solidFill>
                <a:schemeClr val="tx2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192262" y="2453492"/>
            <a:ext cx="29245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600" i="1" dirty="0" smtClean="0">
                <a:solidFill>
                  <a:schemeClr val="tx2"/>
                </a:solidFill>
              </a:rPr>
              <a:t>Grandeurs physiques à acquérir</a:t>
            </a:r>
            <a:endParaRPr lang="fr-FR" sz="1600" i="1" dirty="0">
              <a:solidFill>
                <a:schemeClr val="tx2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3430312" y="3429000"/>
            <a:ext cx="13188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200" b="1" i="1" dirty="0" smtClean="0">
                <a:solidFill>
                  <a:schemeClr val="accent2"/>
                </a:solidFill>
              </a:rPr>
              <a:t>Energies de sortie</a:t>
            </a:r>
            <a:endParaRPr lang="fr-FR" sz="1200" b="1" i="1" dirty="0">
              <a:solidFill>
                <a:schemeClr val="accent2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 flipV="1">
            <a:off x="11430048" y="1214422"/>
            <a:ext cx="1571636" cy="1428760"/>
          </a:xfrm>
          <a:prstGeom prst="wedgeRectCallout">
            <a:avLst>
              <a:gd name="adj1" fmla="val 6749"/>
              <a:gd name="adj2" fmla="val -106061"/>
            </a:avLst>
          </a:prstGeom>
          <a:noFill/>
          <a:ln w="12700"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1" name="Rectangle 110"/>
          <p:cNvSpPr/>
          <p:nvPr/>
        </p:nvSpPr>
        <p:spPr>
          <a:xfrm>
            <a:off x="5286380" y="5000636"/>
            <a:ext cx="1857388" cy="928694"/>
          </a:xfrm>
          <a:prstGeom prst="wedgeRectCallout">
            <a:avLst>
              <a:gd name="adj1" fmla="val -14705"/>
              <a:gd name="adj2" fmla="val -158054"/>
            </a:avLst>
          </a:prstGeom>
          <a:noFill/>
          <a:ln w="12700"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2" name="Rectangle 111"/>
          <p:cNvSpPr/>
          <p:nvPr/>
        </p:nvSpPr>
        <p:spPr>
          <a:xfrm>
            <a:off x="7215206" y="5000636"/>
            <a:ext cx="2286016" cy="1643074"/>
          </a:xfrm>
          <a:prstGeom prst="wedgeRectCallout">
            <a:avLst>
              <a:gd name="adj1" fmla="val 17484"/>
              <a:gd name="adj2" fmla="val -106930"/>
            </a:avLst>
          </a:prstGeom>
          <a:noFill/>
          <a:ln w="12700"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Z1 = 15 dents</a:t>
            </a:r>
          </a:p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Z2 = 60 dents</a:t>
            </a:r>
            <a:endParaRPr lang="fr-FR" sz="1200" dirty="0">
              <a:solidFill>
                <a:schemeClr val="tx1"/>
              </a:solidFill>
            </a:endParaRPr>
          </a:p>
        </p:txBody>
      </p:sp>
      <p:cxnSp>
        <p:nvCxnSpPr>
          <p:cNvPr id="113" name="Connecteur droit avec flèche 112"/>
          <p:cNvCxnSpPr/>
          <p:nvPr/>
        </p:nvCxnSpPr>
        <p:spPr>
          <a:xfrm rot="10800000" flipV="1">
            <a:off x="357158" y="2786058"/>
            <a:ext cx="2786082" cy="2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644362" y="1285860"/>
            <a:ext cx="1214446" cy="1201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8" name="Image 27" descr="6.jp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29256" y="5214950"/>
            <a:ext cx="1319631" cy="597958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11714290" y="3442239"/>
            <a:ext cx="1544472" cy="576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Roue Suédoise</a:t>
            </a:r>
            <a:endParaRPr kumimoji="0" lang="fr-FR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0" name="Connecteur droit 29"/>
          <p:cNvCxnSpPr>
            <a:endCxn id="29" idx="1"/>
          </p:cNvCxnSpPr>
          <p:nvPr/>
        </p:nvCxnSpPr>
        <p:spPr>
          <a:xfrm>
            <a:off x="11118896" y="3727452"/>
            <a:ext cx="595394" cy="2787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31" name="Connecteur droit 30"/>
          <p:cNvCxnSpPr/>
          <p:nvPr/>
        </p:nvCxnSpPr>
        <p:spPr>
          <a:xfrm>
            <a:off x="13258762" y="3727452"/>
            <a:ext cx="760924" cy="2787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858412" y="5072074"/>
            <a:ext cx="1643074" cy="706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4" name="Image 33" descr="43.png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572364" y="5572140"/>
            <a:ext cx="1571636" cy="947472"/>
          </a:xfrm>
          <a:prstGeom prst="rect">
            <a:avLst/>
          </a:prstGeom>
        </p:spPr>
      </p:pic>
      <p:sp>
        <p:nvSpPr>
          <p:cNvPr id="35" name="Rectangle 34"/>
          <p:cNvSpPr/>
          <p:nvPr/>
        </p:nvSpPr>
        <p:spPr>
          <a:xfrm>
            <a:off x="9572660" y="5000636"/>
            <a:ext cx="2286016" cy="1071570"/>
          </a:xfrm>
          <a:prstGeom prst="wedgeRectCallout">
            <a:avLst>
              <a:gd name="adj1" fmla="val -22131"/>
              <a:gd name="adj2" fmla="val -143496"/>
            </a:avLst>
          </a:prstGeom>
          <a:noFill/>
          <a:ln w="12700"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fr-FR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à coins arrondis 39"/>
          <p:cNvSpPr/>
          <p:nvPr/>
        </p:nvSpPr>
        <p:spPr>
          <a:xfrm>
            <a:off x="642910" y="2285992"/>
            <a:ext cx="10581390" cy="258703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b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Chaîne d’énergie		</a:t>
            </a:r>
          </a:p>
        </p:txBody>
      </p:sp>
      <p:sp>
        <p:nvSpPr>
          <p:cNvPr id="50" name="Rectangle 49"/>
          <p:cNvSpPr/>
          <p:nvPr/>
        </p:nvSpPr>
        <p:spPr>
          <a:xfrm>
            <a:off x="7462554" y="3357562"/>
            <a:ext cx="1440000" cy="69104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Réducteur</a:t>
            </a:r>
            <a:r>
              <a:rPr kumimoji="0" lang="fr-FR" sz="14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roue et vis sans fin</a:t>
            </a:r>
            <a:endParaRPr kumimoji="0" lang="fr-FR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52" name="Connecteur droit 51"/>
          <p:cNvCxnSpPr>
            <a:endCxn id="57" idx="1"/>
          </p:cNvCxnSpPr>
          <p:nvPr/>
        </p:nvCxnSpPr>
        <p:spPr>
          <a:xfrm flipV="1">
            <a:off x="4556766" y="3703083"/>
            <a:ext cx="765922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53" name="Connecteur droit 52"/>
          <p:cNvCxnSpPr>
            <a:endCxn id="50" idx="1"/>
          </p:cNvCxnSpPr>
          <p:nvPr/>
        </p:nvCxnSpPr>
        <p:spPr>
          <a:xfrm>
            <a:off x="6762688" y="3700296"/>
            <a:ext cx="699866" cy="2787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55" name="Rectangle 54"/>
          <p:cNvSpPr/>
          <p:nvPr/>
        </p:nvSpPr>
        <p:spPr>
          <a:xfrm>
            <a:off x="3116766" y="3424504"/>
            <a:ext cx="1440000" cy="576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kern="0" baseline="0" dirty="0" smtClean="0">
                <a:solidFill>
                  <a:prstClr val="black"/>
                </a:solidFill>
                <a:latin typeface="Calibri"/>
              </a:rPr>
              <a:t>Relais</a:t>
            </a:r>
            <a:endParaRPr kumimoji="0" lang="fr-FR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56" name="Connecteur droit 55"/>
          <p:cNvCxnSpPr/>
          <p:nvPr/>
        </p:nvCxnSpPr>
        <p:spPr>
          <a:xfrm flipV="1">
            <a:off x="285720" y="3714752"/>
            <a:ext cx="694931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57" name="Rectangle 56"/>
          <p:cNvSpPr/>
          <p:nvPr/>
        </p:nvSpPr>
        <p:spPr>
          <a:xfrm>
            <a:off x="5322688" y="3415083"/>
            <a:ext cx="1440000" cy="576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Moteur asynchrone</a:t>
            </a:r>
            <a:r>
              <a:rPr kumimoji="0" lang="fr-FR" sz="12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triphasé</a:t>
            </a:r>
            <a:endParaRPr kumimoji="0" lang="fr-FR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9663478" y="3415083"/>
            <a:ext cx="1440000" cy="576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Croix de Malte</a:t>
            </a:r>
          </a:p>
        </p:txBody>
      </p:sp>
      <p:cxnSp>
        <p:nvCxnSpPr>
          <p:cNvPr id="59" name="Connecteur droit 58"/>
          <p:cNvCxnSpPr>
            <a:endCxn id="58" idx="1"/>
          </p:cNvCxnSpPr>
          <p:nvPr/>
        </p:nvCxnSpPr>
        <p:spPr>
          <a:xfrm>
            <a:off x="8902554" y="3700296"/>
            <a:ext cx="760924" cy="2787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84" name="Connecteur droit 83"/>
          <p:cNvCxnSpPr/>
          <p:nvPr/>
        </p:nvCxnSpPr>
        <p:spPr>
          <a:xfrm rot="5400000" flipH="1" flipV="1">
            <a:off x="3043438" y="2171480"/>
            <a:ext cx="199604" cy="1588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86" name="Connecteur droit avec flèche 85"/>
          <p:cNvCxnSpPr>
            <a:endCxn id="28" idx="0"/>
          </p:cNvCxnSpPr>
          <p:nvPr/>
        </p:nvCxnSpPr>
        <p:spPr>
          <a:xfrm rot="5400000">
            <a:off x="3643306" y="2214554"/>
            <a:ext cx="428628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87" name="Connecteur droit avec flèche 86"/>
          <p:cNvCxnSpPr/>
          <p:nvPr/>
        </p:nvCxnSpPr>
        <p:spPr>
          <a:xfrm flipV="1">
            <a:off x="3857620" y="2000240"/>
            <a:ext cx="4088563" cy="2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93" name="Rectangle 92"/>
          <p:cNvSpPr/>
          <p:nvPr/>
        </p:nvSpPr>
        <p:spPr>
          <a:xfrm>
            <a:off x="5502578" y="1714488"/>
            <a:ext cx="7569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600" b="1" i="1" dirty="0" smtClean="0">
                <a:solidFill>
                  <a:schemeClr val="tx2"/>
                </a:solidFill>
              </a:rPr>
              <a:t>Ordres</a:t>
            </a:r>
            <a:endParaRPr lang="fr-FR" sz="1600" b="1" i="1" dirty="0">
              <a:solidFill>
                <a:schemeClr val="tx2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192262" y="1714615"/>
            <a:ext cx="29245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600" i="1" dirty="0" smtClean="0">
                <a:solidFill>
                  <a:schemeClr val="tx2"/>
                </a:solidFill>
              </a:rPr>
              <a:t>Grandeurs physiques à acquérir</a:t>
            </a:r>
            <a:endParaRPr lang="fr-FR" sz="1600" i="1" dirty="0">
              <a:solidFill>
                <a:schemeClr val="tx2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142844" y="3500438"/>
            <a:ext cx="6591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200" b="1" i="1" dirty="0" smtClean="0">
                <a:solidFill>
                  <a:schemeClr val="accent2"/>
                </a:solidFill>
              </a:rPr>
              <a:t>230 V ~</a:t>
            </a:r>
          </a:p>
          <a:p>
            <a:pPr algn="ctr"/>
            <a:r>
              <a:rPr lang="fr-FR" sz="1200" b="1" i="1" dirty="0" smtClean="0">
                <a:solidFill>
                  <a:schemeClr val="accent2"/>
                </a:solidFill>
              </a:rPr>
              <a:t> 50Hz </a:t>
            </a:r>
            <a:endParaRPr lang="fr-FR" sz="1200" b="1" i="1" dirty="0">
              <a:solidFill>
                <a:schemeClr val="accent2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1238286" y="3427477"/>
            <a:ext cx="13188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200" b="1" i="1" dirty="0" smtClean="0">
                <a:solidFill>
                  <a:schemeClr val="accent2"/>
                </a:solidFill>
              </a:rPr>
              <a:t>Energies de sortie</a:t>
            </a:r>
            <a:endParaRPr lang="fr-FR" sz="1200" b="1" i="1" dirty="0">
              <a:solidFill>
                <a:schemeClr val="accent2"/>
              </a:solidFill>
            </a:endParaRPr>
          </a:p>
        </p:txBody>
      </p:sp>
      <p:cxnSp>
        <p:nvCxnSpPr>
          <p:cNvPr id="97" name="Connecteur droit 96"/>
          <p:cNvCxnSpPr/>
          <p:nvPr/>
        </p:nvCxnSpPr>
        <p:spPr>
          <a:xfrm>
            <a:off x="11103478" y="3705870"/>
            <a:ext cx="760924" cy="2787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110" name="Rectangle 109"/>
          <p:cNvSpPr/>
          <p:nvPr/>
        </p:nvSpPr>
        <p:spPr>
          <a:xfrm>
            <a:off x="214282" y="5000636"/>
            <a:ext cx="2214578" cy="1428760"/>
          </a:xfrm>
          <a:prstGeom prst="wedgeRectCallout">
            <a:avLst>
              <a:gd name="adj1" fmla="val 21269"/>
              <a:gd name="adj2" fmla="val -113330"/>
            </a:avLst>
          </a:prstGeom>
          <a:noFill/>
          <a:ln w="12700"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Redresseur télémécanique</a:t>
            </a:r>
          </a:p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ABL 6RF 2405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4643438" y="5000636"/>
            <a:ext cx="2143140" cy="1500198"/>
          </a:xfrm>
          <a:prstGeom prst="wedgeRectCallout">
            <a:avLst>
              <a:gd name="adj1" fmla="val 20336"/>
              <a:gd name="adj2" fmla="val -116100"/>
            </a:avLst>
          </a:prstGeom>
          <a:noFill/>
          <a:ln w="12700"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</a:rPr>
              <a:t>Leroy </a:t>
            </a:r>
            <a:r>
              <a:rPr lang="fr-FR" sz="1400" dirty="0" err="1" smtClean="0">
                <a:solidFill>
                  <a:schemeClr val="tx1"/>
                </a:solidFill>
              </a:rPr>
              <a:t>Somer</a:t>
            </a:r>
            <a:endParaRPr lang="fr-FR" sz="1400" dirty="0">
              <a:solidFill>
                <a:schemeClr val="tx1"/>
              </a:solidFill>
            </a:endParaRPr>
          </a:p>
        </p:txBody>
      </p:sp>
      <p:cxnSp>
        <p:nvCxnSpPr>
          <p:cNvPr id="113" name="Connecteur droit avec flèche 112"/>
          <p:cNvCxnSpPr/>
          <p:nvPr/>
        </p:nvCxnSpPr>
        <p:spPr>
          <a:xfrm rot="10800000" flipV="1">
            <a:off x="357158" y="2047181"/>
            <a:ext cx="2786082" cy="2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25" name="Rectangle 24"/>
          <p:cNvSpPr/>
          <p:nvPr/>
        </p:nvSpPr>
        <p:spPr>
          <a:xfrm>
            <a:off x="1000100" y="3429000"/>
            <a:ext cx="1440000" cy="576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Redresseur</a:t>
            </a:r>
            <a:endParaRPr kumimoji="0" lang="fr-FR" sz="1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6" name="Connecteur droit 25"/>
          <p:cNvCxnSpPr/>
          <p:nvPr/>
        </p:nvCxnSpPr>
        <p:spPr>
          <a:xfrm flipV="1">
            <a:off x="2428860" y="3714752"/>
            <a:ext cx="694931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5429264"/>
            <a:ext cx="1173018" cy="9477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8" name="Rectangle 27"/>
          <p:cNvSpPr/>
          <p:nvPr/>
        </p:nvSpPr>
        <p:spPr>
          <a:xfrm>
            <a:off x="3120380" y="2428868"/>
            <a:ext cx="1440000" cy="576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kern="0" baseline="0" dirty="0" smtClean="0">
                <a:solidFill>
                  <a:prstClr val="black"/>
                </a:solidFill>
                <a:latin typeface="Calibri"/>
              </a:rPr>
              <a:t>Automate</a:t>
            </a:r>
            <a:r>
              <a:rPr lang="fr-FR" sz="1200" kern="0" dirty="0" smtClean="0">
                <a:solidFill>
                  <a:prstClr val="black"/>
                </a:solidFill>
                <a:latin typeface="Calibri"/>
              </a:rPr>
              <a:t> Programmable Industriel</a:t>
            </a:r>
            <a:endParaRPr kumimoji="0" lang="fr-FR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2" name="Connecteur droit avec flèche 31"/>
          <p:cNvCxnSpPr>
            <a:stCxn id="28" idx="2"/>
            <a:endCxn id="55" idx="0"/>
          </p:cNvCxnSpPr>
          <p:nvPr/>
        </p:nvCxnSpPr>
        <p:spPr>
          <a:xfrm rot="5400000">
            <a:off x="3628755" y="3212879"/>
            <a:ext cx="419636" cy="3614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39" name="Connecteur droit 38"/>
          <p:cNvCxnSpPr/>
          <p:nvPr/>
        </p:nvCxnSpPr>
        <p:spPr>
          <a:xfrm rot="16200000" flipH="1">
            <a:off x="9822694" y="2750338"/>
            <a:ext cx="1357323" cy="2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45" name="Connecteur droit 44"/>
          <p:cNvCxnSpPr/>
          <p:nvPr/>
        </p:nvCxnSpPr>
        <p:spPr>
          <a:xfrm rot="5400000">
            <a:off x="9965569" y="4536290"/>
            <a:ext cx="1071572" cy="1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47" name="Rectangle 46"/>
          <p:cNvSpPr/>
          <p:nvPr/>
        </p:nvSpPr>
        <p:spPr>
          <a:xfrm>
            <a:off x="9858412" y="1714488"/>
            <a:ext cx="14093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fr-FR" kern="0" dirty="0" smtClean="0">
                <a:solidFill>
                  <a:prstClr val="black"/>
                </a:solidFill>
              </a:rPr>
              <a:t>Croix arrêtée</a:t>
            </a:r>
            <a:endParaRPr lang="fr-FR" sz="1400" kern="0" dirty="0" smtClean="0">
              <a:solidFill>
                <a:prstClr val="black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9644098" y="5072074"/>
            <a:ext cx="17145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fr-FR" kern="0" dirty="0" smtClean="0">
                <a:solidFill>
                  <a:prstClr val="black"/>
                </a:solidFill>
              </a:rPr>
              <a:t>Croix en mouvement</a:t>
            </a:r>
            <a:endParaRPr lang="fr-FR" sz="1400" kern="0" dirty="0" smtClean="0">
              <a:solidFill>
                <a:prstClr val="black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2500298" y="357166"/>
            <a:ext cx="2214578" cy="1428760"/>
          </a:xfrm>
          <a:prstGeom prst="wedgeRectCallout">
            <a:avLst>
              <a:gd name="adj1" fmla="val 280"/>
              <a:gd name="adj2" fmla="val 96802"/>
            </a:avLst>
          </a:prstGeom>
          <a:noFill/>
          <a:ln w="12700"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Télémécanique TSX Micro</a:t>
            </a:r>
            <a:endParaRPr lang="fr-FR" sz="1200" dirty="0">
              <a:solidFill>
                <a:schemeClr val="tx1"/>
              </a:solidFill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71802" y="642918"/>
            <a:ext cx="1071570" cy="1002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72066" y="5357826"/>
            <a:ext cx="1357322" cy="1048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4" name="Rectangle 53"/>
          <p:cNvSpPr/>
          <p:nvPr/>
        </p:nvSpPr>
        <p:spPr>
          <a:xfrm>
            <a:off x="7000860" y="5000636"/>
            <a:ext cx="2143140" cy="1500198"/>
          </a:xfrm>
          <a:prstGeom prst="wedgeRectCallout">
            <a:avLst>
              <a:gd name="adj1" fmla="val -16286"/>
              <a:gd name="adj2" fmla="val -113052"/>
            </a:avLst>
          </a:prstGeom>
          <a:noFill/>
          <a:ln w="12700"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fr-FR" sz="1400" dirty="0" smtClean="0">
              <a:solidFill>
                <a:schemeClr val="tx1"/>
              </a:solidFill>
            </a:endParaRP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643834" y="5357826"/>
            <a:ext cx="80010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à coins arrondis 39"/>
          <p:cNvSpPr/>
          <p:nvPr/>
        </p:nvSpPr>
        <p:spPr>
          <a:xfrm>
            <a:off x="2571736" y="2285992"/>
            <a:ext cx="8652564" cy="258703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b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               Chaîne d’énergie		</a:t>
            </a:r>
          </a:p>
        </p:txBody>
      </p:sp>
      <p:sp>
        <p:nvSpPr>
          <p:cNvPr id="50" name="Rectangle 49"/>
          <p:cNvSpPr/>
          <p:nvPr/>
        </p:nvSpPr>
        <p:spPr>
          <a:xfrm>
            <a:off x="7462554" y="3357562"/>
            <a:ext cx="1440000" cy="69104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Réducteur</a:t>
            </a:r>
            <a:r>
              <a:rPr kumimoji="0" lang="fr-FR" sz="14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roue et vis sans fin + Pignon courroie</a:t>
            </a:r>
            <a:endParaRPr kumimoji="0" lang="fr-FR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52" name="Connecteur droit 51"/>
          <p:cNvCxnSpPr>
            <a:endCxn id="57" idx="1"/>
          </p:cNvCxnSpPr>
          <p:nvPr/>
        </p:nvCxnSpPr>
        <p:spPr>
          <a:xfrm flipV="1">
            <a:off x="4556766" y="3703083"/>
            <a:ext cx="765922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53" name="Connecteur droit 52"/>
          <p:cNvCxnSpPr>
            <a:endCxn id="50" idx="1"/>
          </p:cNvCxnSpPr>
          <p:nvPr/>
        </p:nvCxnSpPr>
        <p:spPr>
          <a:xfrm>
            <a:off x="6762688" y="3700296"/>
            <a:ext cx="699866" cy="2787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55" name="Rectangle 54"/>
          <p:cNvSpPr/>
          <p:nvPr/>
        </p:nvSpPr>
        <p:spPr>
          <a:xfrm>
            <a:off x="3116766" y="3424504"/>
            <a:ext cx="1440000" cy="576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kern="0" baseline="0" dirty="0" smtClean="0">
                <a:solidFill>
                  <a:prstClr val="black"/>
                </a:solidFill>
                <a:latin typeface="Calibri"/>
              </a:rPr>
              <a:t>Variateur</a:t>
            </a:r>
            <a:endParaRPr kumimoji="0" lang="fr-FR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5322688" y="3415083"/>
            <a:ext cx="1440000" cy="576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Moteur à</a:t>
            </a:r>
            <a:r>
              <a:rPr kumimoji="0" lang="fr-FR" sz="14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aimant permanent</a:t>
            </a:r>
            <a:endParaRPr kumimoji="0" lang="fr-FR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9663478" y="3415083"/>
            <a:ext cx="1440000" cy="576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Tapis</a:t>
            </a:r>
            <a:r>
              <a:rPr kumimoji="0" lang="fr-FR" sz="14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roulant</a:t>
            </a:r>
            <a:endParaRPr kumimoji="0" lang="fr-FR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59" name="Connecteur droit 58"/>
          <p:cNvCxnSpPr>
            <a:endCxn id="58" idx="1"/>
          </p:cNvCxnSpPr>
          <p:nvPr/>
        </p:nvCxnSpPr>
        <p:spPr>
          <a:xfrm>
            <a:off x="8902554" y="3700296"/>
            <a:ext cx="760924" cy="2787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84" name="Connecteur droit 83"/>
          <p:cNvCxnSpPr/>
          <p:nvPr/>
        </p:nvCxnSpPr>
        <p:spPr>
          <a:xfrm rot="5400000" flipH="1" flipV="1">
            <a:off x="3043438" y="2171480"/>
            <a:ext cx="199604" cy="1588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86" name="Connecteur droit avec flèche 85"/>
          <p:cNvCxnSpPr>
            <a:endCxn id="28" idx="0"/>
          </p:cNvCxnSpPr>
          <p:nvPr/>
        </p:nvCxnSpPr>
        <p:spPr>
          <a:xfrm rot="5400000">
            <a:off x="3643306" y="2214554"/>
            <a:ext cx="428628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87" name="Connecteur droit avec flèche 86"/>
          <p:cNvCxnSpPr/>
          <p:nvPr/>
        </p:nvCxnSpPr>
        <p:spPr>
          <a:xfrm flipV="1">
            <a:off x="3857620" y="2000240"/>
            <a:ext cx="4088563" cy="2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93" name="Rectangle 92"/>
          <p:cNvSpPr/>
          <p:nvPr/>
        </p:nvSpPr>
        <p:spPr>
          <a:xfrm>
            <a:off x="5502578" y="1714488"/>
            <a:ext cx="7569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600" b="1" i="1" dirty="0" smtClean="0">
                <a:solidFill>
                  <a:schemeClr val="tx2"/>
                </a:solidFill>
              </a:rPr>
              <a:t>Ordres</a:t>
            </a:r>
            <a:endParaRPr lang="fr-FR" sz="1600" b="1" i="1" dirty="0">
              <a:solidFill>
                <a:schemeClr val="tx2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192262" y="1700327"/>
            <a:ext cx="29245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600" i="1" dirty="0" smtClean="0">
                <a:solidFill>
                  <a:schemeClr val="tx2"/>
                </a:solidFill>
              </a:rPr>
              <a:t>Grandeurs physiques à acquérir</a:t>
            </a:r>
            <a:endParaRPr lang="fr-FR" sz="1600" i="1" dirty="0">
              <a:solidFill>
                <a:schemeClr val="tx2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1785918" y="3500438"/>
            <a:ext cx="6591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200" b="1" i="1" dirty="0" smtClean="0">
                <a:solidFill>
                  <a:schemeClr val="accent2"/>
                </a:solidFill>
              </a:rPr>
              <a:t>230 V ~</a:t>
            </a:r>
          </a:p>
          <a:p>
            <a:pPr algn="ctr"/>
            <a:r>
              <a:rPr lang="fr-FR" sz="1200" b="1" i="1" dirty="0" smtClean="0">
                <a:solidFill>
                  <a:schemeClr val="accent2"/>
                </a:solidFill>
              </a:rPr>
              <a:t> 50Hz </a:t>
            </a:r>
            <a:endParaRPr lang="fr-FR" sz="1200" b="1" i="1" dirty="0">
              <a:solidFill>
                <a:schemeClr val="accent2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1238286" y="3427477"/>
            <a:ext cx="13188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200" b="1" i="1" dirty="0" smtClean="0">
                <a:solidFill>
                  <a:schemeClr val="accent2"/>
                </a:solidFill>
              </a:rPr>
              <a:t>Energies de sortie</a:t>
            </a:r>
            <a:endParaRPr lang="fr-FR" sz="1200" b="1" i="1" dirty="0">
              <a:solidFill>
                <a:schemeClr val="accent2"/>
              </a:solidFill>
            </a:endParaRPr>
          </a:p>
        </p:txBody>
      </p:sp>
      <p:cxnSp>
        <p:nvCxnSpPr>
          <p:cNvPr id="97" name="Connecteur droit 96"/>
          <p:cNvCxnSpPr/>
          <p:nvPr/>
        </p:nvCxnSpPr>
        <p:spPr>
          <a:xfrm>
            <a:off x="11103478" y="3705870"/>
            <a:ext cx="760924" cy="2787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111" name="Rectangle 110"/>
          <p:cNvSpPr/>
          <p:nvPr/>
        </p:nvSpPr>
        <p:spPr>
          <a:xfrm>
            <a:off x="4643438" y="5000636"/>
            <a:ext cx="2143140" cy="1357322"/>
          </a:xfrm>
          <a:prstGeom prst="wedgeRectCallout">
            <a:avLst>
              <a:gd name="adj1" fmla="val 19980"/>
              <a:gd name="adj2" fmla="val -123211"/>
            </a:avLst>
          </a:prstGeom>
          <a:noFill/>
          <a:ln w="12700"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fr-FR" sz="1400" dirty="0">
              <a:solidFill>
                <a:schemeClr val="tx1"/>
              </a:solidFill>
            </a:endParaRPr>
          </a:p>
        </p:txBody>
      </p:sp>
      <p:cxnSp>
        <p:nvCxnSpPr>
          <p:cNvPr id="113" name="Connecteur droit avec flèche 112"/>
          <p:cNvCxnSpPr/>
          <p:nvPr/>
        </p:nvCxnSpPr>
        <p:spPr>
          <a:xfrm rot="10800000" flipV="1">
            <a:off x="357158" y="2047181"/>
            <a:ext cx="2786082" cy="2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26" name="Connecteur droit 25"/>
          <p:cNvCxnSpPr/>
          <p:nvPr/>
        </p:nvCxnSpPr>
        <p:spPr>
          <a:xfrm flipV="1">
            <a:off x="2428860" y="3714752"/>
            <a:ext cx="694931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28" name="Rectangle 27"/>
          <p:cNvSpPr/>
          <p:nvPr/>
        </p:nvSpPr>
        <p:spPr>
          <a:xfrm>
            <a:off x="3120380" y="2428868"/>
            <a:ext cx="1440000" cy="576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kern="0" baseline="0" dirty="0" smtClean="0">
                <a:solidFill>
                  <a:prstClr val="black"/>
                </a:solidFill>
                <a:latin typeface="Calibri"/>
              </a:rPr>
              <a:t>Automate</a:t>
            </a:r>
            <a:r>
              <a:rPr lang="fr-FR" sz="1200" kern="0" dirty="0" smtClean="0">
                <a:solidFill>
                  <a:prstClr val="black"/>
                </a:solidFill>
                <a:latin typeface="Calibri"/>
              </a:rPr>
              <a:t> Programmable Industriel</a:t>
            </a:r>
            <a:endParaRPr kumimoji="0" lang="fr-FR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2" name="Connecteur droit avec flèche 31"/>
          <p:cNvCxnSpPr>
            <a:stCxn id="28" idx="2"/>
            <a:endCxn id="55" idx="0"/>
          </p:cNvCxnSpPr>
          <p:nvPr/>
        </p:nvCxnSpPr>
        <p:spPr>
          <a:xfrm rot="5400000">
            <a:off x="3628755" y="3212879"/>
            <a:ext cx="419636" cy="3614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39" name="Connecteur droit 38"/>
          <p:cNvCxnSpPr/>
          <p:nvPr/>
        </p:nvCxnSpPr>
        <p:spPr>
          <a:xfrm rot="16200000" flipH="1">
            <a:off x="9822694" y="2750338"/>
            <a:ext cx="1357323" cy="2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45" name="Connecteur droit 44"/>
          <p:cNvCxnSpPr/>
          <p:nvPr/>
        </p:nvCxnSpPr>
        <p:spPr>
          <a:xfrm rot="5400000">
            <a:off x="9965569" y="4536290"/>
            <a:ext cx="1071572" cy="1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47" name="Rectangle 46"/>
          <p:cNvSpPr/>
          <p:nvPr/>
        </p:nvSpPr>
        <p:spPr>
          <a:xfrm>
            <a:off x="9858412" y="1714488"/>
            <a:ext cx="13035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fr-FR" kern="0" dirty="0" smtClean="0">
                <a:solidFill>
                  <a:prstClr val="black"/>
                </a:solidFill>
              </a:rPr>
              <a:t>Tapis arrêté</a:t>
            </a:r>
            <a:endParaRPr lang="fr-FR" sz="1400" kern="0" dirty="0" smtClean="0">
              <a:solidFill>
                <a:prstClr val="black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9572660" y="5072074"/>
            <a:ext cx="17145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fr-FR" kern="0" dirty="0" smtClean="0">
                <a:solidFill>
                  <a:prstClr val="black"/>
                </a:solidFill>
              </a:rPr>
              <a:t>Tapis en mouvement</a:t>
            </a:r>
            <a:endParaRPr lang="fr-FR" sz="1400" kern="0" dirty="0" smtClean="0">
              <a:solidFill>
                <a:prstClr val="black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29190" y="5143512"/>
            <a:ext cx="1571636" cy="1049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 descr="Digidrive SK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28992" y="5072074"/>
            <a:ext cx="642942" cy="1189443"/>
          </a:xfrm>
          <a:prstGeom prst="rect">
            <a:avLst/>
          </a:prstGeom>
          <a:noFill/>
        </p:spPr>
      </p:pic>
      <p:sp>
        <p:nvSpPr>
          <p:cNvPr id="30" name="Rectangle 29"/>
          <p:cNvSpPr/>
          <p:nvPr/>
        </p:nvSpPr>
        <p:spPr>
          <a:xfrm>
            <a:off x="7286644" y="5000636"/>
            <a:ext cx="1357290" cy="1357322"/>
          </a:xfrm>
          <a:prstGeom prst="wedgeRectCallout">
            <a:avLst>
              <a:gd name="adj1" fmla="val 19980"/>
              <a:gd name="adj2" fmla="val -123211"/>
            </a:avLst>
          </a:prstGeom>
          <a:noFill/>
          <a:ln w="12700"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fr-FR" sz="1400" dirty="0">
              <a:solidFill>
                <a:schemeClr val="tx1"/>
              </a:solidFill>
            </a:endParaRPr>
          </a:p>
        </p:txBody>
      </p:sp>
      <p:pic>
        <p:nvPicPr>
          <p:cNvPr id="31" name="Picture 4"/>
          <p:cNvPicPr>
            <a:picLocks noChangeAspect="1" noChangeArrowheads="1"/>
          </p:cNvPicPr>
          <p:nvPr/>
        </p:nvPicPr>
        <p:blipFill>
          <a:blip r:embed="rId2" cstate="print"/>
          <a:srcRect l="50002" t="13620"/>
          <a:stretch>
            <a:fillRect/>
          </a:stretch>
        </p:blipFill>
        <p:spPr bwMode="auto">
          <a:xfrm>
            <a:off x="7643834" y="5286388"/>
            <a:ext cx="785786" cy="906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3" name="Rectangle 32"/>
          <p:cNvSpPr/>
          <p:nvPr/>
        </p:nvSpPr>
        <p:spPr>
          <a:xfrm>
            <a:off x="3000364" y="5000636"/>
            <a:ext cx="1428760" cy="1357322"/>
          </a:xfrm>
          <a:prstGeom prst="wedgeRectCallout">
            <a:avLst>
              <a:gd name="adj1" fmla="val 19980"/>
              <a:gd name="adj2" fmla="val -123211"/>
            </a:avLst>
          </a:prstGeom>
          <a:noFill/>
          <a:ln w="12700"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500298" y="357166"/>
            <a:ext cx="2214578" cy="1428760"/>
          </a:xfrm>
          <a:prstGeom prst="wedgeRectCallout">
            <a:avLst>
              <a:gd name="adj1" fmla="val 280"/>
              <a:gd name="adj2" fmla="val 96802"/>
            </a:avLst>
          </a:prstGeom>
          <a:noFill/>
          <a:ln w="12700"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Télémécanique TSX Micro</a:t>
            </a:r>
            <a:endParaRPr lang="fr-FR" sz="1200" dirty="0">
              <a:solidFill>
                <a:schemeClr val="tx1"/>
              </a:solidFill>
            </a:endParaRPr>
          </a:p>
        </p:txBody>
      </p:sp>
      <p:pic>
        <p:nvPicPr>
          <p:cNvPr id="35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71802" y="642918"/>
            <a:ext cx="1071570" cy="1002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195</Words>
  <Application>Microsoft Office PowerPoint</Application>
  <PresentationFormat>Affichage à l'écran (4:3)</PresentationFormat>
  <Paragraphs>81</Paragraphs>
  <Slides>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Thème Office</vt:lpstr>
      <vt:lpstr>Diapositive 1</vt:lpstr>
      <vt:lpstr>Diapositive 2</vt:lpstr>
      <vt:lpstr>Diapositive 3</vt:lpstr>
      <vt:lpstr>Diapositive 4</vt:lpstr>
      <vt:lpstr>Diapositive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</dc:creator>
  <cp:lastModifiedBy>XP</cp:lastModifiedBy>
  <cp:revision>24</cp:revision>
  <dcterms:created xsi:type="dcterms:W3CDTF">2014-01-29T23:34:32Z</dcterms:created>
  <dcterms:modified xsi:type="dcterms:W3CDTF">2014-09-11T11:49:02Z</dcterms:modified>
</cp:coreProperties>
</file>