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Aldrich"/>
      <p:regular r:id="rId34"/>
    </p:embeddedFont>
    <p:embeddedFont>
      <p:font typeface="Montserrat"/>
      <p:regular r:id="rId35"/>
      <p:bold r:id="rId36"/>
      <p:italic r:id="rId37"/>
      <p:boldItalic r:id="rId38"/>
    </p:embeddedFont>
    <p:embeddedFont>
      <p:font typeface="Bai Jamjuree"/>
      <p:regular r:id="rId39"/>
      <p:bold r:id="rId40"/>
      <p:italic r:id="rId41"/>
      <p:boldItalic r:id="rId42"/>
    </p:embeddedFont>
    <p:embeddedFont>
      <p:font typeface="Montserrat ExtraBold"/>
      <p:bold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iJamjuree-bold.fntdata"/><Relationship Id="rId20" Type="http://schemas.openxmlformats.org/officeDocument/2006/relationships/slide" Target="slides/slide15.xml"/><Relationship Id="rId42" Type="http://schemas.openxmlformats.org/officeDocument/2006/relationships/font" Target="fonts/BaiJamjuree-boldItalic.fntdata"/><Relationship Id="rId41" Type="http://schemas.openxmlformats.org/officeDocument/2006/relationships/font" Target="fonts/BaiJamjuree-italic.fntdata"/><Relationship Id="rId22" Type="http://schemas.openxmlformats.org/officeDocument/2006/relationships/slide" Target="slides/slide17.xml"/><Relationship Id="rId44" Type="http://schemas.openxmlformats.org/officeDocument/2006/relationships/font" Target="fonts/MontserratExtraBold-boldItalic.fntdata"/><Relationship Id="rId21" Type="http://schemas.openxmlformats.org/officeDocument/2006/relationships/slide" Target="slides/slide16.xml"/><Relationship Id="rId43" Type="http://schemas.openxmlformats.org/officeDocument/2006/relationships/font" Target="fonts/MontserratExtraBold-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Aldrich-regular.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BaiJamjuree-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a0945abe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1a0945abef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7fbfdeae53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17fbfdeae53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ae946ea6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1ae946ea6d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ae946ea6d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1ae946ea6d5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a0945abef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a0945abefa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a0945abefa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a0945abefa_0_2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a0945abef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1a0945abefa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a2b604561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1a2b6045612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7fbfdeae5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17fbfdeae53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a0945abef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1a0945abefa_0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7fbfdeae5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17fbfdeae53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a0945abef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1a0945abefa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a0945abef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1a0945abefa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7fbfdeae5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17fbfdeae53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a4aa6a494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1a4aa6a494c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a0945abef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1a0945abefa_0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a4d7f56b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1a4d7f56b43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a4d7f56b4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1a4d7f56b43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a2b604561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1a2b6045612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7fb68894b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17fb68894b9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a4aa6a494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1a4aa6a494c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a0945abef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1a0945abefa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7fbfdeae5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17fbfdeae53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0945abefa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1a0945abefa_0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7fbfdeae5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7fbfdeae53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7fbfdeae5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7fbfdeae53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a2b604561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1a2b6045612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7fb6889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17fb68890a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144400"/>
            <a:ext cx="85206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1600"/>
              <a:buNone/>
              <a:defRPr sz="1600">
                <a:solidFill>
                  <a:schemeClr val="lt1"/>
                </a:solidFill>
              </a:defRPr>
            </a:lvl1pPr>
            <a:lvl2pPr lvl="1" rtl="0" algn="l">
              <a:lnSpc>
                <a:spcPct val="100000"/>
              </a:lnSpc>
              <a:spcBef>
                <a:spcPts val="0"/>
              </a:spcBef>
              <a:spcAft>
                <a:spcPts val="0"/>
              </a:spcAft>
              <a:buClr>
                <a:srgbClr val="761A79"/>
              </a:buClr>
              <a:buSzPts val="1600"/>
              <a:buNone/>
              <a:defRPr sz="1600">
                <a:solidFill>
                  <a:srgbClr val="761A79"/>
                </a:solidFill>
              </a:defRPr>
            </a:lvl2pPr>
            <a:lvl3pPr lvl="2" rtl="0" algn="l">
              <a:lnSpc>
                <a:spcPct val="100000"/>
              </a:lnSpc>
              <a:spcBef>
                <a:spcPts val="0"/>
              </a:spcBef>
              <a:spcAft>
                <a:spcPts val="0"/>
              </a:spcAft>
              <a:buClr>
                <a:srgbClr val="761A79"/>
              </a:buClr>
              <a:buSzPts val="1600"/>
              <a:buNone/>
              <a:defRPr sz="1600">
                <a:solidFill>
                  <a:srgbClr val="761A79"/>
                </a:solidFill>
              </a:defRPr>
            </a:lvl3pPr>
            <a:lvl4pPr lvl="3" rtl="0" algn="l">
              <a:lnSpc>
                <a:spcPct val="100000"/>
              </a:lnSpc>
              <a:spcBef>
                <a:spcPts val="0"/>
              </a:spcBef>
              <a:spcAft>
                <a:spcPts val="0"/>
              </a:spcAft>
              <a:buClr>
                <a:srgbClr val="761A79"/>
              </a:buClr>
              <a:buSzPts val="1600"/>
              <a:buNone/>
              <a:defRPr sz="1600">
                <a:solidFill>
                  <a:srgbClr val="761A79"/>
                </a:solidFill>
              </a:defRPr>
            </a:lvl4pPr>
            <a:lvl5pPr lvl="4" rtl="0" algn="l">
              <a:lnSpc>
                <a:spcPct val="100000"/>
              </a:lnSpc>
              <a:spcBef>
                <a:spcPts val="0"/>
              </a:spcBef>
              <a:spcAft>
                <a:spcPts val="0"/>
              </a:spcAft>
              <a:buClr>
                <a:srgbClr val="761A79"/>
              </a:buClr>
              <a:buSzPts val="1600"/>
              <a:buNone/>
              <a:defRPr sz="1600">
                <a:solidFill>
                  <a:srgbClr val="761A79"/>
                </a:solidFill>
              </a:defRPr>
            </a:lvl5pPr>
            <a:lvl6pPr lvl="5" rtl="0" algn="l">
              <a:lnSpc>
                <a:spcPct val="100000"/>
              </a:lnSpc>
              <a:spcBef>
                <a:spcPts val="0"/>
              </a:spcBef>
              <a:spcAft>
                <a:spcPts val="0"/>
              </a:spcAft>
              <a:buClr>
                <a:srgbClr val="761A79"/>
              </a:buClr>
              <a:buSzPts val="1600"/>
              <a:buNone/>
              <a:defRPr sz="1600">
                <a:solidFill>
                  <a:srgbClr val="761A79"/>
                </a:solidFill>
              </a:defRPr>
            </a:lvl6pPr>
            <a:lvl7pPr lvl="6" rtl="0" algn="l">
              <a:lnSpc>
                <a:spcPct val="100000"/>
              </a:lnSpc>
              <a:spcBef>
                <a:spcPts val="0"/>
              </a:spcBef>
              <a:spcAft>
                <a:spcPts val="0"/>
              </a:spcAft>
              <a:buClr>
                <a:srgbClr val="761A79"/>
              </a:buClr>
              <a:buSzPts val="1600"/>
              <a:buNone/>
              <a:defRPr sz="1600">
                <a:solidFill>
                  <a:srgbClr val="761A79"/>
                </a:solidFill>
              </a:defRPr>
            </a:lvl7pPr>
            <a:lvl8pPr lvl="7" rtl="0" algn="l">
              <a:lnSpc>
                <a:spcPct val="100000"/>
              </a:lnSpc>
              <a:spcBef>
                <a:spcPts val="0"/>
              </a:spcBef>
              <a:spcAft>
                <a:spcPts val="0"/>
              </a:spcAft>
              <a:buClr>
                <a:srgbClr val="761A79"/>
              </a:buClr>
              <a:buSzPts val="1600"/>
              <a:buNone/>
              <a:defRPr sz="1600">
                <a:solidFill>
                  <a:srgbClr val="761A79"/>
                </a:solidFill>
              </a:defRPr>
            </a:lvl8pPr>
            <a:lvl9pPr lvl="8" rtl="0" algn="l">
              <a:lnSpc>
                <a:spcPct val="100000"/>
              </a:lnSpc>
              <a:spcBef>
                <a:spcPts val="0"/>
              </a:spcBef>
              <a:spcAft>
                <a:spcPts val="0"/>
              </a:spcAft>
              <a:buClr>
                <a:srgbClr val="761A79"/>
              </a:buClr>
              <a:buSzPts val="1600"/>
              <a:buNone/>
              <a:defRPr sz="1600">
                <a:solidFill>
                  <a:srgbClr val="761A79"/>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13.png"/><Relationship Id="rId6" Type="http://schemas.openxmlformats.org/officeDocument/2006/relationships/image" Target="../media/image23.png"/><Relationship Id="rId7"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12.png"/><Relationship Id="rId6"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28.png"/><Relationship Id="rId6"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22.png"/><Relationship Id="rId6"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29.png"/><Relationship Id="rId6"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25.png"/><Relationship Id="rId6" Type="http://schemas.openxmlformats.org/officeDocument/2006/relationships/image" Target="../media/image32.png"/><Relationship Id="rId7"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4.png"/><Relationship Id="rId6" Type="http://schemas.openxmlformats.org/officeDocument/2006/relationships/image" Target="../media/image36.png"/><Relationship Id="rId7"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2.png"/><Relationship Id="rId6"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0.png"/><Relationship Id="rId6" Type="http://schemas.openxmlformats.org/officeDocument/2006/relationships/image" Target="../media/image40.png"/><Relationship Id="rId7"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hyperlink" Target="https://www.kaggle.com/datasets/ilhamfp31/indonesian-abusive-and-hate-speech-twitter-tex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57" name="Google Shape;57;p14"/>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58" name="Google Shape;58;p14"/>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59" name="Google Shape;59;p14"/>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60" name="Google Shape;60;p14"/>
          <p:cNvSpPr txBox="1"/>
          <p:nvPr/>
        </p:nvSpPr>
        <p:spPr>
          <a:xfrm>
            <a:off x="573000" y="1633300"/>
            <a:ext cx="7998000" cy="11811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000"/>
              </a:spcAft>
              <a:buNone/>
            </a:pPr>
            <a:r>
              <a:rPr b="1" lang="id" sz="2000">
                <a:solidFill>
                  <a:srgbClr val="743673"/>
                </a:solidFill>
                <a:latin typeface="Montserrat"/>
                <a:ea typeface="Montserrat"/>
                <a:cs typeface="Montserrat"/>
                <a:sym typeface="Montserrat"/>
              </a:rPr>
              <a:t>Analisis Sentimen Hate Speech Tweet di Indonesia dengan Metode Convolutional Neural Network (CNN) &amp; Long Short Term Memory (LSTM)</a:t>
            </a:r>
            <a:endParaRPr b="1" sz="2000">
              <a:solidFill>
                <a:srgbClr val="743673"/>
              </a:solidFill>
              <a:latin typeface="Montserrat"/>
              <a:ea typeface="Montserrat"/>
              <a:cs typeface="Montserrat"/>
              <a:sym typeface="Montserrat"/>
            </a:endParaRPr>
          </a:p>
        </p:txBody>
      </p:sp>
      <p:sp>
        <p:nvSpPr>
          <p:cNvPr id="61" name="Google Shape;61;p14"/>
          <p:cNvSpPr txBox="1"/>
          <p:nvPr/>
        </p:nvSpPr>
        <p:spPr>
          <a:xfrm>
            <a:off x="3605550" y="3010125"/>
            <a:ext cx="19362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b="1" lang="id" sz="1250">
                <a:solidFill>
                  <a:schemeClr val="dk1"/>
                </a:solidFill>
                <a:latin typeface="Montserrat"/>
                <a:ea typeface="Montserrat"/>
                <a:cs typeface="Montserrat"/>
                <a:sym typeface="Montserrat"/>
              </a:rPr>
              <a:t>Dessen</a:t>
            </a:r>
            <a:endParaRPr b="1" sz="1250">
              <a:solidFill>
                <a:schemeClr val="dk1"/>
              </a:solidFill>
              <a:latin typeface="Montserrat"/>
              <a:ea typeface="Montserrat"/>
              <a:cs typeface="Montserrat"/>
              <a:sym typeface="Montserrat"/>
            </a:endParaRPr>
          </a:p>
          <a:p>
            <a:pPr indent="0" lvl="0" marL="0" marR="0" rtl="0" algn="ctr">
              <a:lnSpc>
                <a:spcPct val="115000"/>
              </a:lnSpc>
              <a:spcBef>
                <a:spcPts val="1000"/>
              </a:spcBef>
              <a:spcAft>
                <a:spcPts val="0"/>
              </a:spcAft>
              <a:buNone/>
            </a:pPr>
            <a:r>
              <a:rPr b="1" lang="id" sz="1250">
                <a:solidFill>
                  <a:schemeClr val="dk1"/>
                </a:solidFill>
                <a:latin typeface="Montserrat"/>
                <a:ea typeface="Montserrat"/>
                <a:cs typeface="Montserrat"/>
                <a:sym typeface="Montserrat"/>
              </a:rPr>
              <a:t>Elpi Sandra Yunvi</a:t>
            </a:r>
            <a:endParaRPr b="1" sz="1250">
              <a:solidFill>
                <a:schemeClr val="dk1"/>
              </a:solidFill>
              <a:latin typeface="Montserrat"/>
              <a:ea typeface="Montserrat"/>
              <a:cs typeface="Montserrat"/>
              <a:sym typeface="Montserrat"/>
            </a:endParaRPr>
          </a:p>
          <a:p>
            <a:pPr indent="0" lvl="0" marL="0" marR="0" rtl="0" algn="ctr">
              <a:lnSpc>
                <a:spcPct val="115000"/>
              </a:lnSpc>
              <a:spcBef>
                <a:spcPts val="1000"/>
              </a:spcBef>
              <a:spcAft>
                <a:spcPts val="1000"/>
              </a:spcAft>
              <a:buNone/>
            </a:pPr>
            <a:r>
              <a:rPr b="1" lang="id" sz="1250">
                <a:solidFill>
                  <a:schemeClr val="dk1"/>
                </a:solidFill>
                <a:latin typeface="Montserrat"/>
                <a:ea typeface="Montserrat"/>
                <a:cs typeface="Montserrat"/>
                <a:sym typeface="Montserrat"/>
              </a:rPr>
              <a:t>(Binar Academy)</a:t>
            </a:r>
            <a:endParaRPr b="1" sz="1250">
              <a:solidFill>
                <a:schemeClr val="dk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cxnSp>
        <p:nvCxnSpPr>
          <p:cNvPr id="201" name="Google Shape;201;p23"/>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202" name="Google Shape;202;p23"/>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203" name="Google Shape;203;p23"/>
          <p:cNvPicPr preferRelativeResize="0"/>
          <p:nvPr/>
        </p:nvPicPr>
        <p:blipFill rotWithShape="1">
          <a:blip r:embed="rId3">
            <a:alphaModFix/>
          </a:blip>
          <a:srcRect b="0" l="0" r="0" t="0"/>
          <a:stretch/>
        </p:blipFill>
        <p:spPr>
          <a:xfrm>
            <a:off x="7694225" y="295988"/>
            <a:ext cx="989200" cy="262225"/>
          </a:xfrm>
          <a:prstGeom prst="rect">
            <a:avLst/>
          </a:prstGeom>
          <a:noFill/>
          <a:ln>
            <a:noFill/>
          </a:ln>
        </p:spPr>
      </p:pic>
      <p:sp>
        <p:nvSpPr>
          <p:cNvPr id="204" name="Google Shape;204;p23"/>
          <p:cNvSpPr txBox="1"/>
          <p:nvPr>
            <p:ph type="title"/>
          </p:nvPr>
        </p:nvSpPr>
        <p:spPr>
          <a:xfrm>
            <a:off x="3019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Data Preparation</a:t>
            </a:r>
            <a:endParaRPr sz="1900">
              <a:solidFill>
                <a:srgbClr val="761A79"/>
              </a:solidFill>
              <a:latin typeface="Montserrat ExtraBold"/>
              <a:ea typeface="Montserrat ExtraBold"/>
              <a:cs typeface="Montserrat ExtraBold"/>
              <a:sym typeface="Montserrat ExtraBold"/>
            </a:endParaRPr>
          </a:p>
        </p:txBody>
      </p:sp>
      <p:pic>
        <p:nvPicPr>
          <p:cNvPr id="205" name="Google Shape;205;p23"/>
          <p:cNvPicPr preferRelativeResize="0"/>
          <p:nvPr/>
        </p:nvPicPr>
        <p:blipFill>
          <a:blip r:embed="rId4">
            <a:alphaModFix/>
          </a:blip>
          <a:stretch>
            <a:fillRect/>
          </a:stretch>
        </p:blipFill>
        <p:spPr>
          <a:xfrm>
            <a:off x="390500" y="900125"/>
            <a:ext cx="3733800" cy="2772000"/>
          </a:xfrm>
          <a:prstGeom prst="rect">
            <a:avLst/>
          </a:prstGeom>
          <a:noFill/>
          <a:ln>
            <a:noFill/>
          </a:ln>
        </p:spPr>
      </p:pic>
      <p:sp>
        <p:nvSpPr>
          <p:cNvPr id="206" name="Google Shape;206;p23"/>
          <p:cNvSpPr txBox="1"/>
          <p:nvPr/>
        </p:nvSpPr>
        <p:spPr>
          <a:xfrm>
            <a:off x="390400" y="3542000"/>
            <a:ext cx="8144100" cy="13851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000"/>
              </a:spcBef>
              <a:spcAft>
                <a:spcPts val="1000"/>
              </a:spcAft>
              <a:buNone/>
            </a:pPr>
            <a:r>
              <a:rPr lang="id" sz="1300">
                <a:solidFill>
                  <a:schemeClr val="dk1"/>
                </a:solidFill>
                <a:highlight>
                  <a:schemeClr val="lt1"/>
                </a:highlight>
                <a:latin typeface="Montserrat"/>
                <a:ea typeface="Montserrat"/>
                <a:cs typeface="Montserrat"/>
                <a:sym typeface="Montserrat"/>
              </a:rPr>
              <a:t>Pada data train yang digunakan sentimen yang mendominasi yaitu positif, kemudian neutral, dan negatif. Untuk korelasi antara total kata dan total huruf dapat dilihat korelasinya linear.</a:t>
            </a:r>
            <a:endParaRPr sz="1300">
              <a:solidFill>
                <a:schemeClr val="dk1"/>
              </a:solidFill>
              <a:highlight>
                <a:schemeClr val="lt1"/>
              </a:highlight>
              <a:latin typeface="Montserrat"/>
              <a:ea typeface="Montserrat"/>
              <a:cs typeface="Montserrat"/>
              <a:sym typeface="Montserrat"/>
            </a:endParaRPr>
          </a:p>
        </p:txBody>
      </p:sp>
      <p:pic>
        <p:nvPicPr>
          <p:cNvPr id="207" name="Google Shape;207;p23"/>
          <p:cNvPicPr preferRelativeResize="0"/>
          <p:nvPr/>
        </p:nvPicPr>
        <p:blipFill>
          <a:blip r:embed="rId5">
            <a:alphaModFix/>
          </a:blip>
          <a:stretch>
            <a:fillRect/>
          </a:stretch>
        </p:blipFill>
        <p:spPr>
          <a:xfrm>
            <a:off x="4524825" y="717100"/>
            <a:ext cx="4009575" cy="2955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cxnSp>
        <p:nvCxnSpPr>
          <p:cNvPr id="212" name="Google Shape;212;p24"/>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213" name="Google Shape;213;p24"/>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214" name="Google Shape;214;p24"/>
          <p:cNvPicPr preferRelativeResize="0"/>
          <p:nvPr/>
        </p:nvPicPr>
        <p:blipFill rotWithShape="1">
          <a:blip r:embed="rId3">
            <a:alphaModFix/>
          </a:blip>
          <a:srcRect b="0" l="0" r="0" t="0"/>
          <a:stretch/>
        </p:blipFill>
        <p:spPr>
          <a:xfrm>
            <a:off x="7694225" y="295988"/>
            <a:ext cx="989200" cy="262225"/>
          </a:xfrm>
          <a:prstGeom prst="rect">
            <a:avLst/>
          </a:prstGeom>
          <a:noFill/>
          <a:ln>
            <a:noFill/>
          </a:ln>
        </p:spPr>
      </p:pic>
      <p:sp>
        <p:nvSpPr>
          <p:cNvPr id="215" name="Google Shape;215;p24"/>
          <p:cNvSpPr txBox="1"/>
          <p:nvPr>
            <p:ph type="title"/>
          </p:nvPr>
        </p:nvSpPr>
        <p:spPr>
          <a:xfrm>
            <a:off x="3019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Data Preparation</a:t>
            </a:r>
            <a:endParaRPr sz="1900">
              <a:solidFill>
                <a:srgbClr val="761A79"/>
              </a:solidFill>
              <a:latin typeface="Montserrat ExtraBold"/>
              <a:ea typeface="Montserrat ExtraBold"/>
              <a:cs typeface="Montserrat ExtraBold"/>
              <a:sym typeface="Montserrat ExtraBold"/>
            </a:endParaRPr>
          </a:p>
        </p:txBody>
      </p:sp>
      <p:pic>
        <p:nvPicPr>
          <p:cNvPr id="216" name="Google Shape;216;p24"/>
          <p:cNvPicPr preferRelativeResize="0"/>
          <p:nvPr/>
        </p:nvPicPr>
        <p:blipFill rotWithShape="1">
          <a:blip r:embed="rId4">
            <a:alphaModFix/>
          </a:blip>
          <a:srcRect b="0" l="990" r="980" t="0"/>
          <a:stretch/>
        </p:blipFill>
        <p:spPr>
          <a:xfrm>
            <a:off x="1076300" y="1204925"/>
            <a:ext cx="3733800" cy="2772000"/>
          </a:xfrm>
          <a:prstGeom prst="rect">
            <a:avLst/>
          </a:prstGeom>
          <a:noFill/>
          <a:ln>
            <a:noFill/>
          </a:ln>
        </p:spPr>
      </p:pic>
      <p:pic>
        <p:nvPicPr>
          <p:cNvPr id="217" name="Google Shape;217;p24"/>
          <p:cNvPicPr preferRelativeResize="0"/>
          <p:nvPr/>
        </p:nvPicPr>
        <p:blipFill>
          <a:blip r:embed="rId5">
            <a:alphaModFix/>
          </a:blip>
          <a:stretch>
            <a:fillRect/>
          </a:stretch>
        </p:blipFill>
        <p:spPr>
          <a:xfrm>
            <a:off x="5333663" y="1246225"/>
            <a:ext cx="2647950" cy="685800"/>
          </a:xfrm>
          <a:prstGeom prst="rect">
            <a:avLst/>
          </a:prstGeom>
          <a:noFill/>
          <a:ln>
            <a:noFill/>
          </a:ln>
        </p:spPr>
      </p:pic>
      <p:pic>
        <p:nvPicPr>
          <p:cNvPr id="218" name="Google Shape;218;p24"/>
          <p:cNvPicPr preferRelativeResize="0"/>
          <p:nvPr/>
        </p:nvPicPr>
        <p:blipFill>
          <a:blip r:embed="rId6">
            <a:alphaModFix/>
          </a:blip>
          <a:stretch>
            <a:fillRect/>
          </a:stretch>
        </p:blipFill>
        <p:spPr>
          <a:xfrm>
            <a:off x="5376525" y="2081212"/>
            <a:ext cx="2562225" cy="981075"/>
          </a:xfrm>
          <a:prstGeom prst="rect">
            <a:avLst/>
          </a:prstGeom>
          <a:noFill/>
          <a:ln>
            <a:noFill/>
          </a:ln>
        </p:spPr>
      </p:pic>
      <p:pic>
        <p:nvPicPr>
          <p:cNvPr id="219" name="Google Shape;219;p24"/>
          <p:cNvPicPr preferRelativeResize="0"/>
          <p:nvPr/>
        </p:nvPicPr>
        <p:blipFill>
          <a:blip r:embed="rId7">
            <a:alphaModFix/>
          </a:blip>
          <a:stretch>
            <a:fillRect/>
          </a:stretch>
        </p:blipFill>
        <p:spPr>
          <a:xfrm>
            <a:off x="5328888" y="3211450"/>
            <a:ext cx="2657475" cy="76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cxnSp>
        <p:nvCxnSpPr>
          <p:cNvPr id="224" name="Google Shape;224;p25"/>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225" name="Google Shape;225;p25"/>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226" name="Google Shape;226;p25"/>
          <p:cNvPicPr preferRelativeResize="0"/>
          <p:nvPr/>
        </p:nvPicPr>
        <p:blipFill rotWithShape="1">
          <a:blip r:embed="rId3">
            <a:alphaModFix/>
          </a:blip>
          <a:srcRect b="0" l="0" r="0" t="0"/>
          <a:stretch/>
        </p:blipFill>
        <p:spPr>
          <a:xfrm>
            <a:off x="7694225" y="295988"/>
            <a:ext cx="989200" cy="262225"/>
          </a:xfrm>
          <a:prstGeom prst="rect">
            <a:avLst/>
          </a:prstGeom>
          <a:noFill/>
          <a:ln>
            <a:noFill/>
          </a:ln>
        </p:spPr>
      </p:pic>
      <p:sp>
        <p:nvSpPr>
          <p:cNvPr id="227" name="Google Shape;227;p25"/>
          <p:cNvSpPr txBox="1"/>
          <p:nvPr>
            <p:ph type="title"/>
          </p:nvPr>
        </p:nvSpPr>
        <p:spPr>
          <a:xfrm>
            <a:off x="3019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Data Preparation</a:t>
            </a:r>
            <a:endParaRPr sz="1900">
              <a:solidFill>
                <a:srgbClr val="761A79"/>
              </a:solidFill>
              <a:latin typeface="Montserrat ExtraBold"/>
              <a:ea typeface="Montserrat ExtraBold"/>
              <a:cs typeface="Montserrat ExtraBold"/>
              <a:sym typeface="Montserrat ExtraBold"/>
            </a:endParaRPr>
          </a:p>
        </p:txBody>
      </p:sp>
      <p:pic>
        <p:nvPicPr>
          <p:cNvPr id="228" name="Google Shape;228;p25"/>
          <p:cNvPicPr preferRelativeResize="0"/>
          <p:nvPr/>
        </p:nvPicPr>
        <p:blipFill>
          <a:blip r:embed="rId4">
            <a:alphaModFix/>
          </a:blip>
          <a:stretch>
            <a:fillRect/>
          </a:stretch>
        </p:blipFill>
        <p:spPr>
          <a:xfrm>
            <a:off x="441275" y="793998"/>
            <a:ext cx="6026649" cy="3860300"/>
          </a:xfrm>
          <a:prstGeom prst="rect">
            <a:avLst/>
          </a:prstGeom>
          <a:noFill/>
          <a:ln>
            <a:noFill/>
          </a:ln>
        </p:spPr>
      </p:pic>
      <p:pic>
        <p:nvPicPr>
          <p:cNvPr id="229" name="Google Shape;229;p25"/>
          <p:cNvPicPr preferRelativeResize="0"/>
          <p:nvPr/>
        </p:nvPicPr>
        <p:blipFill>
          <a:blip r:embed="rId5">
            <a:alphaModFix/>
          </a:blip>
          <a:stretch>
            <a:fillRect/>
          </a:stretch>
        </p:blipFill>
        <p:spPr>
          <a:xfrm>
            <a:off x="6624374" y="1357300"/>
            <a:ext cx="2059050" cy="1169875"/>
          </a:xfrm>
          <a:prstGeom prst="rect">
            <a:avLst/>
          </a:prstGeom>
          <a:noFill/>
          <a:ln>
            <a:noFill/>
          </a:ln>
        </p:spPr>
      </p:pic>
      <p:pic>
        <p:nvPicPr>
          <p:cNvPr id="230" name="Google Shape;230;p25"/>
          <p:cNvPicPr preferRelativeResize="0"/>
          <p:nvPr/>
        </p:nvPicPr>
        <p:blipFill>
          <a:blip r:embed="rId6">
            <a:alphaModFix/>
          </a:blip>
          <a:stretch>
            <a:fillRect/>
          </a:stretch>
        </p:blipFill>
        <p:spPr>
          <a:xfrm>
            <a:off x="6804575" y="2679575"/>
            <a:ext cx="1704975" cy="1106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pic>
        <p:nvPicPr>
          <p:cNvPr id="235" name="Google Shape;235;p26"/>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36" name="Google Shape;236;p26"/>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237" name="Google Shape;237;p26"/>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238" name="Google Shape;238;p26"/>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39" name="Google Shape;239;p26"/>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Data Cleansing</a:t>
            </a:r>
            <a:endParaRPr sz="1900">
              <a:solidFill>
                <a:srgbClr val="761A79"/>
              </a:solidFill>
              <a:latin typeface="Montserrat ExtraBold"/>
              <a:ea typeface="Montserrat ExtraBold"/>
              <a:cs typeface="Montserrat ExtraBold"/>
              <a:sym typeface="Montserrat ExtraBold"/>
            </a:endParaRPr>
          </a:p>
        </p:txBody>
      </p:sp>
      <p:sp>
        <p:nvSpPr>
          <p:cNvPr id="240" name="Google Shape;240;p26"/>
          <p:cNvSpPr txBox="1"/>
          <p:nvPr/>
        </p:nvSpPr>
        <p:spPr>
          <a:xfrm>
            <a:off x="487625" y="558225"/>
            <a:ext cx="7686600" cy="416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a:solidFill>
                  <a:srgbClr val="743673"/>
                </a:solidFill>
                <a:latin typeface="Montserrat"/>
                <a:ea typeface="Montserrat"/>
                <a:cs typeface="Montserrat"/>
                <a:sym typeface="Montserrat"/>
              </a:rPr>
              <a:t>Regex</a:t>
            </a:r>
            <a:endParaRPr b="1">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b="1" lang="id">
                <a:solidFill>
                  <a:srgbClr val="743673"/>
                </a:solidFill>
                <a:latin typeface="Montserrat"/>
                <a:ea typeface="Montserrat"/>
                <a:cs typeface="Montserrat"/>
                <a:sym typeface="Montserrat"/>
              </a:rPr>
              <a:t>Normalization</a:t>
            </a:r>
            <a:endParaRPr b="1">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rgbClr val="743673"/>
              </a:solidFill>
              <a:latin typeface="Montserrat"/>
              <a:ea typeface="Montserrat"/>
              <a:cs typeface="Montserrat"/>
              <a:sym typeface="Montserrat"/>
            </a:endParaRPr>
          </a:p>
        </p:txBody>
      </p:sp>
      <p:pic>
        <p:nvPicPr>
          <p:cNvPr id="241" name="Google Shape;241;p26"/>
          <p:cNvPicPr preferRelativeResize="0"/>
          <p:nvPr/>
        </p:nvPicPr>
        <p:blipFill>
          <a:blip r:embed="rId5">
            <a:alphaModFix/>
          </a:blip>
          <a:stretch>
            <a:fillRect/>
          </a:stretch>
        </p:blipFill>
        <p:spPr>
          <a:xfrm>
            <a:off x="555800" y="946275"/>
            <a:ext cx="4430100" cy="2040975"/>
          </a:xfrm>
          <a:prstGeom prst="rect">
            <a:avLst/>
          </a:prstGeom>
          <a:noFill/>
          <a:ln>
            <a:noFill/>
          </a:ln>
        </p:spPr>
      </p:pic>
      <p:pic>
        <p:nvPicPr>
          <p:cNvPr id="242" name="Google Shape;242;p26"/>
          <p:cNvPicPr preferRelativeResize="0"/>
          <p:nvPr/>
        </p:nvPicPr>
        <p:blipFill>
          <a:blip r:embed="rId6">
            <a:alphaModFix/>
          </a:blip>
          <a:stretch>
            <a:fillRect/>
          </a:stretch>
        </p:blipFill>
        <p:spPr>
          <a:xfrm>
            <a:off x="555800" y="3518575"/>
            <a:ext cx="5693515" cy="1206650"/>
          </a:xfrm>
          <a:prstGeom prst="rect">
            <a:avLst/>
          </a:prstGeom>
          <a:noFill/>
          <a:ln>
            <a:noFill/>
          </a:ln>
        </p:spPr>
      </p:pic>
      <p:sp>
        <p:nvSpPr>
          <p:cNvPr id="243" name="Google Shape;243;p26"/>
          <p:cNvSpPr txBox="1"/>
          <p:nvPr/>
        </p:nvSpPr>
        <p:spPr>
          <a:xfrm>
            <a:off x="5229100" y="1644775"/>
            <a:ext cx="3682200" cy="66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Untuk menghapus karakter tertentu yang tidak berguna untuk analisis</a:t>
            </a:r>
            <a:endParaRPr sz="1300">
              <a:solidFill>
                <a:srgbClr val="743673"/>
              </a:solidFill>
              <a:latin typeface="Montserrat"/>
              <a:ea typeface="Montserrat"/>
              <a:cs typeface="Montserrat"/>
              <a:sym typeface="Montserrat"/>
            </a:endParaRPr>
          </a:p>
        </p:txBody>
      </p:sp>
      <p:sp>
        <p:nvSpPr>
          <p:cNvPr id="244" name="Google Shape;244;p26"/>
          <p:cNvSpPr txBox="1"/>
          <p:nvPr/>
        </p:nvSpPr>
        <p:spPr>
          <a:xfrm>
            <a:off x="6389975" y="3618650"/>
            <a:ext cx="22932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Untuk membuat kata-kata alay menjadi kata-kata baku</a:t>
            </a:r>
            <a:endParaRPr sz="1300">
              <a:solidFill>
                <a:srgbClr val="74367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pic>
        <p:nvPicPr>
          <p:cNvPr id="249" name="Google Shape;249;p27"/>
          <p:cNvPicPr preferRelativeResize="0"/>
          <p:nvPr/>
        </p:nvPicPr>
        <p:blipFill rotWithShape="1">
          <a:blip r:embed="rId3">
            <a:alphaModFix/>
          </a:blip>
          <a:srcRect b="0" l="0" r="0" t="0"/>
          <a:stretch/>
        </p:blipFill>
        <p:spPr>
          <a:xfrm>
            <a:off x="6697725" y="152400"/>
            <a:ext cx="2370067" cy="4838700"/>
          </a:xfrm>
          <a:prstGeom prst="rect">
            <a:avLst/>
          </a:prstGeom>
          <a:noFill/>
          <a:ln>
            <a:noFill/>
          </a:ln>
        </p:spPr>
      </p:pic>
      <p:cxnSp>
        <p:nvCxnSpPr>
          <p:cNvPr id="250" name="Google Shape;250;p27"/>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251" name="Google Shape;251;p27"/>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252" name="Google Shape;252;p27"/>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53" name="Google Shape;253;p27"/>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d" sz="1900">
                <a:solidFill>
                  <a:srgbClr val="743673"/>
                </a:solidFill>
                <a:latin typeface="Montserrat ExtraBold"/>
                <a:ea typeface="Montserrat ExtraBold"/>
                <a:cs typeface="Montserrat ExtraBold"/>
                <a:sym typeface="Montserrat ExtraBold"/>
              </a:rPr>
              <a:t>Data Cleansing </a:t>
            </a:r>
            <a:endParaRPr sz="1900">
              <a:solidFill>
                <a:srgbClr val="761A79"/>
              </a:solidFill>
              <a:latin typeface="Montserrat ExtraBold"/>
              <a:ea typeface="Montserrat ExtraBold"/>
              <a:cs typeface="Montserrat ExtraBold"/>
              <a:sym typeface="Montserrat ExtraBold"/>
            </a:endParaRPr>
          </a:p>
        </p:txBody>
      </p:sp>
      <p:pic>
        <p:nvPicPr>
          <p:cNvPr id="254" name="Google Shape;254;p27"/>
          <p:cNvPicPr preferRelativeResize="0"/>
          <p:nvPr/>
        </p:nvPicPr>
        <p:blipFill>
          <a:blip r:embed="rId5">
            <a:alphaModFix/>
          </a:blip>
          <a:stretch>
            <a:fillRect/>
          </a:stretch>
        </p:blipFill>
        <p:spPr>
          <a:xfrm>
            <a:off x="597175" y="1168950"/>
            <a:ext cx="4697699" cy="2314951"/>
          </a:xfrm>
          <a:prstGeom prst="rect">
            <a:avLst/>
          </a:prstGeom>
          <a:noFill/>
          <a:ln>
            <a:noFill/>
          </a:ln>
        </p:spPr>
      </p:pic>
      <p:sp>
        <p:nvSpPr>
          <p:cNvPr id="255" name="Google Shape;255;p27"/>
          <p:cNvSpPr txBox="1"/>
          <p:nvPr/>
        </p:nvSpPr>
        <p:spPr>
          <a:xfrm>
            <a:off x="444575" y="717100"/>
            <a:ext cx="1293600" cy="37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a:solidFill>
                  <a:srgbClr val="743673"/>
                </a:solidFill>
                <a:latin typeface="Montserrat"/>
                <a:ea typeface="Montserrat"/>
                <a:cs typeface="Montserrat"/>
                <a:sym typeface="Montserrat"/>
              </a:rPr>
              <a:t>Stopword</a:t>
            </a:r>
            <a:endParaRPr b="1">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a:solidFill>
                <a:srgbClr val="743673"/>
              </a:solidFill>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b="1">
              <a:solidFill>
                <a:srgbClr val="743673"/>
              </a:solidFill>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b="1">
              <a:solidFill>
                <a:srgbClr val="743673"/>
              </a:solidFill>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b="1">
              <a:solidFill>
                <a:srgbClr val="743673"/>
              </a:solidFill>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b="1">
              <a:solidFill>
                <a:srgbClr val="743673"/>
              </a:solidFill>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b="1">
              <a:solidFill>
                <a:srgbClr val="743673"/>
              </a:solidFill>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b="1">
              <a:solidFill>
                <a:srgbClr val="743673"/>
              </a:solidFill>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b="1">
              <a:solidFill>
                <a:srgbClr val="743673"/>
              </a:solidFill>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b="1">
              <a:solidFill>
                <a:srgbClr val="743673"/>
              </a:solidFill>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b="1">
              <a:solidFill>
                <a:srgbClr val="743673"/>
              </a:solidFill>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rgbClr val="743673"/>
              </a:solidFill>
              <a:highlight>
                <a:schemeClr val="lt1"/>
              </a:highlight>
              <a:latin typeface="Montserrat"/>
              <a:ea typeface="Montserrat"/>
              <a:cs typeface="Montserrat"/>
              <a:sym typeface="Montserrat"/>
            </a:endParaRPr>
          </a:p>
        </p:txBody>
      </p:sp>
      <p:sp>
        <p:nvSpPr>
          <p:cNvPr id="256" name="Google Shape;256;p27"/>
          <p:cNvSpPr txBox="1"/>
          <p:nvPr/>
        </p:nvSpPr>
        <p:spPr>
          <a:xfrm>
            <a:off x="5447275" y="1999575"/>
            <a:ext cx="3682200" cy="65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d" sz="1300">
                <a:solidFill>
                  <a:srgbClr val="743673"/>
                </a:solidFill>
                <a:latin typeface="Montserrat"/>
                <a:ea typeface="Montserrat"/>
                <a:cs typeface="Montserrat"/>
                <a:sym typeface="Montserrat"/>
              </a:rPr>
              <a:t>Untuk menghapus kata tertentu yang tidak memiliki makna</a:t>
            </a:r>
            <a:endParaRPr sz="1300">
              <a:solidFill>
                <a:srgbClr val="743673"/>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pic>
        <p:nvPicPr>
          <p:cNvPr id="261" name="Google Shape;261;p28"/>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62" name="Google Shape;262;p28"/>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263" name="Google Shape;263;p28"/>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264" name="Google Shape;264;p28"/>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65" name="Google Shape;265;p28"/>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Model</a:t>
            </a:r>
            <a:endParaRPr sz="1900">
              <a:solidFill>
                <a:srgbClr val="761A79"/>
              </a:solidFill>
              <a:latin typeface="Montserrat ExtraBold"/>
              <a:ea typeface="Montserrat ExtraBold"/>
              <a:cs typeface="Montserrat ExtraBold"/>
              <a:sym typeface="Montserrat ExtraBold"/>
            </a:endParaRPr>
          </a:p>
        </p:txBody>
      </p:sp>
      <p:sp>
        <p:nvSpPr>
          <p:cNvPr id="266" name="Google Shape;266;p28"/>
          <p:cNvSpPr txBox="1"/>
          <p:nvPr/>
        </p:nvSpPr>
        <p:spPr>
          <a:xfrm>
            <a:off x="487625" y="644725"/>
            <a:ext cx="7686600" cy="408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a:solidFill>
                  <a:srgbClr val="743673"/>
                </a:solidFill>
                <a:highlight>
                  <a:schemeClr val="lt1"/>
                </a:highlight>
                <a:latin typeface="Montserrat"/>
                <a:ea typeface="Montserrat"/>
                <a:cs typeface="Montserrat"/>
                <a:sym typeface="Montserrat"/>
              </a:rPr>
              <a:t>Feature Extraction</a:t>
            </a:r>
            <a:endParaRPr sz="1000">
              <a:solidFill>
                <a:srgbClr val="743673"/>
              </a:solidFill>
              <a:highlight>
                <a:schemeClr val="lt1"/>
              </a:highlight>
              <a:latin typeface="Montserrat"/>
              <a:ea typeface="Montserrat"/>
              <a:cs typeface="Montserrat"/>
              <a:sym typeface="Montserrat"/>
            </a:endParaRPr>
          </a:p>
        </p:txBody>
      </p:sp>
      <p:pic>
        <p:nvPicPr>
          <p:cNvPr id="267" name="Google Shape;267;p28"/>
          <p:cNvPicPr preferRelativeResize="0"/>
          <p:nvPr/>
        </p:nvPicPr>
        <p:blipFill>
          <a:blip r:embed="rId5">
            <a:alphaModFix/>
          </a:blip>
          <a:stretch>
            <a:fillRect/>
          </a:stretch>
        </p:blipFill>
        <p:spPr>
          <a:xfrm>
            <a:off x="573600" y="1223025"/>
            <a:ext cx="4490049" cy="3768075"/>
          </a:xfrm>
          <a:prstGeom prst="rect">
            <a:avLst/>
          </a:prstGeom>
          <a:noFill/>
          <a:ln>
            <a:noFill/>
          </a:ln>
        </p:spPr>
      </p:pic>
      <p:sp>
        <p:nvSpPr>
          <p:cNvPr id="268" name="Google Shape;268;p28"/>
          <p:cNvSpPr txBox="1"/>
          <p:nvPr/>
        </p:nvSpPr>
        <p:spPr>
          <a:xfrm>
            <a:off x="5258125" y="1223025"/>
            <a:ext cx="3682200" cy="36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300">
                <a:solidFill>
                  <a:srgbClr val="743673"/>
                </a:solidFill>
                <a:latin typeface="Montserrat"/>
                <a:ea typeface="Montserrat"/>
                <a:cs typeface="Montserrat"/>
                <a:sym typeface="Montserrat"/>
              </a:rPr>
              <a:t>Tokenizer</a:t>
            </a:r>
            <a:endParaRPr b="1"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mengubah teks menjadi urutan bilangan bulat atau menjadi vektor di mana koefisien untuk tiap token bisa biner berdasarkan jumlah kata berdasarkan tf-idf.</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b="1" lang="id" sz="1300">
                <a:solidFill>
                  <a:srgbClr val="743673"/>
                </a:solidFill>
                <a:latin typeface="Montserrat"/>
                <a:ea typeface="Montserrat"/>
                <a:cs typeface="Montserrat"/>
                <a:sym typeface="Montserrat"/>
              </a:rPr>
              <a:t>Pad Sequences</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mengubah list dari sequence jadi vektor/array bentuk 2D biar bisa diproses modelnya.</a:t>
            </a:r>
            <a:endParaRPr sz="1300">
              <a:solidFill>
                <a:srgbClr val="743673"/>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pic>
        <p:nvPicPr>
          <p:cNvPr id="273" name="Google Shape;273;p29"/>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74" name="Google Shape;274;p29"/>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275" name="Google Shape;275;p29"/>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276" name="Google Shape;276;p29"/>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77" name="Google Shape;277;p29"/>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Model</a:t>
            </a:r>
            <a:endParaRPr sz="1900">
              <a:solidFill>
                <a:srgbClr val="761A79"/>
              </a:solidFill>
              <a:latin typeface="Montserrat ExtraBold"/>
              <a:ea typeface="Montserrat ExtraBold"/>
              <a:cs typeface="Montserrat ExtraBold"/>
              <a:sym typeface="Montserrat ExtraBold"/>
            </a:endParaRPr>
          </a:p>
        </p:txBody>
      </p:sp>
      <p:sp>
        <p:nvSpPr>
          <p:cNvPr id="278" name="Google Shape;278;p29"/>
          <p:cNvSpPr txBox="1"/>
          <p:nvPr/>
        </p:nvSpPr>
        <p:spPr>
          <a:xfrm>
            <a:off x="487625" y="630400"/>
            <a:ext cx="7686600" cy="4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a:solidFill>
                  <a:srgbClr val="743673"/>
                </a:solidFill>
                <a:highlight>
                  <a:schemeClr val="lt1"/>
                </a:highlight>
                <a:latin typeface="Montserrat"/>
                <a:ea typeface="Montserrat"/>
                <a:cs typeface="Montserrat"/>
                <a:sym typeface="Montserrat"/>
              </a:rPr>
              <a:t>Training (CNN)</a:t>
            </a:r>
            <a:endParaRPr b="1">
              <a:solidFill>
                <a:srgbClr val="743673"/>
              </a:solidFill>
              <a:highlight>
                <a:schemeClr val="lt1"/>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rgbClr val="743673"/>
              </a:solidFill>
              <a:highlight>
                <a:schemeClr val="lt1"/>
              </a:highlight>
              <a:latin typeface="Montserrat"/>
              <a:ea typeface="Montserrat"/>
              <a:cs typeface="Montserrat"/>
              <a:sym typeface="Montserrat"/>
            </a:endParaRPr>
          </a:p>
        </p:txBody>
      </p:sp>
      <p:sp>
        <p:nvSpPr>
          <p:cNvPr id="279" name="Google Shape;279;p29"/>
          <p:cNvSpPr txBox="1"/>
          <p:nvPr/>
        </p:nvSpPr>
        <p:spPr>
          <a:xfrm>
            <a:off x="554100" y="2997314"/>
            <a:ext cx="8035800" cy="180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Input Layer = 64</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1D CNN Layer = 128 filter dengan ukuran 3 dan activation function relu</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Dropout Layer = 0.5</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Hidden Layer = 32 neuron dengan activation function relu</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Output layer = 3 dengan activation function softmax</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Loss function = Binary crossentropy</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Optimizer = adam</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Batch size = 32</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Epoch = 10</a:t>
            </a:r>
            <a:endParaRPr sz="1300">
              <a:solidFill>
                <a:srgbClr val="743673"/>
              </a:solidFill>
              <a:latin typeface="Montserrat"/>
              <a:ea typeface="Montserrat"/>
              <a:cs typeface="Montserrat"/>
              <a:sym typeface="Montserrat"/>
            </a:endParaRPr>
          </a:p>
        </p:txBody>
      </p:sp>
      <p:pic>
        <p:nvPicPr>
          <p:cNvPr id="280" name="Google Shape;280;p29"/>
          <p:cNvPicPr preferRelativeResize="0"/>
          <p:nvPr/>
        </p:nvPicPr>
        <p:blipFill>
          <a:blip r:embed="rId5">
            <a:alphaModFix/>
          </a:blip>
          <a:stretch>
            <a:fillRect/>
          </a:stretch>
        </p:blipFill>
        <p:spPr>
          <a:xfrm>
            <a:off x="557650" y="973568"/>
            <a:ext cx="7927099" cy="2063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pic>
        <p:nvPicPr>
          <p:cNvPr id="285" name="Google Shape;285;p30"/>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86" name="Google Shape;286;p30"/>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287" name="Google Shape;287;p30"/>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288" name="Google Shape;288;p30"/>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89" name="Google Shape;289;p30"/>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Model</a:t>
            </a:r>
            <a:endParaRPr sz="1900">
              <a:solidFill>
                <a:srgbClr val="761A79"/>
              </a:solidFill>
              <a:latin typeface="Montserrat ExtraBold"/>
              <a:ea typeface="Montserrat ExtraBold"/>
              <a:cs typeface="Montserrat ExtraBold"/>
              <a:sym typeface="Montserrat ExtraBold"/>
            </a:endParaRPr>
          </a:p>
        </p:txBody>
      </p:sp>
      <p:sp>
        <p:nvSpPr>
          <p:cNvPr id="290" name="Google Shape;290;p30"/>
          <p:cNvSpPr txBox="1"/>
          <p:nvPr/>
        </p:nvSpPr>
        <p:spPr>
          <a:xfrm>
            <a:off x="487625" y="554200"/>
            <a:ext cx="7686600" cy="4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a:solidFill>
                  <a:srgbClr val="743673"/>
                </a:solidFill>
                <a:highlight>
                  <a:schemeClr val="lt1"/>
                </a:highlight>
                <a:latin typeface="Montserrat"/>
                <a:ea typeface="Montserrat"/>
                <a:cs typeface="Montserrat"/>
                <a:sym typeface="Montserrat"/>
              </a:rPr>
              <a:t>Training (LSTM)</a:t>
            </a:r>
            <a:endParaRPr b="1">
              <a:solidFill>
                <a:srgbClr val="743673"/>
              </a:solidFill>
              <a:highlight>
                <a:schemeClr val="lt1"/>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rgbClr val="743673"/>
              </a:solidFill>
              <a:highlight>
                <a:schemeClr val="lt1"/>
              </a:highlight>
              <a:latin typeface="Montserrat"/>
              <a:ea typeface="Montserrat"/>
              <a:cs typeface="Montserrat"/>
              <a:sym typeface="Montserrat"/>
            </a:endParaRPr>
          </a:p>
        </p:txBody>
      </p:sp>
      <p:sp>
        <p:nvSpPr>
          <p:cNvPr id="291" name="Google Shape;291;p30"/>
          <p:cNvSpPr txBox="1"/>
          <p:nvPr/>
        </p:nvSpPr>
        <p:spPr>
          <a:xfrm>
            <a:off x="554100" y="3628693"/>
            <a:ext cx="4540500" cy="180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Input Layer = 100</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Units= 64</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Dropout Layer = 0.5</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Output layer = 3 dengan activation function softmax</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Loss function = Binary crossentropy</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Optimizer = adam</a:t>
            </a:r>
            <a:endParaRPr sz="1300">
              <a:solidFill>
                <a:srgbClr val="743673"/>
              </a:solidFill>
              <a:latin typeface="Montserrat"/>
              <a:ea typeface="Montserrat"/>
              <a:cs typeface="Montserrat"/>
              <a:sym typeface="Montserrat"/>
            </a:endParaRPr>
          </a:p>
        </p:txBody>
      </p:sp>
      <p:pic>
        <p:nvPicPr>
          <p:cNvPr id="292" name="Google Shape;292;p30"/>
          <p:cNvPicPr preferRelativeResize="0"/>
          <p:nvPr/>
        </p:nvPicPr>
        <p:blipFill>
          <a:blip r:embed="rId5">
            <a:alphaModFix/>
          </a:blip>
          <a:stretch>
            <a:fillRect/>
          </a:stretch>
        </p:blipFill>
        <p:spPr>
          <a:xfrm>
            <a:off x="311700" y="905650"/>
            <a:ext cx="8629101" cy="2722600"/>
          </a:xfrm>
          <a:prstGeom prst="rect">
            <a:avLst/>
          </a:prstGeom>
          <a:noFill/>
          <a:ln>
            <a:noFill/>
          </a:ln>
        </p:spPr>
      </p:pic>
      <p:sp>
        <p:nvSpPr>
          <p:cNvPr id="293" name="Google Shape;293;p30"/>
          <p:cNvSpPr txBox="1"/>
          <p:nvPr/>
        </p:nvSpPr>
        <p:spPr>
          <a:xfrm>
            <a:off x="5087325" y="3628700"/>
            <a:ext cx="30000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Batch size = 32</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Epoch = 10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pic>
        <p:nvPicPr>
          <p:cNvPr id="298" name="Google Shape;298;p31"/>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99" name="Google Shape;299;p31"/>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300" name="Google Shape;300;p31"/>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301" name="Google Shape;301;p31"/>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02" name="Google Shape;302;p31"/>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Model</a:t>
            </a:r>
            <a:endParaRPr sz="1900">
              <a:solidFill>
                <a:srgbClr val="761A79"/>
              </a:solidFill>
              <a:latin typeface="Montserrat ExtraBold"/>
              <a:ea typeface="Montserrat ExtraBold"/>
              <a:cs typeface="Montserrat ExtraBold"/>
              <a:sym typeface="Montserrat ExtraBold"/>
            </a:endParaRPr>
          </a:p>
        </p:txBody>
      </p:sp>
      <p:sp>
        <p:nvSpPr>
          <p:cNvPr id="303" name="Google Shape;303;p31"/>
          <p:cNvSpPr txBox="1"/>
          <p:nvPr/>
        </p:nvSpPr>
        <p:spPr>
          <a:xfrm>
            <a:off x="454375" y="774800"/>
            <a:ext cx="7686600" cy="396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Evaluasi (CNN)</a:t>
            </a:r>
            <a:endParaRPr b="1" sz="1600">
              <a:solidFill>
                <a:srgbClr val="743673"/>
              </a:solidFill>
              <a:highlight>
                <a:schemeClr val="lt1"/>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rgbClr val="743673"/>
              </a:solidFill>
              <a:highlight>
                <a:schemeClr val="lt1"/>
              </a:highlight>
              <a:latin typeface="Montserrat"/>
              <a:ea typeface="Montserrat"/>
              <a:cs typeface="Montserrat"/>
              <a:sym typeface="Montserrat"/>
            </a:endParaRPr>
          </a:p>
        </p:txBody>
      </p:sp>
      <p:pic>
        <p:nvPicPr>
          <p:cNvPr id="304" name="Google Shape;304;p31"/>
          <p:cNvPicPr preferRelativeResize="0"/>
          <p:nvPr/>
        </p:nvPicPr>
        <p:blipFill>
          <a:blip r:embed="rId5">
            <a:alphaModFix/>
          </a:blip>
          <a:stretch>
            <a:fillRect/>
          </a:stretch>
        </p:blipFill>
        <p:spPr>
          <a:xfrm>
            <a:off x="526000" y="1256537"/>
            <a:ext cx="3796669" cy="1817200"/>
          </a:xfrm>
          <a:prstGeom prst="rect">
            <a:avLst/>
          </a:prstGeom>
          <a:noFill/>
          <a:ln>
            <a:noFill/>
          </a:ln>
        </p:spPr>
      </p:pic>
      <p:pic>
        <p:nvPicPr>
          <p:cNvPr id="305" name="Google Shape;305;p31"/>
          <p:cNvPicPr preferRelativeResize="0"/>
          <p:nvPr/>
        </p:nvPicPr>
        <p:blipFill>
          <a:blip r:embed="rId6">
            <a:alphaModFix/>
          </a:blip>
          <a:stretch>
            <a:fillRect/>
          </a:stretch>
        </p:blipFill>
        <p:spPr>
          <a:xfrm>
            <a:off x="4484425" y="1182100"/>
            <a:ext cx="4380651" cy="1966075"/>
          </a:xfrm>
          <a:prstGeom prst="rect">
            <a:avLst/>
          </a:prstGeom>
          <a:noFill/>
          <a:ln>
            <a:noFill/>
          </a:ln>
        </p:spPr>
      </p:pic>
      <p:sp>
        <p:nvSpPr>
          <p:cNvPr id="306" name="Google Shape;306;p31"/>
          <p:cNvSpPr txBox="1"/>
          <p:nvPr/>
        </p:nvSpPr>
        <p:spPr>
          <a:xfrm>
            <a:off x="454375" y="3157200"/>
            <a:ext cx="8486100" cy="151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300">
                <a:solidFill>
                  <a:srgbClr val="743673"/>
                </a:solidFill>
                <a:latin typeface="Montserrat"/>
                <a:ea typeface="Montserrat"/>
                <a:cs typeface="Montserrat"/>
                <a:sym typeface="Montserrat"/>
              </a:rPr>
              <a:t>Akurasi</a:t>
            </a:r>
            <a:endParaRPr b="1"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Rata-rata akurasi model CNN adalah 84% dimana untuk data sentimen positif mengalami overfitting pada angka 90% karena 60% data training memiliki sentimen positif sedangkan data sentiment netral underfitting pada angka 68% karena 10% data training memiliki sentimen netral </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Kemudian dilihat dari grafik sebelah kanan dapat dilihat model masih belum good fit karena grafik loss belum stagnan</a:t>
            </a:r>
            <a:endParaRPr sz="1300">
              <a:solidFill>
                <a:srgbClr val="74367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0" name="Shape 310"/>
        <p:cNvGrpSpPr/>
        <p:nvPr/>
      </p:nvGrpSpPr>
      <p:grpSpPr>
        <a:xfrm>
          <a:off x="0" y="0"/>
          <a:ext cx="0" cy="0"/>
          <a:chOff x="0" y="0"/>
          <a:chExt cx="0" cy="0"/>
        </a:xfrm>
      </p:grpSpPr>
      <p:pic>
        <p:nvPicPr>
          <p:cNvPr id="311" name="Google Shape;311;p32"/>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12" name="Google Shape;312;p32"/>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313" name="Google Shape;313;p32"/>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314" name="Google Shape;314;p32"/>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15" name="Google Shape;315;p32"/>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Model</a:t>
            </a:r>
            <a:endParaRPr sz="1900">
              <a:solidFill>
                <a:srgbClr val="761A79"/>
              </a:solidFill>
              <a:latin typeface="Montserrat ExtraBold"/>
              <a:ea typeface="Montserrat ExtraBold"/>
              <a:cs typeface="Montserrat ExtraBold"/>
              <a:sym typeface="Montserrat ExtraBold"/>
            </a:endParaRPr>
          </a:p>
        </p:txBody>
      </p:sp>
      <p:sp>
        <p:nvSpPr>
          <p:cNvPr id="316" name="Google Shape;316;p32"/>
          <p:cNvSpPr txBox="1"/>
          <p:nvPr/>
        </p:nvSpPr>
        <p:spPr>
          <a:xfrm>
            <a:off x="454375" y="774800"/>
            <a:ext cx="7686600" cy="396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Evaluasi (LSTM)</a:t>
            </a:r>
            <a:endParaRPr b="1" sz="1600">
              <a:solidFill>
                <a:srgbClr val="743673"/>
              </a:solidFill>
              <a:highlight>
                <a:schemeClr val="lt1"/>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rgbClr val="743673"/>
              </a:solidFill>
              <a:highlight>
                <a:schemeClr val="lt1"/>
              </a:highlight>
              <a:latin typeface="Montserrat"/>
              <a:ea typeface="Montserrat"/>
              <a:cs typeface="Montserrat"/>
              <a:sym typeface="Montserrat"/>
            </a:endParaRPr>
          </a:p>
        </p:txBody>
      </p:sp>
      <p:pic>
        <p:nvPicPr>
          <p:cNvPr id="317" name="Google Shape;317;p32"/>
          <p:cNvPicPr preferRelativeResize="0"/>
          <p:nvPr/>
        </p:nvPicPr>
        <p:blipFill rotWithShape="1">
          <a:blip r:embed="rId5">
            <a:alphaModFix/>
          </a:blip>
          <a:srcRect b="0" l="0" r="0" t="0"/>
          <a:stretch/>
        </p:blipFill>
        <p:spPr>
          <a:xfrm>
            <a:off x="4484425" y="1182100"/>
            <a:ext cx="4380651" cy="1966075"/>
          </a:xfrm>
          <a:prstGeom prst="rect">
            <a:avLst/>
          </a:prstGeom>
          <a:noFill/>
          <a:ln>
            <a:noFill/>
          </a:ln>
        </p:spPr>
      </p:pic>
      <p:sp>
        <p:nvSpPr>
          <p:cNvPr id="318" name="Google Shape;318;p32"/>
          <p:cNvSpPr txBox="1"/>
          <p:nvPr/>
        </p:nvSpPr>
        <p:spPr>
          <a:xfrm>
            <a:off x="454375" y="3157200"/>
            <a:ext cx="8486100" cy="151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300">
                <a:solidFill>
                  <a:srgbClr val="743673"/>
                </a:solidFill>
                <a:latin typeface="Montserrat"/>
                <a:ea typeface="Montserrat"/>
                <a:cs typeface="Montserrat"/>
                <a:sym typeface="Montserrat"/>
              </a:rPr>
              <a:t>Akurasi</a:t>
            </a:r>
            <a:endParaRPr b="1"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Rata-rata akurasi model LSTM adalah 87% dimana untuk data sentimen positif mengalami overfitting pada angka 90%. Kemudian dilihat dari grafik sebelah kanan dapat dilihat validation loss berada pada angka 24% dimana menunjukkan model masih cenderung overfitting. </a:t>
            </a:r>
            <a:endParaRPr sz="1300">
              <a:solidFill>
                <a:srgbClr val="743673"/>
              </a:solidFill>
              <a:latin typeface="Montserrat"/>
              <a:ea typeface="Montserrat"/>
              <a:cs typeface="Montserrat"/>
              <a:sym typeface="Montserrat"/>
            </a:endParaRPr>
          </a:p>
        </p:txBody>
      </p:sp>
      <p:pic>
        <p:nvPicPr>
          <p:cNvPr id="319" name="Google Shape;319;p32"/>
          <p:cNvPicPr preferRelativeResize="0"/>
          <p:nvPr/>
        </p:nvPicPr>
        <p:blipFill>
          <a:blip r:embed="rId6">
            <a:alphaModFix/>
          </a:blip>
          <a:stretch>
            <a:fillRect/>
          </a:stretch>
        </p:blipFill>
        <p:spPr>
          <a:xfrm>
            <a:off x="526000" y="1256525"/>
            <a:ext cx="3796675" cy="181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67" name="Google Shape;67;p15"/>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68" name="Google Shape;68;p15"/>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69" name="Google Shape;69;p15"/>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70" name="Google Shape;70;p15"/>
          <p:cNvSpPr txBox="1"/>
          <p:nvPr/>
        </p:nvSpPr>
        <p:spPr>
          <a:xfrm>
            <a:off x="311700" y="2049200"/>
            <a:ext cx="8371500" cy="750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000"/>
              </a:spcAft>
              <a:buNone/>
            </a:pPr>
            <a:r>
              <a:rPr b="1" lang="id" sz="2400">
                <a:solidFill>
                  <a:srgbClr val="743673"/>
                </a:solidFill>
                <a:latin typeface="Montserrat"/>
                <a:ea typeface="Montserrat"/>
                <a:cs typeface="Montserrat"/>
                <a:sym typeface="Montserrat"/>
              </a:rPr>
              <a:t>Pendahuluan</a:t>
            </a:r>
            <a:endParaRPr b="1" sz="2400">
              <a:solidFill>
                <a:srgbClr val="74367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3" name="Shape 323"/>
        <p:cNvGrpSpPr/>
        <p:nvPr/>
      </p:nvGrpSpPr>
      <p:grpSpPr>
        <a:xfrm>
          <a:off x="0" y="0"/>
          <a:ext cx="0" cy="0"/>
          <a:chOff x="0" y="0"/>
          <a:chExt cx="0" cy="0"/>
        </a:xfrm>
      </p:grpSpPr>
      <p:pic>
        <p:nvPicPr>
          <p:cNvPr id="324" name="Google Shape;324;p33"/>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25" name="Google Shape;325;p33"/>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326" name="Google Shape;326;p33"/>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327" name="Google Shape;327;p33"/>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28" name="Google Shape;328;p33"/>
          <p:cNvSpPr txBox="1"/>
          <p:nvPr>
            <p:ph type="title"/>
          </p:nvPr>
        </p:nvSpPr>
        <p:spPr>
          <a:xfrm>
            <a:off x="367163" y="140763"/>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Model</a:t>
            </a:r>
            <a:endParaRPr sz="1900">
              <a:solidFill>
                <a:srgbClr val="761A79"/>
              </a:solidFill>
              <a:latin typeface="Montserrat ExtraBold"/>
              <a:ea typeface="Montserrat ExtraBold"/>
              <a:cs typeface="Montserrat ExtraBold"/>
              <a:sym typeface="Montserrat ExtraBold"/>
            </a:endParaRPr>
          </a:p>
        </p:txBody>
      </p:sp>
      <p:sp>
        <p:nvSpPr>
          <p:cNvPr id="329" name="Google Shape;329;p33"/>
          <p:cNvSpPr txBox="1"/>
          <p:nvPr/>
        </p:nvSpPr>
        <p:spPr>
          <a:xfrm>
            <a:off x="411425" y="588050"/>
            <a:ext cx="7686600" cy="44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Predict (CNN)</a:t>
            </a:r>
            <a:endParaRPr b="1" sz="1600">
              <a:solidFill>
                <a:srgbClr val="743673"/>
              </a:solidFill>
              <a:highlight>
                <a:schemeClr val="lt1"/>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rgbClr val="743673"/>
              </a:solidFill>
              <a:highlight>
                <a:schemeClr val="lt1"/>
              </a:highlight>
              <a:latin typeface="Montserrat"/>
              <a:ea typeface="Montserrat"/>
              <a:cs typeface="Montserrat"/>
              <a:sym typeface="Montserrat"/>
            </a:endParaRPr>
          </a:p>
        </p:txBody>
      </p:sp>
      <p:pic>
        <p:nvPicPr>
          <p:cNvPr id="330" name="Google Shape;330;p33"/>
          <p:cNvPicPr preferRelativeResize="0"/>
          <p:nvPr/>
        </p:nvPicPr>
        <p:blipFill>
          <a:blip r:embed="rId5">
            <a:alphaModFix/>
          </a:blip>
          <a:stretch>
            <a:fillRect/>
          </a:stretch>
        </p:blipFill>
        <p:spPr>
          <a:xfrm>
            <a:off x="487625" y="1184300"/>
            <a:ext cx="2754776" cy="2690801"/>
          </a:xfrm>
          <a:prstGeom prst="rect">
            <a:avLst/>
          </a:prstGeom>
          <a:noFill/>
          <a:ln>
            <a:noFill/>
          </a:ln>
        </p:spPr>
      </p:pic>
      <p:pic>
        <p:nvPicPr>
          <p:cNvPr id="331" name="Google Shape;331;p33"/>
          <p:cNvPicPr preferRelativeResize="0"/>
          <p:nvPr/>
        </p:nvPicPr>
        <p:blipFill>
          <a:blip r:embed="rId6">
            <a:alphaModFix/>
          </a:blip>
          <a:stretch>
            <a:fillRect/>
          </a:stretch>
        </p:blipFill>
        <p:spPr>
          <a:xfrm>
            <a:off x="6279825" y="1184298"/>
            <a:ext cx="2754775" cy="2643852"/>
          </a:xfrm>
          <a:prstGeom prst="rect">
            <a:avLst/>
          </a:prstGeom>
          <a:noFill/>
          <a:ln>
            <a:noFill/>
          </a:ln>
        </p:spPr>
      </p:pic>
      <p:pic>
        <p:nvPicPr>
          <p:cNvPr id="332" name="Google Shape;332;p33"/>
          <p:cNvPicPr preferRelativeResize="0"/>
          <p:nvPr/>
        </p:nvPicPr>
        <p:blipFill>
          <a:blip r:embed="rId7">
            <a:alphaModFix/>
          </a:blip>
          <a:stretch>
            <a:fillRect/>
          </a:stretch>
        </p:blipFill>
        <p:spPr>
          <a:xfrm>
            <a:off x="3354276" y="1184300"/>
            <a:ext cx="2813673" cy="267716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6" name="Shape 336"/>
        <p:cNvGrpSpPr/>
        <p:nvPr/>
      </p:nvGrpSpPr>
      <p:grpSpPr>
        <a:xfrm>
          <a:off x="0" y="0"/>
          <a:ext cx="0" cy="0"/>
          <a:chOff x="0" y="0"/>
          <a:chExt cx="0" cy="0"/>
        </a:xfrm>
      </p:grpSpPr>
      <p:pic>
        <p:nvPicPr>
          <p:cNvPr id="337" name="Google Shape;337;p34"/>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38" name="Google Shape;338;p34"/>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339" name="Google Shape;339;p34"/>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340" name="Google Shape;340;p34"/>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41" name="Google Shape;341;p34"/>
          <p:cNvSpPr txBox="1"/>
          <p:nvPr>
            <p:ph type="title"/>
          </p:nvPr>
        </p:nvSpPr>
        <p:spPr>
          <a:xfrm>
            <a:off x="367163" y="140763"/>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Model</a:t>
            </a:r>
            <a:endParaRPr sz="1900">
              <a:solidFill>
                <a:srgbClr val="761A79"/>
              </a:solidFill>
              <a:latin typeface="Montserrat ExtraBold"/>
              <a:ea typeface="Montserrat ExtraBold"/>
              <a:cs typeface="Montserrat ExtraBold"/>
              <a:sym typeface="Montserrat ExtraBold"/>
            </a:endParaRPr>
          </a:p>
        </p:txBody>
      </p:sp>
      <p:sp>
        <p:nvSpPr>
          <p:cNvPr id="342" name="Google Shape;342;p34"/>
          <p:cNvSpPr txBox="1"/>
          <p:nvPr/>
        </p:nvSpPr>
        <p:spPr>
          <a:xfrm>
            <a:off x="386025" y="588050"/>
            <a:ext cx="7686600" cy="44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Predict (LSTM)</a:t>
            </a:r>
            <a:endParaRPr b="1" sz="1600">
              <a:solidFill>
                <a:srgbClr val="743673"/>
              </a:solidFill>
              <a:highlight>
                <a:schemeClr val="lt1"/>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rgbClr val="743673"/>
              </a:solidFill>
              <a:highlight>
                <a:schemeClr val="lt1"/>
              </a:highlight>
              <a:latin typeface="Montserrat"/>
              <a:ea typeface="Montserrat"/>
              <a:cs typeface="Montserrat"/>
              <a:sym typeface="Montserrat"/>
            </a:endParaRPr>
          </a:p>
        </p:txBody>
      </p:sp>
      <p:pic>
        <p:nvPicPr>
          <p:cNvPr id="343" name="Google Shape;343;p34"/>
          <p:cNvPicPr preferRelativeResize="0"/>
          <p:nvPr/>
        </p:nvPicPr>
        <p:blipFill>
          <a:blip r:embed="rId5">
            <a:alphaModFix/>
          </a:blip>
          <a:stretch>
            <a:fillRect/>
          </a:stretch>
        </p:blipFill>
        <p:spPr>
          <a:xfrm>
            <a:off x="335225" y="1184300"/>
            <a:ext cx="2754774" cy="2690801"/>
          </a:xfrm>
          <a:prstGeom prst="rect">
            <a:avLst/>
          </a:prstGeom>
          <a:noFill/>
          <a:ln>
            <a:noFill/>
          </a:ln>
        </p:spPr>
      </p:pic>
      <p:pic>
        <p:nvPicPr>
          <p:cNvPr id="344" name="Google Shape;344;p34"/>
          <p:cNvPicPr preferRelativeResize="0"/>
          <p:nvPr/>
        </p:nvPicPr>
        <p:blipFill>
          <a:blip r:embed="rId6">
            <a:alphaModFix/>
          </a:blip>
          <a:stretch>
            <a:fillRect/>
          </a:stretch>
        </p:blipFill>
        <p:spPr>
          <a:xfrm>
            <a:off x="3158500" y="1184300"/>
            <a:ext cx="2754775" cy="2690801"/>
          </a:xfrm>
          <a:prstGeom prst="rect">
            <a:avLst/>
          </a:prstGeom>
          <a:noFill/>
          <a:ln>
            <a:noFill/>
          </a:ln>
        </p:spPr>
      </p:pic>
      <p:pic>
        <p:nvPicPr>
          <p:cNvPr id="345" name="Google Shape;345;p34"/>
          <p:cNvPicPr preferRelativeResize="0"/>
          <p:nvPr/>
        </p:nvPicPr>
        <p:blipFill>
          <a:blip r:embed="rId7">
            <a:alphaModFix/>
          </a:blip>
          <a:stretch>
            <a:fillRect/>
          </a:stretch>
        </p:blipFill>
        <p:spPr>
          <a:xfrm>
            <a:off x="5975025" y="1184300"/>
            <a:ext cx="2754774" cy="2643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9" name="Shape 349"/>
        <p:cNvGrpSpPr/>
        <p:nvPr/>
      </p:nvGrpSpPr>
      <p:grpSpPr>
        <a:xfrm>
          <a:off x="0" y="0"/>
          <a:ext cx="0" cy="0"/>
          <a:chOff x="0" y="0"/>
          <a:chExt cx="0" cy="0"/>
        </a:xfrm>
      </p:grpSpPr>
      <p:pic>
        <p:nvPicPr>
          <p:cNvPr id="350" name="Google Shape;350;p35"/>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51" name="Google Shape;351;p35"/>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352" name="Google Shape;352;p35"/>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353" name="Google Shape;353;p35"/>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54" name="Google Shape;354;p35"/>
          <p:cNvSpPr txBox="1"/>
          <p:nvPr>
            <p:ph type="title"/>
          </p:nvPr>
        </p:nvSpPr>
        <p:spPr>
          <a:xfrm>
            <a:off x="3019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Model Evaluation</a:t>
            </a:r>
            <a:endParaRPr sz="1900">
              <a:solidFill>
                <a:srgbClr val="761A79"/>
              </a:solidFill>
              <a:latin typeface="Montserrat ExtraBold"/>
              <a:ea typeface="Montserrat ExtraBold"/>
              <a:cs typeface="Montserrat ExtraBold"/>
              <a:sym typeface="Montserrat ExtraBold"/>
            </a:endParaRPr>
          </a:p>
        </p:txBody>
      </p:sp>
      <p:sp>
        <p:nvSpPr>
          <p:cNvPr id="355" name="Google Shape;355;p35"/>
          <p:cNvSpPr txBox="1"/>
          <p:nvPr/>
        </p:nvSpPr>
        <p:spPr>
          <a:xfrm>
            <a:off x="1147375" y="1656688"/>
            <a:ext cx="1137900" cy="447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id" sz="3000">
                <a:solidFill>
                  <a:srgbClr val="743673"/>
                </a:solidFill>
                <a:highlight>
                  <a:schemeClr val="lt1"/>
                </a:highlight>
                <a:latin typeface="Montserrat"/>
                <a:ea typeface="Montserrat"/>
                <a:cs typeface="Montserrat"/>
                <a:sym typeface="Montserrat"/>
              </a:rPr>
              <a:t>CNN</a:t>
            </a:r>
            <a:endParaRPr sz="3000">
              <a:solidFill>
                <a:srgbClr val="743673"/>
              </a:solidFill>
              <a:highlight>
                <a:schemeClr val="lt1"/>
              </a:highlight>
              <a:latin typeface="Montserrat"/>
              <a:ea typeface="Montserrat"/>
              <a:cs typeface="Montserrat"/>
              <a:sym typeface="Montserrat"/>
            </a:endParaRPr>
          </a:p>
        </p:txBody>
      </p:sp>
      <p:sp>
        <p:nvSpPr>
          <p:cNvPr id="356" name="Google Shape;356;p35"/>
          <p:cNvSpPr txBox="1"/>
          <p:nvPr/>
        </p:nvSpPr>
        <p:spPr>
          <a:xfrm>
            <a:off x="1048977" y="2721675"/>
            <a:ext cx="1334700" cy="447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id" sz="3000">
                <a:solidFill>
                  <a:srgbClr val="743673"/>
                </a:solidFill>
                <a:highlight>
                  <a:schemeClr val="lt1"/>
                </a:highlight>
                <a:latin typeface="Montserrat"/>
                <a:ea typeface="Montserrat"/>
                <a:cs typeface="Montserrat"/>
                <a:sym typeface="Montserrat"/>
              </a:rPr>
              <a:t>LSTM</a:t>
            </a:r>
            <a:endParaRPr b="1" sz="3000">
              <a:solidFill>
                <a:srgbClr val="743673"/>
              </a:solidFill>
              <a:highlight>
                <a:schemeClr val="lt1"/>
              </a:highlight>
              <a:latin typeface="Montserrat"/>
              <a:ea typeface="Montserrat"/>
              <a:cs typeface="Montserrat"/>
              <a:sym typeface="Montserrat"/>
            </a:endParaRPr>
          </a:p>
        </p:txBody>
      </p:sp>
      <p:pic>
        <p:nvPicPr>
          <p:cNvPr id="357" name="Google Shape;357;p35"/>
          <p:cNvPicPr preferRelativeResize="0"/>
          <p:nvPr/>
        </p:nvPicPr>
        <p:blipFill>
          <a:blip r:embed="rId5">
            <a:alphaModFix/>
          </a:blip>
          <a:stretch>
            <a:fillRect/>
          </a:stretch>
        </p:blipFill>
        <p:spPr>
          <a:xfrm>
            <a:off x="4063650" y="2726250"/>
            <a:ext cx="3952875" cy="438150"/>
          </a:xfrm>
          <a:prstGeom prst="rect">
            <a:avLst/>
          </a:prstGeom>
          <a:noFill/>
          <a:ln>
            <a:noFill/>
          </a:ln>
        </p:spPr>
      </p:pic>
      <p:pic>
        <p:nvPicPr>
          <p:cNvPr id="358" name="Google Shape;358;p35"/>
          <p:cNvPicPr preferRelativeResize="0"/>
          <p:nvPr/>
        </p:nvPicPr>
        <p:blipFill>
          <a:blip r:embed="rId6">
            <a:alphaModFix/>
          </a:blip>
          <a:stretch>
            <a:fillRect/>
          </a:stretch>
        </p:blipFill>
        <p:spPr>
          <a:xfrm>
            <a:off x="4063650" y="1675550"/>
            <a:ext cx="3943350" cy="409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2" name="Shape 362"/>
        <p:cNvGrpSpPr/>
        <p:nvPr/>
      </p:nvGrpSpPr>
      <p:grpSpPr>
        <a:xfrm>
          <a:off x="0" y="0"/>
          <a:ext cx="0" cy="0"/>
          <a:chOff x="0" y="0"/>
          <a:chExt cx="0" cy="0"/>
        </a:xfrm>
      </p:grpSpPr>
      <p:pic>
        <p:nvPicPr>
          <p:cNvPr id="363" name="Google Shape;363;p36"/>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64" name="Google Shape;364;p36"/>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365" name="Google Shape;365;p36"/>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366" name="Google Shape;366;p36"/>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67" name="Google Shape;367;p36"/>
          <p:cNvSpPr txBox="1"/>
          <p:nvPr/>
        </p:nvSpPr>
        <p:spPr>
          <a:xfrm>
            <a:off x="311700" y="2049200"/>
            <a:ext cx="8371500" cy="750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000"/>
              </a:spcAft>
              <a:buNone/>
            </a:pPr>
            <a:r>
              <a:rPr b="1" lang="id" sz="1900">
                <a:solidFill>
                  <a:srgbClr val="743673"/>
                </a:solidFill>
                <a:latin typeface="Montserrat"/>
                <a:ea typeface="Montserrat"/>
                <a:cs typeface="Montserrat"/>
                <a:sym typeface="Montserrat"/>
              </a:rPr>
              <a:t>Hasil &amp; Kesimpulan</a:t>
            </a:r>
            <a:endParaRPr b="1" sz="1900">
              <a:solidFill>
                <a:srgbClr val="743673"/>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1" name="Shape 371"/>
        <p:cNvGrpSpPr/>
        <p:nvPr/>
      </p:nvGrpSpPr>
      <p:grpSpPr>
        <a:xfrm>
          <a:off x="0" y="0"/>
          <a:ext cx="0" cy="0"/>
          <a:chOff x="0" y="0"/>
          <a:chExt cx="0" cy="0"/>
        </a:xfrm>
      </p:grpSpPr>
      <p:pic>
        <p:nvPicPr>
          <p:cNvPr id="372" name="Google Shape;372;p37"/>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73" name="Google Shape;373;p37"/>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374" name="Google Shape;374;p37"/>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375" name="Google Shape;375;p37"/>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76" name="Google Shape;376;p37"/>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Hasil</a:t>
            </a:r>
            <a:endParaRPr sz="1900">
              <a:solidFill>
                <a:srgbClr val="761A79"/>
              </a:solidFill>
              <a:latin typeface="Montserrat ExtraBold"/>
              <a:ea typeface="Montserrat ExtraBold"/>
              <a:cs typeface="Montserrat ExtraBold"/>
              <a:sym typeface="Montserrat ExtraBold"/>
            </a:endParaRPr>
          </a:p>
        </p:txBody>
      </p:sp>
      <p:sp>
        <p:nvSpPr>
          <p:cNvPr id="377" name="Google Shape;377;p37"/>
          <p:cNvSpPr txBox="1"/>
          <p:nvPr/>
        </p:nvSpPr>
        <p:spPr>
          <a:xfrm>
            <a:off x="487625" y="760475"/>
            <a:ext cx="7686600" cy="396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API</a:t>
            </a:r>
            <a:endParaRPr b="1" sz="1600">
              <a:solidFill>
                <a:srgbClr val="743673"/>
              </a:solidFill>
              <a:highlight>
                <a:schemeClr val="lt1"/>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rgbClr val="743673"/>
              </a:solidFill>
              <a:highlight>
                <a:schemeClr val="lt1"/>
              </a:highlight>
              <a:latin typeface="Montserrat"/>
              <a:ea typeface="Montserrat"/>
              <a:cs typeface="Montserrat"/>
              <a:sym typeface="Montserrat"/>
            </a:endParaRPr>
          </a:p>
        </p:txBody>
      </p:sp>
      <p:sp>
        <p:nvSpPr>
          <p:cNvPr id="378" name="Google Shape;378;p37"/>
          <p:cNvSpPr txBox="1"/>
          <p:nvPr/>
        </p:nvSpPr>
        <p:spPr>
          <a:xfrm>
            <a:off x="454375" y="4097600"/>
            <a:ext cx="8486100" cy="104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rgbClr val="743673"/>
              </a:solidFill>
              <a:latin typeface="Montserrat"/>
              <a:ea typeface="Montserrat"/>
              <a:cs typeface="Montserrat"/>
              <a:sym typeface="Montserrat"/>
            </a:endParaRPr>
          </a:p>
        </p:txBody>
      </p:sp>
      <p:pic>
        <p:nvPicPr>
          <p:cNvPr id="379" name="Google Shape;379;p37"/>
          <p:cNvPicPr preferRelativeResize="0"/>
          <p:nvPr/>
        </p:nvPicPr>
        <p:blipFill rotWithShape="1">
          <a:blip r:embed="rId5">
            <a:alphaModFix/>
          </a:blip>
          <a:srcRect b="0" l="0" r="0" t="1710"/>
          <a:stretch/>
        </p:blipFill>
        <p:spPr>
          <a:xfrm>
            <a:off x="368088" y="1148675"/>
            <a:ext cx="8407824" cy="3645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3" name="Shape 383"/>
        <p:cNvGrpSpPr/>
        <p:nvPr/>
      </p:nvGrpSpPr>
      <p:grpSpPr>
        <a:xfrm>
          <a:off x="0" y="0"/>
          <a:ext cx="0" cy="0"/>
          <a:chOff x="0" y="0"/>
          <a:chExt cx="0" cy="0"/>
        </a:xfrm>
      </p:grpSpPr>
      <p:pic>
        <p:nvPicPr>
          <p:cNvPr id="384" name="Google Shape;384;p38"/>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85" name="Google Shape;385;p38"/>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386" name="Google Shape;386;p38"/>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387" name="Google Shape;387;p38"/>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88" name="Google Shape;388;p38"/>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Hasil</a:t>
            </a:r>
            <a:endParaRPr sz="1900">
              <a:solidFill>
                <a:srgbClr val="761A79"/>
              </a:solidFill>
              <a:latin typeface="Montserrat ExtraBold"/>
              <a:ea typeface="Montserrat ExtraBold"/>
              <a:cs typeface="Montserrat ExtraBold"/>
              <a:sym typeface="Montserrat ExtraBold"/>
            </a:endParaRPr>
          </a:p>
        </p:txBody>
      </p:sp>
      <p:sp>
        <p:nvSpPr>
          <p:cNvPr id="389" name="Google Shape;389;p38"/>
          <p:cNvSpPr txBox="1"/>
          <p:nvPr/>
        </p:nvSpPr>
        <p:spPr>
          <a:xfrm>
            <a:off x="487625" y="760475"/>
            <a:ext cx="7686600" cy="396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Hasil (LSTM)</a:t>
            </a:r>
            <a:endParaRPr b="1" sz="1600">
              <a:solidFill>
                <a:srgbClr val="743673"/>
              </a:solidFill>
              <a:highlight>
                <a:schemeClr val="lt1"/>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rgbClr val="743673"/>
              </a:solidFill>
              <a:highlight>
                <a:schemeClr val="lt1"/>
              </a:highlight>
              <a:latin typeface="Montserrat"/>
              <a:ea typeface="Montserrat"/>
              <a:cs typeface="Montserrat"/>
              <a:sym typeface="Montserrat"/>
            </a:endParaRPr>
          </a:p>
        </p:txBody>
      </p:sp>
      <p:sp>
        <p:nvSpPr>
          <p:cNvPr id="390" name="Google Shape;390;p38"/>
          <p:cNvSpPr txBox="1"/>
          <p:nvPr/>
        </p:nvSpPr>
        <p:spPr>
          <a:xfrm>
            <a:off x="454375" y="4097600"/>
            <a:ext cx="8486100" cy="104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rgbClr val="743673"/>
              </a:solidFill>
              <a:latin typeface="Montserrat"/>
              <a:ea typeface="Montserrat"/>
              <a:cs typeface="Montserrat"/>
              <a:sym typeface="Montserrat"/>
            </a:endParaRPr>
          </a:p>
        </p:txBody>
      </p:sp>
      <p:pic>
        <p:nvPicPr>
          <p:cNvPr id="391" name="Google Shape;391;p38"/>
          <p:cNvPicPr preferRelativeResize="0"/>
          <p:nvPr/>
        </p:nvPicPr>
        <p:blipFill rotWithShape="1">
          <a:blip r:embed="rId5">
            <a:alphaModFix/>
          </a:blip>
          <a:srcRect b="0" l="0" r="7192" t="0"/>
          <a:stretch/>
        </p:blipFill>
        <p:spPr>
          <a:xfrm>
            <a:off x="487625" y="1197900"/>
            <a:ext cx="8486101" cy="3241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5" name="Shape 395"/>
        <p:cNvGrpSpPr/>
        <p:nvPr/>
      </p:nvGrpSpPr>
      <p:grpSpPr>
        <a:xfrm>
          <a:off x="0" y="0"/>
          <a:ext cx="0" cy="0"/>
          <a:chOff x="0" y="0"/>
          <a:chExt cx="0" cy="0"/>
        </a:xfrm>
      </p:grpSpPr>
      <p:pic>
        <p:nvPicPr>
          <p:cNvPr id="396" name="Google Shape;396;p39"/>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97" name="Google Shape;397;p39"/>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398" name="Google Shape;398;p39"/>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399" name="Google Shape;399;p39"/>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400" name="Google Shape;400;p39"/>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Hasil</a:t>
            </a:r>
            <a:endParaRPr sz="1900">
              <a:solidFill>
                <a:srgbClr val="761A79"/>
              </a:solidFill>
              <a:latin typeface="Montserrat ExtraBold"/>
              <a:ea typeface="Montserrat ExtraBold"/>
              <a:cs typeface="Montserrat ExtraBold"/>
              <a:sym typeface="Montserrat ExtraBold"/>
            </a:endParaRPr>
          </a:p>
        </p:txBody>
      </p:sp>
      <p:sp>
        <p:nvSpPr>
          <p:cNvPr id="401" name="Google Shape;401;p39"/>
          <p:cNvSpPr txBox="1"/>
          <p:nvPr/>
        </p:nvSpPr>
        <p:spPr>
          <a:xfrm>
            <a:off x="487625" y="760475"/>
            <a:ext cx="7686600" cy="396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Hasil (CNN)</a:t>
            </a:r>
            <a:endParaRPr b="1" sz="1600">
              <a:solidFill>
                <a:srgbClr val="743673"/>
              </a:solidFill>
              <a:highlight>
                <a:schemeClr val="lt1"/>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rgbClr val="743673"/>
              </a:solidFill>
              <a:highlight>
                <a:schemeClr val="lt1"/>
              </a:highlight>
              <a:latin typeface="Montserrat"/>
              <a:ea typeface="Montserrat"/>
              <a:cs typeface="Montserrat"/>
              <a:sym typeface="Montserrat"/>
            </a:endParaRPr>
          </a:p>
        </p:txBody>
      </p:sp>
      <p:pic>
        <p:nvPicPr>
          <p:cNvPr id="402" name="Google Shape;402;p39"/>
          <p:cNvPicPr preferRelativeResize="0"/>
          <p:nvPr/>
        </p:nvPicPr>
        <p:blipFill>
          <a:blip r:embed="rId5">
            <a:alphaModFix/>
          </a:blip>
          <a:stretch>
            <a:fillRect/>
          </a:stretch>
        </p:blipFill>
        <p:spPr>
          <a:xfrm>
            <a:off x="487625" y="1184062"/>
            <a:ext cx="8212723" cy="2775375"/>
          </a:xfrm>
          <a:prstGeom prst="rect">
            <a:avLst/>
          </a:prstGeom>
          <a:noFill/>
          <a:ln>
            <a:noFill/>
          </a:ln>
        </p:spPr>
      </p:pic>
      <p:sp>
        <p:nvSpPr>
          <p:cNvPr id="403" name="Google Shape;403;p39"/>
          <p:cNvSpPr txBox="1"/>
          <p:nvPr/>
        </p:nvSpPr>
        <p:spPr>
          <a:xfrm>
            <a:off x="454375" y="4097600"/>
            <a:ext cx="8486100" cy="104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300">
                <a:solidFill>
                  <a:srgbClr val="743673"/>
                </a:solidFill>
                <a:latin typeface="Montserrat"/>
                <a:ea typeface="Montserrat"/>
                <a:cs typeface="Montserrat"/>
                <a:sym typeface="Montserrat"/>
              </a:rPr>
              <a:t>API</a:t>
            </a:r>
            <a:endParaRPr b="1" sz="13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300">
                <a:solidFill>
                  <a:srgbClr val="743673"/>
                </a:solidFill>
                <a:latin typeface="Montserrat"/>
                <a:ea typeface="Montserrat"/>
                <a:cs typeface="Montserrat"/>
                <a:sym typeface="Montserrat"/>
              </a:rPr>
              <a:t>Dari hasil sentiment analysis diatas semua tweet mendapat label neutral seharusnya mendapat label negative. Alasannya dapat dilihat pada slide selanjutnya</a:t>
            </a:r>
            <a:endParaRPr sz="1300">
              <a:solidFill>
                <a:srgbClr val="74367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7" name="Shape 407"/>
        <p:cNvGrpSpPr/>
        <p:nvPr/>
      </p:nvGrpSpPr>
      <p:grpSpPr>
        <a:xfrm>
          <a:off x="0" y="0"/>
          <a:ext cx="0" cy="0"/>
          <a:chOff x="0" y="0"/>
          <a:chExt cx="0" cy="0"/>
        </a:xfrm>
      </p:grpSpPr>
      <p:pic>
        <p:nvPicPr>
          <p:cNvPr id="408" name="Google Shape;408;p40"/>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409" name="Google Shape;409;p40"/>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410" name="Google Shape;410;p40"/>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411" name="Google Shape;411;p40"/>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412" name="Google Shape;412;p40"/>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Word Cloud</a:t>
            </a:r>
            <a:endParaRPr sz="1900">
              <a:solidFill>
                <a:srgbClr val="761A79"/>
              </a:solidFill>
              <a:latin typeface="Montserrat ExtraBold"/>
              <a:ea typeface="Montserrat ExtraBold"/>
              <a:cs typeface="Montserrat ExtraBold"/>
              <a:sym typeface="Montserrat ExtraBold"/>
            </a:endParaRPr>
          </a:p>
        </p:txBody>
      </p:sp>
      <p:sp>
        <p:nvSpPr>
          <p:cNvPr id="413" name="Google Shape;413;p40"/>
          <p:cNvSpPr txBox="1"/>
          <p:nvPr/>
        </p:nvSpPr>
        <p:spPr>
          <a:xfrm>
            <a:off x="1101750" y="2848200"/>
            <a:ext cx="1061700" cy="12147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id" sz="1600">
                <a:solidFill>
                  <a:srgbClr val="743673"/>
                </a:solidFill>
                <a:latin typeface="Montserrat"/>
                <a:ea typeface="Montserrat"/>
                <a:cs typeface="Montserrat"/>
                <a:sym typeface="Montserrat"/>
              </a:rPr>
              <a:t>Positive</a:t>
            </a:r>
            <a:endParaRPr sz="900">
              <a:solidFill>
                <a:srgbClr val="292929"/>
              </a:solidFill>
              <a:latin typeface="Montserrat"/>
              <a:ea typeface="Montserrat"/>
              <a:cs typeface="Montserrat"/>
              <a:sym typeface="Montserrat"/>
            </a:endParaRPr>
          </a:p>
          <a:p>
            <a:pPr indent="0" lvl="0" marL="0" rtl="0" algn="just">
              <a:lnSpc>
                <a:spcPct val="115000"/>
              </a:lnSpc>
              <a:spcBef>
                <a:spcPts val="1000"/>
              </a:spcBef>
              <a:spcAft>
                <a:spcPts val="1000"/>
              </a:spcAft>
              <a:buNone/>
            </a:pPr>
            <a:r>
              <a:t/>
            </a:r>
            <a:endParaRPr sz="1000">
              <a:solidFill>
                <a:srgbClr val="292929"/>
              </a:solidFill>
              <a:latin typeface="Montserrat"/>
              <a:ea typeface="Montserrat"/>
              <a:cs typeface="Montserrat"/>
              <a:sym typeface="Montserrat"/>
            </a:endParaRPr>
          </a:p>
        </p:txBody>
      </p:sp>
      <p:sp>
        <p:nvSpPr>
          <p:cNvPr id="414" name="Google Shape;414;p40"/>
          <p:cNvSpPr txBox="1"/>
          <p:nvPr/>
        </p:nvSpPr>
        <p:spPr>
          <a:xfrm>
            <a:off x="4001725" y="2793000"/>
            <a:ext cx="989100" cy="1020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id" sz="1600">
                <a:solidFill>
                  <a:srgbClr val="743673"/>
                </a:solidFill>
                <a:latin typeface="Montserrat"/>
                <a:ea typeface="Montserrat"/>
                <a:cs typeface="Montserrat"/>
                <a:sym typeface="Montserrat"/>
              </a:rPr>
              <a:t>Neutral</a:t>
            </a:r>
            <a:endParaRPr sz="1000">
              <a:solidFill>
                <a:srgbClr val="292929"/>
              </a:solidFill>
              <a:latin typeface="Montserrat"/>
              <a:ea typeface="Montserrat"/>
              <a:cs typeface="Montserrat"/>
              <a:sym typeface="Montserrat"/>
            </a:endParaRPr>
          </a:p>
        </p:txBody>
      </p:sp>
      <p:sp>
        <p:nvSpPr>
          <p:cNvPr id="415" name="Google Shape;415;p40"/>
          <p:cNvSpPr txBox="1"/>
          <p:nvPr/>
        </p:nvSpPr>
        <p:spPr>
          <a:xfrm>
            <a:off x="6464250" y="2921700"/>
            <a:ext cx="1987800" cy="762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id" sz="1600">
                <a:solidFill>
                  <a:srgbClr val="743673"/>
                </a:solidFill>
                <a:latin typeface="Montserrat"/>
                <a:ea typeface="Montserrat"/>
                <a:cs typeface="Montserrat"/>
                <a:sym typeface="Montserrat"/>
              </a:rPr>
              <a:t>Negative</a:t>
            </a:r>
            <a:endParaRPr sz="1000">
              <a:solidFill>
                <a:srgbClr val="292929"/>
              </a:solidFill>
              <a:latin typeface="Montserrat"/>
              <a:ea typeface="Montserrat"/>
              <a:cs typeface="Montserrat"/>
              <a:sym typeface="Montserrat"/>
            </a:endParaRPr>
          </a:p>
        </p:txBody>
      </p:sp>
      <p:pic>
        <p:nvPicPr>
          <p:cNvPr id="416" name="Google Shape;416;p40"/>
          <p:cNvPicPr preferRelativeResize="0"/>
          <p:nvPr/>
        </p:nvPicPr>
        <p:blipFill>
          <a:blip r:embed="rId5">
            <a:alphaModFix/>
          </a:blip>
          <a:stretch>
            <a:fillRect/>
          </a:stretch>
        </p:blipFill>
        <p:spPr>
          <a:xfrm>
            <a:off x="183100" y="1541673"/>
            <a:ext cx="2828700" cy="1467052"/>
          </a:xfrm>
          <a:prstGeom prst="rect">
            <a:avLst/>
          </a:prstGeom>
          <a:noFill/>
          <a:ln>
            <a:noFill/>
          </a:ln>
        </p:spPr>
      </p:pic>
      <p:pic>
        <p:nvPicPr>
          <p:cNvPr id="417" name="Google Shape;417;p40"/>
          <p:cNvPicPr preferRelativeResize="0"/>
          <p:nvPr/>
        </p:nvPicPr>
        <p:blipFill>
          <a:blip r:embed="rId6">
            <a:alphaModFix/>
          </a:blip>
          <a:stretch>
            <a:fillRect/>
          </a:stretch>
        </p:blipFill>
        <p:spPr>
          <a:xfrm>
            <a:off x="3081924" y="1541658"/>
            <a:ext cx="2828700" cy="1467041"/>
          </a:xfrm>
          <a:prstGeom prst="rect">
            <a:avLst/>
          </a:prstGeom>
          <a:noFill/>
          <a:ln>
            <a:noFill/>
          </a:ln>
        </p:spPr>
      </p:pic>
      <p:pic>
        <p:nvPicPr>
          <p:cNvPr id="418" name="Google Shape;418;p40"/>
          <p:cNvPicPr preferRelativeResize="0"/>
          <p:nvPr/>
        </p:nvPicPr>
        <p:blipFill>
          <a:blip r:embed="rId7">
            <a:alphaModFix/>
          </a:blip>
          <a:stretch>
            <a:fillRect/>
          </a:stretch>
        </p:blipFill>
        <p:spPr>
          <a:xfrm>
            <a:off x="5980750" y="1541675"/>
            <a:ext cx="2954789" cy="1532425"/>
          </a:xfrm>
          <a:prstGeom prst="rect">
            <a:avLst/>
          </a:prstGeom>
          <a:noFill/>
          <a:ln>
            <a:noFill/>
          </a:ln>
        </p:spPr>
      </p:pic>
      <p:sp>
        <p:nvSpPr>
          <p:cNvPr id="419" name="Google Shape;419;p40"/>
          <p:cNvSpPr txBox="1"/>
          <p:nvPr/>
        </p:nvSpPr>
        <p:spPr>
          <a:xfrm>
            <a:off x="487625" y="760475"/>
            <a:ext cx="1432200" cy="3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Data Train</a:t>
            </a:r>
            <a:endParaRPr b="1" sz="1600">
              <a:solidFill>
                <a:srgbClr val="743673"/>
              </a:solidFill>
              <a:highlight>
                <a:schemeClr val="lt1"/>
              </a:highlight>
              <a:latin typeface="Montserrat"/>
              <a:ea typeface="Montserrat"/>
              <a:cs typeface="Montserrat"/>
              <a:sym typeface="Montserrat"/>
            </a:endParaRPr>
          </a:p>
          <a:p>
            <a:pPr indent="0" lvl="0" marL="0" rtl="0" algn="just">
              <a:spcBef>
                <a:spcPts val="0"/>
              </a:spcBef>
              <a:spcAft>
                <a:spcPts val="0"/>
              </a:spcAft>
              <a:buClr>
                <a:schemeClr val="dk1"/>
              </a:buClr>
              <a:buSzPts val="1100"/>
              <a:buFont typeface="Arial"/>
              <a:buNone/>
            </a:pPr>
            <a:r>
              <a:t/>
            </a:r>
            <a:endParaRPr sz="10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rgbClr val="743673"/>
              </a:solidFill>
              <a:highlight>
                <a:schemeClr val="lt1"/>
              </a:highlight>
              <a:latin typeface="Montserrat"/>
              <a:ea typeface="Montserrat"/>
              <a:cs typeface="Montserrat"/>
              <a:sym typeface="Montserrat"/>
            </a:endParaRPr>
          </a:p>
        </p:txBody>
      </p:sp>
      <p:sp>
        <p:nvSpPr>
          <p:cNvPr id="420" name="Google Shape;420;p40"/>
          <p:cNvSpPr txBox="1"/>
          <p:nvPr/>
        </p:nvSpPr>
        <p:spPr>
          <a:xfrm>
            <a:off x="454375" y="3610975"/>
            <a:ext cx="8486100" cy="153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d" sz="1200">
                <a:solidFill>
                  <a:srgbClr val="743673"/>
                </a:solidFill>
                <a:latin typeface="Montserrat"/>
                <a:ea typeface="Montserrat"/>
                <a:cs typeface="Montserrat"/>
                <a:sym typeface="Montserrat"/>
              </a:rPr>
              <a:t>Word Cloud Data Train</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rPr lang="id" sz="1200">
                <a:solidFill>
                  <a:srgbClr val="743673"/>
                </a:solidFill>
                <a:latin typeface="Montserrat"/>
                <a:ea typeface="Montserrat"/>
                <a:cs typeface="Montserrat"/>
                <a:sym typeface="Montserrat"/>
              </a:rPr>
              <a:t>Dari word cloud diatas dapat disimpulkan bahwa text label positive dan negative memiliki topik makanan sedangkan untuk sentiment neutral memiliki topik politik. Data tweet yang dijadikan sebagai data testing memiliki topik politik sehingga karena data train sentiment neutral dan data test memiliki sentiment neutral maka pada saat predict sentiment analysis memiliki sentiment yang sama</a:t>
            </a:r>
            <a:endParaRPr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743673"/>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rgbClr val="74367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pic>
        <p:nvPicPr>
          <p:cNvPr id="425" name="Google Shape;425;p41"/>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426" name="Google Shape;426;p41"/>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427" name="Google Shape;427;p41"/>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428" name="Google Shape;428;p41"/>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429" name="Google Shape;429;p41"/>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Summary</a:t>
            </a:r>
            <a:endParaRPr sz="1900">
              <a:solidFill>
                <a:srgbClr val="761A79"/>
              </a:solidFill>
              <a:latin typeface="Montserrat ExtraBold"/>
              <a:ea typeface="Montserrat ExtraBold"/>
              <a:cs typeface="Montserrat ExtraBold"/>
              <a:sym typeface="Montserrat ExtraBold"/>
            </a:endParaRPr>
          </a:p>
        </p:txBody>
      </p:sp>
      <p:sp>
        <p:nvSpPr>
          <p:cNvPr id="430" name="Google Shape;430;p41"/>
          <p:cNvSpPr txBox="1"/>
          <p:nvPr/>
        </p:nvSpPr>
        <p:spPr>
          <a:xfrm>
            <a:off x="487625" y="760475"/>
            <a:ext cx="7686600" cy="39648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Kesimpulan</a:t>
            </a:r>
            <a:endParaRPr sz="1200">
              <a:solidFill>
                <a:srgbClr val="292929"/>
              </a:solidFill>
              <a:latin typeface="Montserrat"/>
              <a:ea typeface="Montserrat"/>
              <a:cs typeface="Montserrat"/>
              <a:sym typeface="Montserrat"/>
            </a:endParaRPr>
          </a:p>
          <a:p>
            <a:pPr indent="-304800" lvl="0" marL="457200" rtl="0" algn="l">
              <a:lnSpc>
                <a:spcPct val="135714"/>
              </a:lnSpc>
              <a:spcBef>
                <a:spcPts val="0"/>
              </a:spcBef>
              <a:spcAft>
                <a:spcPts val="0"/>
              </a:spcAft>
              <a:buClr>
                <a:srgbClr val="292929"/>
              </a:buClr>
              <a:buSzPts val="1200"/>
              <a:buFont typeface="Montserrat"/>
              <a:buChar char="●"/>
            </a:pPr>
            <a:r>
              <a:rPr lang="id" sz="1200">
                <a:solidFill>
                  <a:srgbClr val="292929"/>
                </a:solidFill>
                <a:latin typeface="Montserrat"/>
                <a:ea typeface="Montserrat"/>
                <a:cs typeface="Montserrat"/>
                <a:sym typeface="Montserrat"/>
              </a:rPr>
              <a:t>Data training yang digunakan kurang tepat karena untuk text sentiment positive dan negative memiliki topik berbeda dengan data test yaitu politik sehingga sentiment yang dihasilkan kurang tepat</a:t>
            </a:r>
            <a:endParaRPr sz="1200">
              <a:solidFill>
                <a:srgbClr val="292929"/>
              </a:solidFill>
              <a:latin typeface="Montserrat"/>
              <a:ea typeface="Montserrat"/>
              <a:cs typeface="Montserrat"/>
              <a:sym typeface="Montserrat"/>
            </a:endParaRPr>
          </a:p>
          <a:p>
            <a:pPr indent="-304800" lvl="0" marL="457200" rtl="0" algn="l">
              <a:lnSpc>
                <a:spcPct val="135714"/>
              </a:lnSpc>
              <a:spcBef>
                <a:spcPts val="0"/>
              </a:spcBef>
              <a:spcAft>
                <a:spcPts val="0"/>
              </a:spcAft>
              <a:buClr>
                <a:srgbClr val="292929"/>
              </a:buClr>
              <a:buSzPts val="1200"/>
              <a:buFont typeface="Montserrat"/>
              <a:buChar char="●"/>
            </a:pPr>
            <a:r>
              <a:rPr lang="id" sz="1200">
                <a:solidFill>
                  <a:srgbClr val="292929"/>
                </a:solidFill>
                <a:latin typeface="Montserrat"/>
                <a:ea typeface="Montserrat"/>
                <a:cs typeface="Montserrat"/>
                <a:sym typeface="Montserrat"/>
              </a:rPr>
              <a:t>Model LSTM memiliki akurasi lebih baik daripada model CNN karena LSTM memiliki sel memori</a:t>
            </a:r>
            <a:endParaRPr sz="1200">
              <a:solidFill>
                <a:srgbClr val="292929"/>
              </a:solidFill>
              <a:latin typeface="Montserrat"/>
              <a:ea typeface="Montserrat"/>
              <a:cs typeface="Montserrat"/>
              <a:sym typeface="Montserrat"/>
            </a:endParaRPr>
          </a:p>
          <a:p>
            <a:pPr indent="-304800" lvl="0" marL="457200" rtl="0" algn="l">
              <a:lnSpc>
                <a:spcPct val="135714"/>
              </a:lnSpc>
              <a:spcBef>
                <a:spcPts val="0"/>
              </a:spcBef>
              <a:spcAft>
                <a:spcPts val="0"/>
              </a:spcAft>
              <a:buClr>
                <a:srgbClr val="292929"/>
              </a:buClr>
              <a:buSzPts val="1200"/>
              <a:buFont typeface="Montserrat"/>
              <a:buChar char="●"/>
            </a:pPr>
            <a:r>
              <a:rPr lang="id" sz="1200">
                <a:solidFill>
                  <a:srgbClr val="292929"/>
                </a:solidFill>
                <a:latin typeface="Montserrat"/>
                <a:ea typeface="Montserrat"/>
                <a:cs typeface="Montserrat"/>
                <a:sym typeface="Montserrat"/>
              </a:rPr>
              <a:t>Dikarenakan data training yang kurang tepat maka sulit untuk menentukan tingkat kesehatan bermedia sosial Twitter dari hasil sentiment yang ada</a:t>
            </a:r>
            <a:endParaRPr sz="1200">
              <a:solidFill>
                <a:srgbClr val="292929"/>
              </a:solidFill>
              <a:latin typeface="Montserrat"/>
              <a:ea typeface="Montserrat"/>
              <a:cs typeface="Montserrat"/>
              <a:sym typeface="Montserrat"/>
            </a:endParaRPr>
          </a:p>
          <a:p>
            <a:pPr indent="-304800" lvl="0" marL="457200" rtl="0" algn="l">
              <a:lnSpc>
                <a:spcPct val="135714"/>
              </a:lnSpc>
              <a:spcBef>
                <a:spcPts val="0"/>
              </a:spcBef>
              <a:spcAft>
                <a:spcPts val="0"/>
              </a:spcAft>
              <a:buClr>
                <a:srgbClr val="292929"/>
              </a:buClr>
              <a:buSzPts val="1200"/>
              <a:buFont typeface="Montserrat"/>
              <a:buChar char="●"/>
            </a:pPr>
            <a:r>
              <a:rPr lang="id" sz="1200">
                <a:solidFill>
                  <a:srgbClr val="292929"/>
                </a:solidFill>
                <a:latin typeface="Montserrat"/>
                <a:ea typeface="Montserrat"/>
                <a:cs typeface="Montserrat"/>
                <a:sym typeface="Montserrat"/>
              </a:rPr>
              <a:t>Untuk sentimen negatif pada data train sebagian besar memiliki topik makanan</a:t>
            </a:r>
            <a:endParaRPr sz="1200">
              <a:solidFill>
                <a:srgbClr val="292929"/>
              </a:solidFill>
              <a:latin typeface="Montserrat"/>
              <a:ea typeface="Montserrat"/>
              <a:cs typeface="Montserrat"/>
              <a:sym typeface="Montserrat"/>
            </a:endParaRPr>
          </a:p>
          <a:p>
            <a:pPr indent="0" lvl="0" marL="0" rtl="0" algn="l">
              <a:lnSpc>
                <a:spcPct val="135714"/>
              </a:lnSpc>
              <a:spcBef>
                <a:spcPts val="0"/>
              </a:spcBef>
              <a:spcAft>
                <a:spcPts val="0"/>
              </a:spcAft>
              <a:buNone/>
            </a:pPr>
            <a:r>
              <a:t/>
            </a:r>
            <a:endParaRPr sz="1200">
              <a:solidFill>
                <a:srgbClr val="292929"/>
              </a:solidFill>
              <a:latin typeface="Montserrat"/>
              <a:ea typeface="Montserrat"/>
              <a:cs typeface="Montserrat"/>
              <a:sym typeface="Montserrat"/>
            </a:endParaRPr>
          </a:p>
          <a:p>
            <a:pPr indent="0" lvl="0" marL="0" rtl="0" algn="just">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Saran</a:t>
            </a:r>
            <a:endParaRPr b="1" sz="1600">
              <a:solidFill>
                <a:srgbClr val="743673"/>
              </a:solidFill>
              <a:highlight>
                <a:schemeClr val="lt1"/>
              </a:highlight>
              <a:latin typeface="Montserrat"/>
              <a:ea typeface="Montserrat"/>
              <a:cs typeface="Montserrat"/>
              <a:sym typeface="Montserrat"/>
            </a:endParaRPr>
          </a:p>
          <a:p>
            <a:pPr indent="-304800" lvl="0" marL="457200" rtl="0" algn="just">
              <a:lnSpc>
                <a:spcPct val="115000"/>
              </a:lnSpc>
              <a:spcBef>
                <a:spcPts val="0"/>
              </a:spcBef>
              <a:spcAft>
                <a:spcPts val="0"/>
              </a:spcAft>
              <a:buClr>
                <a:schemeClr val="dk1"/>
              </a:buClr>
              <a:buSzPts val="1200"/>
              <a:buFont typeface="Montserrat"/>
              <a:buChar char="●"/>
            </a:pPr>
            <a:r>
              <a:rPr lang="id" sz="1200">
                <a:solidFill>
                  <a:schemeClr val="dk1"/>
                </a:solidFill>
                <a:latin typeface="Montserrat"/>
                <a:ea typeface="Montserrat"/>
                <a:cs typeface="Montserrat"/>
                <a:sym typeface="Montserrat"/>
              </a:rPr>
              <a:t>Untuk peneliti selanjutnya yang ingin melakukan penelitian serupa kami menyarankan untuk menambah data training atau mengubah data training yang memiliki tipikal yang sama dengan data testing atau data hate speech tweet</a:t>
            </a:r>
            <a:endParaRPr sz="120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b="1" sz="1600">
              <a:solidFill>
                <a:srgbClr val="743673"/>
              </a:solidFill>
              <a:highlight>
                <a:schemeClr val="lt1"/>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pic>
        <p:nvPicPr>
          <p:cNvPr id="75" name="Google Shape;75;p16"/>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76" name="Google Shape;76;p16"/>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77" name="Google Shape;77;p16"/>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78" name="Google Shape;78;p16"/>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79" name="Google Shape;79;p16"/>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Pendahuluan</a:t>
            </a:r>
            <a:endParaRPr sz="1900">
              <a:solidFill>
                <a:srgbClr val="761A79"/>
              </a:solidFill>
              <a:latin typeface="Montserrat ExtraBold"/>
              <a:ea typeface="Montserrat ExtraBold"/>
              <a:cs typeface="Montserrat ExtraBold"/>
              <a:sym typeface="Montserrat ExtraBold"/>
            </a:endParaRPr>
          </a:p>
        </p:txBody>
      </p:sp>
      <p:sp>
        <p:nvSpPr>
          <p:cNvPr id="80" name="Google Shape;80;p16"/>
          <p:cNvSpPr txBox="1"/>
          <p:nvPr/>
        </p:nvSpPr>
        <p:spPr>
          <a:xfrm>
            <a:off x="437400" y="56212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id" sz="1600">
                <a:solidFill>
                  <a:srgbClr val="743673"/>
                </a:solidFill>
                <a:latin typeface="Montserrat"/>
                <a:ea typeface="Montserrat"/>
                <a:cs typeface="Montserrat"/>
                <a:sym typeface="Montserrat"/>
              </a:rPr>
              <a:t>Latar Belakang</a:t>
            </a:r>
            <a:endParaRPr/>
          </a:p>
        </p:txBody>
      </p:sp>
      <p:sp>
        <p:nvSpPr>
          <p:cNvPr id="81" name="Google Shape;81;p16"/>
          <p:cNvSpPr/>
          <p:nvPr/>
        </p:nvSpPr>
        <p:spPr>
          <a:xfrm>
            <a:off x="1667225" y="1049275"/>
            <a:ext cx="2902800" cy="3570600"/>
          </a:xfrm>
          <a:prstGeom prst="roundRect">
            <a:avLst>
              <a:gd fmla="val 16667" name="adj"/>
            </a:avLst>
          </a:prstGeom>
          <a:noFill/>
          <a:ln cap="flat" cmpd="sng" w="19050">
            <a:solidFill>
              <a:srgbClr val="761A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pic>
        <p:nvPicPr>
          <p:cNvPr id="82" name="Google Shape;82;p16"/>
          <p:cNvPicPr preferRelativeResize="0"/>
          <p:nvPr/>
        </p:nvPicPr>
        <p:blipFill>
          <a:blip r:embed="rId5">
            <a:alphaModFix/>
          </a:blip>
          <a:stretch>
            <a:fillRect/>
          </a:stretch>
        </p:blipFill>
        <p:spPr>
          <a:xfrm>
            <a:off x="2697863" y="1127118"/>
            <a:ext cx="841525" cy="841525"/>
          </a:xfrm>
          <a:prstGeom prst="rect">
            <a:avLst/>
          </a:prstGeom>
          <a:noFill/>
          <a:ln>
            <a:noFill/>
          </a:ln>
        </p:spPr>
      </p:pic>
      <p:sp>
        <p:nvSpPr>
          <p:cNvPr id="83" name="Google Shape;83;p16"/>
          <p:cNvSpPr txBox="1"/>
          <p:nvPr/>
        </p:nvSpPr>
        <p:spPr>
          <a:xfrm>
            <a:off x="1757825" y="1925100"/>
            <a:ext cx="2721600" cy="258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300">
                <a:solidFill>
                  <a:schemeClr val="dk1"/>
                </a:solidFill>
                <a:latin typeface="Montserrat"/>
                <a:ea typeface="Montserrat"/>
                <a:cs typeface="Montserrat"/>
                <a:sym typeface="Montserrat"/>
              </a:rPr>
              <a:t>Twitter merupakan salah satu media sosial yang sering digunakan oleh masyarakat Indonesia untuk menyampaikan opini. </a:t>
            </a:r>
            <a:r>
              <a:rPr lang="id" sz="1300">
                <a:solidFill>
                  <a:schemeClr val="dk1"/>
                </a:solidFill>
                <a:latin typeface="Montserrat"/>
                <a:ea typeface="Montserrat"/>
                <a:cs typeface="Montserrat"/>
                <a:sym typeface="Montserrat"/>
              </a:rPr>
              <a:t>Opini tersebut dirangkum dalam 180 karakter yang disebut sebagai cuitan. Berdasarkan data jumlah pengguna Twitter di Indonesia pada tahun 2022 mencapai 18,45 juta pengguna.</a:t>
            </a:r>
            <a:r>
              <a:rPr lang="id" sz="1000">
                <a:solidFill>
                  <a:schemeClr val="dk1"/>
                </a:solidFill>
                <a:highlight>
                  <a:srgbClr val="FFFFFF"/>
                </a:highlight>
              </a:rPr>
              <a:t>[1]</a:t>
            </a:r>
            <a:endParaRPr sz="1700"/>
          </a:p>
        </p:txBody>
      </p:sp>
      <p:sp>
        <p:nvSpPr>
          <p:cNvPr id="84" name="Google Shape;84;p16"/>
          <p:cNvSpPr txBox="1"/>
          <p:nvPr/>
        </p:nvSpPr>
        <p:spPr>
          <a:xfrm>
            <a:off x="1704275" y="4587300"/>
            <a:ext cx="2828700" cy="55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800"/>
              <a:t>[1] Monavia, A. R. (2022).Diakses dari https://dataindonesia.id/digital/detail/pengguna-twitter-di-indonesia-capai-1845-juta-pada-2022</a:t>
            </a:r>
            <a:endParaRPr sz="800"/>
          </a:p>
        </p:txBody>
      </p:sp>
      <p:sp>
        <p:nvSpPr>
          <p:cNvPr id="85" name="Google Shape;85;p16"/>
          <p:cNvSpPr/>
          <p:nvPr/>
        </p:nvSpPr>
        <p:spPr>
          <a:xfrm>
            <a:off x="4791425" y="1049275"/>
            <a:ext cx="2902800" cy="3570600"/>
          </a:xfrm>
          <a:prstGeom prst="roundRect">
            <a:avLst>
              <a:gd fmla="val 16667" name="adj"/>
            </a:avLst>
          </a:prstGeom>
          <a:noFill/>
          <a:ln cap="flat" cmpd="sng" w="19050">
            <a:solidFill>
              <a:srgbClr val="761A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6" name="Google Shape;86;p16"/>
          <p:cNvSpPr txBox="1"/>
          <p:nvPr/>
        </p:nvSpPr>
        <p:spPr>
          <a:xfrm>
            <a:off x="4879870" y="1086100"/>
            <a:ext cx="2721600" cy="3509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d" sz="1200">
                <a:solidFill>
                  <a:schemeClr val="dk1"/>
                </a:solidFill>
                <a:latin typeface="Montserrat"/>
                <a:ea typeface="Montserrat"/>
                <a:cs typeface="Montserrat"/>
                <a:sym typeface="Montserrat"/>
              </a:rPr>
              <a:t>Jumlah tersebut tentu menimbulkan berbagai jenis sentimen dari cuitan yang akan berdampak pada cara bersosial media. Hal tersebut dapat digambar dari sentimen yang diberikan dari setiap tweet penggunanya. </a:t>
            </a:r>
            <a:endParaRPr sz="12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200">
              <a:solidFill>
                <a:schemeClr val="dk1"/>
              </a:solidFill>
              <a:latin typeface="Montserrat"/>
              <a:ea typeface="Montserrat"/>
              <a:cs typeface="Montserrat"/>
              <a:sym typeface="Montserrat"/>
            </a:endParaRPr>
          </a:p>
          <a:p>
            <a:pPr indent="0" lvl="0" marL="0" rtl="0" algn="just">
              <a:spcBef>
                <a:spcPts val="0"/>
              </a:spcBef>
              <a:spcAft>
                <a:spcPts val="0"/>
              </a:spcAft>
              <a:buNone/>
            </a:pPr>
            <a:r>
              <a:rPr lang="id" sz="1200">
                <a:solidFill>
                  <a:schemeClr val="dk1"/>
                </a:solidFill>
                <a:latin typeface="Montserrat"/>
                <a:ea typeface="Montserrat"/>
                <a:cs typeface="Montserrat"/>
                <a:sym typeface="Montserrat"/>
              </a:rPr>
              <a:t>Sehingga diharapkan dengan adanya penelitian ini dapat memudahkan pengguna dalam mengklasifikasikan sentimen dan mengukur apakah Twitter merupakan media sosial yang sehat atau perlu ditingkatkan kembali untuk kenyamanan penggunanya.</a:t>
            </a:r>
            <a:endParaRPr sz="12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92" name="Google Shape;92;p17"/>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93" name="Google Shape;93;p17"/>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94" name="Google Shape;94;p17"/>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95" name="Google Shape;95;p17"/>
          <p:cNvSpPr txBox="1"/>
          <p:nvPr>
            <p:ph type="title"/>
          </p:nvPr>
        </p:nvSpPr>
        <p:spPr>
          <a:xfrm>
            <a:off x="4543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Pendahuluan</a:t>
            </a:r>
            <a:endParaRPr sz="1900">
              <a:solidFill>
                <a:srgbClr val="761A79"/>
              </a:solidFill>
              <a:latin typeface="Montserrat ExtraBold"/>
              <a:ea typeface="Montserrat ExtraBold"/>
              <a:cs typeface="Montserrat ExtraBold"/>
              <a:sym typeface="Montserrat ExtraBold"/>
            </a:endParaRPr>
          </a:p>
        </p:txBody>
      </p:sp>
      <p:sp>
        <p:nvSpPr>
          <p:cNvPr id="96" name="Google Shape;96;p17"/>
          <p:cNvSpPr txBox="1"/>
          <p:nvPr/>
        </p:nvSpPr>
        <p:spPr>
          <a:xfrm>
            <a:off x="437400" y="562125"/>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id" sz="1600">
                <a:solidFill>
                  <a:srgbClr val="743673"/>
                </a:solidFill>
                <a:latin typeface="Montserrat"/>
                <a:ea typeface="Montserrat"/>
                <a:cs typeface="Montserrat"/>
                <a:sym typeface="Montserrat"/>
              </a:rPr>
              <a:t>Tujuan</a:t>
            </a:r>
            <a:endParaRPr/>
          </a:p>
        </p:txBody>
      </p:sp>
      <p:sp>
        <p:nvSpPr>
          <p:cNvPr id="97" name="Google Shape;97;p17"/>
          <p:cNvSpPr txBox="1"/>
          <p:nvPr/>
        </p:nvSpPr>
        <p:spPr>
          <a:xfrm>
            <a:off x="1704275" y="4587300"/>
            <a:ext cx="2828700" cy="307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800"/>
          </a:p>
        </p:txBody>
      </p:sp>
      <p:sp>
        <p:nvSpPr>
          <p:cNvPr id="98" name="Google Shape;98;p17"/>
          <p:cNvSpPr txBox="1"/>
          <p:nvPr/>
        </p:nvSpPr>
        <p:spPr>
          <a:xfrm>
            <a:off x="4879870" y="1040039"/>
            <a:ext cx="27216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200">
              <a:solidFill>
                <a:schemeClr val="dk1"/>
              </a:solidFill>
              <a:latin typeface="Montserrat"/>
              <a:ea typeface="Montserrat"/>
              <a:cs typeface="Montserrat"/>
              <a:sym typeface="Montserrat"/>
            </a:endParaRPr>
          </a:p>
        </p:txBody>
      </p:sp>
      <p:sp>
        <p:nvSpPr>
          <p:cNvPr id="99" name="Google Shape;99;p17"/>
          <p:cNvSpPr/>
          <p:nvPr/>
        </p:nvSpPr>
        <p:spPr>
          <a:xfrm>
            <a:off x="962850" y="1213750"/>
            <a:ext cx="7218300" cy="2718000"/>
          </a:xfrm>
          <a:prstGeom prst="roundRect">
            <a:avLst>
              <a:gd fmla="val 16667" name="adj"/>
            </a:avLst>
          </a:prstGeom>
          <a:noFill/>
          <a:ln cap="flat" cmpd="sng" w="19050">
            <a:solidFill>
              <a:srgbClr val="761A79"/>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p>
        </p:txBody>
      </p:sp>
      <p:sp>
        <p:nvSpPr>
          <p:cNvPr id="100" name="Google Shape;100;p17"/>
          <p:cNvSpPr txBox="1"/>
          <p:nvPr/>
        </p:nvSpPr>
        <p:spPr>
          <a:xfrm>
            <a:off x="1535550" y="1234922"/>
            <a:ext cx="6072900" cy="26781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Clr>
                <a:schemeClr val="dk1"/>
              </a:buClr>
              <a:buSzPts val="1800"/>
              <a:buAutoNum type="arabicPeriod"/>
            </a:pPr>
            <a:r>
              <a:rPr lang="id" sz="1800">
                <a:solidFill>
                  <a:schemeClr val="dk1"/>
                </a:solidFill>
              </a:rPr>
              <a:t>Melakukan klasifikasi pada sentimen tweet dengan menggunakan model mesin learning CNN dan LSTM yang dapat memproses text dan file pada API.</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id" sz="1800">
                <a:solidFill>
                  <a:schemeClr val="dk1"/>
                </a:solidFill>
              </a:rPr>
              <a:t>Mengevaluasi model CNN dan LSTM dari hasil akurasi yang diperoleh.</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id" sz="1800">
                <a:solidFill>
                  <a:schemeClr val="dk1"/>
                </a:solidFill>
              </a:rPr>
              <a:t>Melihat tingkat bermedia sosial di twitter yang masih tergolong sehat atau tidak.</a:t>
            </a:r>
            <a:endParaRPr sz="1800">
              <a:solidFill>
                <a:schemeClr val="dk1"/>
              </a:solidFill>
            </a:endParaRPr>
          </a:p>
          <a:p>
            <a:pPr indent="-342900" lvl="0" marL="457200" rtl="0" algn="just">
              <a:spcBef>
                <a:spcPts val="0"/>
              </a:spcBef>
              <a:spcAft>
                <a:spcPts val="0"/>
              </a:spcAft>
              <a:buClr>
                <a:schemeClr val="dk1"/>
              </a:buClr>
              <a:buSzPts val="1800"/>
              <a:buAutoNum type="arabicPeriod"/>
            </a:pPr>
            <a:r>
              <a:rPr lang="id" sz="1800">
                <a:solidFill>
                  <a:schemeClr val="dk1"/>
                </a:solidFill>
              </a:rPr>
              <a:t>Topik yang sering dibahas pada sentimen negatif oleh pengguna twitter.</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pic>
        <p:nvPicPr>
          <p:cNvPr id="105" name="Google Shape;105;p18"/>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06" name="Google Shape;106;p18"/>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107" name="Google Shape;107;p18"/>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108" name="Google Shape;108;p18"/>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09" name="Google Shape;109;p18"/>
          <p:cNvSpPr txBox="1"/>
          <p:nvPr/>
        </p:nvSpPr>
        <p:spPr>
          <a:xfrm>
            <a:off x="311700" y="2049200"/>
            <a:ext cx="8371500" cy="750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000"/>
              </a:spcAft>
              <a:buNone/>
            </a:pPr>
            <a:r>
              <a:rPr b="1" lang="id" sz="2400">
                <a:solidFill>
                  <a:srgbClr val="743673"/>
                </a:solidFill>
                <a:latin typeface="Montserrat"/>
                <a:ea typeface="Montserrat"/>
                <a:cs typeface="Montserrat"/>
                <a:sym typeface="Montserrat"/>
              </a:rPr>
              <a:t>Analytics Process</a:t>
            </a:r>
            <a:endParaRPr b="1" sz="2400">
              <a:solidFill>
                <a:srgbClr val="743673"/>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pic>
        <p:nvPicPr>
          <p:cNvPr id="114" name="Google Shape;114;p19"/>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15" name="Google Shape;115;p19"/>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116" name="Google Shape;116;p19"/>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117" name="Google Shape;117;p19"/>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18" name="Google Shape;118;p19"/>
          <p:cNvSpPr txBox="1"/>
          <p:nvPr>
            <p:ph type="title"/>
          </p:nvPr>
        </p:nvSpPr>
        <p:spPr>
          <a:xfrm>
            <a:off x="2257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Analytics Process</a:t>
            </a:r>
            <a:endParaRPr sz="1900">
              <a:solidFill>
                <a:srgbClr val="761A79"/>
              </a:solidFill>
              <a:latin typeface="Montserrat ExtraBold"/>
              <a:ea typeface="Montserrat ExtraBold"/>
              <a:cs typeface="Montserrat ExtraBold"/>
              <a:sym typeface="Montserrat ExtraBold"/>
            </a:endParaRPr>
          </a:p>
        </p:txBody>
      </p:sp>
      <p:grpSp>
        <p:nvGrpSpPr>
          <p:cNvPr id="119" name="Google Shape;119;p19"/>
          <p:cNvGrpSpPr/>
          <p:nvPr/>
        </p:nvGrpSpPr>
        <p:grpSpPr>
          <a:xfrm rot="-281942">
            <a:off x="3814263" y="1788636"/>
            <a:ext cx="1752386" cy="1746763"/>
            <a:chOff x="6039282" y="1042577"/>
            <a:chExt cx="734316" cy="731929"/>
          </a:xfrm>
        </p:grpSpPr>
        <p:sp>
          <p:nvSpPr>
            <p:cNvPr id="120" name="Google Shape;120;p19"/>
            <p:cNvSpPr/>
            <p:nvPr/>
          </p:nvSpPr>
          <p:spPr>
            <a:xfrm>
              <a:off x="6045348" y="1300071"/>
              <a:ext cx="131951" cy="65352"/>
            </a:xfrm>
            <a:custGeom>
              <a:rect b="b" l="l" r="r" t="t"/>
              <a:pathLst>
                <a:path extrusionOk="0" h="701" w="1414">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9"/>
            <p:cNvSpPr/>
            <p:nvPr/>
          </p:nvSpPr>
          <p:spPr>
            <a:xfrm>
              <a:off x="6080342" y="1201250"/>
              <a:ext cx="127938" cy="96863"/>
            </a:xfrm>
            <a:custGeom>
              <a:rect b="b" l="l" r="r" t="t"/>
              <a:pathLst>
                <a:path extrusionOk="0" h="1039" w="1371">
                  <a:moveTo>
                    <a:pt x="245" y="0"/>
                  </a:moveTo>
                  <a:cubicBezTo>
                    <a:pt x="159" y="137"/>
                    <a:pt x="72" y="267"/>
                    <a:pt x="0" y="404"/>
                  </a:cubicBezTo>
                  <a:lnTo>
                    <a:pt x="1219" y="1039"/>
                  </a:lnTo>
                  <a:cubicBezTo>
                    <a:pt x="1262" y="945"/>
                    <a:pt x="1320" y="866"/>
                    <a:pt x="1371" y="772"/>
                  </a:cubicBezTo>
                  <a:lnTo>
                    <a:pt x="245" y="0"/>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9"/>
            <p:cNvSpPr/>
            <p:nvPr/>
          </p:nvSpPr>
          <p:spPr>
            <a:xfrm>
              <a:off x="6144918" y="1121167"/>
              <a:ext cx="112541" cy="119145"/>
            </a:xfrm>
            <a:custGeom>
              <a:rect b="b" l="l" r="r" t="t"/>
              <a:pathLst>
                <a:path extrusionOk="0" h="1278" w="1206">
                  <a:moveTo>
                    <a:pt x="347" y="1"/>
                  </a:moveTo>
                  <a:cubicBezTo>
                    <a:pt x="224" y="95"/>
                    <a:pt x="116" y="210"/>
                    <a:pt x="1" y="318"/>
                  </a:cubicBezTo>
                  <a:lnTo>
                    <a:pt x="974" y="1278"/>
                  </a:lnTo>
                  <a:cubicBezTo>
                    <a:pt x="1046" y="1205"/>
                    <a:pt x="1126" y="1133"/>
                    <a:pt x="1205" y="1068"/>
                  </a:cubicBezTo>
                  <a:lnTo>
                    <a:pt x="347" y="1"/>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9"/>
            <p:cNvSpPr/>
            <p:nvPr/>
          </p:nvSpPr>
          <p:spPr>
            <a:xfrm>
              <a:off x="6232449" y="1066723"/>
              <a:ext cx="86879" cy="130518"/>
            </a:xfrm>
            <a:custGeom>
              <a:rect b="b" l="l" r="r" t="t"/>
              <a:pathLst>
                <a:path extrusionOk="0" h="1400" w="931">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9"/>
            <p:cNvSpPr/>
            <p:nvPr/>
          </p:nvSpPr>
          <p:spPr>
            <a:xfrm>
              <a:off x="6335379" y="1042577"/>
              <a:ext cx="53284" cy="130518"/>
            </a:xfrm>
            <a:custGeom>
              <a:rect b="b" l="l" r="r" t="t"/>
              <a:pathLst>
                <a:path extrusionOk="0" h="1400" w="571">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9"/>
            <p:cNvSpPr/>
            <p:nvPr/>
          </p:nvSpPr>
          <p:spPr>
            <a:xfrm>
              <a:off x="6431682" y="1043229"/>
              <a:ext cx="56550" cy="131824"/>
            </a:xfrm>
            <a:custGeom>
              <a:rect b="b" l="l" r="r" t="t"/>
              <a:pathLst>
                <a:path extrusionOk="0" h="1414" w="606">
                  <a:moveTo>
                    <a:pt x="144" y="0"/>
                  </a:moveTo>
                  <a:lnTo>
                    <a:pt x="0" y="1356"/>
                  </a:lnTo>
                  <a:cubicBezTo>
                    <a:pt x="101" y="1378"/>
                    <a:pt x="202" y="1385"/>
                    <a:pt x="303" y="1414"/>
                  </a:cubicBezTo>
                  <a:lnTo>
                    <a:pt x="606" y="80"/>
                  </a:lnTo>
                  <a:cubicBezTo>
                    <a:pt x="454" y="36"/>
                    <a:pt x="296" y="22"/>
                    <a:pt x="144" y="0"/>
                  </a:cubicBez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9"/>
            <p:cNvSpPr/>
            <p:nvPr/>
          </p:nvSpPr>
          <p:spPr>
            <a:xfrm>
              <a:off x="6500924" y="1070731"/>
              <a:ext cx="89678" cy="130612"/>
            </a:xfrm>
            <a:custGeom>
              <a:rect b="b" l="l" r="r" t="t"/>
              <a:pathLst>
                <a:path extrusionOk="0" h="1401" w="961">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9"/>
            <p:cNvSpPr/>
            <p:nvPr/>
          </p:nvSpPr>
          <p:spPr>
            <a:xfrm>
              <a:off x="6561580" y="1127973"/>
              <a:ext cx="114501" cy="117746"/>
            </a:xfrm>
            <a:custGeom>
              <a:rect b="b" l="l" r="r" t="t"/>
              <a:pathLst>
                <a:path extrusionOk="0" h="1263" w="1227">
                  <a:moveTo>
                    <a:pt x="887" y="0"/>
                  </a:moveTo>
                  <a:lnTo>
                    <a:pt x="0" y="1046"/>
                  </a:lnTo>
                  <a:cubicBezTo>
                    <a:pt x="79" y="1111"/>
                    <a:pt x="152" y="1183"/>
                    <a:pt x="224" y="1262"/>
                  </a:cubicBezTo>
                  <a:lnTo>
                    <a:pt x="1226" y="332"/>
                  </a:lnTo>
                  <a:cubicBezTo>
                    <a:pt x="1118" y="209"/>
                    <a:pt x="1003" y="101"/>
                    <a:pt x="887" y="0"/>
                  </a:cubicBez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9"/>
            <p:cNvSpPr/>
            <p:nvPr/>
          </p:nvSpPr>
          <p:spPr>
            <a:xfrm>
              <a:off x="6636887" y="1310792"/>
              <a:ext cx="132697" cy="61996"/>
            </a:xfrm>
            <a:custGeom>
              <a:rect b="b" l="l" r="r" t="t"/>
              <a:pathLst>
                <a:path extrusionOk="0" h="665" w="1422">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9"/>
            <p:cNvSpPr/>
            <p:nvPr/>
          </p:nvSpPr>
          <p:spPr>
            <a:xfrm>
              <a:off x="6642953" y="1415020"/>
              <a:ext cx="130645" cy="47826"/>
            </a:xfrm>
            <a:custGeom>
              <a:rect b="b" l="l" r="r" t="t"/>
              <a:pathLst>
                <a:path extrusionOk="0" h="513" w="1400">
                  <a:moveTo>
                    <a:pt x="30" y="1"/>
                  </a:moveTo>
                  <a:cubicBezTo>
                    <a:pt x="30" y="109"/>
                    <a:pt x="15" y="210"/>
                    <a:pt x="1" y="311"/>
                  </a:cubicBezTo>
                  <a:lnTo>
                    <a:pt x="1357" y="513"/>
                  </a:lnTo>
                  <a:cubicBezTo>
                    <a:pt x="1378" y="354"/>
                    <a:pt x="1393" y="203"/>
                    <a:pt x="1400" y="44"/>
                  </a:cubicBezTo>
                  <a:lnTo>
                    <a:pt x="30" y="1"/>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9"/>
            <p:cNvSpPr/>
            <p:nvPr/>
          </p:nvSpPr>
          <p:spPr>
            <a:xfrm>
              <a:off x="6622143" y="1485687"/>
              <a:ext cx="131951" cy="81388"/>
            </a:xfrm>
            <a:custGeom>
              <a:rect b="b" l="l" r="r" t="t"/>
              <a:pathLst>
                <a:path extrusionOk="0" h="873" w="1414">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9"/>
            <p:cNvSpPr/>
            <p:nvPr/>
          </p:nvSpPr>
          <p:spPr>
            <a:xfrm>
              <a:off x="6582390" y="1548895"/>
              <a:ext cx="121219" cy="108983"/>
            </a:xfrm>
            <a:custGeom>
              <a:rect b="b" l="l" r="r" t="t"/>
              <a:pathLst>
                <a:path extrusionOk="0" h="1169" w="1299">
                  <a:moveTo>
                    <a:pt x="195" y="0"/>
                  </a:moveTo>
                  <a:lnTo>
                    <a:pt x="102" y="123"/>
                  </a:lnTo>
                  <a:lnTo>
                    <a:pt x="1" y="238"/>
                  </a:lnTo>
                  <a:lnTo>
                    <a:pt x="1003" y="1168"/>
                  </a:lnTo>
                  <a:lnTo>
                    <a:pt x="1155" y="988"/>
                  </a:lnTo>
                  <a:lnTo>
                    <a:pt x="1299" y="801"/>
                  </a:lnTo>
                  <a:lnTo>
                    <a:pt x="195" y="0"/>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9"/>
            <p:cNvSpPr/>
            <p:nvPr/>
          </p:nvSpPr>
          <p:spPr>
            <a:xfrm>
              <a:off x="6526586" y="1599238"/>
              <a:ext cx="100316" cy="126510"/>
            </a:xfrm>
            <a:custGeom>
              <a:rect b="b" l="l" r="r" t="t"/>
              <a:pathLst>
                <a:path extrusionOk="0" h="1357" w="1075">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9"/>
            <p:cNvSpPr/>
            <p:nvPr/>
          </p:nvSpPr>
          <p:spPr>
            <a:xfrm>
              <a:off x="6459957" y="1632893"/>
              <a:ext cx="70735" cy="132570"/>
            </a:xfrm>
            <a:custGeom>
              <a:rect b="b" l="l" r="r" t="t"/>
              <a:pathLst>
                <a:path extrusionOk="0" h="1422" w="758">
                  <a:moveTo>
                    <a:pt x="296" y="1"/>
                  </a:moveTo>
                  <a:cubicBezTo>
                    <a:pt x="195" y="37"/>
                    <a:pt x="101" y="73"/>
                    <a:pt x="0" y="94"/>
                  </a:cubicBezTo>
                  <a:lnTo>
                    <a:pt x="303" y="1421"/>
                  </a:lnTo>
                  <a:cubicBezTo>
                    <a:pt x="454" y="1393"/>
                    <a:pt x="606" y="1342"/>
                    <a:pt x="757" y="1292"/>
                  </a:cubicBezTo>
                  <a:lnTo>
                    <a:pt x="296" y="1"/>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9"/>
            <p:cNvSpPr/>
            <p:nvPr/>
          </p:nvSpPr>
          <p:spPr>
            <a:xfrm>
              <a:off x="6379145" y="1646318"/>
              <a:ext cx="43859" cy="128188"/>
            </a:xfrm>
            <a:custGeom>
              <a:rect b="b" l="l" r="r" t="t"/>
              <a:pathLst>
                <a:path extrusionOk="0" h="1375" w="47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9"/>
            <p:cNvSpPr/>
            <p:nvPr/>
          </p:nvSpPr>
          <p:spPr>
            <a:xfrm>
              <a:off x="6272109" y="1630842"/>
              <a:ext cx="74187" cy="131917"/>
            </a:xfrm>
            <a:custGeom>
              <a:rect b="b" l="l" r="r" t="t"/>
              <a:pathLst>
                <a:path extrusionOk="0" h="1415" w="795">
                  <a:moveTo>
                    <a:pt x="506" y="1"/>
                  </a:moveTo>
                  <a:lnTo>
                    <a:pt x="1" y="1270"/>
                  </a:lnTo>
                  <a:cubicBezTo>
                    <a:pt x="145" y="1328"/>
                    <a:pt x="296" y="1379"/>
                    <a:pt x="448" y="1415"/>
                  </a:cubicBezTo>
                  <a:lnTo>
                    <a:pt x="794" y="95"/>
                  </a:lnTo>
                  <a:cubicBezTo>
                    <a:pt x="693" y="66"/>
                    <a:pt x="599" y="37"/>
                    <a:pt x="506" y="1"/>
                  </a:cubicBez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9"/>
            <p:cNvSpPr/>
            <p:nvPr/>
          </p:nvSpPr>
          <p:spPr>
            <a:xfrm>
              <a:off x="6177205" y="1595229"/>
              <a:ext cx="103769" cy="125205"/>
            </a:xfrm>
            <a:custGeom>
              <a:rect b="b" l="l" r="r" t="t"/>
              <a:pathLst>
                <a:path extrusionOk="0" h="1343" w="1112">
                  <a:moveTo>
                    <a:pt x="859" y="1"/>
                  </a:moveTo>
                  <a:lnTo>
                    <a:pt x="1" y="1068"/>
                  </a:lnTo>
                  <a:cubicBezTo>
                    <a:pt x="123" y="1169"/>
                    <a:pt x="253" y="1256"/>
                    <a:pt x="390" y="1342"/>
                  </a:cubicBezTo>
                  <a:lnTo>
                    <a:pt x="1112" y="174"/>
                  </a:lnTo>
                  <a:cubicBezTo>
                    <a:pt x="1018" y="123"/>
                    <a:pt x="938" y="66"/>
                    <a:pt x="859" y="1"/>
                  </a:cubicBez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9"/>
            <p:cNvSpPr/>
            <p:nvPr/>
          </p:nvSpPr>
          <p:spPr>
            <a:xfrm>
              <a:off x="6103205" y="1542835"/>
              <a:ext cx="123272" cy="106932"/>
            </a:xfrm>
            <a:custGeom>
              <a:rect b="b" l="l" r="r" t="t"/>
              <a:pathLst>
                <a:path extrusionOk="0" h="1147" w="1321">
                  <a:moveTo>
                    <a:pt x="1126" y="0"/>
                  </a:moveTo>
                  <a:lnTo>
                    <a:pt x="0" y="772"/>
                  </a:lnTo>
                  <a:lnTo>
                    <a:pt x="137" y="959"/>
                  </a:lnTo>
                  <a:lnTo>
                    <a:pt x="210" y="1053"/>
                  </a:lnTo>
                  <a:lnTo>
                    <a:pt x="289" y="1147"/>
                  </a:lnTo>
                  <a:lnTo>
                    <a:pt x="1320" y="245"/>
                  </a:lnTo>
                  <a:lnTo>
                    <a:pt x="1263" y="188"/>
                  </a:lnTo>
                  <a:lnTo>
                    <a:pt x="1219" y="123"/>
                  </a:lnTo>
                  <a:lnTo>
                    <a:pt x="1126" y="0"/>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9"/>
            <p:cNvSpPr/>
            <p:nvPr/>
          </p:nvSpPr>
          <p:spPr>
            <a:xfrm>
              <a:off x="6055426" y="1478881"/>
              <a:ext cx="131951" cy="78777"/>
            </a:xfrm>
            <a:custGeom>
              <a:rect b="b" l="l" r="r" t="t"/>
              <a:pathLst>
                <a:path extrusionOk="0" h="845" w="1414">
                  <a:moveTo>
                    <a:pt x="1306" y="1"/>
                  </a:moveTo>
                  <a:lnTo>
                    <a:pt x="0" y="405"/>
                  </a:lnTo>
                  <a:cubicBezTo>
                    <a:pt x="51" y="549"/>
                    <a:pt x="101" y="701"/>
                    <a:pt x="166" y="845"/>
                  </a:cubicBezTo>
                  <a:lnTo>
                    <a:pt x="1414" y="282"/>
                  </a:lnTo>
                  <a:cubicBezTo>
                    <a:pt x="1371" y="196"/>
                    <a:pt x="1342" y="95"/>
                    <a:pt x="1306" y="1"/>
                  </a:cubicBez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9"/>
            <p:cNvSpPr/>
            <p:nvPr/>
          </p:nvSpPr>
          <p:spPr>
            <a:xfrm>
              <a:off x="6039282" y="1408308"/>
              <a:ext cx="129338" cy="43817"/>
            </a:xfrm>
            <a:custGeom>
              <a:rect b="b" l="l" r="r" t="t"/>
              <a:pathLst>
                <a:path extrusionOk="0" h="470" w="1386">
                  <a:moveTo>
                    <a:pt x="0" y="1"/>
                  </a:moveTo>
                  <a:cubicBezTo>
                    <a:pt x="7" y="152"/>
                    <a:pt x="7" y="311"/>
                    <a:pt x="29" y="469"/>
                  </a:cubicBezTo>
                  <a:lnTo>
                    <a:pt x="1385" y="304"/>
                  </a:lnTo>
                  <a:cubicBezTo>
                    <a:pt x="1371" y="203"/>
                    <a:pt x="1378" y="102"/>
                    <a:pt x="1363" y="1"/>
                  </a:cubicBez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9"/>
            <p:cNvSpPr/>
            <p:nvPr/>
          </p:nvSpPr>
          <p:spPr>
            <a:xfrm>
              <a:off x="6608612" y="1210666"/>
              <a:ext cx="128685" cy="93507"/>
            </a:xfrm>
            <a:custGeom>
              <a:rect b="b" l="l" r="r" t="t"/>
              <a:pathLst>
                <a:path extrusionOk="0" h="1003" w="1379">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 name="Google Shape;141;p19"/>
          <p:cNvSpPr txBox="1"/>
          <p:nvPr/>
        </p:nvSpPr>
        <p:spPr>
          <a:xfrm>
            <a:off x="3545134" y="961139"/>
            <a:ext cx="1656000" cy="231900"/>
          </a:xfrm>
          <a:prstGeom prst="rect">
            <a:avLst/>
          </a:prstGeom>
          <a:noFill/>
          <a:ln>
            <a:noFill/>
          </a:ln>
        </p:spPr>
        <p:txBody>
          <a:bodyPr anchorCtr="0" anchor="t" bIns="91425" lIns="91425" spcFirstLastPara="1" rIns="91425"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id" sz="1400" u="none" cap="none" strike="noStrike">
                <a:solidFill>
                  <a:schemeClr val="dk1"/>
                </a:solidFill>
                <a:latin typeface="Bai Jamjuree"/>
                <a:ea typeface="Bai Jamjuree"/>
                <a:cs typeface="Bai Jamjuree"/>
                <a:sym typeface="Bai Jamjuree"/>
              </a:rPr>
              <a:t>Identify problem</a:t>
            </a:r>
            <a:endParaRPr b="0" i="0" sz="1400" u="none" cap="none" strike="noStrike">
              <a:solidFill>
                <a:schemeClr val="dk1"/>
              </a:solidFill>
              <a:latin typeface="Bai Jamjuree"/>
              <a:ea typeface="Bai Jamjuree"/>
              <a:cs typeface="Bai Jamjuree"/>
              <a:sym typeface="Bai Jamjuree"/>
            </a:endParaRPr>
          </a:p>
        </p:txBody>
      </p:sp>
      <p:sp>
        <p:nvSpPr>
          <p:cNvPr id="142" name="Google Shape;142;p19"/>
          <p:cNvSpPr txBox="1"/>
          <p:nvPr/>
        </p:nvSpPr>
        <p:spPr>
          <a:xfrm>
            <a:off x="1608211" y="1949439"/>
            <a:ext cx="1986000" cy="312600"/>
          </a:xfrm>
          <a:prstGeom prst="rect">
            <a:avLst/>
          </a:prstGeom>
          <a:noFill/>
          <a:ln>
            <a:noFill/>
          </a:ln>
        </p:spPr>
        <p:txBody>
          <a:bodyPr anchorCtr="0" anchor="t" bIns="91425" lIns="91425" spcFirstLastPara="1" rIns="91425" wrap="square" tIns="0">
            <a:noAutofit/>
          </a:bodyPr>
          <a:lstStyle/>
          <a:p>
            <a:pPr indent="0" lvl="0" marL="0" marR="0" rtl="0" algn="ctr">
              <a:lnSpc>
                <a:spcPct val="100000"/>
              </a:lnSpc>
              <a:spcBef>
                <a:spcPts val="0"/>
              </a:spcBef>
              <a:spcAft>
                <a:spcPts val="0"/>
              </a:spcAft>
              <a:buClr>
                <a:srgbClr val="000000"/>
              </a:buClr>
              <a:buSzPts val="2100"/>
              <a:buFont typeface="Arial"/>
              <a:buNone/>
            </a:pPr>
            <a:r>
              <a:rPr lang="id">
                <a:solidFill>
                  <a:schemeClr val="dk1"/>
                </a:solidFill>
                <a:latin typeface="Bai Jamjuree"/>
                <a:ea typeface="Bai Jamjuree"/>
                <a:cs typeface="Bai Jamjuree"/>
                <a:sym typeface="Bai Jamjuree"/>
              </a:rPr>
              <a:t>Data Exploratory</a:t>
            </a:r>
            <a:endParaRPr b="0" i="0" sz="2100" u="none" cap="none" strike="noStrike">
              <a:solidFill>
                <a:schemeClr val="dk1"/>
              </a:solidFill>
              <a:latin typeface="Aldrich"/>
              <a:ea typeface="Aldrich"/>
              <a:cs typeface="Aldrich"/>
              <a:sym typeface="Aldrich"/>
            </a:endParaRPr>
          </a:p>
        </p:txBody>
      </p:sp>
      <p:sp>
        <p:nvSpPr>
          <p:cNvPr id="143" name="Google Shape;143;p19"/>
          <p:cNvSpPr txBox="1"/>
          <p:nvPr/>
        </p:nvSpPr>
        <p:spPr>
          <a:xfrm>
            <a:off x="1608211" y="2968035"/>
            <a:ext cx="1986000" cy="2622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0"/>
              </a:spcAft>
              <a:buClr>
                <a:schemeClr val="dk1"/>
              </a:buClr>
              <a:buSzPts val="2100"/>
              <a:buFont typeface="Arial"/>
              <a:buNone/>
            </a:pPr>
            <a:r>
              <a:rPr lang="id">
                <a:solidFill>
                  <a:schemeClr val="dk1"/>
                </a:solidFill>
                <a:latin typeface="Bai Jamjuree"/>
                <a:ea typeface="Bai Jamjuree"/>
                <a:cs typeface="Bai Jamjuree"/>
                <a:sym typeface="Bai Jamjuree"/>
              </a:rPr>
              <a:t>Data Preparation</a:t>
            </a:r>
            <a:endParaRPr sz="2100">
              <a:solidFill>
                <a:schemeClr val="dk1"/>
              </a:solidFill>
              <a:latin typeface="Aldrich"/>
              <a:ea typeface="Aldrich"/>
              <a:cs typeface="Aldrich"/>
              <a:sym typeface="Aldrich"/>
            </a:endParaRPr>
          </a:p>
          <a:p>
            <a:pPr indent="0" lvl="0" marL="0" marR="0" rtl="0" algn="ctr">
              <a:lnSpc>
                <a:spcPct val="100000"/>
              </a:lnSpc>
              <a:spcBef>
                <a:spcPts val="0"/>
              </a:spcBef>
              <a:spcAft>
                <a:spcPts val="0"/>
              </a:spcAft>
              <a:buClr>
                <a:srgbClr val="000000"/>
              </a:buClr>
              <a:buSzPts val="2100"/>
              <a:buFont typeface="Arial"/>
              <a:buNone/>
            </a:pPr>
            <a:r>
              <a:t/>
            </a:r>
            <a:endParaRPr>
              <a:solidFill>
                <a:schemeClr val="dk1"/>
              </a:solidFill>
              <a:latin typeface="Bai Jamjuree"/>
              <a:ea typeface="Bai Jamjuree"/>
              <a:cs typeface="Bai Jamjuree"/>
              <a:sym typeface="Bai Jamjuree"/>
            </a:endParaRPr>
          </a:p>
        </p:txBody>
      </p:sp>
      <p:sp>
        <p:nvSpPr>
          <p:cNvPr id="144" name="Google Shape;144;p19"/>
          <p:cNvSpPr txBox="1"/>
          <p:nvPr/>
        </p:nvSpPr>
        <p:spPr>
          <a:xfrm>
            <a:off x="3697511" y="3750739"/>
            <a:ext cx="1986000" cy="312600"/>
          </a:xfrm>
          <a:prstGeom prst="rect">
            <a:avLst/>
          </a:prstGeom>
          <a:noFill/>
          <a:ln>
            <a:noFill/>
          </a:ln>
        </p:spPr>
        <p:txBody>
          <a:bodyPr anchorCtr="0" anchor="t" bIns="91425" lIns="91425" spcFirstLastPara="1" rIns="91425" wrap="square" tIns="0">
            <a:noAutofit/>
          </a:bodyPr>
          <a:lstStyle/>
          <a:p>
            <a:pPr indent="0" lvl="0" marL="0" marR="0" rtl="0" algn="ctr">
              <a:lnSpc>
                <a:spcPct val="100000"/>
              </a:lnSpc>
              <a:spcBef>
                <a:spcPts val="0"/>
              </a:spcBef>
              <a:spcAft>
                <a:spcPts val="0"/>
              </a:spcAft>
              <a:buClr>
                <a:srgbClr val="000000"/>
              </a:buClr>
              <a:buSzPts val="1400"/>
              <a:buFont typeface="Arial"/>
              <a:buNone/>
            </a:pPr>
            <a:r>
              <a:rPr lang="id">
                <a:solidFill>
                  <a:schemeClr val="dk1"/>
                </a:solidFill>
                <a:latin typeface="Bai Jamjuree"/>
                <a:ea typeface="Bai Jamjuree"/>
                <a:cs typeface="Bai Jamjuree"/>
                <a:sym typeface="Bai Jamjuree"/>
              </a:rPr>
              <a:t>Make training models</a:t>
            </a:r>
            <a:endParaRPr b="0" i="0" sz="1400" u="none" cap="none" strike="noStrike">
              <a:solidFill>
                <a:schemeClr val="dk1"/>
              </a:solidFill>
              <a:latin typeface="Bai Jamjuree"/>
              <a:ea typeface="Bai Jamjuree"/>
              <a:cs typeface="Bai Jamjuree"/>
              <a:sym typeface="Bai Jamjuree"/>
            </a:endParaRPr>
          </a:p>
        </p:txBody>
      </p:sp>
      <p:sp>
        <p:nvSpPr>
          <p:cNvPr id="145" name="Google Shape;145;p19"/>
          <p:cNvSpPr txBox="1"/>
          <p:nvPr/>
        </p:nvSpPr>
        <p:spPr>
          <a:xfrm>
            <a:off x="5786711" y="2068289"/>
            <a:ext cx="1986000" cy="369300"/>
          </a:xfrm>
          <a:prstGeom prst="rect">
            <a:avLst/>
          </a:prstGeom>
          <a:noFill/>
          <a:ln>
            <a:noFill/>
          </a:ln>
        </p:spPr>
        <p:txBody>
          <a:bodyPr anchorCtr="0" anchor="t" bIns="91425" lIns="91425" spcFirstLastPara="1" rIns="91425" wrap="square" tIns="54850">
            <a:noAutofit/>
          </a:bodyPr>
          <a:lstStyle/>
          <a:p>
            <a:pPr indent="0" lvl="0" marL="0" marR="0" rtl="0" algn="ctr">
              <a:lnSpc>
                <a:spcPct val="100000"/>
              </a:lnSpc>
              <a:spcBef>
                <a:spcPts val="0"/>
              </a:spcBef>
              <a:spcAft>
                <a:spcPts val="0"/>
              </a:spcAft>
              <a:buClr>
                <a:srgbClr val="000000"/>
              </a:buClr>
              <a:buSzPts val="1400"/>
              <a:buFont typeface="Arial"/>
              <a:buNone/>
            </a:pPr>
            <a:r>
              <a:rPr lang="id">
                <a:solidFill>
                  <a:schemeClr val="dk1"/>
                </a:solidFill>
                <a:latin typeface="Bai Jamjuree"/>
                <a:ea typeface="Bai Jamjuree"/>
                <a:cs typeface="Bai Jamjuree"/>
                <a:sym typeface="Bai Jamjuree"/>
              </a:rPr>
              <a:t>Evaluation models</a:t>
            </a:r>
            <a:endParaRPr b="0" i="0" sz="1400" u="none" cap="none" strike="noStrike">
              <a:solidFill>
                <a:schemeClr val="dk1"/>
              </a:solidFill>
              <a:latin typeface="Bai Jamjuree"/>
              <a:ea typeface="Bai Jamjuree"/>
              <a:cs typeface="Bai Jamjuree"/>
              <a:sym typeface="Bai Jamjuree"/>
            </a:endParaRPr>
          </a:p>
        </p:txBody>
      </p:sp>
      <p:cxnSp>
        <p:nvCxnSpPr>
          <p:cNvPr id="146" name="Google Shape;146;p19"/>
          <p:cNvCxnSpPr>
            <a:stCxn id="141" idx="1"/>
            <a:endCxn id="142" idx="0"/>
          </p:cNvCxnSpPr>
          <p:nvPr/>
        </p:nvCxnSpPr>
        <p:spPr>
          <a:xfrm flipH="1">
            <a:off x="2601334" y="1077089"/>
            <a:ext cx="943800" cy="872400"/>
          </a:xfrm>
          <a:prstGeom prst="bentConnector2">
            <a:avLst/>
          </a:prstGeom>
          <a:noFill/>
          <a:ln cap="flat" cmpd="sng" w="19050">
            <a:solidFill>
              <a:srgbClr val="761A79"/>
            </a:solidFill>
            <a:prstDash val="solid"/>
            <a:round/>
            <a:headEnd len="sm" w="sm" type="none"/>
            <a:tailEnd len="med" w="med" type="triangle"/>
          </a:ln>
        </p:spPr>
      </p:cxnSp>
      <p:cxnSp>
        <p:nvCxnSpPr>
          <p:cNvPr id="147" name="Google Shape;147;p19"/>
          <p:cNvCxnSpPr>
            <a:stCxn id="144" idx="3"/>
            <a:endCxn id="145" idx="2"/>
          </p:cNvCxnSpPr>
          <p:nvPr/>
        </p:nvCxnSpPr>
        <p:spPr>
          <a:xfrm flipH="1" rot="10800000">
            <a:off x="5683511" y="2437639"/>
            <a:ext cx="1096200" cy="1469400"/>
          </a:xfrm>
          <a:prstGeom prst="bentConnector2">
            <a:avLst/>
          </a:prstGeom>
          <a:noFill/>
          <a:ln cap="flat" cmpd="sng" w="19050">
            <a:solidFill>
              <a:srgbClr val="761A79"/>
            </a:solidFill>
            <a:prstDash val="solid"/>
            <a:round/>
            <a:headEnd len="sm" w="sm" type="none"/>
            <a:tailEnd len="med" w="med" type="triangle"/>
          </a:ln>
        </p:spPr>
      </p:cxnSp>
      <p:sp>
        <p:nvSpPr>
          <p:cNvPr id="148" name="Google Shape;148;p19"/>
          <p:cNvSpPr/>
          <p:nvPr/>
        </p:nvSpPr>
        <p:spPr>
          <a:xfrm>
            <a:off x="4412715" y="2385649"/>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7436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 name="Google Shape;149;p19"/>
          <p:cNvGrpSpPr/>
          <p:nvPr/>
        </p:nvGrpSpPr>
        <p:grpSpPr>
          <a:xfrm>
            <a:off x="4532054" y="2516988"/>
            <a:ext cx="311764" cy="312622"/>
            <a:chOff x="-1333200" y="2770450"/>
            <a:chExt cx="291450" cy="292225"/>
          </a:xfrm>
        </p:grpSpPr>
        <p:sp>
          <p:nvSpPr>
            <p:cNvPr id="150" name="Google Shape;150;p19"/>
            <p:cNvSpPr/>
            <p:nvPr/>
          </p:nvSpPr>
          <p:spPr>
            <a:xfrm>
              <a:off x="-1299325" y="2808250"/>
              <a:ext cx="222925" cy="134725"/>
            </a:xfrm>
            <a:custGeom>
              <a:rect b="b" l="l" r="r" t="t"/>
              <a:pathLst>
                <a:path extrusionOk="0" h="5389" w="8917">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rgbClr val="0E0E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9"/>
            <p:cNvSpPr/>
            <p:nvPr/>
          </p:nvSpPr>
          <p:spPr>
            <a:xfrm>
              <a:off x="-1333200" y="2770450"/>
              <a:ext cx="291450" cy="292225"/>
            </a:xfrm>
            <a:custGeom>
              <a:rect b="b" l="l" r="r" t="t"/>
              <a:pathLst>
                <a:path extrusionOk="0" h="11689" w="11658">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rgbClr val="0E0E0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2" name="Google Shape;152;p19"/>
          <p:cNvCxnSpPr>
            <a:stCxn id="143" idx="2"/>
            <a:endCxn id="144" idx="1"/>
          </p:cNvCxnSpPr>
          <p:nvPr/>
        </p:nvCxnSpPr>
        <p:spPr>
          <a:xfrm flipH="1" rot="-5400000">
            <a:off x="2810911" y="3020535"/>
            <a:ext cx="676800" cy="1096200"/>
          </a:xfrm>
          <a:prstGeom prst="bentConnector2">
            <a:avLst/>
          </a:prstGeom>
          <a:noFill/>
          <a:ln cap="flat" cmpd="sng" w="19050">
            <a:solidFill>
              <a:srgbClr val="761A79"/>
            </a:solidFill>
            <a:prstDash val="solid"/>
            <a:round/>
            <a:headEnd len="sm" w="sm" type="none"/>
            <a:tailEnd len="med" w="med" type="triangle"/>
          </a:ln>
        </p:spPr>
      </p:cxnSp>
      <p:sp>
        <p:nvSpPr>
          <p:cNvPr id="153" name="Google Shape;153;p19"/>
          <p:cNvSpPr/>
          <p:nvPr/>
        </p:nvSpPr>
        <p:spPr>
          <a:xfrm flipH="1" rot="-5400000">
            <a:off x="240850" y="936975"/>
            <a:ext cx="1475700" cy="1488600"/>
          </a:xfrm>
          <a:prstGeom prst="wedgeRectCallout">
            <a:avLst>
              <a:gd fmla="val 22627" name="adj1"/>
              <a:gd fmla="val 58661" name="adj2"/>
            </a:avLst>
          </a:pr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txBox="1"/>
          <p:nvPr/>
        </p:nvSpPr>
        <p:spPr>
          <a:xfrm>
            <a:off x="234411" y="2935689"/>
            <a:ext cx="1488600" cy="1059300"/>
          </a:xfrm>
          <a:prstGeom prst="rect">
            <a:avLst/>
          </a:prstGeom>
          <a:noFill/>
          <a:ln>
            <a:noFill/>
          </a:ln>
        </p:spPr>
        <p:txBody>
          <a:bodyPr anchorCtr="0" anchor="t" bIns="91425" lIns="91425" spcFirstLastPara="1" rIns="91425" wrap="square" tIns="0">
            <a:noAutofit/>
          </a:bodyPr>
          <a:lstStyle/>
          <a:p>
            <a:pPr indent="0" lvl="0" marL="0" marR="0" rtl="0" algn="l">
              <a:lnSpc>
                <a:spcPct val="100000"/>
              </a:lnSpc>
              <a:spcBef>
                <a:spcPts val="0"/>
              </a:spcBef>
              <a:spcAft>
                <a:spcPts val="0"/>
              </a:spcAft>
              <a:buNone/>
            </a:pPr>
            <a:r>
              <a:rPr lang="id">
                <a:solidFill>
                  <a:schemeClr val="dk1"/>
                </a:solidFill>
                <a:latin typeface="Bai Jamjuree"/>
                <a:ea typeface="Bai Jamjuree"/>
                <a:cs typeface="Bai Jamjuree"/>
                <a:sym typeface="Bai Jamjuree"/>
              </a:rPr>
              <a:t>- Cleansing data dengan regex</a:t>
            </a:r>
            <a:endParaRPr>
              <a:solidFill>
                <a:schemeClr val="dk1"/>
              </a:solidFill>
              <a:latin typeface="Bai Jamjuree"/>
              <a:ea typeface="Bai Jamjuree"/>
              <a:cs typeface="Bai Jamjuree"/>
              <a:sym typeface="Bai Jamjuree"/>
            </a:endParaRPr>
          </a:p>
          <a:p>
            <a:pPr indent="0" lvl="0" marL="0" marR="0" rtl="0" algn="l">
              <a:lnSpc>
                <a:spcPct val="100000"/>
              </a:lnSpc>
              <a:spcBef>
                <a:spcPts val="0"/>
              </a:spcBef>
              <a:spcAft>
                <a:spcPts val="0"/>
              </a:spcAft>
              <a:buNone/>
            </a:pPr>
            <a:r>
              <a:rPr lang="id">
                <a:solidFill>
                  <a:schemeClr val="dk1"/>
                </a:solidFill>
                <a:latin typeface="Bai Jamjuree"/>
                <a:ea typeface="Bai Jamjuree"/>
                <a:cs typeface="Bai Jamjuree"/>
                <a:sym typeface="Bai Jamjuree"/>
              </a:rPr>
              <a:t>- Normalisasi</a:t>
            </a:r>
            <a:endParaRPr>
              <a:solidFill>
                <a:schemeClr val="dk1"/>
              </a:solidFill>
              <a:latin typeface="Bai Jamjuree"/>
              <a:ea typeface="Bai Jamjuree"/>
              <a:cs typeface="Bai Jamjuree"/>
              <a:sym typeface="Bai Jamjuree"/>
            </a:endParaRPr>
          </a:p>
          <a:p>
            <a:pPr indent="0" lvl="0" marL="0" rtl="0" algn="l">
              <a:spcBef>
                <a:spcPts val="0"/>
              </a:spcBef>
              <a:spcAft>
                <a:spcPts val="0"/>
              </a:spcAft>
              <a:buClr>
                <a:schemeClr val="dk1"/>
              </a:buClr>
              <a:buSzPts val="1100"/>
              <a:buFont typeface="Arial"/>
              <a:buNone/>
            </a:pPr>
            <a:r>
              <a:rPr lang="id">
                <a:solidFill>
                  <a:schemeClr val="dk1"/>
                </a:solidFill>
                <a:latin typeface="Bai Jamjuree"/>
                <a:ea typeface="Bai Jamjuree"/>
                <a:cs typeface="Bai Jamjuree"/>
                <a:sym typeface="Bai Jamjuree"/>
              </a:rPr>
              <a:t>- Stopword</a:t>
            </a:r>
            <a:endParaRPr>
              <a:solidFill>
                <a:schemeClr val="dk1"/>
              </a:solidFill>
              <a:latin typeface="Bai Jamjuree"/>
              <a:ea typeface="Bai Jamjuree"/>
              <a:cs typeface="Bai Jamjuree"/>
              <a:sym typeface="Bai Jamjuree"/>
            </a:endParaRPr>
          </a:p>
        </p:txBody>
      </p:sp>
      <p:sp>
        <p:nvSpPr>
          <p:cNvPr id="155" name="Google Shape;155;p19"/>
          <p:cNvSpPr/>
          <p:nvPr/>
        </p:nvSpPr>
        <p:spPr>
          <a:xfrm flipH="1" rot="-5400000">
            <a:off x="340000" y="2721050"/>
            <a:ext cx="1277400" cy="1488600"/>
          </a:xfrm>
          <a:prstGeom prst="wedgeRectCallout">
            <a:avLst>
              <a:gd fmla="val -30412" name="adj1"/>
              <a:gd fmla="val 61343" name="adj2"/>
            </a:avLst>
          </a:pr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txBox="1"/>
          <p:nvPr/>
        </p:nvSpPr>
        <p:spPr>
          <a:xfrm>
            <a:off x="234400" y="956801"/>
            <a:ext cx="1488600" cy="11658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id" sz="1300">
                <a:solidFill>
                  <a:schemeClr val="dk1"/>
                </a:solidFill>
                <a:latin typeface="Bai Jamjuree"/>
                <a:ea typeface="Bai Jamjuree"/>
                <a:cs typeface="Bai Jamjuree"/>
                <a:sym typeface="Bai Jamjuree"/>
              </a:rPr>
              <a:t>- Cek jumlah data</a:t>
            </a:r>
            <a:endParaRPr sz="1300">
              <a:solidFill>
                <a:schemeClr val="dk1"/>
              </a:solidFill>
              <a:latin typeface="Bai Jamjuree"/>
              <a:ea typeface="Bai Jamjuree"/>
              <a:cs typeface="Bai Jamjuree"/>
              <a:sym typeface="Bai Jamjuree"/>
            </a:endParaRPr>
          </a:p>
          <a:p>
            <a:pPr indent="0" lvl="0" marL="0" rtl="0" algn="l">
              <a:spcBef>
                <a:spcPts val="0"/>
              </a:spcBef>
              <a:spcAft>
                <a:spcPts val="0"/>
              </a:spcAft>
              <a:buNone/>
            </a:pPr>
            <a:r>
              <a:rPr lang="id" sz="1300">
                <a:solidFill>
                  <a:schemeClr val="dk1"/>
                </a:solidFill>
                <a:latin typeface="Bai Jamjuree"/>
                <a:ea typeface="Bai Jamjuree"/>
                <a:cs typeface="Bai Jamjuree"/>
                <a:sym typeface="Bai Jamjuree"/>
              </a:rPr>
              <a:t>- Cek jumlah label</a:t>
            </a:r>
            <a:endParaRPr sz="1300">
              <a:solidFill>
                <a:schemeClr val="dk1"/>
              </a:solidFill>
              <a:latin typeface="Bai Jamjuree"/>
              <a:ea typeface="Bai Jamjuree"/>
              <a:cs typeface="Bai Jamjuree"/>
              <a:sym typeface="Bai Jamjuree"/>
            </a:endParaRPr>
          </a:p>
          <a:p>
            <a:pPr indent="0" lvl="0" marL="0" rtl="0" algn="l">
              <a:spcBef>
                <a:spcPts val="0"/>
              </a:spcBef>
              <a:spcAft>
                <a:spcPts val="0"/>
              </a:spcAft>
              <a:buNone/>
            </a:pPr>
            <a:r>
              <a:rPr lang="id" sz="1300">
                <a:solidFill>
                  <a:schemeClr val="dk1"/>
                </a:solidFill>
                <a:latin typeface="Bai Jamjuree"/>
                <a:ea typeface="Bai Jamjuree"/>
                <a:cs typeface="Bai Jamjuree"/>
                <a:sym typeface="Bai Jamjuree"/>
              </a:rPr>
              <a:t>- Cek data Null</a:t>
            </a:r>
            <a:endParaRPr sz="1300">
              <a:solidFill>
                <a:schemeClr val="dk1"/>
              </a:solidFill>
              <a:latin typeface="Bai Jamjuree"/>
              <a:ea typeface="Bai Jamjuree"/>
              <a:cs typeface="Bai Jamjuree"/>
              <a:sym typeface="Bai Jamjuree"/>
            </a:endParaRPr>
          </a:p>
          <a:p>
            <a:pPr indent="0" lvl="0" marL="0" rtl="0" algn="l">
              <a:spcBef>
                <a:spcPts val="0"/>
              </a:spcBef>
              <a:spcAft>
                <a:spcPts val="0"/>
              </a:spcAft>
              <a:buNone/>
            </a:pPr>
            <a:r>
              <a:rPr lang="id" sz="1300">
                <a:solidFill>
                  <a:schemeClr val="dk1"/>
                </a:solidFill>
                <a:latin typeface="Bai Jamjuree"/>
                <a:ea typeface="Bai Jamjuree"/>
                <a:cs typeface="Bai Jamjuree"/>
                <a:sym typeface="Bai Jamjuree"/>
              </a:rPr>
              <a:t>- Cek data duplikat</a:t>
            </a:r>
            <a:endParaRPr sz="1300">
              <a:solidFill>
                <a:schemeClr val="dk1"/>
              </a:solidFill>
              <a:latin typeface="Bai Jamjuree"/>
              <a:ea typeface="Bai Jamjuree"/>
              <a:cs typeface="Bai Jamjuree"/>
              <a:sym typeface="Bai Jamjuree"/>
            </a:endParaRPr>
          </a:p>
        </p:txBody>
      </p:sp>
      <p:sp>
        <p:nvSpPr>
          <p:cNvPr id="157" name="Google Shape;157;p19"/>
          <p:cNvSpPr/>
          <p:nvPr/>
        </p:nvSpPr>
        <p:spPr>
          <a:xfrm flipH="1" rot="10800000">
            <a:off x="3749686" y="4130939"/>
            <a:ext cx="1930500" cy="470100"/>
          </a:xfrm>
          <a:prstGeom prst="wedgeRectCallout">
            <a:avLst>
              <a:gd fmla="val -21430" name="adj1"/>
              <a:gd fmla="val 69200" name="adj2"/>
            </a:avLst>
          </a:pr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txBox="1"/>
          <p:nvPr/>
        </p:nvSpPr>
        <p:spPr>
          <a:xfrm>
            <a:off x="3970636" y="4238869"/>
            <a:ext cx="1488600" cy="2622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id" sz="1300">
                <a:solidFill>
                  <a:schemeClr val="dk1"/>
                </a:solidFill>
                <a:latin typeface="Bai Jamjuree"/>
                <a:ea typeface="Bai Jamjuree"/>
                <a:cs typeface="Bai Jamjuree"/>
                <a:sym typeface="Bai Jamjuree"/>
              </a:rPr>
              <a:t>CNN dan LSTM</a:t>
            </a:r>
            <a:endParaRPr sz="1300">
              <a:solidFill>
                <a:schemeClr val="dk1"/>
              </a:solidFill>
              <a:latin typeface="Bai Jamjuree"/>
              <a:ea typeface="Bai Jamjuree"/>
              <a:cs typeface="Bai Jamjuree"/>
              <a:sym typeface="Bai Jamjuree"/>
            </a:endParaRPr>
          </a:p>
        </p:txBody>
      </p:sp>
      <p:cxnSp>
        <p:nvCxnSpPr>
          <p:cNvPr id="159" name="Google Shape;159;p19"/>
          <p:cNvCxnSpPr>
            <a:stCxn id="142" idx="2"/>
            <a:endCxn id="143" idx="0"/>
          </p:cNvCxnSpPr>
          <p:nvPr/>
        </p:nvCxnSpPr>
        <p:spPr>
          <a:xfrm>
            <a:off x="2601211" y="2262039"/>
            <a:ext cx="0" cy="705900"/>
          </a:xfrm>
          <a:prstGeom prst="straightConnector1">
            <a:avLst/>
          </a:prstGeom>
          <a:noFill/>
          <a:ln cap="flat" cmpd="sng" w="19050">
            <a:solidFill>
              <a:srgbClr val="761A79"/>
            </a:solidFill>
            <a:prstDash val="solid"/>
            <a:round/>
            <a:headEnd len="med" w="med" type="none"/>
            <a:tailEnd len="med" w="med" type="triangle"/>
          </a:ln>
        </p:spPr>
      </p:cxnSp>
      <p:sp>
        <p:nvSpPr>
          <p:cNvPr id="160" name="Google Shape;160;p19"/>
          <p:cNvSpPr/>
          <p:nvPr/>
        </p:nvSpPr>
        <p:spPr>
          <a:xfrm flipH="1" rot="10800000">
            <a:off x="6979111" y="2590615"/>
            <a:ext cx="1930500" cy="1233900"/>
          </a:xfrm>
          <a:prstGeom prst="wedgeRectCallout">
            <a:avLst>
              <a:gd fmla="val -21430" name="adj1"/>
              <a:gd fmla="val 69200" name="adj2"/>
            </a:avLst>
          </a:prstGeom>
          <a:noFill/>
          <a:ln cap="flat" cmpd="sng" w="19050">
            <a:solidFill>
              <a:srgbClr val="7436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txBox="1"/>
          <p:nvPr/>
        </p:nvSpPr>
        <p:spPr>
          <a:xfrm>
            <a:off x="6979111" y="2599540"/>
            <a:ext cx="1930500" cy="12726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id" sz="1300">
                <a:solidFill>
                  <a:schemeClr val="dk1"/>
                </a:solidFill>
                <a:latin typeface="Bai Jamjuree"/>
                <a:ea typeface="Bai Jamjuree"/>
                <a:cs typeface="Bai Jamjuree"/>
                <a:sym typeface="Bai Jamjuree"/>
              </a:rPr>
              <a:t>Dilakukan testing pada model untuk melihat apakah model sudah baik atau belum dengan menggunakan data dummy.</a:t>
            </a:r>
            <a:endParaRPr sz="1300">
              <a:solidFill>
                <a:schemeClr val="dk1"/>
              </a:solidFill>
              <a:latin typeface="Bai Jamjuree"/>
              <a:ea typeface="Bai Jamjuree"/>
              <a:cs typeface="Bai Jamjuree"/>
              <a:sym typeface="Bai Jamjure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pic>
        <p:nvPicPr>
          <p:cNvPr id="166" name="Google Shape;166;p20"/>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67" name="Google Shape;167;p20"/>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168" name="Google Shape;168;p20"/>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169" name="Google Shape;169;p20"/>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70" name="Google Shape;170;p20"/>
          <p:cNvSpPr txBox="1"/>
          <p:nvPr/>
        </p:nvSpPr>
        <p:spPr>
          <a:xfrm>
            <a:off x="311700" y="2049200"/>
            <a:ext cx="8371500" cy="7509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000"/>
              </a:spcAft>
              <a:buNone/>
            </a:pPr>
            <a:r>
              <a:rPr b="1" lang="id" sz="2400">
                <a:solidFill>
                  <a:srgbClr val="743673"/>
                </a:solidFill>
                <a:latin typeface="Montserrat"/>
                <a:ea typeface="Montserrat"/>
                <a:cs typeface="Montserrat"/>
                <a:sym typeface="Montserrat"/>
              </a:rPr>
              <a:t>Metode Penelitian</a:t>
            </a:r>
            <a:endParaRPr b="1" sz="2400">
              <a:solidFill>
                <a:srgbClr val="74367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pic>
        <p:nvPicPr>
          <p:cNvPr id="175" name="Google Shape;175;p21"/>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76" name="Google Shape;176;p21"/>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177" name="Google Shape;177;p21"/>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178" name="Google Shape;178;p21"/>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79" name="Google Shape;179;p21"/>
          <p:cNvSpPr txBox="1"/>
          <p:nvPr>
            <p:ph type="title"/>
          </p:nvPr>
        </p:nvSpPr>
        <p:spPr>
          <a:xfrm>
            <a:off x="1495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Metode Penelitian</a:t>
            </a:r>
            <a:endParaRPr sz="1900">
              <a:solidFill>
                <a:srgbClr val="761A79"/>
              </a:solidFill>
              <a:latin typeface="Montserrat ExtraBold"/>
              <a:ea typeface="Montserrat ExtraBold"/>
              <a:cs typeface="Montserrat ExtraBold"/>
              <a:sym typeface="Montserrat ExtraBold"/>
            </a:endParaRPr>
          </a:p>
        </p:txBody>
      </p:sp>
      <p:sp>
        <p:nvSpPr>
          <p:cNvPr id="180" name="Google Shape;180;p21"/>
          <p:cNvSpPr/>
          <p:nvPr/>
        </p:nvSpPr>
        <p:spPr>
          <a:xfrm>
            <a:off x="437139" y="1049275"/>
            <a:ext cx="2902800" cy="3570600"/>
          </a:xfrm>
          <a:prstGeom prst="roundRect">
            <a:avLst>
              <a:gd fmla="val 16667" name="adj"/>
            </a:avLst>
          </a:prstGeom>
          <a:noFill/>
          <a:ln cap="flat" cmpd="sng" w="19050">
            <a:solidFill>
              <a:srgbClr val="761A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1" name="Google Shape;181;p21"/>
          <p:cNvSpPr txBox="1"/>
          <p:nvPr/>
        </p:nvSpPr>
        <p:spPr>
          <a:xfrm>
            <a:off x="527739" y="1138012"/>
            <a:ext cx="2721600" cy="301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id">
                <a:solidFill>
                  <a:srgbClr val="743673"/>
                </a:solidFill>
                <a:highlight>
                  <a:schemeClr val="lt1"/>
                </a:highlight>
                <a:latin typeface="Montserrat"/>
                <a:ea typeface="Montserrat"/>
                <a:cs typeface="Montserrat"/>
                <a:sym typeface="Montserrat"/>
              </a:rPr>
              <a:t>Sumber Data</a:t>
            </a:r>
            <a:endParaRPr b="1">
              <a:solidFill>
                <a:srgbClr val="743673"/>
              </a:solidFill>
              <a:highlight>
                <a:schemeClr val="lt1"/>
              </a:highlight>
              <a:latin typeface="Montserrat"/>
              <a:ea typeface="Montserrat"/>
              <a:cs typeface="Montserrat"/>
              <a:sym typeface="Montserrat"/>
            </a:endParaRPr>
          </a:p>
          <a:p>
            <a:pPr indent="0" lvl="0" marL="0" rtl="0" algn="just">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just">
              <a:spcBef>
                <a:spcPts val="0"/>
              </a:spcBef>
              <a:spcAft>
                <a:spcPts val="0"/>
              </a:spcAft>
              <a:buNone/>
            </a:pPr>
            <a:r>
              <a:rPr lang="id">
                <a:solidFill>
                  <a:schemeClr val="dk1"/>
                </a:solidFill>
                <a:latin typeface="Montserrat"/>
                <a:ea typeface="Montserrat"/>
                <a:cs typeface="Montserrat"/>
                <a:sym typeface="Montserrat"/>
              </a:rPr>
              <a:t>Sumber data pada penelitian ini merupakan data sekunder dimana diambil peneliti dari situs open source Kaggle yang dapat dilihat melalui </a:t>
            </a:r>
            <a:r>
              <a:rPr lang="id" u="sng">
                <a:solidFill>
                  <a:schemeClr val="accent5"/>
                </a:solidFill>
                <a:latin typeface="Montserrat"/>
                <a:ea typeface="Montserrat"/>
                <a:cs typeface="Montserrat"/>
                <a:sym typeface="Montserrat"/>
                <a:hlinkClick r:id="rId5">
                  <a:extLst>
                    <a:ext uri="{A12FA001-AC4F-418D-AE19-62706E023703}">
                      <ahyp:hlinkClr val="tx"/>
                    </a:ext>
                  </a:extLst>
                </a:hlinkClick>
              </a:rPr>
              <a:t>link berikut</a:t>
            </a:r>
            <a:r>
              <a:rPr lang="id">
                <a:solidFill>
                  <a:schemeClr val="dk1"/>
                </a:solidFill>
                <a:latin typeface="Montserrat"/>
                <a:ea typeface="Montserrat"/>
                <a:cs typeface="Montserrat"/>
                <a:sym typeface="Montserrat"/>
              </a:rPr>
              <a:t>. Data yang dianalisis adalah data tweet dalam bahasa indonesia dari platform social media Twitter.</a:t>
            </a:r>
            <a:endParaRPr>
              <a:solidFill>
                <a:schemeClr val="dk1"/>
              </a:solidFill>
              <a:latin typeface="Montserrat"/>
              <a:ea typeface="Montserrat"/>
              <a:cs typeface="Montserrat"/>
              <a:sym typeface="Montserrat"/>
            </a:endParaRPr>
          </a:p>
        </p:txBody>
      </p:sp>
      <p:sp>
        <p:nvSpPr>
          <p:cNvPr id="182" name="Google Shape;182;p21"/>
          <p:cNvSpPr/>
          <p:nvPr/>
        </p:nvSpPr>
        <p:spPr>
          <a:xfrm>
            <a:off x="3628575" y="1049275"/>
            <a:ext cx="5138100" cy="3570600"/>
          </a:xfrm>
          <a:prstGeom prst="roundRect">
            <a:avLst>
              <a:gd fmla="val 16667" name="adj"/>
            </a:avLst>
          </a:prstGeom>
          <a:noFill/>
          <a:ln cap="flat" cmpd="sng" w="19050">
            <a:solidFill>
              <a:srgbClr val="761A7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3" name="Google Shape;183;p21"/>
          <p:cNvSpPr txBox="1"/>
          <p:nvPr/>
        </p:nvSpPr>
        <p:spPr>
          <a:xfrm>
            <a:off x="3872475" y="1032775"/>
            <a:ext cx="4749000" cy="381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id" sz="1300">
                <a:solidFill>
                  <a:srgbClr val="743673"/>
                </a:solidFill>
                <a:highlight>
                  <a:schemeClr val="lt1"/>
                </a:highlight>
                <a:latin typeface="Montserrat"/>
                <a:ea typeface="Montserrat"/>
                <a:cs typeface="Montserrat"/>
                <a:sym typeface="Montserrat"/>
              </a:rPr>
              <a:t>Jenis Analisis</a:t>
            </a:r>
            <a:endParaRPr b="1" sz="1300">
              <a:solidFill>
                <a:srgbClr val="743673"/>
              </a:solidFill>
              <a:highlight>
                <a:schemeClr val="lt1"/>
              </a:highlight>
              <a:latin typeface="Montserrat"/>
              <a:ea typeface="Montserrat"/>
              <a:cs typeface="Montserrat"/>
              <a:sym typeface="Montserrat"/>
            </a:endParaRPr>
          </a:p>
          <a:p>
            <a:pPr indent="0" lvl="0" marL="0" rtl="0" algn="just">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just">
              <a:spcBef>
                <a:spcPts val="0"/>
              </a:spcBef>
              <a:spcAft>
                <a:spcPts val="0"/>
              </a:spcAft>
              <a:buNone/>
            </a:pPr>
            <a:r>
              <a:rPr lang="id" sz="1300">
                <a:solidFill>
                  <a:schemeClr val="dk1"/>
                </a:solidFill>
                <a:latin typeface="Montserrat"/>
                <a:ea typeface="Montserrat"/>
                <a:cs typeface="Montserrat"/>
                <a:sym typeface="Montserrat"/>
              </a:rPr>
              <a:t>Jenis analisis yang dipakai peneliti adalah Descriptive dan Predictive Analytics. Descriptive Analytics bertujuan mengetahui dan mempelajari kondisi dan pola dari suatu data menggunakan berbagai operasi matematika dan statistika. Predictive bertujuan untuk memprediksi suatu data di masa depan menggunakan data di masa lampau</a:t>
            </a:r>
            <a:endParaRPr sz="13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300">
              <a:solidFill>
                <a:schemeClr val="dk1"/>
              </a:solidFill>
              <a:latin typeface="Montserrat"/>
              <a:ea typeface="Montserrat"/>
              <a:cs typeface="Montserrat"/>
              <a:sym typeface="Montserrat"/>
            </a:endParaRPr>
          </a:p>
          <a:p>
            <a:pPr indent="0" lvl="0" marL="0" rtl="0" algn="just">
              <a:spcBef>
                <a:spcPts val="0"/>
              </a:spcBef>
              <a:spcAft>
                <a:spcPts val="0"/>
              </a:spcAft>
              <a:buNone/>
            </a:pPr>
            <a:r>
              <a:rPr lang="id" sz="1300">
                <a:solidFill>
                  <a:schemeClr val="dk1"/>
                </a:solidFill>
                <a:latin typeface="Montserrat"/>
                <a:ea typeface="Montserrat"/>
                <a:cs typeface="Montserrat"/>
                <a:sym typeface="Montserrat"/>
              </a:rPr>
              <a:t>Jenis Exploratory Data Analysis (EDA) yang digunakan adalah 1 variabel (Univariate Analysis). Proses analisis yang  digunakan adalah metode statistik deskriptif dan  visualisasi data. Deskriptif statistik digunakan untuk mengetahui persebaran data. Visualisasi data dipakai untuk memudahkan pembaca memahami tren data tweet hate speech di Indonesia.</a:t>
            </a:r>
            <a:endParaRPr sz="1300">
              <a:solidFill>
                <a:srgbClr val="292929"/>
              </a:solidFill>
              <a:latin typeface="Montserrat"/>
              <a:ea typeface="Montserrat"/>
              <a:cs typeface="Montserrat"/>
              <a:sym typeface="Montserrat"/>
            </a:endParaRPr>
          </a:p>
          <a:p>
            <a:pPr indent="0" lvl="0" marL="0" rtl="0" algn="just">
              <a:spcBef>
                <a:spcPts val="0"/>
              </a:spcBef>
              <a:spcAft>
                <a:spcPts val="0"/>
              </a:spcAft>
              <a:buNone/>
            </a:pPr>
            <a:r>
              <a:t/>
            </a:r>
            <a:endParaRPr b="1" sz="1300">
              <a:solidFill>
                <a:srgbClr val="743673"/>
              </a:solidFill>
              <a:highlight>
                <a:schemeClr val="lt1"/>
              </a:highlight>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cxnSp>
        <p:nvCxnSpPr>
          <p:cNvPr id="188" name="Google Shape;188;p22"/>
          <p:cNvCxnSpPr/>
          <p:nvPr/>
        </p:nvCxnSpPr>
        <p:spPr>
          <a:xfrm flipH="1">
            <a:off x="2630225" y="427100"/>
            <a:ext cx="4894200" cy="12000"/>
          </a:xfrm>
          <a:prstGeom prst="straightConnector1">
            <a:avLst/>
          </a:prstGeom>
          <a:noFill/>
          <a:ln cap="flat" cmpd="sng" w="19050">
            <a:solidFill>
              <a:srgbClr val="761A79"/>
            </a:solidFill>
            <a:prstDash val="solid"/>
            <a:round/>
            <a:headEnd len="sm" w="sm" type="none"/>
            <a:tailEnd len="sm" w="sm" type="none"/>
          </a:ln>
        </p:spPr>
      </p:cxnSp>
      <p:sp>
        <p:nvSpPr>
          <p:cNvPr id="189" name="Google Shape;189;p22"/>
          <p:cNvSpPr txBox="1"/>
          <p:nvPr>
            <p:ph type="title"/>
          </p:nvPr>
        </p:nvSpPr>
        <p:spPr>
          <a:xfrm>
            <a:off x="311700" y="144400"/>
            <a:ext cx="26418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id" sz="1400">
                <a:latin typeface="Montserrat ExtraBold"/>
                <a:ea typeface="Montserrat ExtraBold"/>
                <a:cs typeface="Montserrat ExtraBold"/>
                <a:sym typeface="Montserrat ExtraBold"/>
              </a:rPr>
              <a:t>Pengantar</a:t>
            </a:r>
            <a:endParaRPr sz="1400">
              <a:latin typeface="Montserrat ExtraBold"/>
              <a:ea typeface="Montserrat ExtraBold"/>
              <a:cs typeface="Montserrat ExtraBold"/>
              <a:sym typeface="Montserrat ExtraBold"/>
            </a:endParaRPr>
          </a:p>
        </p:txBody>
      </p:sp>
      <p:pic>
        <p:nvPicPr>
          <p:cNvPr id="190" name="Google Shape;190;p22"/>
          <p:cNvPicPr preferRelativeResize="0"/>
          <p:nvPr/>
        </p:nvPicPr>
        <p:blipFill rotWithShape="1">
          <a:blip r:embed="rId3">
            <a:alphaModFix/>
          </a:blip>
          <a:srcRect b="0" l="0" r="0" t="0"/>
          <a:stretch/>
        </p:blipFill>
        <p:spPr>
          <a:xfrm>
            <a:off x="7694225" y="295988"/>
            <a:ext cx="989200" cy="262225"/>
          </a:xfrm>
          <a:prstGeom prst="rect">
            <a:avLst/>
          </a:prstGeom>
          <a:noFill/>
          <a:ln>
            <a:noFill/>
          </a:ln>
        </p:spPr>
      </p:pic>
      <p:sp>
        <p:nvSpPr>
          <p:cNvPr id="191" name="Google Shape;191;p22"/>
          <p:cNvSpPr txBox="1"/>
          <p:nvPr>
            <p:ph type="title"/>
          </p:nvPr>
        </p:nvSpPr>
        <p:spPr>
          <a:xfrm>
            <a:off x="301975" y="144400"/>
            <a:ext cx="2828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d" sz="1900">
                <a:solidFill>
                  <a:srgbClr val="761A79"/>
                </a:solidFill>
                <a:latin typeface="Montserrat ExtraBold"/>
                <a:ea typeface="Montserrat ExtraBold"/>
                <a:cs typeface="Montserrat ExtraBold"/>
                <a:sym typeface="Montserrat ExtraBold"/>
              </a:rPr>
              <a:t>Data Preparation</a:t>
            </a:r>
            <a:endParaRPr sz="1900">
              <a:solidFill>
                <a:srgbClr val="761A79"/>
              </a:solidFill>
              <a:latin typeface="Montserrat ExtraBold"/>
              <a:ea typeface="Montserrat ExtraBold"/>
              <a:cs typeface="Montserrat ExtraBold"/>
              <a:sym typeface="Montserrat ExtraBold"/>
            </a:endParaRPr>
          </a:p>
        </p:txBody>
      </p:sp>
      <p:sp>
        <p:nvSpPr>
          <p:cNvPr id="192" name="Google Shape;192;p22"/>
          <p:cNvSpPr txBox="1"/>
          <p:nvPr/>
        </p:nvSpPr>
        <p:spPr>
          <a:xfrm>
            <a:off x="1197202" y="3808800"/>
            <a:ext cx="2487900" cy="9759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Duplicate Data</a:t>
            </a:r>
            <a:endParaRPr sz="1000">
              <a:solidFill>
                <a:schemeClr val="dk1"/>
              </a:solidFill>
              <a:latin typeface="Montserrat"/>
              <a:ea typeface="Montserrat"/>
              <a:cs typeface="Montserrat"/>
              <a:sym typeface="Montserrat"/>
            </a:endParaRPr>
          </a:p>
          <a:p>
            <a:pPr indent="0" lvl="0" marL="0" rtl="0" algn="just">
              <a:lnSpc>
                <a:spcPct val="115000"/>
              </a:lnSpc>
              <a:spcBef>
                <a:spcPts val="1000"/>
              </a:spcBef>
              <a:spcAft>
                <a:spcPts val="1000"/>
              </a:spcAft>
              <a:buNone/>
            </a:pPr>
            <a:r>
              <a:rPr lang="id" sz="1300">
                <a:solidFill>
                  <a:srgbClr val="292929"/>
                </a:solidFill>
                <a:latin typeface="Montserrat"/>
                <a:ea typeface="Montserrat"/>
                <a:cs typeface="Montserrat"/>
                <a:sym typeface="Montserrat"/>
              </a:rPr>
              <a:t>Terdapat 67 data duplikat dan sudah dihapus pada dataframe</a:t>
            </a:r>
            <a:endParaRPr sz="1300">
              <a:solidFill>
                <a:srgbClr val="292929"/>
              </a:solidFill>
              <a:latin typeface="Montserrat"/>
              <a:ea typeface="Montserrat"/>
              <a:cs typeface="Montserrat"/>
              <a:sym typeface="Montserrat"/>
            </a:endParaRPr>
          </a:p>
        </p:txBody>
      </p:sp>
      <p:sp>
        <p:nvSpPr>
          <p:cNvPr id="193" name="Google Shape;193;p22"/>
          <p:cNvSpPr txBox="1"/>
          <p:nvPr/>
        </p:nvSpPr>
        <p:spPr>
          <a:xfrm>
            <a:off x="5835182" y="3328518"/>
            <a:ext cx="2142600" cy="9759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Missing Value</a:t>
            </a:r>
            <a:endParaRPr sz="1000">
              <a:solidFill>
                <a:schemeClr val="dk1"/>
              </a:solidFill>
              <a:latin typeface="Montserrat"/>
              <a:ea typeface="Montserrat"/>
              <a:cs typeface="Montserrat"/>
              <a:sym typeface="Montserrat"/>
            </a:endParaRPr>
          </a:p>
          <a:p>
            <a:pPr indent="0" lvl="0" marL="0" rtl="0" algn="just">
              <a:lnSpc>
                <a:spcPct val="115000"/>
              </a:lnSpc>
              <a:spcBef>
                <a:spcPts val="1000"/>
              </a:spcBef>
              <a:spcAft>
                <a:spcPts val="0"/>
              </a:spcAft>
              <a:buNone/>
            </a:pPr>
            <a:r>
              <a:rPr lang="id" sz="1300">
                <a:solidFill>
                  <a:srgbClr val="292929"/>
                </a:solidFill>
                <a:latin typeface="Montserrat"/>
                <a:ea typeface="Montserrat"/>
                <a:cs typeface="Montserrat"/>
                <a:sym typeface="Montserrat"/>
              </a:rPr>
              <a:t>Tidak terdapat missing value pada dataframe</a:t>
            </a:r>
            <a:endParaRPr sz="1300">
              <a:solidFill>
                <a:srgbClr val="292929"/>
              </a:solidFill>
              <a:latin typeface="Montserrat"/>
              <a:ea typeface="Montserrat"/>
              <a:cs typeface="Montserrat"/>
              <a:sym typeface="Montserrat"/>
            </a:endParaRPr>
          </a:p>
          <a:p>
            <a:pPr indent="0" lvl="0" marL="0" rtl="0" algn="just">
              <a:lnSpc>
                <a:spcPct val="115000"/>
              </a:lnSpc>
              <a:spcBef>
                <a:spcPts val="1000"/>
              </a:spcBef>
              <a:spcAft>
                <a:spcPts val="1000"/>
              </a:spcAft>
              <a:buNone/>
            </a:pPr>
            <a:r>
              <a:t/>
            </a:r>
            <a:endParaRPr sz="1000">
              <a:solidFill>
                <a:srgbClr val="292929"/>
              </a:solidFill>
              <a:latin typeface="Montserrat"/>
              <a:ea typeface="Montserrat"/>
              <a:cs typeface="Montserrat"/>
              <a:sym typeface="Montserrat"/>
            </a:endParaRPr>
          </a:p>
        </p:txBody>
      </p:sp>
      <p:sp>
        <p:nvSpPr>
          <p:cNvPr id="194" name="Google Shape;194;p22"/>
          <p:cNvSpPr txBox="1"/>
          <p:nvPr/>
        </p:nvSpPr>
        <p:spPr>
          <a:xfrm>
            <a:off x="487625" y="608175"/>
            <a:ext cx="7686600" cy="1430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id" sz="1600">
                <a:solidFill>
                  <a:srgbClr val="743673"/>
                </a:solidFill>
                <a:highlight>
                  <a:schemeClr val="lt1"/>
                </a:highlight>
                <a:latin typeface="Montserrat"/>
                <a:ea typeface="Montserrat"/>
                <a:cs typeface="Montserrat"/>
                <a:sym typeface="Montserrat"/>
              </a:rPr>
              <a:t>Cek Data Duplicates &amp; Missing Value</a:t>
            </a:r>
            <a:endParaRPr b="1" sz="1600">
              <a:solidFill>
                <a:srgbClr val="743673"/>
              </a:solidFill>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050">
              <a:solidFill>
                <a:srgbClr val="292929"/>
              </a:solidFill>
              <a:latin typeface="Montserrat"/>
              <a:ea typeface="Montserrat"/>
              <a:cs typeface="Montserrat"/>
              <a:sym typeface="Montserrat"/>
            </a:endParaRPr>
          </a:p>
        </p:txBody>
      </p:sp>
      <p:pic>
        <p:nvPicPr>
          <p:cNvPr id="195" name="Google Shape;195;p22"/>
          <p:cNvPicPr preferRelativeResize="0"/>
          <p:nvPr/>
        </p:nvPicPr>
        <p:blipFill>
          <a:blip r:embed="rId4">
            <a:alphaModFix/>
          </a:blip>
          <a:stretch>
            <a:fillRect/>
          </a:stretch>
        </p:blipFill>
        <p:spPr>
          <a:xfrm>
            <a:off x="5500650" y="1976425"/>
            <a:ext cx="2695575" cy="1190625"/>
          </a:xfrm>
          <a:prstGeom prst="rect">
            <a:avLst/>
          </a:prstGeom>
          <a:noFill/>
          <a:ln>
            <a:noFill/>
          </a:ln>
        </p:spPr>
      </p:pic>
      <p:pic>
        <p:nvPicPr>
          <p:cNvPr id="196" name="Google Shape;196;p22"/>
          <p:cNvPicPr preferRelativeResize="0"/>
          <p:nvPr/>
        </p:nvPicPr>
        <p:blipFill>
          <a:blip r:embed="rId5">
            <a:alphaModFix/>
          </a:blip>
          <a:stretch>
            <a:fillRect/>
          </a:stretch>
        </p:blipFill>
        <p:spPr>
          <a:xfrm>
            <a:off x="374225" y="1481125"/>
            <a:ext cx="4133850" cy="2181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