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67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Open Sans Bold" panose="020B0806030504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355B8C-0C78-48BD-9A80-8E5C989F08CC}" type="datetimeFigureOut">
              <a:rPr lang="it-IT" smtClean="0"/>
              <a:t>09/06/2025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07A7D-E4CB-4DE2-B1FD-2C6A65CDAAE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36134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1426"/>
            <a:ext cx="2133600" cy="365125"/>
          </a:xfrm>
        </p:spPr>
        <p:txBody>
          <a:bodyPr/>
          <a:lstStyle/>
          <a:p>
            <a:fld id="{C1ABF003-4A6B-4E08-B394-BD97FE3238F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F004 INFORMATICA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46A2-85B9-4EEC-8E2F-50030293C7A2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40600-71BE-4FEA-B4FE-BF204FAA5246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BBBC5-A90A-429D-8CC3-2A323A923510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5B3B3-DD73-4A5D-A7D0-451550C6FC2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D5867-12BC-4D16-9292-6AD5F8266740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49CE4-35F5-4C76-ADB4-03C63694680B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02DDF-1B21-45B3-BC59-69155D0DA5E3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DE74-A9E2-40C5-9414-E881ED7D078C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54507-EC88-4909-ACD6-A0562757FC03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C36C8-ADE1-4D73-B900-A589C65F2CA0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Niccolò Lardo - F004 INFORMATICA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72F4A-B072-4026-AD4A-F50609FF4C2A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Niccolò Lardo - F004 INFORMATICA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lcovodijack.blogspot.com/2019/04/4745-per-me-e-sempre-meglio-prender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71637" y="0"/>
            <a:ext cx="14944725" cy="10287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2496" y="0"/>
            <a:ext cx="14923008" cy="10287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A9480F-F1EB-18EF-1BAD-86CAE3B2A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5" y="2999423"/>
            <a:ext cx="13716000" cy="4146042"/>
          </a:xfrm>
        </p:spPr>
        <p:txBody>
          <a:bodyPr anchor="ctr">
            <a:normAutofit/>
          </a:bodyPr>
          <a:lstStyle/>
          <a:p>
            <a:r>
              <a:rPr lang="it-IT" sz="7000" dirty="0"/>
              <a:t>Large Language Model (LLM) in un contesto di malware </a:t>
            </a:r>
            <a:r>
              <a:rPr lang="it-IT" sz="7000" dirty="0" err="1"/>
              <a:t>detection</a:t>
            </a:r>
            <a:endParaRPr lang="it-IT" sz="7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77840" y="8287179"/>
            <a:ext cx="7132320" cy="4114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925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1376367"/>
            <a:ext cx="7957540" cy="7534266"/>
          </a:xfrm>
          <a:custGeom>
            <a:avLst/>
            <a:gdLst/>
            <a:ahLst/>
            <a:cxnLst/>
            <a:rect l="l" t="t" r="r" b="b"/>
            <a:pathLst>
              <a:path w="7957540" h="7534266">
                <a:moveTo>
                  <a:pt x="0" y="0"/>
                </a:moveTo>
                <a:lnTo>
                  <a:pt x="7957540" y="0"/>
                </a:lnTo>
                <a:lnTo>
                  <a:pt x="7957540" y="7534266"/>
                </a:lnTo>
                <a:lnTo>
                  <a:pt x="0" y="75342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37832" y="1562099"/>
            <a:ext cx="7103296" cy="3349785"/>
          </a:xfrm>
          <a:custGeom>
            <a:avLst/>
            <a:gdLst/>
            <a:ahLst/>
            <a:cxnLst/>
            <a:rect l="l" t="t" r="r" b="b"/>
            <a:pathLst>
              <a:path w="7927953" h="4072986">
                <a:moveTo>
                  <a:pt x="0" y="0"/>
                </a:moveTo>
                <a:lnTo>
                  <a:pt x="7927954" y="0"/>
                </a:lnTo>
                <a:lnTo>
                  <a:pt x="7927954" y="4072986"/>
                </a:lnTo>
                <a:lnTo>
                  <a:pt x="0" y="4072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9437832" y="5143500"/>
            <a:ext cx="7103296" cy="3581400"/>
          </a:xfrm>
          <a:custGeom>
            <a:avLst/>
            <a:gdLst/>
            <a:ahLst/>
            <a:cxnLst/>
            <a:rect l="l" t="t" r="r" b="b"/>
            <a:pathLst>
              <a:path w="7927953" h="4402316">
                <a:moveTo>
                  <a:pt x="0" y="0"/>
                </a:moveTo>
                <a:lnTo>
                  <a:pt x="7927954" y="0"/>
                </a:lnTo>
                <a:lnTo>
                  <a:pt x="7927954" y="4402316"/>
                </a:lnTo>
                <a:lnTo>
                  <a:pt x="0" y="44023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3341" b="-351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5298519" y="91129"/>
            <a:ext cx="769096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 CON I LoRA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0A4FBD-B004-EB1B-0D45-D8338C9A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1800" y="9715500"/>
            <a:ext cx="3587128" cy="4572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46395" y="624497"/>
            <a:ext cx="11195209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CONCLUSIONI E PROSPETTIVE FUTURE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62000" y="1742051"/>
            <a:ext cx="16230600" cy="2807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7420" lvl="1" indent="-348710" algn="l">
              <a:lnSpc>
                <a:spcPts val="4522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il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compito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malware,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occorre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utilizzare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dispongano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</a:p>
          <a:p>
            <a:pPr marL="697420" lvl="1" indent="-348710" algn="l">
              <a:lnSpc>
                <a:spcPts val="4522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migliorare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le performance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notro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task di malware detection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necessitiamo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fase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addestramento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(fine-tuning).</a:t>
            </a:r>
          </a:p>
          <a:p>
            <a:pPr marL="697420" lvl="1" indent="-348710" algn="l">
              <a:lnSpc>
                <a:spcPts val="4522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affrontare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generalizzazione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l’adattabilità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domini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differenti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l’uso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LoRA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aiutano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il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nella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classificazione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4113" y="5558246"/>
            <a:ext cx="508456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POSSIBILI SVILUPPI FUTURI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04113" y="6485903"/>
            <a:ext cx="6082487" cy="2990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sviluppata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riguarda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cooperazione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vari</a:t>
            </a:r>
            <a:r>
              <a:rPr lang="en-US" sz="2000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LLM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permette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avere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conoscenza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condivisa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può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usata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individuare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particolari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malware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singolo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potrebbe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non </a:t>
            </a:r>
            <a:r>
              <a:rPr lang="en-US" sz="20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riconoscere</a:t>
            </a:r>
            <a:r>
              <a:rPr lang="en-US" sz="20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89E418E-5B59-B3A2-88BA-9B1BE7F6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401800" y="9666605"/>
            <a:ext cx="3619500" cy="42926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8AC72701-E278-5B79-A72D-C82638C1A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400" y="5643718"/>
            <a:ext cx="4232506" cy="4018785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F1FBC3DC-83DC-EB47-7019-DD3FFE33ACC8}"/>
              </a:ext>
            </a:extLst>
          </p:cNvPr>
          <p:cNvSpPr/>
          <p:nvPr/>
        </p:nvSpPr>
        <p:spPr>
          <a:xfrm>
            <a:off x="8115300" y="7738644"/>
            <a:ext cx="1524000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84659" y="952500"/>
            <a:ext cx="16238934" cy="662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PERCHÈ USARE I LLM IN UN CONTESTO DI MALWARE DETECTION ?  </a:t>
            </a: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2753042"/>
            <a:ext cx="16230600" cy="4883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Aumento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sempre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maggiore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frequenza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della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diversità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degli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attacchi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Capacità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generalizzazione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riconoscimento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pattern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 modo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autonomo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 base alle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conoscenze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acquisite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Tramite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approccio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continuous learning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possono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apprendere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nuovi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pattern 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ottenere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informazioni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nuove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tipologie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attacchi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5" name="Immagine 4" descr="Immagine che contiene statua, scultura, arte, cartone animato&#10;&#10;Il contenuto generato dall'IA potrebbe non essere corretto.">
            <a:extLst>
              <a:ext uri="{FF2B5EF4-FFF2-40B4-BE49-F238E27FC236}">
                <a16:creationId xmlns:a16="http://schemas.microsoft.com/office/drawing/2014/main" id="{D97051B2-3941-250A-F136-459C1689C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7170174"/>
            <a:ext cx="2990850" cy="2514600"/>
          </a:xfrm>
          <a:prstGeom prst="rect">
            <a:avLst/>
          </a:prstGeo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8D06FC-42A7-297E-7067-F0F75416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25600" y="9684774"/>
            <a:ext cx="3479007" cy="371834"/>
          </a:xfrm>
        </p:spPr>
        <p:txBody>
          <a:bodyPr/>
          <a:lstStyle/>
          <a:p>
            <a:r>
              <a:rPr lang="en-US"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  <a:endParaRPr lang="en-US" sz="1500" b="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821978" y="963947"/>
            <a:ext cx="6644044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COSA È STATO FATTO ?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568892"/>
            <a:ext cx="16230600" cy="20191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41"/>
              </a:lnSpc>
            </a:pP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usati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che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appartengono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alle diverse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categorie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architetturali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Encoder-only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distilBERT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Decoder-only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distilGPT2, GPT-Neo-125M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Encoder-Decoder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TinyT5, BART-base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6210300"/>
            <a:ext cx="16230600" cy="25321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41"/>
              </a:lnSpc>
            </a:pP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vengono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testati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diverse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fasi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classiche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usate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la </a:t>
            </a:r>
            <a:r>
              <a:rPr lang="en-US" sz="2886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verifica</a:t>
            </a:r>
            <a:r>
              <a:rPr lang="en-US" sz="2886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performance:</a:t>
            </a:r>
          </a:p>
          <a:p>
            <a:pPr algn="l">
              <a:lnSpc>
                <a:spcPts val="4041"/>
              </a:lnSpc>
            </a:pPr>
            <a:endParaRPr lang="en-US" sz="288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Zero-shot</a:t>
            </a:r>
            <a:endParaRPr lang="en-US" sz="2886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Fine-tuning</a:t>
            </a:r>
          </a:p>
          <a:p>
            <a:pPr marL="623259" lvl="1" indent="-311630" algn="l">
              <a:lnSpc>
                <a:spcPts val="4041"/>
              </a:lnSpc>
              <a:buFont typeface="Arial"/>
              <a:buChar char="•"/>
            </a:pPr>
            <a:r>
              <a:rPr lang="en-US" sz="2886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Cross validation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C468FB-CEC4-3BB9-191B-7B9010C8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20800" y="9639300"/>
            <a:ext cx="3543300" cy="422573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90DD1ADD-DA2A-2C8F-D06F-84D9441427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4683633"/>
            <a:ext cx="3819402" cy="10153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09600" y="2151364"/>
            <a:ext cx="8129220" cy="5984271"/>
          </a:xfrm>
          <a:custGeom>
            <a:avLst/>
            <a:gdLst/>
            <a:ahLst/>
            <a:cxnLst/>
            <a:rect l="l" t="t" r="r" b="b"/>
            <a:pathLst>
              <a:path w="8329752" h="6380236">
                <a:moveTo>
                  <a:pt x="0" y="0"/>
                </a:moveTo>
                <a:lnTo>
                  <a:pt x="8329752" y="0"/>
                </a:lnTo>
                <a:lnTo>
                  <a:pt x="8329752" y="6380236"/>
                </a:lnTo>
                <a:lnTo>
                  <a:pt x="0" y="6380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 dirty="0"/>
          </a:p>
        </p:txBody>
      </p:sp>
      <p:sp>
        <p:nvSpPr>
          <p:cNvPr id="3" name="Freeform 3"/>
          <p:cNvSpPr/>
          <p:nvPr/>
        </p:nvSpPr>
        <p:spPr>
          <a:xfrm>
            <a:off x="9549180" y="2163987"/>
            <a:ext cx="7672019" cy="5959023"/>
          </a:xfrm>
          <a:custGeom>
            <a:avLst/>
            <a:gdLst/>
            <a:ahLst/>
            <a:cxnLst/>
            <a:rect l="l" t="t" r="r" b="b"/>
            <a:pathLst>
              <a:path w="8576513" h="6329740">
                <a:moveTo>
                  <a:pt x="0" y="0"/>
                </a:moveTo>
                <a:lnTo>
                  <a:pt x="8576513" y="0"/>
                </a:lnTo>
                <a:lnTo>
                  <a:pt x="8576513" y="6329741"/>
                </a:lnTo>
                <a:lnTo>
                  <a:pt x="0" y="6329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7583994" y="316230"/>
            <a:ext cx="3930373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ZERO SHOT 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A0D6A4-3EF5-F5A4-7785-58C0A8205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97000" y="9639300"/>
            <a:ext cx="3897498" cy="3810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" y="2095500"/>
            <a:ext cx="7086163" cy="6538430"/>
          </a:xfrm>
          <a:custGeom>
            <a:avLst/>
            <a:gdLst/>
            <a:ahLst/>
            <a:cxnLst/>
            <a:rect l="l" t="t" r="r" b="b"/>
            <a:pathLst>
              <a:path w="7958776" h="6752260">
                <a:moveTo>
                  <a:pt x="0" y="0"/>
                </a:moveTo>
                <a:lnTo>
                  <a:pt x="7958776" y="0"/>
                </a:lnTo>
                <a:lnTo>
                  <a:pt x="7958776" y="6752259"/>
                </a:lnTo>
                <a:lnTo>
                  <a:pt x="0" y="6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148916" y="2095500"/>
            <a:ext cx="7548457" cy="6538430"/>
          </a:xfrm>
          <a:custGeom>
            <a:avLst/>
            <a:gdLst/>
            <a:ahLst/>
            <a:cxnLst/>
            <a:rect l="l" t="t" r="r" b="b"/>
            <a:pathLst>
              <a:path w="8216342" h="6752260">
                <a:moveTo>
                  <a:pt x="0" y="0"/>
                </a:moveTo>
                <a:lnTo>
                  <a:pt x="8216342" y="0"/>
                </a:lnTo>
                <a:lnTo>
                  <a:pt x="8216342" y="6752259"/>
                </a:lnTo>
                <a:lnTo>
                  <a:pt x="0" y="67522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6400800" y="647700"/>
            <a:ext cx="4679990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9DCB207-65A8-9638-724D-C355CCDB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20800" y="9639300"/>
            <a:ext cx="3784711" cy="4572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2175" y="1115382"/>
            <a:ext cx="7040900" cy="4149542"/>
          </a:xfrm>
          <a:custGeom>
            <a:avLst/>
            <a:gdLst/>
            <a:ahLst/>
            <a:cxnLst/>
            <a:rect l="l" t="t" r="r" b="b"/>
            <a:pathLst>
              <a:path w="7757775" h="4418908">
                <a:moveTo>
                  <a:pt x="0" y="0"/>
                </a:moveTo>
                <a:lnTo>
                  <a:pt x="7757774" y="0"/>
                </a:lnTo>
                <a:lnTo>
                  <a:pt x="7757774" y="4418908"/>
                </a:lnTo>
                <a:lnTo>
                  <a:pt x="0" y="44189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041" b="-145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448800" y="1115382"/>
            <a:ext cx="7810500" cy="4149542"/>
          </a:xfrm>
          <a:custGeom>
            <a:avLst/>
            <a:gdLst/>
            <a:ahLst/>
            <a:cxnLst/>
            <a:rect l="l" t="t" r="r" b="b"/>
            <a:pathLst>
              <a:path w="7962291" h="4310952">
                <a:moveTo>
                  <a:pt x="0" y="0"/>
                </a:moveTo>
                <a:lnTo>
                  <a:pt x="7962291" y="0"/>
                </a:lnTo>
                <a:lnTo>
                  <a:pt x="7962291" y="4310952"/>
                </a:lnTo>
                <a:lnTo>
                  <a:pt x="0" y="43109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402" b="-4402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142175" y="5761047"/>
            <a:ext cx="7154375" cy="3410571"/>
          </a:xfrm>
          <a:custGeom>
            <a:avLst/>
            <a:gdLst/>
            <a:ahLst/>
            <a:cxnLst/>
            <a:rect l="l" t="t" r="r" b="b"/>
            <a:pathLst>
              <a:path w="7769327" h="4302889">
                <a:moveTo>
                  <a:pt x="0" y="0"/>
                </a:moveTo>
                <a:lnTo>
                  <a:pt x="7769328" y="0"/>
                </a:lnTo>
                <a:lnTo>
                  <a:pt x="7769328" y="4302889"/>
                </a:lnTo>
                <a:lnTo>
                  <a:pt x="0" y="43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09" b="-5417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9458632" y="5761047"/>
            <a:ext cx="7810500" cy="3410571"/>
          </a:xfrm>
          <a:custGeom>
            <a:avLst/>
            <a:gdLst/>
            <a:ahLst/>
            <a:cxnLst/>
            <a:rect l="l" t="t" r="r" b="b"/>
            <a:pathLst>
              <a:path w="7962291" h="4384082">
                <a:moveTo>
                  <a:pt x="0" y="0"/>
                </a:moveTo>
                <a:lnTo>
                  <a:pt x="7962291" y="0"/>
                </a:lnTo>
                <a:lnTo>
                  <a:pt x="7962291" y="4384082"/>
                </a:lnTo>
                <a:lnTo>
                  <a:pt x="0" y="43840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2652" b="-4338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TextBox 6"/>
          <p:cNvSpPr txBox="1"/>
          <p:nvPr/>
        </p:nvSpPr>
        <p:spPr>
          <a:xfrm>
            <a:off x="3760708" y="118303"/>
            <a:ext cx="10766584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METRICHE PER ATTACCO FINE-TUNING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Segnaposto piè di pagina 6">
            <a:extLst>
              <a:ext uri="{FF2B5EF4-FFF2-40B4-BE49-F238E27FC236}">
                <a16:creationId xmlns:a16="http://schemas.microsoft.com/office/drawing/2014/main" id="{0C7BB252-9281-4CE1-5768-9ECDED5BB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944600" y="9683719"/>
            <a:ext cx="3771900" cy="407394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217025" y="1663740"/>
            <a:ext cx="8308975" cy="7093567"/>
          </a:xfrm>
          <a:custGeom>
            <a:avLst/>
            <a:gdLst/>
            <a:ahLst/>
            <a:cxnLst/>
            <a:rect l="l" t="t" r="r" b="b"/>
            <a:pathLst>
              <a:path w="8308975" h="7093567">
                <a:moveTo>
                  <a:pt x="0" y="0"/>
                </a:moveTo>
                <a:lnTo>
                  <a:pt x="8308975" y="0"/>
                </a:lnTo>
                <a:lnTo>
                  <a:pt x="8308975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762000" y="1663741"/>
            <a:ext cx="7660513" cy="7093567"/>
          </a:xfrm>
          <a:custGeom>
            <a:avLst/>
            <a:gdLst/>
            <a:ahLst/>
            <a:cxnLst/>
            <a:rect l="l" t="t" r="r" b="b"/>
            <a:pathLst>
              <a:path w="7660513" h="7093567">
                <a:moveTo>
                  <a:pt x="0" y="0"/>
                </a:moveTo>
                <a:lnTo>
                  <a:pt x="7660513" y="0"/>
                </a:lnTo>
                <a:lnTo>
                  <a:pt x="7660513" y="7093567"/>
                </a:lnTo>
                <a:lnTo>
                  <a:pt x="0" y="7093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26" b="-1626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6757095" y="316230"/>
            <a:ext cx="4773811" cy="1348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CROSS VALIDATION</a:t>
            </a: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429E8A-10C1-5DAD-BD74-0DABDC901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73200" y="9796330"/>
            <a:ext cx="3605981" cy="363896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81200" y="956627"/>
            <a:ext cx="13168788" cy="6629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PROBLEMA RISCONTRATO E POSSIBILE SOLUZIONE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706932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Il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principale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è la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difficoltà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di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generalizzazione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delle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conoscenze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acquisite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domini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differenti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06577" y="4827918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 </a:t>
            </a:r>
            <a:r>
              <a:rPr lang="en-US" sz="3399" b="1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soluzione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per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migliorare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l’adattabilitià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modello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diversi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domini,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consiste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nell’utilizzo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di Adapter, in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particolare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LoRA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(</a:t>
            </a:r>
            <a:r>
              <a:rPr lang="en-US" sz="33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Low-Rank-Adaptation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6750748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 nostro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LoRA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sono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stati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applicati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alle diverse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matrici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nel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meccanismo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399" b="1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self-attention</a:t>
            </a:r>
            <a:r>
              <a:rPr lang="en-US" sz="339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 Matrice Query, Matrice Key, Matrice Value, Matrice Output. 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BE68B53-855A-6076-6D6B-82DDD784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73200" y="9715500"/>
            <a:ext cx="3543300" cy="360106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0113" y="1496168"/>
            <a:ext cx="8273887" cy="7294663"/>
          </a:xfrm>
          <a:custGeom>
            <a:avLst/>
            <a:gdLst/>
            <a:ahLst/>
            <a:cxnLst/>
            <a:rect l="l" t="t" r="r" b="b"/>
            <a:pathLst>
              <a:path w="8273887" h="7294663">
                <a:moveTo>
                  <a:pt x="0" y="0"/>
                </a:moveTo>
                <a:lnTo>
                  <a:pt x="8273887" y="0"/>
                </a:lnTo>
                <a:lnTo>
                  <a:pt x="8273887" y="7294664"/>
                </a:lnTo>
                <a:lnTo>
                  <a:pt x="0" y="72946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9982199" y="5676900"/>
            <a:ext cx="7435687" cy="3113931"/>
          </a:xfrm>
          <a:custGeom>
            <a:avLst/>
            <a:gdLst/>
            <a:ahLst/>
            <a:cxnLst/>
            <a:rect l="l" t="t" r="r" b="b"/>
            <a:pathLst>
              <a:path w="8262404" h="3519282">
                <a:moveTo>
                  <a:pt x="0" y="0"/>
                </a:moveTo>
                <a:lnTo>
                  <a:pt x="8262404" y="0"/>
                </a:lnTo>
                <a:lnTo>
                  <a:pt x="8262404" y="3519282"/>
                </a:lnTo>
                <a:lnTo>
                  <a:pt x="0" y="3519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944" b="-1944"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9861713" y="1496168"/>
            <a:ext cx="7435687" cy="3647332"/>
          </a:xfrm>
          <a:custGeom>
            <a:avLst/>
            <a:gdLst/>
            <a:ahLst/>
            <a:cxnLst/>
            <a:rect l="l" t="t" r="r" b="b"/>
            <a:pathLst>
              <a:path w="8262404" h="3842018">
                <a:moveTo>
                  <a:pt x="0" y="0"/>
                </a:moveTo>
                <a:lnTo>
                  <a:pt x="8262404" y="0"/>
                </a:lnTo>
                <a:lnTo>
                  <a:pt x="8262404" y="3842018"/>
                </a:lnTo>
                <a:lnTo>
                  <a:pt x="0" y="3842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6324600" y="322936"/>
            <a:ext cx="5829002" cy="1363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59"/>
              </a:lnSpc>
              <a:spcBef>
                <a:spcPct val="0"/>
              </a:spcBef>
            </a:pPr>
            <a:r>
              <a:rPr lang="en-US" sz="3899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FINE-TUNING </a:t>
            </a:r>
            <a:r>
              <a:rPr lang="en-US" sz="3899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LoRA</a:t>
            </a: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  <a:p>
            <a:pPr algn="ctr">
              <a:lnSpc>
                <a:spcPts val="5459"/>
              </a:lnSpc>
              <a:spcBef>
                <a:spcPct val="0"/>
              </a:spcBef>
            </a:pPr>
            <a:endParaRPr lang="en-US" sz="3899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3A37F9F-CDB1-09FA-ABC4-988819B9E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49400" y="9715500"/>
            <a:ext cx="3657600" cy="381000"/>
          </a:xfrm>
        </p:spPr>
        <p:txBody>
          <a:bodyPr/>
          <a:lstStyle/>
          <a:p>
            <a:r>
              <a:rPr lang="en-US" sz="15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Niccolò Lardo - F004 INFORMATICA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</TotalTime>
  <Words>371</Words>
  <Application>Microsoft Office PowerPoint</Application>
  <PresentationFormat>Personalizzato</PresentationFormat>
  <Paragraphs>43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7" baseType="lpstr">
      <vt:lpstr>Calibri</vt:lpstr>
      <vt:lpstr>Aptos</vt:lpstr>
      <vt:lpstr>Open Sans Bold</vt:lpstr>
      <vt:lpstr>Open Sans</vt:lpstr>
      <vt:lpstr>Arial</vt:lpstr>
      <vt:lpstr>Office Theme</vt:lpstr>
      <vt:lpstr>Large Language Model (LLM) in un contesto di malware detection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Tirocinio 2025</dc:title>
  <cp:lastModifiedBy>LARDO NICCOLÒ</cp:lastModifiedBy>
  <cp:revision>35</cp:revision>
  <dcterms:created xsi:type="dcterms:W3CDTF">2006-08-16T00:00:00Z</dcterms:created>
  <dcterms:modified xsi:type="dcterms:W3CDTF">2025-06-09T12:55:33Z</dcterms:modified>
  <dc:identifier>DAGpBRppcVQ</dc:identifier>
</cp:coreProperties>
</file>