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charts/chart92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charts/chart93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charts/chart94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rts/chart95.xml" ContentType="application/vnd.openxmlformats-officedocument.drawingml.chart+xml"/>
  <Override PartName="/ppt/charts/style95.xml" ContentType="application/vnd.ms-office.chartstyle+xml"/>
  <Override PartName="/ppt/charts/colors95.xml" ContentType="application/vnd.ms-office.chartcolorstyle+xml"/>
  <Override PartName="/ppt/charts/chart96.xml" ContentType="application/vnd.openxmlformats-officedocument.drawingml.chart+xml"/>
  <Override PartName="/ppt/charts/style96.xml" ContentType="application/vnd.ms-office.chartstyle+xml"/>
  <Override PartName="/ppt/charts/colors96.xml" ContentType="application/vnd.ms-office.chartcolorstyle+xml"/>
  <Override PartName="/ppt/charts/chart97.xml" ContentType="application/vnd.openxmlformats-officedocument.drawingml.chart+xml"/>
  <Override PartName="/ppt/charts/style97.xml" ContentType="application/vnd.ms-office.chartstyle+xml"/>
  <Override PartName="/ppt/charts/colors97.xml" ContentType="application/vnd.ms-office.chartcolorstyle+xml"/>
  <Override PartName="/ppt/charts/chart98.xml" ContentType="application/vnd.openxmlformats-officedocument.drawingml.chart+xml"/>
  <Override PartName="/ppt/charts/style98.xml" ContentType="application/vnd.ms-office.chartstyle+xml"/>
  <Override PartName="/ppt/charts/colors98.xml" ContentType="application/vnd.ms-office.chartcolorstyle+xml"/>
  <Override PartName="/ppt/charts/chart99.xml" ContentType="application/vnd.openxmlformats-officedocument.drawingml.chart+xml"/>
  <Override PartName="/ppt/charts/style99.xml" ContentType="application/vnd.ms-office.chartstyle+xml"/>
  <Override PartName="/ppt/charts/colors99.xml" ContentType="application/vnd.ms-office.chartcolorstyle+xml"/>
  <Override PartName="/ppt/charts/chart100.xml" ContentType="application/vnd.openxmlformats-officedocument.drawingml.chart+xml"/>
  <Override PartName="/ppt/charts/style100.xml" ContentType="application/vnd.ms-office.chartstyle+xml"/>
  <Override PartName="/ppt/charts/colors100.xml" ContentType="application/vnd.ms-office.chartcolorstyle+xml"/>
  <Override PartName="/ppt/charts/chart101.xml" ContentType="application/vnd.openxmlformats-officedocument.drawingml.chart+xml"/>
  <Override PartName="/ppt/charts/style101.xml" ContentType="application/vnd.ms-office.chartstyle+xml"/>
  <Override PartName="/ppt/charts/colors101.xml" ContentType="application/vnd.ms-office.chartcolorstyle+xml"/>
  <Override PartName="/ppt/charts/chart102.xml" ContentType="application/vnd.openxmlformats-officedocument.drawingml.chart+xml"/>
  <Override PartName="/ppt/charts/style102.xml" ContentType="application/vnd.ms-office.chartstyle+xml"/>
  <Override PartName="/ppt/charts/colors102.xml" ContentType="application/vnd.ms-office.chartcolorstyle+xml"/>
  <Override PartName="/ppt/charts/chart103.xml" ContentType="application/vnd.openxmlformats-officedocument.drawingml.chart+xml"/>
  <Override PartName="/ppt/charts/style103.xml" ContentType="application/vnd.ms-office.chartstyle+xml"/>
  <Override PartName="/ppt/charts/colors103.xml" ContentType="application/vnd.ms-office.chartcolorstyle+xml"/>
  <Override PartName="/ppt/charts/chart104.xml" ContentType="application/vnd.openxmlformats-officedocument.drawingml.chart+xml"/>
  <Override PartName="/ppt/charts/style104.xml" ContentType="application/vnd.ms-office.chartstyle+xml"/>
  <Override PartName="/ppt/charts/colors104.xml" ContentType="application/vnd.ms-office.chartcolorstyle+xml"/>
  <Override PartName="/ppt/charts/chart105.xml" ContentType="application/vnd.openxmlformats-officedocument.drawingml.chart+xml"/>
  <Override PartName="/ppt/charts/style105.xml" ContentType="application/vnd.ms-office.chartstyle+xml"/>
  <Override PartName="/ppt/charts/colors105.xml" ContentType="application/vnd.ms-office.chartcolorstyle+xml"/>
  <Override PartName="/ppt/charts/chart106.xml" ContentType="application/vnd.openxmlformats-officedocument.drawingml.chart+xml"/>
  <Override PartName="/ppt/charts/style106.xml" ContentType="application/vnd.ms-office.chartstyle+xml"/>
  <Override PartName="/ppt/charts/colors106.xml" ContentType="application/vnd.ms-office.chartcolorstyle+xml"/>
  <Override PartName="/ppt/charts/chart107.xml" ContentType="application/vnd.openxmlformats-officedocument.drawingml.chart+xml"/>
  <Override PartName="/ppt/charts/style107.xml" ContentType="application/vnd.ms-office.chartstyle+xml"/>
  <Override PartName="/ppt/charts/colors107.xml" ContentType="application/vnd.ms-office.chartcolorstyle+xml"/>
  <Override PartName="/ppt/charts/chart108.xml" ContentType="application/vnd.openxmlformats-officedocument.drawingml.chart+xml"/>
  <Override PartName="/ppt/charts/style108.xml" ContentType="application/vnd.ms-office.chartstyle+xml"/>
  <Override PartName="/ppt/charts/colors108.xml" ContentType="application/vnd.ms-office.chartcolorstyle+xml"/>
  <Override PartName="/ppt/charts/chart109.xml" ContentType="application/vnd.openxmlformats-officedocument.drawingml.chart+xml"/>
  <Override PartName="/ppt/charts/style109.xml" ContentType="application/vnd.ms-office.chartstyle+xml"/>
  <Override PartName="/ppt/charts/colors109.xml" ContentType="application/vnd.ms-office.chartcolorstyle+xml"/>
  <Override PartName="/ppt/charts/chart110.xml" ContentType="application/vnd.openxmlformats-officedocument.drawingml.chart+xml"/>
  <Override PartName="/ppt/charts/style110.xml" ContentType="application/vnd.ms-office.chartstyle+xml"/>
  <Override PartName="/ppt/charts/colors110.xml" ContentType="application/vnd.ms-office.chartcolorstyle+xml"/>
  <Override PartName="/ppt/charts/chart111.xml" ContentType="application/vnd.openxmlformats-officedocument.drawingml.chart+xml"/>
  <Override PartName="/ppt/charts/style111.xml" ContentType="application/vnd.ms-office.chartstyle+xml"/>
  <Override PartName="/ppt/charts/colors111.xml" ContentType="application/vnd.ms-office.chartcolorstyle+xml"/>
  <Override PartName="/ppt/charts/chart112.xml" ContentType="application/vnd.openxmlformats-officedocument.drawingml.chart+xml"/>
  <Override PartName="/ppt/charts/style112.xml" ContentType="application/vnd.ms-office.chartstyle+xml"/>
  <Override PartName="/ppt/charts/colors112.xml" ContentType="application/vnd.ms-office.chartcolorstyle+xml"/>
  <Override PartName="/ppt/charts/chart113.xml" ContentType="application/vnd.openxmlformats-officedocument.drawingml.chart+xml"/>
  <Override PartName="/ppt/charts/style113.xml" ContentType="application/vnd.ms-office.chartstyle+xml"/>
  <Override PartName="/ppt/charts/colors113.xml" ContentType="application/vnd.ms-office.chartcolorstyle+xml"/>
  <Override PartName="/ppt/charts/chart114.xml" ContentType="application/vnd.openxmlformats-officedocument.drawingml.chart+xml"/>
  <Override PartName="/ppt/charts/style114.xml" ContentType="application/vnd.ms-office.chartstyle+xml"/>
  <Override PartName="/ppt/charts/colors114.xml" ContentType="application/vnd.ms-office.chartcolorstyle+xml"/>
  <Override PartName="/ppt/charts/chart115.xml" ContentType="application/vnd.openxmlformats-officedocument.drawingml.chart+xml"/>
  <Override PartName="/ppt/charts/style115.xml" ContentType="application/vnd.ms-office.chartstyle+xml"/>
  <Override PartName="/ppt/charts/colors115.xml" ContentType="application/vnd.ms-office.chartcolorstyle+xml"/>
  <Override PartName="/ppt/charts/chart116.xml" ContentType="application/vnd.openxmlformats-officedocument.drawingml.chart+xml"/>
  <Override PartName="/ppt/charts/style116.xml" ContentType="application/vnd.ms-office.chartstyle+xml"/>
  <Override PartName="/ppt/charts/colors116.xml" ContentType="application/vnd.ms-office.chartcolorstyle+xml"/>
  <Override PartName="/ppt/charts/chart117.xml" ContentType="application/vnd.openxmlformats-officedocument.drawingml.chart+xml"/>
  <Override PartName="/ppt/charts/style117.xml" ContentType="application/vnd.ms-office.chartstyle+xml"/>
  <Override PartName="/ppt/charts/colors117.xml" ContentType="application/vnd.ms-office.chartcolorstyle+xml"/>
  <Override PartName="/ppt/charts/chart118.xml" ContentType="application/vnd.openxmlformats-officedocument.drawingml.chart+xml"/>
  <Override PartName="/ppt/charts/style118.xml" ContentType="application/vnd.ms-office.chartstyle+xml"/>
  <Override PartName="/ppt/charts/colors118.xml" ContentType="application/vnd.ms-office.chartcolorstyle+xml"/>
  <Override PartName="/ppt/charts/chart119.xml" ContentType="application/vnd.openxmlformats-officedocument.drawingml.chart+xml"/>
  <Override PartName="/ppt/charts/style119.xml" ContentType="application/vnd.ms-office.chartstyle+xml"/>
  <Override PartName="/ppt/charts/colors119.xml" ContentType="application/vnd.ms-office.chartcolorstyle+xml"/>
  <Override PartName="/ppt/charts/chart120.xml" ContentType="application/vnd.openxmlformats-officedocument.drawingml.chart+xml"/>
  <Override PartName="/ppt/charts/style120.xml" ContentType="application/vnd.ms-office.chartstyle+xml"/>
  <Override PartName="/ppt/charts/colors120.xml" ContentType="application/vnd.ms-office.chartcolorstyle+xml"/>
  <Override PartName="/ppt/charts/chart121.xml" ContentType="application/vnd.openxmlformats-officedocument.drawingml.chart+xml"/>
  <Override PartName="/ppt/charts/style121.xml" ContentType="application/vnd.ms-office.chartstyle+xml"/>
  <Override PartName="/ppt/charts/colors121.xml" ContentType="application/vnd.ms-office.chartcolorstyle+xml"/>
  <Override PartName="/ppt/charts/chart122.xml" ContentType="application/vnd.openxmlformats-officedocument.drawingml.chart+xml"/>
  <Override PartName="/ppt/charts/style122.xml" ContentType="application/vnd.ms-office.chartstyle+xml"/>
  <Override PartName="/ppt/charts/colors122.xml" ContentType="application/vnd.ms-office.chartcolorstyle+xml"/>
  <Override PartName="/ppt/charts/chart123.xml" ContentType="application/vnd.openxmlformats-officedocument.drawingml.chart+xml"/>
  <Override PartName="/ppt/charts/style123.xml" ContentType="application/vnd.ms-office.chartstyle+xml"/>
  <Override PartName="/ppt/charts/colors123.xml" ContentType="application/vnd.ms-office.chartcolorstyle+xml"/>
  <Override PartName="/ppt/charts/chart124.xml" ContentType="application/vnd.openxmlformats-officedocument.drawingml.chart+xml"/>
  <Override PartName="/ppt/charts/style124.xml" ContentType="application/vnd.ms-office.chartstyle+xml"/>
  <Override PartName="/ppt/charts/colors124.xml" ContentType="application/vnd.ms-office.chartcolorstyle+xml"/>
  <Override PartName="/ppt/charts/chart125.xml" ContentType="application/vnd.openxmlformats-officedocument.drawingml.chart+xml"/>
  <Override PartName="/ppt/charts/style125.xml" ContentType="application/vnd.ms-office.chartstyle+xml"/>
  <Override PartName="/ppt/charts/colors125.xml" ContentType="application/vnd.ms-office.chartcolorstyle+xml"/>
  <Override PartName="/ppt/charts/chart126.xml" ContentType="application/vnd.openxmlformats-officedocument.drawingml.chart+xml"/>
  <Override PartName="/ppt/charts/style126.xml" ContentType="application/vnd.ms-office.chartstyle+xml"/>
  <Override PartName="/ppt/charts/colors126.xml" ContentType="application/vnd.ms-office.chartcolorstyle+xml"/>
  <Override PartName="/ppt/charts/chart127.xml" ContentType="application/vnd.openxmlformats-officedocument.drawingml.chart+xml"/>
  <Override PartName="/ppt/charts/style127.xml" ContentType="application/vnd.ms-office.chartstyle+xml"/>
  <Override PartName="/ppt/charts/colors127.xml" ContentType="application/vnd.ms-office.chartcolorstyle+xml"/>
  <Override PartName="/ppt/charts/chart128.xml" ContentType="application/vnd.openxmlformats-officedocument.drawingml.chart+xml"/>
  <Override PartName="/ppt/charts/style128.xml" ContentType="application/vnd.ms-office.chartstyle+xml"/>
  <Override PartName="/ppt/charts/colors128.xml" ContentType="application/vnd.ms-office.chartcolorstyle+xml"/>
  <Override PartName="/ppt/charts/chart129.xml" ContentType="application/vnd.openxmlformats-officedocument.drawingml.chart+xml"/>
  <Override PartName="/ppt/charts/style129.xml" ContentType="application/vnd.ms-office.chartstyle+xml"/>
  <Override PartName="/ppt/charts/colors129.xml" ContentType="application/vnd.ms-office.chartcolorstyle+xml"/>
  <Override PartName="/ppt/charts/chart130.xml" ContentType="application/vnd.openxmlformats-officedocument.drawingml.chart+xml"/>
  <Override PartName="/ppt/charts/style130.xml" ContentType="application/vnd.ms-office.chartstyle+xml"/>
  <Override PartName="/ppt/charts/colors130.xml" ContentType="application/vnd.ms-office.chartcolorstyle+xml"/>
  <Override PartName="/ppt/charts/chart131.xml" ContentType="application/vnd.openxmlformats-officedocument.drawingml.chart+xml"/>
  <Override PartName="/ppt/charts/style131.xml" ContentType="application/vnd.ms-office.chartstyle+xml"/>
  <Override PartName="/ppt/charts/colors131.xml" ContentType="application/vnd.ms-office.chartcolorstyle+xml"/>
  <Override PartName="/ppt/charts/chart132.xml" ContentType="application/vnd.openxmlformats-officedocument.drawingml.chart+xml"/>
  <Override PartName="/ppt/charts/style132.xml" ContentType="application/vnd.ms-office.chartstyle+xml"/>
  <Override PartName="/ppt/charts/colors132.xml" ContentType="application/vnd.ms-office.chartcolorstyle+xml"/>
  <Override PartName="/ppt/charts/chart133.xml" ContentType="application/vnd.openxmlformats-officedocument.drawingml.chart+xml"/>
  <Override PartName="/ppt/charts/style133.xml" ContentType="application/vnd.ms-office.chartstyle+xml"/>
  <Override PartName="/ppt/charts/colors133.xml" ContentType="application/vnd.ms-office.chartcolorstyle+xml"/>
  <Override PartName="/ppt/charts/chart134.xml" ContentType="application/vnd.openxmlformats-officedocument.drawingml.chart+xml"/>
  <Override PartName="/ppt/charts/style134.xml" ContentType="application/vnd.ms-office.chartstyle+xml"/>
  <Override PartName="/ppt/charts/colors134.xml" ContentType="application/vnd.ms-office.chartcolorstyle+xml"/>
  <Override PartName="/ppt/charts/chart135.xml" ContentType="application/vnd.openxmlformats-officedocument.drawingml.chart+xml"/>
  <Override PartName="/ppt/charts/style135.xml" ContentType="application/vnd.ms-office.chartstyle+xml"/>
  <Override PartName="/ppt/charts/colors135.xml" ContentType="application/vnd.ms-office.chartcolorstyle+xml"/>
  <Override PartName="/ppt/charts/chart136.xml" ContentType="application/vnd.openxmlformats-officedocument.drawingml.chart+xml"/>
  <Override PartName="/ppt/charts/style136.xml" ContentType="application/vnd.ms-office.chartstyle+xml"/>
  <Override PartName="/ppt/charts/colors136.xml" ContentType="application/vnd.ms-office.chartcolorstyle+xml"/>
  <Override PartName="/ppt/charts/chart137.xml" ContentType="application/vnd.openxmlformats-officedocument.drawingml.chart+xml"/>
  <Override PartName="/ppt/charts/style137.xml" ContentType="application/vnd.ms-office.chartstyle+xml"/>
  <Override PartName="/ppt/charts/colors137.xml" ContentType="application/vnd.ms-office.chartcolorstyle+xml"/>
  <Override PartName="/ppt/charts/chart138.xml" ContentType="application/vnd.openxmlformats-officedocument.drawingml.chart+xml"/>
  <Override PartName="/ppt/charts/style138.xml" ContentType="application/vnd.ms-office.chartstyle+xml"/>
  <Override PartName="/ppt/charts/colors13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8" r:id="rId4"/>
    <p:sldId id="289" r:id="rId5"/>
    <p:sldId id="261" r:id="rId6"/>
    <p:sldId id="274" r:id="rId7"/>
    <p:sldId id="264" r:id="rId8"/>
    <p:sldId id="293" r:id="rId9"/>
    <p:sldId id="294" r:id="rId10"/>
    <p:sldId id="295" r:id="rId11"/>
    <p:sldId id="296" r:id="rId12"/>
    <p:sldId id="297" r:id="rId13"/>
    <p:sldId id="299" r:id="rId14"/>
    <p:sldId id="257" r:id="rId15"/>
    <p:sldId id="269" r:id="rId16"/>
    <p:sldId id="288" r:id="rId17"/>
    <p:sldId id="260" r:id="rId18"/>
    <p:sldId id="273" r:id="rId19"/>
    <p:sldId id="300" r:id="rId20"/>
    <p:sldId id="301" r:id="rId21"/>
    <p:sldId id="302" r:id="rId22"/>
    <p:sldId id="303" r:id="rId23"/>
    <p:sldId id="304" r:id="rId24"/>
    <p:sldId id="263" r:id="rId25"/>
    <p:sldId id="270" r:id="rId26"/>
    <p:sldId id="292" r:id="rId27"/>
    <p:sldId id="262" r:id="rId28"/>
    <p:sldId id="275" r:id="rId29"/>
    <p:sldId id="265" r:id="rId30"/>
    <p:sldId id="305" r:id="rId31"/>
    <p:sldId id="306" r:id="rId32"/>
    <p:sldId id="307" r:id="rId33"/>
    <p:sldId id="308" r:id="rId34"/>
    <p:sldId id="309" r:id="rId35"/>
    <p:sldId id="310" r:id="rId36"/>
    <p:sldId id="266" r:id="rId37"/>
    <p:sldId id="271" r:id="rId38"/>
    <p:sldId id="290" r:id="rId39"/>
    <p:sldId id="311" r:id="rId40"/>
    <p:sldId id="312" r:id="rId41"/>
    <p:sldId id="313" r:id="rId42"/>
    <p:sldId id="267" r:id="rId43"/>
    <p:sldId id="272" r:id="rId44"/>
    <p:sldId id="291" r:id="rId45"/>
    <p:sldId id="314" r:id="rId46"/>
    <p:sldId id="315" r:id="rId47"/>
    <p:sldId id="316" r:id="rId48"/>
    <p:sldId id="287" r:id="rId49"/>
    <p:sldId id="276" r:id="rId50"/>
    <p:sldId id="277" r:id="rId51"/>
    <p:sldId id="278" r:id="rId52"/>
    <p:sldId id="317" r:id="rId53"/>
    <p:sldId id="318" r:id="rId54"/>
    <p:sldId id="319" r:id="rId55"/>
    <p:sldId id="280" r:id="rId56"/>
    <p:sldId id="281" r:id="rId57"/>
    <p:sldId id="321" r:id="rId58"/>
    <p:sldId id="322" r:id="rId59"/>
    <p:sldId id="323" r:id="rId60"/>
    <p:sldId id="325" r:id="rId61"/>
    <p:sldId id="324" r:id="rId62"/>
    <p:sldId id="326" r:id="rId63"/>
    <p:sldId id="327" r:id="rId64"/>
    <p:sldId id="328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0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00.xml"/><Relationship Id="rId1" Type="http://schemas.microsoft.com/office/2011/relationships/chartStyle" Target="style100.xml"/></Relationships>
</file>

<file path=ppt/charts/_rels/chart10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01.xml"/><Relationship Id="rId1" Type="http://schemas.microsoft.com/office/2011/relationships/chartStyle" Target="style101.xml"/></Relationships>
</file>

<file path=ppt/charts/_rels/chart10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02.xml"/><Relationship Id="rId1" Type="http://schemas.microsoft.com/office/2011/relationships/chartStyle" Target="style102.xml"/></Relationships>
</file>

<file path=ppt/charts/_rels/chart10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03.xml"/><Relationship Id="rId1" Type="http://schemas.microsoft.com/office/2011/relationships/chartStyle" Target="style103.xml"/></Relationships>
</file>

<file path=ppt/charts/_rels/chart10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04.xml"/><Relationship Id="rId1" Type="http://schemas.microsoft.com/office/2011/relationships/chartStyle" Target="style104.xml"/></Relationships>
</file>

<file path=ppt/charts/_rels/chart10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05.xml"/><Relationship Id="rId1" Type="http://schemas.microsoft.com/office/2011/relationships/chartStyle" Target="style105.xml"/></Relationships>
</file>

<file path=ppt/charts/_rels/chart10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06.xml"/><Relationship Id="rId1" Type="http://schemas.microsoft.com/office/2011/relationships/chartStyle" Target="style106.xml"/></Relationships>
</file>

<file path=ppt/charts/_rels/chart10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07.xml"/><Relationship Id="rId1" Type="http://schemas.microsoft.com/office/2011/relationships/chartStyle" Target="style107.xml"/></Relationships>
</file>

<file path=ppt/charts/_rels/chart10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08.xml"/><Relationship Id="rId1" Type="http://schemas.microsoft.com/office/2011/relationships/chartStyle" Target="style108.xml"/></Relationships>
</file>

<file path=ppt/charts/_rels/chart10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09.xml"/><Relationship Id="rId1" Type="http://schemas.microsoft.com/office/2011/relationships/chartStyle" Target="style10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10.xml"/><Relationship Id="rId1" Type="http://schemas.microsoft.com/office/2011/relationships/chartStyle" Target="style110.xml"/></Relationships>
</file>

<file path=ppt/charts/_rels/chart1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11.xml"/><Relationship Id="rId1" Type="http://schemas.microsoft.com/office/2011/relationships/chartStyle" Target="style111.xml"/></Relationships>
</file>

<file path=ppt/charts/_rels/chart1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12.xml"/><Relationship Id="rId1" Type="http://schemas.microsoft.com/office/2011/relationships/chartStyle" Target="style112.xml"/></Relationships>
</file>

<file path=ppt/charts/_rels/chart1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13.xml"/><Relationship Id="rId1" Type="http://schemas.microsoft.com/office/2011/relationships/chartStyle" Target="style113.xml"/></Relationships>
</file>

<file path=ppt/charts/_rels/chart1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14.xml"/><Relationship Id="rId1" Type="http://schemas.microsoft.com/office/2011/relationships/chartStyle" Target="style114.xml"/></Relationships>
</file>

<file path=ppt/charts/_rels/chart1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15.xml"/><Relationship Id="rId1" Type="http://schemas.microsoft.com/office/2011/relationships/chartStyle" Target="style115.xml"/></Relationships>
</file>

<file path=ppt/charts/_rels/chart1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16.xml"/><Relationship Id="rId1" Type="http://schemas.microsoft.com/office/2011/relationships/chartStyle" Target="style116.xml"/></Relationships>
</file>

<file path=ppt/charts/_rels/chart1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17.xml"/><Relationship Id="rId1" Type="http://schemas.microsoft.com/office/2011/relationships/chartStyle" Target="style117.xml"/></Relationships>
</file>

<file path=ppt/charts/_rels/chart1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18.xml"/><Relationship Id="rId1" Type="http://schemas.microsoft.com/office/2011/relationships/chartStyle" Target="style118.xml"/></Relationships>
</file>

<file path=ppt/charts/_rels/chart1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19.xml"/><Relationship Id="rId1" Type="http://schemas.microsoft.com/office/2011/relationships/chartStyle" Target="style11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20.xml"/><Relationship Id="rId1" Type="http://schemas.microsoft.com/office/2011/relationships/chartStyle" Target="style120.xml"/></Relationships>
</file>

<file path=ppt/charts/_rels/chart1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21.xml"/><Relationship Id="rId1" Type="http://schemas.microsoft.com/office/2011/relationships/chartStyle" Target="style121.xml"/></Relationships>
</file>

<file path=ppt/charts/_rels/chart1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22.xml"/><Relationship Id="rId1" Type="http://schemas.microsoft.com/office/2011/relationships/chartStyle" Target="style122.xml"/></Relationships>
</file>

<file path=ppt/charts/_rels/chart1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23.xml"/><Relationship Id="rId1" Type="http://schemas.microsoft.com/office/2011/relationships/chartStyle" Target="style123.xml"/></Relationships>
</file>

<file path=ppt/charts/_rels/chart1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24.xml"/><Relationship Id="rId1" Type="http://schemas.microsoft.com/office/2011/relationships/chartStyle" Target="style124.xml"/></Relationships>
</file>

<file path=ppt/charts/_rels/chart1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25.xml"/><Relationship Id="rId1" Type="http://schemas.microsoft.com/office/2011/relationships/chartStyle" Target="style125.xml"/></Relationships>
</file>

<file path=ppt/charts/_rels/chart1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26.xml"/><Relationship Id="rId1" Type="http://schemas.microsoft.com/office/2011/relationships/chartStyle" Target="style126.xml"/></Relationships>
</file>

<file path=ppt/charts/_rels/chart1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27.xml"/><Relationship Id="rId1" Type="http://schemas.microsoft.com/office/2011/relationships/chartStyle" Target="style127.xml"/></Relationships>
</file>

<file path=ppt/charts/_rels/chart1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28.xml"/><Relationship Id="rId1" Type="http://schemas.microsoft.com/office/2011/relationships/chartStyle" Target="style128.xml"/></Relationships>
</file>

<file path=ppt/charts/_rels/chart1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29.xml"/><Relationship Id="rId1" Type="http://schemas.microsoft.com/office/2011/relationships/chartStyle" Target="style12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30.xml"/><Relationship Id="rId1" Type="http://schemas.microsoft.com/office/2011/relationships/chartStyle" Target="style130.xml"/></Relationships>
</file>

<file path=ppt/charts/_rels/chart1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31.xml"/><Relationship Id="rId1" Type="http://schemas.microsoft.com/office/2011/relationships/chartStyle" Target="style131.xml"/></Relationships>
</file>

<file path=ppt/charts/_rels/chart1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32.xml"/><Relationship Id="rId1" Type="http://schemas.microsoft.com/office/2011/relationships/chartStyle" Target="style132.xml"/></Relationships>
</file>

<file path=ppt/charts/_rels/chart1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33.xml"/><Relationship Id="rId1" Type="http://schemas.microsoft.com/office/2011/relationships/chartStyle" Target="style133.xml"/></Relationships>
</file>

<file path=ppt/charts/_rels/chart1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34.xml"/><Relationship Id="rId1" Type="http://schemas.microsoft.com/office/2011/relationships/chartStyle" Target="style134.xml"/></Relationships>
</file>

<file path=ppt/charts/_rels/chart1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35.xml"/><Relationship Id="rId1" Type="http://schemas.microsoft.com/office/2011/relationships/chartStyle" Target="style135.xml"/></Relationships>
</file>

<file path=ppt/charts/_rels/chart1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36.xml"/><Relationship Id="rId1" Type="http://schemas.microsoft.com/office/2011/relationships/chartStyle" Target="style136.xml"/></Relationships>
</file>

<file path=ppt/charts/_rels/chart1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37.xml"/><Relationship Id="rId1" Type="http://schemas.microsoft.com/office/2011/relationships/chartStyle" Target="style137.xml"/></Relationships>
</file>

<file path=ppt/charts/_rels/chart1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38.xml"/><Relationship Id="rId1" Type="http://schemas.microsoft.com/office/2011/relationships/chartStyle" Target="style13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_rels/chart9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95.xml"/><Relationship Id="rId1" Type="http://schemas.microsoft.com/office/2011/relationships/chartStyle" Target="style95.xml"/></Relationships>
</file>

<file path=ppt/charts/_rels/chart9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96.xml"/><Relationship Id="rId1" Type="http://schemas.microsoft.com/office/2011/relationships/chartStyle" Target="style96.xml"/></Relationships>
</file>

<file path=ppt/charts/_rels/chart9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97.xml"/><Relationship Id="rId1" Type="http://schemas.microsoft.com/office/2011/relationships/chartStyle" Target="style97.xml"/></Relationships>
</file>

<file path=ppt/charts/_rels/chart9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98.xml"/><Relationship Id="rId1" Type="http://schemas.microsoft.com/office/2011/relationships/chartStyle" Target="style98.xml"/></Relationships>
</file>

<file path=ppt/charts/_rels/chart9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99.xml"/><Relationship Id="rId1" Type="http://schemas.microsoft.com/office/2011/relationships/chartStyle" Target="style9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T5'!$R$127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T5'!$S$126:$U$126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T5'!$S$127:$U$127</c:f>
              <c:numCache>
                <c:formatCode>0.0000</c:formatCode>
                <c:ptCount val="3"/>
                <c:pt idx="0">
                  <c:v>9.74E-2</c:v>
                </c:pt>
                <c:pt idx="1">
                  <c:v>0.3392</c:v>
                </c:pt>
                <c:pt idx="2">
                  <c:v>5.9700000000000003E-2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01-49F1-B8F5-7F2C33CAEF1B}"/>
            </c:ext>
          </c:extLst>
        </c:ser>
        <c:ser>
          <c:idx val="1"/>
          <c:order val="1"/>
          <c:tx>
            <c:strRef>
              <c:f>'Compare DistBer, Distgpt2, T5'!$R$128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T5'!$S$126:$U$126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T5'!$S$128:$U$128</c:f>
              <c:numCache>
                <c:formatCode>General</c:formatCode>
                <c:ptCount val="3"/>
                <c:pt idx="0">
                  <c:v>7.5999999999999998E-2</c:v>
                </c:pt>
                <c:pt idx="1">
                  <c:v>0.53380000000000005</c:v>
                </c:pt>
                <c:pt idx="2">
                  <c:v>0.11210000000000001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01-49F1-B8F5-7F2C33CAEF1B}"/>
            </c:ext>
          </c:extLst>
        </c:ser>
        <c:ser>
          <c:idx val="2"/>
          <c:order val="2"/>
          <c:tx>
            <c:strRef>
              <c:f>'Compare DistBer, Distgpt2, T5'!$R$129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T5'!$S$126:$U$126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T5'!$S$129:$U$129</c:f>
              <c:numCache>
                <c:formatCode>0.0000</c:formatCode>
                <c:ptCount val="3"/>
                <c:pt idx="0">
                  <c:v>7.2300000000000003E-2</c:v>
                </c:pt>
                <c:pt idx="1">
                  <c:v>0.40260000000000001</c:v>
                </c:pt>
                <c:pt idx="2">
                  <c:v>0.1106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01-49F1-B8F5-7F2C33CAEF1B}"/>
            </c:ext>
          </c:extLst>
        </c:ser>
        <c:ser>
          <c:idx val="3"/>
          <c:order val="3"/>
          <c:tx>
            <c:strRef>
              <c:f>'Compare DistBer, Distgpt2, T5'!$R$130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T5'!$S$126:$U$126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T5'!$S$130:$U$130</c:f>
              <c:numCache>
                <c:formatCode>0.0000</c:formatCode>
                <c:ptCount val="3"/>
                <c:pt idx="0">
                  <c:v>0.05</c:v>
                </c:pt>
                <c:pt idx="1">
                  <c:v>0.48480000000000001</c:v>
                </c:pt>
                <c:pt idx="2">
                  <c:v>8.5400000000000004E-2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01-49F1-B8F5-7F2C33CAEF1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873176671"/>
        <c:axId val="1873177631"/>
      </c:barChart>
      <c:catAx>
        <c:axId val="18731766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73177631"/>
        <c:crosses val="autoZero"/>
        <c:auto val="1"/>
        <c:lblAlgn val="ctr"/>
        <c:lblOffset val="100"/>
        <c:noMultiLvlLbl val="0"/>
      </c:catAx>
      <c:valAx>
        <c:axId val="187317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7317667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DistilGPT2 </a:t>
            </a: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metriche per attacco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T5'!$AP$293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T5'!$AQ$292:$BE$292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T5'!$AQ$293:$BE$293</c:f>
              <c:numCache>
                <c:formatCode>0.0000</c:formatCode>
                <c:ptCount val="15"/>
                <c:pt idx="0">
                  <c:v>9.5100000000000004E-2</c:v>
                </c:pt>
                <c:pt idx="1">
                  <c:v>4.6600000000000003E-2</c:v>
                </c:pt>
                <c:pt idx="2">
                  <c:v>9.9599999999999994E-2</c:v>
                </c:pt>
                <c:pt idx="3">
                  <c:v>0</c:v>
                </c:pt>
                <c:pt idx="4">
                  <c:v>6.6000000000000003E-2</c:v>
                </c:pt>
                <c:pt idx="5">
                  <c:v>0.1158</c:v>
                </c:pt>
                <c:pt idx="6">
                  <c:v>6.3700000000000007E-2</c:v>
                </c:pt>
                <c:pt idx="7">
                  <c:v>6.0299999999999999E-2</c:v>
                </c:pt>
                <c:pt idx="8">
                  <c:v>1.23E-2</c:v>
                </c:pt>
                <c:pt idx="9">
                  <c:v>6.5299999999999997E-2</c:v>
                </c:pt>
                <c:pt idx="10">
                  <c:v>7.2700000000000001E-2</c:v>
                </c:pt>
                <c:pt idx="11">
                  <c:v>0.12330000000000001</c:v>
                </c:pt>
                <c:pt idx="12">
                  <c:v>0.1043</c:v>
                </c:pt>
                <c:pt idx="13">
                  <c:v>7.0599999999999996E-2</c:v>
                </c:pt>
                <c:pt idx="14">
                  <c:v>8.1199999999999994E-2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EA-4580-9C76-5B8B3398C4D6}"/>
            </c:ext>
          </c:extLst>
        </c:ser>
        <c:ser>
          <c:idx val="1"/>
          <c:order val="1"/>
          <c:tx>
            <c:strRef>
              <c:f>'Compare DistBer, Distgpt2, T5'!$AP$294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T5'!$AQ$292:$BE$292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T5'!$AQ$294:$BE$294</c:f>
              <c:numCache>
                <c:formatCode>0.0000</c:formatCode>
                <c:ptCount val="15"/>
                <c:pt idx="0">
                  <c:v>0.92859999999999998</c:v>
                </c:pt>
                <c:pt idx="1">
                  <c:v>0.49480000000000002</c:v>
                </c:pt>
                <c:pt idx="2">
                  <c:v>0.25259999999999999</c:v>
                </c:pt>
                <c:pt idx="3">
                  <c:v>0</c:v>
                </c:pt>
                <c:pt idx="4">
                  <c:v>1</c:v>
                </c:pt>
                <c:pt idx="5">
                  <c:v>0.33</c:v>
                </c:pt>
                <c:pt idx="6">
                  <c:v>1</c:v>
                </c:pt>
                <c:pt idx="7">
                  <c:v>0.2571</c:v>
                </c:pt>
                <c:pt idx="8">
                  <c:v>1.9199999999999998E-2</c:v>
                </c:pt>
                <c:pt idx="9">
                  <c:v>1</c:v>
                </c:pt>
                <c:pt idx="10">
                  <c:v>0.93620000000000003</c:v>
                </c:pt>
                <c:pt idx="11">
                  <c:v>0.56140000000000001</c:v>
                </c:pt>
                <c:pt idx="12">
                  <c:v>0.1789</c:v>
                </c:pt>
                <c:pt idx="13">
                  <c:v>0.28710000000000002</c:v>
                </c:pt>
                <c:pt idx="14">
                  <c:v>0.87039999999999995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EA-4580-9C76-5B8B3398C4D6}"/>
            </c:ext>
          </c:extLst>
        </c:ser>
        <c:ser>
          <c:idx val="2"/>
          <c:order val="2"/>
          <c:tx>
            <c:strRef>
              <c:f>'Compare DistBer, Distgpt2, T5'!$AP$295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T5'!$AQ$292:$BE$292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T5'!$AQ$295:$BE$295</c:f>
              <c:numCache>
                <c:formatCode>0.0000</c:formatCode>
                <c:ptCount val="15"/>
                <c:pt idx="0">
                  <c:v>0.17249999999999999</c:v>
                </c:pt>
                <c:pt idx="1">
                  <c:v>8.5099999999999995E-2</c:v>
                </c:pt>
                <c:pt idx="2">
                  <c:v>0.1429</c:v>
                </c:pt>
                <c:pt idx="3">
                  <c:v>0</c:v>
                </c:pt>
                <c:pt idx="4">
                  <c:v>0.1239</c:v>
                </c:pt>
                <c:pt idx="5">
                  <c:v>0.1714</c:v>
                </c:pt>
                <c:pt idx="6">
                  <c:v>0.1197</c:v>
                </c:pt>
                <c:pt idx="7">
                  <c:v>9.7600000000000006E-2</c:v>
                </c:pt>
                <c:pt idx="8">
                  <c:v>1.4999999999999999E-2</c:v>
                </c:pt>
                <c:pt idx="9">
                  <c:v>0.1226</c:v>
                </c:pt>
                <c:pt idx="10">
                  <c:v>0.13489999999999999</c:v>
                </c:pt>
                <c:pt idx="11">
                  <c:v>0.20219999999999999</c:v>
                </c:pt>
                <c:pt idx="12">
                  <c:v>0.1318</c:v>
                </c:pt>
                <c:pt idx="13">
                  <c:v>0.1133</c:v>
                </c:pt>
                <c:pt idx="14">
                  <c:v>0.14849999999999999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EA-4580-9C76-5B8B3398C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521680"/>
        <c:axId val="1173523600"/>
      </c:barChart>
      <c:catAx>
        <c:axId val="117352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23600"/>
        <c:crosses val="autoZero"/>
        <c:auto val="1"/>
        <c:lblAlgn val="ctr"/>
        <c:lblOffset val="100"/>
        <c:noMultiLvlLbl val="0"/>
      </c:catAx>
      <c:valAx>
        <c:axId val="11735236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2168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GPT-Neo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EDGE'!$BS$222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EDGE'!$BT$221:$CH$221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EDGE'!$BT$222:$CH$222</c:f>
              <c:numCache>
                <c:formatCode>0.0000</c:formatCode>
                <c:ptCount val="15"/>
                <c:pt idx="0">
                  <c:v>0.85940000000000005</c:v>
                </c:pt>
                <c:pt idx="1">
                  <c:v>0.98409999999999997</c:v>
                </c:pt>
                <c:pt idx="2">
                  <c:v>0.97799999999999998</c:v>
                </c:pt>
                <c:pt idx="3">
                  <c:v>1</c:v>
                </c:pt>
                <c:pt idx="4">
                  <c:v>1</c:v>
                </c:pt>
                <c:pt idx="5">
                  <c:v>0.85289999999999999</c:v>
                </c:pt>
                <c:pt idx="6">
                  <c:v>1</c:v>
                </c:pt>
                <c:pt idx="7">
                  <c:v>1</c:v>
                </c:pt>
                <c:pt idx="8">
                  <c:v>0.66669999999999996</c:v>
                </c:pt>
                <c:pt idx="9">
                  <c:v>9.8000000000000004E-2</c:v>
                </c:pt>
                <c:pt idx="10">
                  <c:v>0.75</c:v>
                </c:pt>
                <c:pt idx="11" formatCode="General">
                  <c:v>0.82689999999999997</c:v>
                </c:pt>
                <c:pt idx="12">
                  <c:v>0.9123</c:v>
                </c:pt>
                <c:pt idx="13">
                  <c:v>0.88370000000000004</c:v>
                </c:pt>
                <c:pt idx="14" formatCode="General">
                  <c:v>0.77549999999999997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C-4890-A513-56F86A259DF1}"/>
            </c:ext>
          </c:extLst>
        </c:ser>
        <c:ser>
          <c:idx val="1"/>
          <c:order val="1"/>
          <c:tx>
            <c:strRef>
              <c:f>'Compare model da TON A EDGE'!$BS$223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EDGE'!$BT$221:$CH$221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EDGE'!$BT$223:$CH$223</c:f>
              <c:numCache>
                <c:formatCode>0.0000</c:formatCode>
                <c:ptCount val="15"/>
                <c:pt idx="0">
                  <c:v>0.56120000000000003</c:v>
                </c:pt>
                <c:pt idx="1">
                  <c:v>0.63919999999999999</c:v>
                </c:pt>
                <c:pt idx="2">
                  <c:v>0.93679999999999997</c:v>
                </c:pt>
                <c:pt idx="3">
                  <c:v>0.98150000000000004</c:v>
                </c:pt>
                <c:pt idx="4">
                  <c:v>0.92630000000000001</c:v>
                </c:pt>
                <c:pt idx="5">
                  <c:v>0.87</c:v>
                </c:pt>
                <c:pt idx="6">
                  <c:v>0.98909999999999998</c:v>
                </c:pt>
                <c:pt idx="7">
                  <c:v>0.93330000000000002</c:v>
                </c:pt>
                <c:pt idx="8">
                  <c:v>3.85E-2</c:v>
                </c:pt>
                <c:pt idx="9">
                  <c:v>0.84040000000000004</c:v>
                </c:pt>
                <c:pt idx="10">
                  <c:v>0.28720000000000001</c:v>
                </c:pt>
                <c:pt idx="11" formatCode="General">
                  <c:v>0.97719999999999996</c:v>
                </c:pt>
                <c:pt idx="12">
                  <c:v>0.5474</c:v>
                </c:pt>
                <c:pt idx="13">
                  <c:v>0.75249999999999995</c:v>
                </c:pt>
                <c:pt idx="14" formatCode="General">
                  <c:v>0.35189999999999999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C-4890-A513-56F86A259DF1}"/>
            </c:ext>
          </c:extLst>
        </c:ser>
        <c:ser>
          <c:idx val="2"/>
          <c:order val="2"/>
          <c:tx>
            <c:strRef>
              <c:f>'Compare model da TON A EDGE'!$BS$224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EDGE'!$BT$221:$CH$221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EDGE'!$BT$224:$CH$224</c:f>
              <c:numCache>
                <c:formatCode>0.0000</c:formatCode>
                <c:ptCount val="15"/>
                <c:pt idx="0">
                  <c:v>0.67900000000000005</c:v>
                </c:pt>
                <c:pt idx="1">
                  <c:v>0.77500000000000002</c:v>
                </c:pt>
                <c:pt idx="2">
                  <c:v>0.95699999999999996</c:v>
                </c:pt>
                <c:pt idx="3">
                  <c:v>0.99070000000000003</c:v>
                </c:pt>
                <c:pt idx="4">
                  <c:v>0.9617</c:v>
                </c:pt>
                <c:pt idx="5">
                  <c:v>0.86140000000000005</c:v>
                </c:pt>
                <c:pt idx="6">
                  <c:v>0.99450000000000005</c:v>
                </c:pt>
                <c:pt idx="7">
                  <c:v>0.96550000000000002</c:v>
                </c:pt>
                <c:pt idx="8">
                  <c:v>7.2700000000000001E-2</c:v>
                </c:pt>
                <c:pt idx="9">
                  <c:v>0.87290000000000001</c:v>
                </c:pt>
                <c:pt idx="10">
                  <c:v>0.41539999999999999</c:v>
                </c:pt>
                <c:pt idx="11" formatCode="General">
                  <c:v>0.5181</c:v>
                </c:pt>
                <c:pt idx="12">
                  <c:v>0.68420000000000003</c:v>
                </c:pt>
                <c:pt idx="13">
                  <c:v>1.2800000000000001E-2</c:v>
                </c:pt>
                <c:pt idx="14" formatCode="General">
                  <c:v>0.48409999999999997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C-4890-A513-56F86A259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945231"/>
        <c:axId val="212945711"/>
      </c:barChart>
      <c:catAx>
        <c:axId val="212945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2945711"/>
        <c:crosses val="autoZero"/>
        <c:auto val="1"/>
        <c:lblAlgn val="ctr"/>
        <c:lblOffset val="100"/>
        <c:noMultiLvlLbl val="0"/>
      </c:catAx>
      <c:valAx>
        <c:axId val="21294571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2945231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TON </a:t>
            </a:r>
            <a:r>
              <a:rPr lang="it-IT" sz="1500" dirty="0" err="1"/>
              <a:t>DistilBert</a:t>
            </a:r>
            <a:r>
              <a:rPr lang="it-IT" sz="1500" dirty="0"/>
              <a:t> - DistilGPT2- BART-base -GPT-Neo - T5 con i </a:t>
            </a:r>
            <a:r>
              <a:rPr lang="it-IT" sz="1500" dirty="0" err="1"/>
              <a:t>LoRA</a:t>
            </a:r>
            <a:endParaRPr lang="it-IT" sz="15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T5'!$AV$114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T5'!$AW$113:$BA$113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T5'!$AW$114:$BA$114</c:f>
              <c:numCache>
                <c:formatCode>0.0000</c:formatCode>
                <c:ptCount val="5"/>
                <c:pt idx="0">
                  <c:v>0.9325</c:v>
                </c:pt>
                <c:pt idx="1">
                  <c:v>0.21149999999999999</c:v>
                </c:pt>
                <c:pt idx="2">
                  <c:v>0.4405</c:v>
                </c:pt>
                <c:pt idx="3">
                  <c:v>0.18010000000000001</c:v>
                </c:pt>
                <c:pt idx="4">
                  <c:v>0.25569999999999998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0B-4DF7-AB17-FC8C2D976B74}"/>
            </c:ext>
          </c:extLst>
        </c:ser>
        <c:ser>
          <c:idx val="1"/>
          <c:order val="1"/>
          <c:tx>
            <c:strRef>
              <c:f>'Compare DistBer, Distgpt2, T5'!$AV$115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T5'!$AW$113:$BA$113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T5'!$AW$115:$BA$115</c:f>
              <c:numCache>
                <c:formatCode>0.0000</c:formatCode>
                <c:ptCount val="5"/>
                <c:pt idx="0">
                  <c:v>0.85289999999999999</c:v>
                </c:pt>
                <c:pt idx="1">
                  <c:v>0.32950000000000002</c:v>
                </c:pt>
                <c:pt idx="2">
                  <c:v>0.3014</c:v>
                </c:pt>
                <c:pt idx="3">
                  <c:v>0.31140000000000001</c:v>
                </c:pt>
                <c:pt idx="4">
                  <c:v>0.20760000000000001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0B-4DF7-AB17-FC8C2D976B74}"/>
            </c:ext>
          </c:extLst>
        </c:ser>
        <c:ser>
          <c:idx val="2"/>
          <c:order val="2"/>
          <c:tx>
            <c:strRef>
              <c:f>'Compare DistBer, Distgpt2, T5'!$AV$116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T5'!$AW$113:$BA$113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T5'!$AW$116:$BA$116</c:f>
              <c:numCache>
                <c:formatCode>General</c:formatCode>
                <c:ptCount val="5"/>
                <c:pt idx="0">
                  <c:v>0.95569999999999999</c:v>
                </c:pt>
                <c:pt idx="1">
                  <c:v>0.13320000000000001</c:v>
                </c:pt>
                <c:pt idx="2">
                  <c:v>0.38929999999999998</c:v>
                </c:pt>
                <c:pt idx="3">
                  <c:v>0.2712</c:v>
                </c:pt>
                <c:pt idx="4">
                  <c:v>0.31159999999999999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0B-4DF7-AB17-FC8C2D976B74}"/>
            </c:ext>
          </c:extLst>
        </c:ser>
        <c:ser>
          <c:idx val="3"/>
          <c:order val="3"/>
          <c:tx>
            <c:strRef>
              <c:f>'Compare DistBer, Distgpt2, T5'!$AV$117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T5'!$AW$113:$BA$113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T5'!$AW$117:$BA$117</c:f>
              <c:numCache>
                <c:formatCode>0.0000</c:formatCode>
                <c:ptCount val="5"/>
                <c:pt idx="0">
                  <c:v>0.92510000000000003</c:v>
                </c:pt>
                <c:pt idx="1">
                  <c:v>0.35149999999999998</c:v>
                </c:pt>
                <c:pt idx="2">
                  <c:v>0.32779999999999998</c:v>
                </c:pt>
                <c:pt idx="3">
                  <c:v>0.19570000000000001</c:v>
                </c:pt>
                <c:pt idx="4">
                  <c:v>0.15570000000000001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0B-4DF7-AB17-FC8C2D976B74}"/>
            </c:ext>
          </c:extLst>
        </c:ser>
        <c:ser>
          <c:idx val="4"/>
          <c:order val="4"/>
          <c:tx>
            <c:strRef>
              <c:f>'Compare DistBer, Distgpt2, T5'!$AV$118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T5'!$AW$113:$BA$113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T5'!$AW$118:$BA$118</c:f>
              <c:numCache>
                <c:formatCode>0.0000</c:formatCode>
                <c:ptCount val="5"/>
                <c:pt idx="0">
                  <c:v>0.57709999999999995</c:v>
                </c:pt>
                <c:pt idx="1">
                  <c:v>0.78320000000000001</c:v>
                </c:pt>
                <c:pt idx="2">
                  <c:v>0.56869999999999998</c:v>
                </c:pt>
                <c:pt idx="3">
                  <c:v>0.49559999999999998</c:v>
                </c:pt>
                <c:pt idx="4">
                  <c:v>0.48659999999999998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0B-4DF7-AB17-FC8C2D976B7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133514576"/>
        <c:axId val="2133512176"/>
      </c:barChart>
      <c:catAx>
        <c:axId val="21335145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33512176"/>
        <c:crosses val="autoZero"/>
        <c:auto val="1"/>
        <c:lblAlgn val="ctr"/>
        <c:lblOffset val="100"/>
        <c:noMultiLvlLbl val="0"/>
      </c:catAx>
      <c:valAx>
        <c:axId val="213351217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33514576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DistilBert</a:t>
            </a:r>
            <a:r>
              <a:rPr lang="it-IT" sz="1500" dirty="0"/>
              <a:t> - DistilGPT2 -BART-base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T5'!$BG$126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T5'!$BH$125:$BJ$125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T5'!$BH$126:$BJ$126</c:f>
              <c:numCache>
                <c:formatCode>0.0000</c:formatCode>
                <c:ptCount val="3"/>
                <c:pt idx="0">
                  <c:v>0.72430000000000005</c:v>
                </c:pt>
                <c:pt idx="1">
                  <c:v>0.23669999999999999</c:v>
                </c:pt>
                <c:pt idx="2">
                  <c:v>0.27750000000000002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64-405B-9724-3420B8161E6C}"/>
            </c:ext>
          </c:extLst>
        </c:ser>
        <c:ser>
          <c:idx val="1"/>
          <c:order val="1"/>
          <c:tx>
            <c:strRef>
              <c:f>'Compare DistBer, Distgpt2, T5'!$BG$127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T5'!$BH$125:$BJ$125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T5'!$BH$127:$BJ$127</c:f>
              <c:numCache>
                <c:formatCode>0.0000</c:formatCode>
                <c:ptCount val="3"/>
                <c:pt idx="0">
                  <c:v>0.45490000000000003</c:v>
                </c:pt>
                <c:pt idx="1">
                  <c:v>0.46100000000000002</c:v>
                </c:pt>
                <c:pt idx="2">
                  <c:v>0.24859999999999999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64-405B-9724-3420B8161E6C}"/>
            </c:ext>
          </c:extLst>
        </c:ser>
        <c:ser>
          <c:idx val="2"/>
          <c:order val="2"/>
          <c:tx>
            <c:strRef>
              <c:f>'Compare DistBer, Distgpt2, T5'!$BG$128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T5'!$BH$125:$BJ$125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T5'!$BH$128:$BJ$128</c:f>
              <c:numCache>
                <c:formatCode>0.0000</c:formatCode>
                <c:ptCount val="3"/>
                <c:pt idx="0">
                  <c:v>0.59050000000000002</c:v>
                </c:pt>
                <c:pt idx="1">
                  <c:v>0.38390000000000002</c:v>
                </c:pt>
                <c:pt idx="2">
                  <c:v>0.45650000000000002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64-405B-9724-3420B8161E6C}"/>
            </c:ext>
          </c:extLst>
        </c:ser>
        <c:ser>
          <c:idx val="3"/>
          <c:order val="3"/>
          <c:tx>
            <c:strRef>
              <c:f>'Compare DistBer, Distgpt2, T5'!$BG$129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T5'!$BH$125:$BJ$125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T5'!$BH$129:$BJ$129</c:f>
              <c:numCache>
                <c:formatCode>0.0000</c:formatCode>
                <c:ptCount val="3"/>
                <c:pt idx="0">
                  <c:v>0.50419999999999998</c:v>
                </c:pt>
                <c:pt idx="1">
                  <c:v>0.30159999999999998</c:v>
                </c:pt>
                <c:pt idx="2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64-405B-9724-3420B8161E6C}"/>
            </c:ext>
          </c:extLst>
        </c:ser>
        <c:ser>
          <c:idx val="4"/>
          <c:order val="4"/>
          <c:tx>
            <c:strRef>
              <c:f>'Compare DistBer, Distgpt2, T5'!$BG$130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T5'!$BH$125:$BJ$125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T5'!$BH$130:$BJ$130</c:f>
              <c:numCache>
                <c:formatCode>0.0000</c:formatCode>
                <c:ptCount val="3"/>
                <c:pt idx="0">
                  <c:v>0.56869999999999998</c:v>
                </c:pt>
                <c:pt idx="1">
                  <c:v>0.49559999999999998</c:v>
                </c:pt>
                <c:pt idx="2">
                  <c:v>0.48659999999999998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64-405B-9724-3420B8161E6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26290864"/>
        <c:axId val="326287984"/>
      </c:barChart>
      <c:catAx>
        <c:axId val="3262908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26287984"/>
        <c:crosses val="autoZero"/>
        <c:auto val="1"/>
        <c:lblAlgn val="ctr"/>
        <c:lblOffset val="100"/>
        <c:noMultiLvlLbl val="0"/>
      </c:catAx>
      <c:valAx>
        <c:axId val="32628798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26290864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/>
              <a:t>DistilGPT2 </a:t>
            </a: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metriche per attacco </a:t>
            </a:r>
            <a:endParaRPr lang="it-IT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T5'!$CA$126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T5'!$CB$125:$CJ$125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T5'!$CB$126:$CJ$126</c:f>
              <c:numCache>
                <c:formatCode>0.0000</c:formatCode>
                <c:ptCount val="9"/>
                <c:pt idx="0">
                  <c:v>0.75</c:v>
                </c:pt>
                <c:pt idx="1">
                  <c:v>0.33050000000000002</c:v>
                </c:pt>
                <c:pt idx="2">
                  <c:v>0</c:v>
                </c:pt>
                <c:pt idx="3">
                  <c:v>0.90910000000000002</c:v>
                </c:pt>
                <c:pt idx="4">
                  <c:v>0.13669999999999999</c:v>
                </c:pt>
                <c:pt idx="5">
                  <c:v>0.81130000000000002</c:v>
                </c:pt>
                <c:pt idx="6">
                  <c:v>0.5</c:v>
                </c:pt>
                <c:pt idx="7">
                  <c:v>0.20169999999999999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EB-4505-A8DD-9BFBFD828434}"/>
            </c:ext>
          </c:extLst>
        </c:ser>
        <c:ser>
          <c:idx val="1"/>
          <c:order val="1"/>
          <c:tx>
            <c:strRef>
              <c:f>'Compare DistBer, Distgpt2, T5'!$CA$127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T5'!$CB$125:$CJ$125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T5'!$CB$127:$CJ$127</c:f>
              <c:numCache>
                <c:formatCode>0.0000</c:formatCode>
                <c:ptCount val="9"/>
                <c:pt idx="0">
                  <c:v>2.1600000000000001E-2</c:v>
                </c:pt>
                <c:pt idx="1">
                  <c:v>0.93869999999999998</c:v>
                </c:pt>
                <c:pt idx="2">
                  <c:v>0</c:v>
                </c:pt>
                <c:pt idx="3">
                  <c:v>7.4099999999999999E-2</c:v>
                </c:pt>
                <c:pt idx="4">
                  <c:v>1</c:v>
                </c:pt>
                <c:pt idx="5">
                  <c:v>0.66669999999999996</c:v>
                </c:pt>
                <c:pt idx="6">
                  <c:v>7.3000000000000001E-3</c:v>
                </c:pt>
                <c:pt idx="7">
                  <c:v>0.97950000000000004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EB-4505-A8DD-9BFBFD828434}"/>
            </c:ext>
          </c:extLst>
        </c:ser>
        <c:ser>
          <c:idx val="2"/>
          <c:order val="2"/>
          <c:tx>
            <c:strRef>
              <c:f>'Compare DistBer, Distgpt2, T5'!$CA$128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T5'!$CB$125:$CJ$125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T5'!$CB$128:$CJ$128</c:f>
              <c:numCache>
                <c:formatCode>0.0000</c:formatCode>
                <c:ptCount val="9"/>
                <c:pt idx="0">
                  <c:v>4.2000000000000003E-2</c:v>
                </c:pt>
                <c:pt idx="1">
                  <c:v>0.48880000000000001</c:v>
                </c:pt>
                <c:pt idx="2">
                  <c:v>0</c:v>
                </c:pt>
                <c:pt idx="3">
                  <c:v>0.13700000000000001</c:v>
                </c:pt>
                <c:pt idx="4">
                  <c:v>0.24060000000000001</c:v>
                </c:pt>
                <c:pt idx="5">
                  <c:v>0.7319</c:v>
                </c:pt>
                <c:pt idx="6">
                  <c:v>1.44E-2</c:v>
                </c:pt>
                <c:pt idx="7">
                  <c:v>0.33410000000000001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EB-4505-A8DD-9BFBFD8284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527920"/>
        <c:axId val="1173524080"/>
      </c:barChart>
      <c:catAx>
        <c:axId val="1173527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24080"/>
        <c:crosses val="autoZero"/>
        <c:auto val="1"/>
        <c:lblAlgn val="ctr"/>
        <c:lblOffset val="100"/>
        <c:noMultiLvlLbl val="0"/>
      </c:catAx>
      <c:valAx>
        <c:axId val="11735240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2792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DisitlBert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T5'!$AT$126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T5'!$AU$125:$BB$125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T5'!$AU$126:$BB$126</c:f>
              <c:numCache>
                <c:formatCode>0.0000</c:formatCode>
                <c:ptCount val="8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0.78259999999999996</c:v>
                </c:pt>
                <c:pt idx="4">
                  <c:v>0.84130000000000005</c:v>
                </c:pt>
                <c:pt idx="5">
                  <c:v>0.36180000000000001</c:v>
                </c:pt>
                <c:pt idx="6">
                  <c:v>1</c:v>
                </c:pt>
                <c:pt idx="7">
                  <c:v>0.80869999999999997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6-45C8-B9DB-1ABA501B0D80}"/>
            </c:ext>
          </c:extLst>
        </c:ser>
        <c:ser>
          <c:idx val="1"/>
          <c:order val="1"/>
          <c:tx>
            <c:strRef>
              <c:f>'Compare DistBer, Distgpt2, T5'!$AT$127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T5'!$AU$125:$BB$125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T5'!$AU$127:$BB$127</c:f>
              <c:numCache>
                <c:formatCode>0.0000</c:formatCode>
                <c:ptCount val="8"/>
                <c:pt idx="0">
                  <c:v>0.1439</c:v>
                </c:pt>
                <c:pt idx="1">
                  <c:v>1.84E-2</c:v>
                </c:pt>
                <c:pt idx="2">
                  <c:v>0</c:v>
                </c:pt>
                <c:pt idx="3">
                  <c:v>0.1333</c:v>
                </c:pt>
                <c:pt idx="4">
                  <c:v>0.39550000000000002</c:v>
                </c:pt>
                <c:pt idx="5">
                  <c:v>0.55810000000000004</c:v>
                </c:pt>
                <c:pt idx="6">
                  <c:v>7.3000000000000001E-3</c:v>
                </c:pt>
                <c:pt idx="7">
                  <c:v>0.63700000000000001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C6-45C8-B9DB-1ABA501B0D80}"/>
            </c:ext>
          </c:extLst>
        </c:ser>
        <c:ser>
          <c:idx val="2"/>
          <c:order val="2"/>
          <c:tx>
            <c:strRef>
              <c:f>'Compare DistBer, Distgpt2, T5'!$AT$128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T5'!$AU$125:$BB$125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T5'!$AU$128:$BB$128</c:f>
              <c:numCache>
                <c:formatCode>0.0000</c:formatCode>
                <c:ptCount val="8"/>
                <c:pt idx="0">
                  <c:v>0.25159999999999999</c:v>
                </c:pt>
                <c:pt idx="1">
                  <c:v>3.61E-2</c:v>
                </c:pt>
                <c:pt idx="2">
                  <c:v>0</c:v>
                </c:pt>
                <c:pt idx="3">
                  <c:v>0.2278</c:v>
                </c:pt>
                <c:pt idx="4">
                  <c:v>0.53810000000000002</c:v>
                </c:pt>
                <c:pt idx="5">
                  <c:v>0.439</c:v>
                </c:pt>
                <c:pt idx="6">
                  <c:v>1.4500000000000001E-2</c:v>
                </c:pt>
                <c:pt idx="7">
                  <c:v>0.71260000000000001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C6-45C8-B9DB-1ABA501B0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1111120"/>
        <c:axId val="321115440"/>
      </c:barChart>
      <c:catAx>
        <c:axId val="321111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21115440"/>
        <c:crosses val="autoZero"/>
        <c:auto val="1"/>
        <c:lblAlgn val="ctr"/>
        <c:lblOffset val="100"/>
        <c:noMultiLvlLbl val="0"/>
      </c:catAx>
      <c:valAx>
        <c:axId val="3211154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2111112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T5 metriche per attacco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T5'!$BP$126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T5'!$BQ$125:$BX$125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T5'!$BQ$126:$BX$126</c:f>
              <c:numCache>
                <c:formatCode>0.0000</c:formatCode>
                <c:ptCount val="8"/>
                <c:pt idx="0">
                  <c:v>0.94669999999999999</c:v>
                </c:pt>
                <c:pt idx="1">
                  <c:v>0.64710000000000001</c:v>
                </c:pt>
                <c:pt idx="2">
                  <c:v>0</c:v>
                </c:pt>
                <c:pt idx="3">
                  <c:v>0.37169999999999997</c:v>
                </c:pt>
                <c:pt idx="4">
                  <c:v>0.42570000000000002</c:v>
                </c:pt>
                <c:pt idx="5">
                  <c:v>0.72919999999999996</c:v>
                </c:pt>
                <c:pt idx="6">
                  <c:v>0.71699999999999997</c:v>
                </c:pt>
                <c:pt idx="7">
                  <c:v>0.71209999999999996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C-4569-A263-589093A170EF}"/>
            </c:ext>
          </c:extLst>
        </c:ser>
        <c:ser>
          <c:idx val="1"/>
          <c:order val="1"/>
          <c:tx>
            <c:strRef>
              <c:f>'Compare DistBer, Distgpt2, T5'!$BP$127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T5'!$BQ$125:$BX$125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T5'!$BQ$127:$BX$127</c:f>
              <c:numCache>
                <c:formatCode>0.0000</c:formatCode>
                <c:ptCount val="8"/>
                <c:pt idx="0">
                  <c:v>0.51080000000000003</c:v>
                </c:pt>
                <c:pt idx="1">
                  <c:v>0.94479999999999997</c:v>
                </c:pt>
                <c:pt idx="2">
                  <c:v>0</c:v>
                </c:pt>
                <c:pt idx="3">
                  <c:v>0.52590000000000003</c:v>
                </c:pt>
                <c:pt idx="4">
                  <c:v>0.79100000000000004</c:v>
                </c:pt>
                <c:pt idx="5">
                  <c:v>0.27129999999999999</c:v>
                </c:pt>
                <c:pt idx="6">
                  <c:v>0.27739999999999998</c:v>
                </c:pt>
                <c:pt idx="7">
                  <c:v>0.64380000000000004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AC-4569-A263-589093A170EF}"/>
            </c:ext>
          </c:extLst>
        </c:ser>
        <c:ser>
          <c:idx val="2"/>
          <c:order val="2"/>
          <c:tx>
            <c:strRef>
              <c:f>'Compare DistBer, Distgpt2, T5'!$BP$128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T5'!$BQ$125:$BX$125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T5'!$BQ$128:$BX$128</c:f>
              <c:numCache>
                <c:formatCode>0.0000</c:formatCode>
                <c:ptCount val="8"/>
                <c:pt idx="0">
                  <c:v>0.66359999999999997</c:v>
                </c:pt>
                <c:pt idx="1">
                  <c:v>0.7681</c:v>
                </c:pt>
                <c:pt idx="2">
                  <c:v>0</c:v>
                </c:pt>
                <c:pt idx="3">
                  <c:v>0.43559999999999999</c:v>
                </c:pt>
                <c:pt idx="4">
                  <c:v>0.55349999999999999</c:v>
                </c:pt>
                <c:pt idx="5">
                  <c:v>0.39550000000000002</c:v>
                </c:pt>
                <c:pt idx="6">
                  <c:v>0.4</c:v>
                </c:pt>
                <c:pt idx="7">
                  <c:v>0.67630000000000001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AC-4569-A263-589093A17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7765488"/>
        <c:axId val="307766928"/>
      </c:barChart>
      <c:catAx>
        <c:axId val="30776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07766928"/>
        <c:crosses val="autoZero"/>
        <c:auto val="1"/>
        <c:lblAlgn val="ctr"/>
        <c:lblOffset val="100"/>
        <c:noMultiLvlLbl val="0"/>
      </c:catAx>
      <c:valAx>
        <c:axId val="30776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07765488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T5'!$CM$126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T5'!$CN$125:$CU$125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T5'!$CN$126:$CU$126</c:f>
              <c:numCache>
                <c:formatCode>0.0000</c:formatCode>
                <c:ptCount val="8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0.98040000000000005</c:v>
                </c:pt>
                <c:pt idx="4">
                  <c:v>0.90910000000000002</c:v>
                </c:pt>
                <c:pt idx="5">
                  <c:v>0.878</c:v>
                </c:pt>
                <c:pt idx="6">
                  <c:v>0</c:v>
                </c:pt>
                <c:pt idx="7">
                  <c:v>0.95609999999999995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6-4235-8AB4-E44831A3AC7D}"/>
            </c:ext>
          </c:extLst>
        </c:ser>
        <c:ser>
          <c:idx val="1"/>
          <c:order val="1"/>
          <c:tx>
            <c:strRef>
              <c:f>'Compare DistBer, Distgpt2, T5'!$CM$127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T5'!$CN$125:$CU$125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T5'!$CN$127:$CU$127</c:f>
              <c:numCache>
                <c:formatCode>0.0000</c:formatCode>
                <c:ptCount val="8"/>
                <c:pt idx="0">
                  <c:v>0.57550000000000001</c:v>
                </c:pt>
                <c:pt idx="1">
                  <c:v>0</c:v>
                </c:pt>
                <c:pt idx="2">
                  <c:v>0</c:v>
                </c:pt>
                <c:pt idx="3">
                  <c:v>0.37040000000000001</c:v>
                </c:pt>
                <c:pt idx="4">
                  <c:v>0.82089999999999996</c:v>
                </c:pt>
                <c:pt idx="5">
                  <c:v>0.55810000000000004</c:v>
                </c:pt>
                <c:pt idx="6">
                  <c:v>0</c:v>
                </c:pt>
                <c:pt idx="7">
                  <c:v>0.74660000000000004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56-4235-8AB4-E44831A3AC7D}"/>
            </c:ext>
          </c:extLst>
        </c:ser>
        <c:ser>
          <c:idx val="2"/>
          <c:order val="2"/>
          <c:tx>
            <c:strRef>
              <c:f>'Compare DistBer, Distgpt2, T5'!$CM$128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T5'!$CN$125:$CU$125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T5'!$CN$128:$CU$128</c:f>
              <c:numCache>
                <c:formatCode>0.0000</c:formatCode>
                <c:ptCount val="8"/>
                <c:pt idx="0">
                  <c:v>0.73060000000000003</c:v>
                </c:pt>
                <c:pt idx="1">
                  <c:v>0</c:v>
                </c:pt>
                <c:pt idx="2">
                  <c:v>0</c:v>
                </c:pt>
                <c:pt idx="3">
                  <c:v>0.53759999999999997</c:v>
                </c:pt>
                <c:pt idx="4">
                  <c:v>0.86270000000000002</c:v>
                </c:pt>
                <c:pt idx="5">
                  <c:v>0.6825</c:v>
                </c:pt>
                <c:pt idx="6">
                  <c:v>0</c:v>
                </c:pt>
                <c:pt idx="7">
                  <c:v>0.83850000000000002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56-4235-8AB4-E44831A3A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04880"/>
        <c:axId val="1837105360"/>
      </c:barChart>
      <c:catAx>
        <c:axId val="1837104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37105360"/>
        <c:crosses val="autoZero"/>
        <c:auto val="1"/>
        <c:lblAlgn val="ctr"/>
        <c:lblOffset val="100"/>
        <c:noMultiLvlLbl val="0"/>
      </c:catAx>
      <c:valAx>
        <c:axId val="18371053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3710488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GPT-Neo </a:t>
            </a: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metriche per attacco 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T5'!$CX$126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T5'!$CY$125:$DF$125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T5'!$CY$126:$DF$126</c:f>
              <c:numCache>
                <c:formatCode>0.0000</c:formatCode>
                <c:ptCount val="8"/>
                <c:pt idx="0">
                  <c:v>0.72</c:v>
                </c:pt>
                <c:pt idx="1">
                  <c:v>0.66669999999999996</c:v>
                </c:pt>
                <c:pt idx="2">
                  <c:v>0</c:v>
                </c:pt>
                <c:pt idx="3">
                  <c:v>0.15989999999999999</c:v>
                </c:pt>
                <c:pt idx="4">
                  <c:v>0.439</c:v>
                </c:pt>
                <c:pt idx="5">
                  <c:v>0.5</c:v>
                </c:pt>
                <c:pt idx="6">
                  <c:v>0.71430000000000005</c:v>
                </c:pt>
                <c:pt idx="7">
                  <c:v>0.83330000000000004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2E-4385-B7BD-9836222EB119}"/>
            </c:ext>
          </c:extLst>
        </c:ser>
        <c:ser>
          <c:idx val="1"/>
          <c:order val="1"/>
          <c:tx>
            <c:strRef>
              <c:f>'Compare DistBer, Distgpt2, T5'!$CX$127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T5'!$CY$125:$DF$125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T5'!$CY$127:$DF$127</c:f>
              <c:numCache>
                <c:formatCode>0.0000</c:formatCode>
                <c:ptCount val="8"/>
                <c:pt idx="0">
                  <c:v>0.51800000000000002</c:v>
                </c:pt>
                <c:pt idx="1">
                  <c:v>0.1963</c:v>
                </c:pt>
                <c:pt idx="2">
                  <c:v>0</c:v>
                </c:pt>
                <c:pt idx="3">
                  <c:v>0.1343</c:v>
                </c:pt>
                <c:pt idx="4">
                  <c:v>0.1343</c:v>
                </c:pt>
                <c:pt idx="5">
                  <c:v>0.49609999999999999</c:v>
                </c:pt>
                <c:pt idx="6">
                  <c:v>3.6499999999999998E-2</c:v>
                </c:pt>
                <c:pt idx="7">
                  <c:v>6.8500000000000005E-2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2E-4385-B7BD-9836222EB119}"/>
            </c:ext>
          </c:extLst>
        </c:ser>
        <c:ser>
          <c:idx val="2"/>
          <c:order val="2"/>
          <c:tx>
            <c:strRef>
              <c:f>'Compare DistBer, Distgpt2, T5'!$CX$128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T5'!$CY$125:$DF$125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T5'!$CY$128:$DF$128</c:f>
              <c:numCache>
                <c:formatCode>0.0000</c:formatCode>
                <c:ptCount val="8"/>
                <c:pt idx="0">
                  <c:v>0.60250000000000004</c:v>
                </c:pt>
                <c:pt idx="1">
                  <c:v>0.30330000000000001</c:v>
                </c:pt>
                <c:pt idx="2">
                  <c:v>0</c:v>
                </c:pt>
                <c:pt idx="3">
                  <c:v>0.20569999999999999</c:v>
                </c:pt>
                <c:pt idx="4">
                  <c:v>0.20569999999999999</c:v>
                </c:pt>
                <c:pt idx="5">
                  <c:v>0.49809999999999999</c:v>
                </c:pt>
                <c:pt idx="6">
                  <c:v>6.9400000000000003E-2</c:v>
                </c:pt>
                <c:pt idx="7">
                  <c:v>0.12659999999999999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2E-4385-B7BD-9836222EB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4912288"/>
        <c:axId val="954925248"/>
      </c:barChart>
      <c:catAx>
        <c:axId val="954912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925248"/>
        <c:crosses val="autoZero"/>
        <c:auto val="1"/>
        <c:lblAlgn val="ctr"/>
        <c:lblOffset val="100"/>
        <c:noMultiLvlLbl val="0"/>
      </c:catAx>
      <c:valAx>
        <c:axId val="9549252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912288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EDGE </a:t>
            </a:r>
            <a:r>
              <a:rPr lang="it-IT" sz="1500" dirty="0" err="1"/>
              <a:t>DistilBert</a:t>
            </a:r>
            <a:r>
              <a:rPr lang="it-IT" sz="1500" dirty="0"/>
              <a:t> - DistilGPT2- BART-base -GPT-Neo - T5 con i </a:t>
            </a:r>
            <a:r>
              <a:rPr lang="it-IT" sz="1500" dirty="0" err="1"/>
              <a:t>LoRA</a:t>
            </a:r>
            <a:endParaRPr lang="it-IT" sz="15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EDGE'!$I$274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EDGE'!$J$273:$N$273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EDGE'!$J$274:$N$274</c:f>
              <c:numCache>
                <c:formatCode>0.0000</c:formatCode>
                <c:ptCount val="5"/>
                <c:pt idx="0">
                  <c:v>0.94650000000000001</c:v>
                </c:pt>
                <c:pt idx="1">
                  <c:v>0.29980000000000001</c:v>
                </c:pt>
                <c:pt idx="2">
                  <c:v>0.3982</c:v>
                </c:pt>
                <c:pt idx="3">
                  <c:v>0.34810000000000002</c:v>
                </c:pt>
                <c:pt idx="4">
                  <c:v>0.35020000000000001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B1-47DA-BEA3-B3F45852FBC4}"/>
            </c:ext>
          </c:extLst>
        </c:ser>
        <c:ser>
          <c:idx val="1"/>
          <c:order val="1"/>
          <c:tx>
            <c:strRef>
              <c:f>'Compare model da TON A EDGE'!$I$275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EDGE'!$J$273:$N$273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EDGE'!$J$275:$N$275</c:f>
              <c:numCache>
                <c:formatCode>General</c:formatCode>
                <c:ptCount val="5"/>
                <c:pt idx="0" formatCode="0.0000">
                  <c:v>0.83299999999999996</c:v>
                </c:pt>
                <c:pt idx="1">
                  <c:v>0.39410000000000001</c:v>
                </c:pt>
                <c:pt idx="2">
                  <c:v>0.43740000000000001</c:v>
                </c:pt>
                <c:pt idx="3">
                  <c:v>0.52410000000000001</c:v>
                </c:pt>
                <c:pt idx="4">
                  <c:v>0.34620000000000001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B1-47DA-BEA3-B3F45852FBC4}"/>
            </c:ext>
          </c:extLst>
        </c:ser>
        <c:ser>
          <c:idx val="2"/>
          <c:order val="2"/>
          <c:tx>
            <c:strRef>
              <c:f>'Compare model da TON A EDGE'!$I$276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EDGE'!$J$273:$N$273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EDGE'!$J$276:$N$276</c:f>
              <c:numCache>
                <c:formatCode>0.0000</c:formatCode>
                <c:ptCount val="5"/>
                <c:pt idx="0">
                  <c:v>0.95930000000000004</c:v>
                </c:pt>
                <c:pt idx="1">
                  <c:v>0.12559999999999999</c:v>
                </c:pt>
                <c:pt idx="2">
                  <c:v>0.52559999999999996</c:v>
                </c:pt>
                <c:pt idx="3">
                  <c:v>0.45340000000000003</c:v>
                </c:pt>
                <c:pt idx="4">
                  <c:v>0.47899999999999998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B1-47DA-BEA3-B3F45852FBC4}"/>
            </c:ext>
          </c:extLst>
        </c:ser>
        <c:ser>
          <c:idx val="3"/>
          <c:order val="3"/>
          <c:tx>
            <c:strRef>
              <c:f>'Compare model da TON A EDGE'!$I$277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EDGE'!$J$273:$N$273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EDGE'!$J$277:$N$277</c:f>
              <c:numCache>
                <c:formatCode>0.0000</c:formatCode>
                <c:ptCount val="5"/>
                <c:pt idx="0">
                  <c:v>0.9113</c:v>
                </c:pt>
                <c:pt idx="1">
                  <c:v>0.25369999999999998</c:v>
                </c:pt>
                <c:pt idx="2">
                  <c:v>0.38040000000000002</c:v>
                </c:pt>
                <c:pt idx="3">
                  <c:v>0.27650000000000002</c:v>
                </c:pt>
                <c:pt idx="4">
                  <c:v>0.2414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B1-47DA-BEA3-B3F45852FBC4}"/>
            </c:ext>
          </c:extLst>
        </c:ser>
        <c:ser>
          <c:idx val="4"/>
          <c:order val="4"/>
          <c:tx>
            <c:strRef>
              <c:f>'Compare model da TON A EDGE'!$I$278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EDGE'!$J$273:$N$273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EDGE'!$J$278:$N$278</c:f>
              <c:numCache>
                <c:formatCode>0.0000</c:formatCode>
                <c:ptCount val="5"/>
                <c:pt idx="0">
                  <c:v>0.72509999999999997</c:v>
                </c:pt>
                <c:pt idx="1">
                  <c:v>0.52480000000000004</c:v>
                </c:pt>
                <c:pt idx="2">
                  <c:v>0.77500000000000002</c:v>
                </c:pt>
                <c:pt idx="3">
                  <c:v>0.6885</c:v>
                </c:pt>
                <c:pt idx="4">
                  <c:v>0.67830000000000001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B1-47DA-BEA3-B3F45852FBC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80582047"/>
        <c:axId val="280583967"/>
      </c:barChart>
      <c:catAx>
        <c:axId val="2805820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0583967"/>
        <c:crosses val="autoZero"/>
        <c:auto val="1"/>
        <c:lblAlgn val="ctr"/>
        <c:lblOffset val="100"/>
        <c:noMultiLvlLbl val="0"/>
      </c:catAx>
      <c:valAx>
        <c:axId val="280583967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058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EDGE'!$Z$298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EDGE'!$AA$297:$AC$297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EDGE'!$AA$298:$AC$298</c:f>
              <c:numCache>
                <c:formatCode>0.0000</c:formatCode>
                <c:ptCount val="3"/>
                <c:pt idx="0">
                  <c:v>0.33260000000000001</c:v>
                </c:pt>
                <c:pt idx="1">
                  <c:v>0.30320000000000003</c:v>
                </c:pt>
                <c:pt idx="2">
                  <c:v>0.28470000000000001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7A-429C-9B48-38DF7776EE61}"/>
            </c:ext>
          </c:extLst>
        </c:ser>
        <c:ser>
          <c:idx val="1"/>
          <c:order val="1"/>
          <c:tx>
            <c:strRef>
              <c:f>'Compare model da TON A EDGE'!$Z$299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EDGE'!$AA$297:$AC$297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EDGE'!$AA$299:$AC$299</c:f>
              <c:numCache>
                <c:formatCode>0.0000</c:formatCode>
                <c:ptCount val="3"/>
                <c:pt idx="0">
                  <c:v>0.36709999999999998</c:v>
                </c:pt>
                <c:pt idx="1">
                  <c:v>0.52539999999999998</c:v>
                </c:pt>
                <c:pt idx="2">
                  <c:v>0.32440000000000002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7A-429C-9B48-38DF7776EE61}"/>
            </c:ext>
          </c:extLst>
        </c:ser>
        <c:ser>
          <c:idx val="2"/>
          <c:order val="2"/>
          <c:tx>
            <c:strRef>
              <c:f>'Compare model da TON A EDGE'!$Z$300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EDGE'!$AA$297:$AC$297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EDGE'!$AA$300:$AC$300</c:f>
              <c:numCache>
                <c:formatCode>0.0000</c:formatCode>
                <c:ptCount val="3"/>
                <c:pt idx="0">
                  <c:v>0.49099999999999999</c:v>
                </c:pt>
                <c:pt idx="1">
                  <c:v>0.44419999999999998</c:v>
                </c:pt>
                <c:pt idx="2">
                  <c:v>0.44890000000000002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7A-429C-9B48-38DF7776EE61}"/>
            </c:ext>
          </c:extLst>
        </c:ser>
        <c:ser>
          <c:idx val="3"/>
          <c:order val="3"/>
          <c:tx>
            <c:strRef>
              <c:f>'Compare model da TON A EDGE'!$Z$301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EDGE'!$AA$297:$AC$297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EDGE'!$AA$301:$AC$301</c:f>
              <c:numCache>
                <c:formatCode>0.0000</c:formatCode>
                <c:ptCount val="3"/>
                <c:pt idx="0">
                  <c:v>0.30790000000000001</c:v>
                </c:pt>
                <c:pt idx="1">
                  <c:v>0.2404</c:v>
                </c:pt>
                <c:pt idx="2">
                  <c:v>0.19750000000000001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7A-429C-9B48-38DF7776EE61}"/>
            </c:ext>
          </c:extLst>
        </c:ser>
        <c:ser>
          <c:idx val="4"/>
          <c:order val="4"/>
          <c:tx>
            <c:strRef>
              <c:f>'Compare model da TON A EDGE'!$Z$302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EDGE'!$AA$297:$AC$297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EDGE'!$AA$302:$AC$302</c:f>
              <c:numCache>
                <c:formatCode>0.0000</c:formatCode>
                <c:ptCount val="3"/>
                <c:pt idx="0">
                  <c:v>0.74880000000000002</c:v>
                </c:pt>
                <c:pt idx="1">
                  <c:v>0.68840000000000001</c:v>
                </c:pt>
                <c:pt idx="2">
                  <c:v>0.6381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7A-429C-9B48-38DF7776EE6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82567535"/>
        <c:axId val="282570415"/>
      </c:barChart>
      <c:catAx>
        <c:axId val="2825675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2570415"/>
        <c:crosses val="autoZero"/>
        <c:auto val="1"/>
        <c:lblAlgn val="ctr"/>
        <c:lblOffset val="100"/>
        <c:noMultiLvlLbl val="0"/>
      </c:catAx>
      <c:valAx>
        <c:axId val="282570415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2567535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T5'!$BH$293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T5'!$BI$292:$BW$292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T5'!$BI$293:$BW$293</c:f>
              <c:numCache>
                <c:formatCode>0.0000</c:formatCode>
                <c:ptCount val="15"/>
                <c:pt idx="0">
                  <c:v>0.1779</c:v>
                </c:pt>
                <c:pt idx="1">
                  <c:v>9.8000000000000004E-2</c:v>
                </c:pt>
                <c:pt idx="2">
                  <c:v>0.27600000000000002</c:v>
                </c:pt>
                <c:pt idx="3">
                  <c:v>6.9800000000000001E-2</c:v>
                </c:pt>
                <c:pt idx="4">
                  <c:v>6.5299999999999997E-2</c:v>
                </c:pt>
                <c:pt idx="5">
                  <c:v>6.5000000000000002E-2</c:v>
                </c:pt>
                <c:pt idx="6">
                  <c:v>2.2499999999999999E-2</c:v>
                </c:pt>
                <c:pt idx="7">
                  <c:v>6.8400000000000002E-2</c:v>
                </c:pt>
                <c:pt idx="8">
                  <c:v>1.7500000000000002E-2</c:v>
                </c:pt>
                <c:pt idx="9">
                  <c:v>6.2700000000000006E-2</c:v>
                </c:pt>
                <c:pt idx="10">
                  <c:v>7.2300000000000003E-2</c:v>
                </c:pt>
                <c:pt idx="11">
                  <c:v>9.8699999999999996E-2</c:v>
                </c:pt>
                <c:pt idx="12">
                  <c:v>5.8299999999999998E-2</c:v>
                </c:pt>
                <c:pt idx="13">
                  <c:v>9.6299999999999997E-2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5-4A20-B377-9E1099BE52F7}"/>
            </c:ext>
          </c:extLst>
        </c:ser>
        <c:ser>
          <c:idx val="1"/>
          <c:order val="1"/>
          <c:tx>
            <c:strRef>
              <c:f>'Compare DistBer, Distgpt2, T5'!$BH$294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T5'!$BI$292:$BW$292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T5'!$BI$294:$BW$294</c:f>
              <c:numCache>
                <c:formatCode>0.0000</c:formatCode>
                <c:ptCount val="15"/>
                <c:pt idx="0">
                  <c:v>0.8367</c:v>
                </c:pt>
                <c:pt idx="1">
                  <c:v>0.82469999999999999</c:v>
                </c:pt>
                <c:pt idx="2">
                  <c:v>0.96840000000000004</c:v>
                </c:pt>
                <c:pt idx="3">
                  <c:v>0.25</c:v>
                </c:pt>
                <c:pt idx="4">
                  <c:v>1</c:v>
                </c:pt>
                <c:pt idx="5">
                  <c:v>0.78</c:v>
                </c:pt>
                <c:pt idx="6">
                  <c:v>0.26090000000000002</c:v>
                </c:pt>
                <c:pt idx="7">
                  <c:v>0.56189999999999996</c:v>
                </c:pt>
                <c:pt idx="8">
                  <c:v>0.10580000000000001</c:v>
                </c:pt>
                <c:pt idx="9">
                  <c:v>1</c:v>
                </c:pt>
                <c:pt idx="10">
                  <c:v>0.96809999999999996</c:v>
                </c:pt>
                <c:pt idx="11">
                  <c:v>0.77190000000000003</c:v>
                </c:pt>
                <c:pt idx="12">
                  <c:v>0.36840000000000001</c:v>
                </c:pt>
                <c:pt idx="13">
                  <c:v>0.71289999999999998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95-4A20-B377-9E1099BE52F7}"/>
            </c:ext>
          </c:extLst>
        </c:ser>
        <c:ser>
          <c:idx val="2"/>
          <c:order val="2"/>
          <c:tx>
            <c:strRef>
              <c:f>'Compare DistBer, Distgpt2, T5'!$BH$295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T5'!$BI$292:$BW$292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T5'!$BI$295:$BW$295</c:f>
              <c:numCache>
                <c:formatCode>0.0000</c:formatCode>
                <c:ptCount val="15"/>
                <c:pt idx="0">
                  <c:v>0.29339999999999999</c:v>
                </c:pt>
                <c:pt idx="1">
                  <c:v>0.17519999999999999</c:v>
                </c:pt>
                <c:pt idx="2">
                  <c:v>0.4259</c:v>
                </c:pt>
                <c:pt idx="3">
                  <c:v>0.1091</c:v>
                </c:pt>
                <c:pt idx="4">
                  <c:v>0.1226</c:v>
                </c:pt>
                <c:pt idx="5">
                  <c:v>0.12</c:v>
                </c:pt>
                <c:pt idx="6">
                  <c:v>4.1399999999999999E-2</c:v>
                </c:pt>
                <c:pt idx="7">
                  <c:v>0.122</c:v>
                </c:pt>
                <c:pt idx="8">
                  <c:v>3.0099999999999998E-2</c:v>
                </c:pt>
                <c:pt idx="9">
                  <c:v>0.1179</c:v>
                </c:pt>
                <c:pt idx="10">
                  <c:v>0.13450000000000001</c:v>
                </c:pt>
                <c:pt idx="11">
                  <c:v>0.17499999999999999</c:v>
                </c:pt>
                <c:pt idx="12">
                  <c:v>0.1007</c:v>
                </c:pt>
                <c:pt idx="13">
                  <c:v>0.1696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95-4A20-B377-9E1099BE52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4202672"/>
        <c:axId val="664201232"/>
      </c:barChart>
      <c:catAx>
        <c:axId val="664202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64201232"/>
        <c:crosses val="autoZero"/>
        <c:auto val="1"/>
        <c:lblAlgn val="ctr"/>
        <c:lblOffset val="100"/>
        <c:noMultiLvlLbl val="0"/>
      </c:catAx>
      <c:valAx>
        <c:axId val="6642012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64202672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DistilBERT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EDGE'!$I$289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EDGE'!$J$288:$X$288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EDGE'!$J$289:$X$289</c:f>
              <c:numCache>
                <c:formatCode>0.0000</c:formatCode>
                <c:ptCount val="15"/>
                <c:pt idx="0">
                  <c:v>0</c:v>
                </c:pt>
                <c:pt idx="1">
                  <c:v>0.9798</c:v>
                </c:pt>
                <c:pt idx="2">
                  <c:v>0.73640000000000005</c:v>
                </c:pt>
                <c:pt idx="3">
                  <c:v>0</c:v>
                </c:pt>
                <c:pt idx="4">
                  <c:v>1</c:v>
                </c:pt>
                <c:pt idx="5">
                  <c:v>0.85470000000000002</c:v>
                </c:pt>
                <c:pt idx="6">
                  <c:v>0</c:v>
                </c:pt>
                <c:pt idx="7">
                  <c:v>0.1888</c:v>
                </c:pt>
                <c:pt idx="8">
                  <c:v>0</c:v>
                </c:pt>
                <c:pt idx="9">
                  <c:v>0.46150000000000002</c:v>
                </c:pt>
                <c:pt idx="10">
                  <c:v>0</c:v>
                </c:pt>
                <c:pt idx="11" formatCode="General">
                  <c:v>0.80769999999999997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42-4872-B5EC-CFBCDD7B690F}"/>
            </c:ext>
          </c:extLst>
        </c:ser>
        <c:ser>
          <c:idx val="1"/>
          <c:order val="1"/>
          <c:tx>
            <c:strRef>
              <c:f>'Compare model da TON A EDGE'!$I$290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EDGE'!$J$288:$X$288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EDGE'!$J$290:$X$290</c:f>
              <c:numCache>
                <c:formatCode>0.0000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0.41049999999999998</c:v>
                </c:pt>
                <c:pt idx="5">
                  <c:v>1</c:v>
                </c:pt>
                <c:pt idx="6">
                  <c:v>0</c:v>
                </c:pt>
                <c:pt idx="7">
                  <c:v>0.31469999999999998</c:v>
                </c:pt>
                <c:pt idx="8">
                  <c:v>0</c:v>
                </c:pt>
                <c:pt idx="9">
                  <c:v>0.63829999999999998</c:v>
                </c:pt>
                <c:pt idx="10">
                  <c:v>0</c:v>
                </c:pt>
                <c:pt idx="11" formatCode="General">
                  <c:v>0.1842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42-4872-B5EC-CFBCDD7B690F}"/>
            </c:ext>
          </c:extLst>
        </c:ser>
        <c:ser>
          <c:idx val="2"/>
          <c:order val="2"/>
          <c:tx>
            <c:strRef>
              <c:f>'Compare model da TON A EDGE'!$I$291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EDGE'!$J$288:$X$288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EDGE'!$J$291:$X$291</c:f>
              <c:numCache>
                <c:formatCode>0.0000</c:formatCode>
                <c:ptCount val="15"/>
                <c:pt idx="0">
                  <c:v>0</c:v>
                </c:pt>
                <c:pt idx="1">
                  <c:v>0.98980000000000001</c:v>
                </c:pt>
                <c:pt idx="2">
                  <c:v>0.84819999999999995</c:v>
                </c:pt>
                <c:pt idx="3">
                  <c:v>0</c:v>
                </c:pt>
                <c:pt idx="4">
                  <c:v>0.58209999999999995</c:v>
                </c:pt>
                <c:pt idx="5">
                  <c:v>0.81289999999999996</c:v>
                </c:pt>
                <c:pt idx="6">
                  <c:v>0</c:v>
                </c:pt>
                <c:pt idx="7">
                  <c:v>0.2021</c:v>
                </c:pt>
                <c:pt idx="8">
                  <c:v>0</c:v>
                </c:pt>
                <c:pt idx="9">
                  <c:v>0.53569999999999995</c:v>
                </c:pt>
                <c:pt idx="10">
                  <c:v>0</c:v>
                </c:pt>
                <c:pt idx="11" formatCode="General">
                  <c:v>0.3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42-4872-B5EC-CFBCDD7B6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904031"/>
        <c:axId val="255901151"/>
      </c:barChart>
      <c:catAx>
        <c:axId val="255904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55901151"/>
        <c:crosses val="autoZero"/>
        <c:auto val="1"/>
        <c:lblAlgn val="ctr"/>
        <c:lblOffset val="100"/>
        <c:noMultiLvlLbl val="0"/>
      </c:catAx>
      <c:valAx>
        <c:axId val="2559011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55904031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DistilGPT2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EDGE'!$AG$289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EDGE'!$AH$288:$AV$288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EDGE'!$AH$289:$AV$289</c:f>
              <c:numCache>
                <c:formatCode>0.0000</c:formatCode>
                <c:ptCount val="15"/>
                <c:pt idx="0">
                  <c:v>0.16800000000000001</c:v>
                </c:pt>
                <c:pt idx="1">
                  <c:v>1</c:v>
                </c:pt>
                <c:pt idx="2">
                  <c:v>0.92859999999999998</c:v>
                </c:pt>
                <c:pt idx="3">
                  <c:v>0.98329999999999995</c:v>
                </c:pt>
                <c:pt idx="4">
                  <c:v>0.73080000000000001</c:v>
                </c:pt>
                <c:pt idx="5">
                  <c:v>0.36499999999999999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0.1313</c:v>
                </c:pt>
                <c:pt idx="12">
                  <c:v>0</c:v>
                </c:pt>
                <c:pt idx="13">
                  <c:v>7.5300000000000006E-2</c:v>
                </c:pt>
                <c:pt idx="14" formatCode="General">
                  <c:v>0.1235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4-4C1C-9B64-8FAD8DDBCA18}"/>
            </c:ext>
          </c:extLst>
        </c:ser>
        <c:ser>
          <c:idx val="1"/>
          <c:order val="1"/>
          <c:tx>
            <c:strRef>
              <c:f>'Compare model da TON A EDGE'!$AG$290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EDGE'!$AH$288:$AV$288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EDGE'!$AH$290:$AV$290</c:f>
              <c:numCache>
                <c:formatCode>0.0000</c:formatCode>
                <c:ptCount val="15"/>
                <c:pt idx="0">
                  <c:v>0.84689999999999999</c:v>
                </c:pt>
                <c:pt idx="1">
                  <c:v>0.27839999999999998</c:v>
                </c:pt>
                <c:pt idx="2">
                  <c:v>0.82110000000000005</c:v>
                </c:pt>
                <c:pt idx="3">
                  <c:v>0.54630000000000001</c:v>
                </c:pt>
                <c:pt idx="4">
                  <c:v>1</c:v>
                </c:pt>
                <c:pt idx="5">
                  <c:v>1</c:v>
                </c:pt>
                <c:pt idx="6">
                  <c:v>0.43480000000000002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 formatCode="General">
                  <c:v>0.95369999999999999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F4-4C1C-9B64-8FAD8DDBCA18}"/>
            </c:ext>
          </c:extLst>
        </c:ser>
        <c:ser>
          <c:idx val="2"/>
          <c:order val="2"/>
          <c:tx>
            <c:strRef>
              <c:f>'Compare model da TON A EDGE'!$AG$291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EDGE'!$AH$288:$AV$288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EDGE'!$AH$291:$AV$291</c:f>
              <c:numCache>
                <c:formatCode>0.0000</c:formatCode>
                <c:ptCount val="15"/>
                <c:pt idx="0">
                  <c:v>0.28039999999999998</c:v>
                </c:pt>
                <c:pt idx="1">
                  <c:v>0.4355</c:v>
                </c:pt>
                <c:pt idx="2">
                  <c:v>0.87150000000000005</c:v>
                </c:pt>
                <c:pt idx="3">
                  <c:v>0.70240000000000002</c:v>
                </c:pt>
                <c:pt idx="4">
                  <c:v>0.84440000000000004</c:v>
                </c:pt>
                <c:pt idx="5">
                  <c:v>0.53480000000000005</c:v>
                </c:pt>
                <c:pt idx="6">
                  <c:v>0.60609999999999997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0.23219999999999999</c:v>
                </c:pt>
                <c:pt idx="12">
                  <c:v>0</c:v>
                </c:pt>
                <c:pt idx="13">
                  <c:v>0.1401</c:v>
                </c:pt>
                <c:pt idx="14" formatCode="General">
                  <c:v>0.21870000000000001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F4-4C1C-9B64-8FAD8DDBC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1395055"/>
        <c:axId val="261395535"/>
      </c:barChart>
      <c:catAx>
        <c:axId val="2613950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1395535"/>
        <c:crosses val="autoZero"/>
        <c:auto val="1"/>
        <c:lblAlgn val="ctr"/>
        <c:lblOffset val="100"/>
        <c:noMultiLvlLbl val="0"/>
      </c:catAx>
      <c:valAx>
        <c:axId val="26139553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1395055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EDGE'!$BB$289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EDGE'!$BC$288:$BQ$288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EDGE'!$BC$289:$BQ$289</c:f>
              <c:numCache>
                <c:formatCode>0.0000</c:formatCode>
                <c:ptCount val="15"/>
                <c:pt idx="0">
                  <c:v>0.61539999999999995</c:v>
                </c:pt>
                <c:pt idx="1">
                  <c:v>0</c:v>
                </c:pt>
                <c:pt idx="2">
                  <c:v>0.96940000000000004</c:v>
                </c:pt>
                <c:pt idx="3">
                  <c:v>0.96809999999999996</c:v>
                </c:pt>
                <c:pt idx="4">
                  <c:v>1</c:v>
                </c:pt>
                <c:pt idx="5">
                  <c:v>0.76470000000000005</c:v>
                </c:pt>
                <c:pt idx="6">
                  <c:v>1</c:v>
                </c:pt>
                <c:pt idx="7">
                  <c:v>0.81440000000000001</c:v>
                </c:pt>
                <c:pt idx="8">
                  <c:v>0</c:v>
                </c:pt>
                <c:pt idx="9">
                  <c:v>0</c:v>
                </c:pt>
                <c:pt idx="10">
                  <c:v>4.1700000000000001E-2</c:v>
                </c:pt>
                <c:pt idx="11" formatCode="General">
                  <c:v>0</c:v>
                </c:pt>
                <c:pt idx="12">
                  <c:v>0.17610000000000001</c:v>
                </c:pt>
                <c:pt idx="13">
                  <c:v>0.92749999999999999</c:v>
                </c:pt>
                <c:pt idx="14" formatCode="General">
                  <c:v>8.7400000000000005E-2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7F-4060-9AE7-AE93ACDF24F5}"/>
            </c:ext>
          </c:extLst>
        </c:ser>
        <c:ser>
          <c:idx val="1"/>
          <c:order val="1"/>
          <c:tx>
            <c:strRef>
              <c:f>'Compare model da TON A EDGE'!$BB$290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EDGE'!$BC$288:$BQ$288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EDGE'!$BC$290:$BQ$290</c:f>
              <c:numCache>
                <c:formatCode>0.0000</c:formatCode>
                <c:ptCount val="15"/>
                <c:pt idx="0">
                  <c:v>0.1633</c:v>
                </c:pt>
                <c:pt idx="1">
                  <c:v>0</c:v>
                </c:pt>
                <c:pt idx="2">
                  <c:v>1</c:v>
                </c:pt>
                <c:pt idx="3">
                  <c:v>0.84260000000000002</c:v>
                </c:pt>
                <c:pt idx="4">
                  <c:v>0.92630000000000001</c:v>
                </c:pt>
                <c:pt idx="5">
                  <c:v>0.65</c:v>
                </c:pt>
                <c:pt idx="6">
                  <c:v>1</c:v>
                </c:pt>
                <c:pt idx="7">
                  <c:v>0.75239999999999996</c:v>
                </c:pt>
                <c:pt idx="8">
                  <c:v>0</c:v>
                </c:pt>
                <c:pt idx="9">
                  <c:v>0</c:v>
                </c:pt>
                <c:pt idx="10">
                  <c:v>0.21740000000000001</c:v>
                </c:pt>
                <c:pt idx="11" formatCode="General">
                  <c:v>0</c:v>
                </c:pt>
                <c:pt idx="12">
                  <c:v>0.4123</c:v>
                </c:pt>
                <c:pt idx="13">
                  <c:v>0.63370000000000004</c:v>
                </c:pt>
                <c:pt idx="14" formatCode="General">
                  <c:v>6.4699999999999994E-2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7F-4060-9AE7-AE93ACDF24F5}"/>
            </c:ext>
          </c:extLst>
        </c:ser>
        <c:ser>
          <c:idx val="2"/>
          <c:order val="2"/>
          <c:tx>
            <c:strRef>
              <c:f>'Compare model da TON A EDGE'!$BB$291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EDGE'!$BC$288:$BQ$288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EDGE'!$BC$291:$BQ$291</c:f>
              <c:numCache>
                <c:formatCode>0.0000</c:formatCode>
                <c:ptCount val="15"/>
                <c:pt idx="0">
                  <c:v>0.2581</c:v>
                </c:pt>
                <c:pt idx="1">
                  <c:v>0</c:v>
                </c:pt>
                <c:pt idx="2">
                  <c:v>0.98450000000000004</c:v>
                </c:pt>
                <c:pt idx="3">
                  <c:v>0.90100000000000002</c:v>
                </c:pt>
                <c:pt idx="4">
                  <c:v>0.9617</c:v>
                </c:pt>
                <c:pt idx="5">
                  <c:v>0.70269999999999999</c:v>
                </c:pt>
                <c:pt idx="6">
                  <c:v>1</c:v>
                </c:pt>
                <c:pt idx="7">
                  <c:v>0.78220000000000001</c:v>
                </c:pt>
                <c:pt idx="8">
                  <c:v>0</c:v>
                </c:pt>
                <c:pt idx="9">
                  <c:v>0</c:v>
                </c:pt>
                <c:pt idx="10">
                  <c:v>7.0000000000000007E-2</c:v>
                </c:pt>
                <c:pt idx="11" formatCode="General">
                  <c:v>0</c:v>
                </c:pt>
                <c:pt idx="12">
                  <c:v>0.24679999999999999</c:v>
                </c:pt>
                <c:pt idx="13">
                  <c:v>0.75290000000000001</c:v>
                </c:pt>
                <c:pt idx="14" formatCode="General">
                  <c:v>7.4300000000000005E-2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7F-4060-9AE7-AE93ACDF24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5980783"/>
        <c:axId val="1895981263"/>
      </c:barChart>
      <c:catAx>
        <c:axId val="1895980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95981263"/>
        <c:crosses val="autoZero"/>
        <c:auto val="1"/>
        <c:lblAlgn val="ctr"/>
        <c:lblOffset val="100"/>
        <c:noMultiLvlLbl val="0"/>
      </c:catAx>
      <c:valAx>
        <c:axId val="189598126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9598078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EDGE'!$CN$289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EDGE'!$CO$288:$DC$288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EDGE'!$CO$289:$DC$289</c:f>
              <c:numCache>
                <c:formatCode>0.0000</c:formatCode>
                <c:ptCount val="15"/>
                <c:pt idx="0">
                  <c:v>0.97499999999999998</c:v>
                </c:pt>
                <c:pt idx="1">
                  <c:v>0.54800000000000004</c:v>
                </c:pt>
                <c:pt idx="2">
                  <c:v>0.97560000000000002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0.94589999999999996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0.47899999999999998</c:v>
                </c:pt>
                <c:pt idx="12">
                  <c:v>0.74019999999999997</c:v>
                </c:pt>
                <c:pt idx="13">
                  <c:v>0.87270000000000003</c:v>
                </c:pt>
                <c:pt idx="14" formatCode="General">
                  <c:v>0.89580000000000004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B8-4348-BEA9-D276F0111EB9}"/>
            </c:ext>
          </c:extLst>
        </c:ser>
        <c:ser>
          <c:idx val="1"/>
          <c:order val="1"/>
          <c:tx>
            <c:strRef>
              <c:f>'Compare model da TON A EDGE'!$CN$290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EDGE'!$CO$288:$DC$288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EDGE'!$CO$290:$DC$290</c:f>
              <c:numCache>
                <c:formatCode>0.0000</c:formatCode>
                <c:ptCount val="15"/>
                <c:pt idx="0">
                  <c:v>0.39800000000000002</c:v>
                </c:pt>
                <c:pt idx="1">
                  <c:v>1</c:v>
                </c:pt>
                <c:pt idx="2">
                  <c:v>0.84209999999999996</c:v>
                </c:pt>
                <c:pt idx="3">
                  <c:v>0.51849999999999996</c:v>
                </c:pt>
                <c:pt idx="4">
                  <c:v>0.88419999999999999</c:v>
                </c:pt>
                <c:pt idx="5">
                  <c:v>0.78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4.2599999999999999E-2</c:v>
                </c:pt>
                <c:pt idx="10">
                  <c:v>0</c:v>
                </c:pt>
                <c:pt idx="11">
                  <c:v>1</c:v>
                </c:pt>
                <c:pt idx="12">
                  <c:v>0.98950000000000005</c:v>
                </c:pt>
                <c:pt idx="13">
                  <c:v>0.47520000000000001</c:v>
                </c:pt>
                <c:pt idx="14" formatCode="General">
                  <c:v>0.79630000000000001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B8-4348-BEA9-D276F0111EB9}"/>
            </c:ext>
          </c:extLst>
        </c:ser>
        <c:ser>
          <c:idx val="2"/>
          <c:order val="2"/>
          <c:tx>
            <c:strRef>
              <c:f>'Compare model da TON A EDGE'!$CN$291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EDGE'!$CO$288:$DC$288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EDGE'!$CO$291:$DC$291</c:f>
              <c:numCache>
                <c:formatCode>0.0000</c:formatCode>
                <c:ptCount val="15"/>
                <c:pt idx="0">
                  <c:v>0.56520000000000004</c:v>
                </c:pt>
                <c:pt idx="1">
                  <c:v>0.70799999999999996</c:v>
                </c:pt>
                <c:pt idx="2">
                  <c:v>0.90400000000000003</c:v>
                </c:pt>
                <c:pt idx="3">
                  <c:v>0.68289999999999995</c:v>
                </c:pt>
                <c:pt idx="4">
                  <c:v>0.9385</c:v>
                </c:pt>
                <c:pt idx="5">
                  <c:v>0.87639999999999996</c:v>
                </c:pt>
                <c:pt idx="6">
                  <c:v>0</c:v>
                </c:pt>
                <c:pt idx="7">
                  <c:v>0.97219999999999995</c:v>
                </c:pt>
                <c:pt idx="8">
                  <c:v>0</c:v>
                </c:pt>
                <c:pt idx="9">
                  <c:v>8.1600000000000006E-2</c:v>
                </c:pt>
                <c:pt idx="10">
                  <c:v>0</c:v>
                </c:pt>
                <c:pt idx="11" formatCode="General">
                  <c:v>0.64770000000000005</c:v>
                </c:pt>
                <c:pt idx="12">
                  <c:v>0.8468</c:v>
                </c:pt>
                <c:pt idx="13">
                  <c:v>0.61539999999999995</c:v>
                </c:pt>
                <c:pt idx="14" formatCode="General">
                  <c:v>0.84309999999999996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B8-4348-BEA9-D276F0111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3647199"/>
        <c:axId val="273647679"/>
      </c:barChart>
      <c:catAx>
        <c:axId val="273647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73647679"/>
        <c:crosses val="autoZero"/>
        <c:auto val="1"/>
        <c:lblAlgn val="ctr"/>
        <c:lblOffset val="100"/>
        <c:noMultiLvlLbl val="0"/>
      </c:catAx>
      <c:valAx>
        <c:axId val="27364767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73647199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GPT-Neo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EDGE'!$BT$289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EDGE'!$BU$288:$CI$288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EDGE'!$BU$289:$CI$289</c:f>
              <c:numCache>
                <c:formatCode>0.0000</c:formatCode>
                <c:ptCount val="15"/>
                <c:pt idx="0">
                  <c:v>0</c:v>
                </c:pt>
                <c:pt idx="1">
                  <c:v>0.44440000000000002</c:v>
                </c:pt>
                <c:pt idx="2">
                  <c:v>0</c:v>
                </c:pt>
                <c:pt idx="3">
                  <c:v>0</c:v>
                </c:pt>
                <c:pt idx="4">
                  <c:v>0.35370000000000001</c:v>
                </c:pt>
                <c:pt idx="5">
                  <c:v>0.51349999999999996</c:v>
                </c:pt>
                <c:pt idx="6">
                  <c:v>0.61070000000000002</c:v>
                </c:pt>
                <c:pt idx="7">
                  <c:v>1</c:v>
                </c:pt>
                <c:pt idx="8">
                  <c:v>0.26669999999999999</c:v>
                </c:pt>
                <c:pt idx="9">
                  <c:v>0.1053</c:v>
                </c:pt>
                <c:pt idx="10">
                  <c:v>0.33300000000000002</c:v>
                </c:pt>
                <c:pt idx="11" formatCode="General">
                  <c:v>6.5199999999999994E-2</c:v>
                </c:pt>
                <c:pt idx="12">
                  <c:v>0.31580000000000003</c:v>
                </c:pt>
                <c:pt idx="13">
                  <c:v>0.49280000000000002</c:v>
                </c:pt>
                <c:pt idx="14" formatCode="General">
                  <c:v>0.1167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8-4643-902C-FF48B8B7A91C}"/>
            </c:ext>
          </c:extLst>
        </c:ser>
        <c:ser>
          <c:idx val="1"/>
          <c:order val="1"/>
          <c:tx>
            <c:strRef>
              <c:f>'Compare model da TON A EDGE'!$BT$290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EDGE'!$BU$288:$CI$288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EDGE'!$BU$290:$CI$290</c:f>
              <c:numCache>
                <c:formatCode>0.0000</c:formatCode>
                <c:ptCount val="15"/>
                <c:pt idx="0">
                  <c:v>0</c:v>
                </c:pt>
                <c:pt idx="1">
                  <c:v>8.2500000000000004E-2</c:v>
                </c:pt>
                <c:pt idx="2">
                  <c:v>0</c:v>
                </c:pt>
                <c:pt idx="3">
                  <c:v>0</c:v>
                </c:pt>
                <c:pt idx="4">
                  <c:v>0.30530000000000002</c:v>
                </c:pt>
                <c:pt idx="5">
                  <c:v>0.56999999999999995</c:v>
                </c:pt>
                <c:pt idx="6">
                  <c:v>0.98909999999999998</c:v>
                </c:pt>
                <c:pt idx="7">
                  <c:v>9.4999999999999998E-3</c:v>
                </c:pt>
                <c:pt idx="8">
                  <c:v>7.6899999999999998E-3</c:v>
                </c:pt>
                <c:pt idx="9">
                  <c:v>2.1299999999999999E-2</c:v>
                </c:pt>
                <c:pt idx="10">
                  <c:v>2.1299999999999999E-2</c:v>
                </c:pt>
                <c:pt idx="11" formatCode="General">
                  <c:v>2.63E-2</c:v>
                </c:pt>
                <c:pt idx="12">
                  <c:v>0.1263</c:v>
                </c:pt>
                <c:pt idx="13">
                  <c:v>0.67330000000000001</c:v>
                </c:pt>
                <c:pt idx="14" formatCode="General">
                  <c:v>0.70369999999999999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8-4643-902C-FF48B8B7A91C}"/>
            </c:ext>
          </c:extLst>
        </c:ser>
        <c:ser>
          <c:idx val="2"/>
          <c:order val="2"/>
          <c:tx>
            <c:strRef>
              <c:f>'Compare model da TON A EDGE'!$BT$291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EDGE'!$BU$288:$CI$288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EDGE'!$BU$291:$CI$291</c:f>
              <c:numCache>
                <c:formatCode>0.0000</c:formatCode>
                <c:ptCount val="15"/>
                <c:pt idx="0">
                  <c:v>0</c:v>
                </c:pt>
                <c:pt idx="1">
                  <c:v>0.1391</c:v>
                </c:pt>
                <c:pt idx="2">
                  <c:v>0</c:v>
                </c:pt>
                <c:pt idx="3">
                  <c:v>0</c:v>
                </c:pt>
                <c:pt idx="4">
                  <c:v>0.32769999999999999</c:v>
                </c:pt>
                <c:pt idx="5">
                  <c:v>0.5403</c:v>
                </c:pt>
                <c:pt idx="6">
                  <c:v>0.75519999999999998</c:v>
                </c:pt>
                <c:pt idx="7">
                  <c:v>1.89E-2</c:v>
                </c:pt>
                <c:pt idx="8">
                  <c:v>0.11940000000000001</c:v>
                </c:pt>
                <c:pt idx="9">
                  <c:v>3.5400000000000001E-2</c:v>
                </c:pt>
                <c:pt idx="10">
                  <c:v>0.04</c:v>
                </c:pt>
                <c:pt idx="11" formatCode="General">
                  <c:v>3.7499999999999999E-2</c:v>
                </c:pt>
                <c:pt idx="12">
                  <c:v>0.18049999999999999</c:v>
                </c:pt>
                <c:pt idx="13">
                  <c:v>0.56899999999999995</c:v>
                </c:pt>
                <c:pt idx="14" formatCode="General">
                  <c:v>0.20030000000000001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8-4643-902C-FF48B8B7A9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5107743"/>
        <c:axId val="2015113983"/>
      </c:barChart>
      <c:catAx>
        <c:axId val="2015107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5113983"/>
        <c:crosses val="autoZero"/>
        <c:auto val="1"/>
        <c:lblAlgn val="ctr"/>
        <c:lblOffset val="100"/>
        <c:noMultiLvlLbl val="0"/>
      </c:catAx>
      <c:valAx>
        <c:axId val="201511398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510774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ZEROSHOT DistiGPT2 PY vs 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Tensorflow'!$L$9</c:f>
              <c:strCache>
                <c:ptCount val="1"/>
                <c:pt idx="0">
                  <c:v>Distilgpt2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Tensorflow'!$M$8:$Q$8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Tensorflow'!$M$9:$Q$9</c:f>
              <c:numCache>
                <c:formatCode>General</c:formatCode>
                <c:ptCount val="5"/>
                <c:pt idx="0">
                  <c:v>0.55669999999999997</c:v>
                </c:pt>
                <c:pt idx="1">
                  <c:v>1.5179</c:v>
                </c:pt>
                <c:pt idx="2">
                  <c:v>0.1171</c:v>
                </c:pt>
                <c:pt idx="3">
                  <c:v>0.42330000000000001</c:v>
                </c:pt>
                <c:pt idx="4">
                  <c:v>0.18779999999999999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D-435D-B965-87CF44B53528}"/>
            </c:ext>
          </c:extLst>
        </c:ser>
        <c:ser>
          <c:idx val="1"/>
          <c:order val="1"/>
          <c:tx>
            <c:strRef>
              <c:f>'Compare Pytorch - Tensorflow'!$L$10</c:f>
              <c:strCache>
                <c:ptCount val="1"/>
                <c:pt idx="0">
                  <c:v>Distilgpt2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Tensorflow'!$M$8:$Q$8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Tensorflow'!$M$10:$Q$10</c:f>
              <c:numCache>
                <c:formatCode>0.0000</c:formatCode>
                <c:ptCount val="5"/>
                <c:pt idx="0">
                  <c:v>0.48920000000000002</c:v>
                </c:pt>
                <c:pt idx="1">
                  <c:v>2.2008999999999999</c:v>
                </c:pt>
                <c:pt idx="2">
                  <c:v>0.12640000000000001</c:v>
                </c:pt>
                <c:pt idx="3">
                  <c:v>0.57969999999999999</c:v>
                </c:pt>
                <c:pt idx="4">
                  <c:v>0.1641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3D-435D-B965-87CF44B535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38204960"/>
        <c:axId val="638205440"/>
      </c:barChart>
      <c:catAx>
        <c:axId val="63820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05440"/>
        <c:crosses val="autoZero"/>
        <c:auto val="1"/>
        <c:lblAlgn val="ctr"/>
        <c:lblOffset val="100"/>
        <c:noMultiLvlLbl val="0"/>
      </c:catAx>
      <c:valAx>
        <c:axId val="638205440"/>
        <c:scaling>
          <c:orientation val="minMax"/>
          <c:max val="2.2999999999999998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0496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ZEROSHOT T5 PY vs TF</a:t>
            </a:r>
          </a:p>
        </c:rich>
      </c:tx>
      <c:layout>
        <c:manualLayout>
          <c:xMode val="edge"/>
          <c:yMode val="edge"/>
          <c:x val="0.25233333333333335"/>
          <c:y val="2.89256182661103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Tensorflow'!$U$9</c:f>
              <c:strCache>
                <c:ptCount val="1"/>
                <c:pt idx="0">
                  <c:v>T5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Tensorflow'!$V$8:$Z$8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Tensorflow'!$V$9:$Z$9</c:f>
              <c:numCache>
                <c:formatCode>0.0000</c:formatCode>
                <c:ptCount val="5"/>
                <c:pt idx="0">
                  <c:v>0</c:v>
                </c:pt>
                <c:pt idx="1">
                  <c:v>12.5023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42-491E-95BC-3621AC4F79A1}"/>
            </c:ext>
          </c:extLst>
        </c:ser>
        <c:ser>
          <c:idx val="1"/>
          <c:order val="1"/>
          <c:tx>
            <c:strRef>
              <c:f>'Compare Pytorch - Tensorflow'!$U$10</c:f>
              <c:strCache>
                <c:ptCount val="1"/>
                <c:pt idx="0">
                  <c:v>T5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Tensorflow'!$V$8:$Z$8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Tensorflow'!$V$10:$Z$10</c:f>
              <c:numCache>
                <c:formatCode>0.0000</c:formatCode>
                <c:ptCount val="5"/>
                <c:pt idx="0">
                  <c:v>0</c:v>
                </c:pt>
                <c:pt idx="1">
                  <c:v>18.018999999999998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42-491E-95BC-3621AC4F79A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38231360"/>
        <c:axId val="638231840"/>
      </c:barChart>
      <c:catAx>
        <c:axId val="638231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31840"/>
        <c:crosses val="autoZero"/>
        <c:auto val="1"/>
        <c:lblAlgn val="ctr"/>
        <c:lblOffset val="100"/>
        <c:noMultiLvlLbl val="0"/>
      </c:catAx>
      <c:valAx>
        <c:axId val="638231840"/>
        <c:scaling>
          <c:orientation val="minMax"/>
          <c:max val="1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31360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ZEROSHOT </a:t>
            </a:r>
            <a:r>
              <a:rPr lang="it-IT" dirty="0" err="1"/>
              <a:t>DistilBert</a:t>
            </a:r>
            <a:r>
              <a:rPr lang="it-IT" dirty="0"/>
              <a:t> PY vs 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Tensorflow'!$B$9</c:f>
              <c:strCache>
                <c:ptCount val="1"/>
                <c:pt idx="0">
                  <c:v>DisiltBert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Tensorflow'!$C$8:$G$8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Tensorflow'!$C$9:$G$9</c:f>
              <c:numCache>
                <c:formatCode>0.0000</c:formatCode>
                <c:ptCount val="5"/>
                <c:pt idx="0">
                  <c:v>0.64459999999999995</c:v>
                </c:pt>
                <c:pt idx="1">
                  <c:v>0.68210000000000004</c:v>
                </c:pt>
                <c:pt idx="2">
                  <c:v>0.1048</c:v>
                </c:pt>
                <c:pt idx="3">
                  <c:v>0.34499999999999997</c:v>
                </c:pt>
                <c:pt idx="4">
                  <c:v>0.1608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9-4AB9-8EFD-139035FB9933}"/>
            </c:ext>
          </c:extLst>
        </c:ser>
        <c:ser>
          <c:idx val="1"/>
          <c:order val="1"/>
          <c:tx>
            <c:strRef>
              <c:f>'Compare Pytorch - Tensorflow'!$B$10</c:f>
              <c:strCache>
                <c:ptCount val="1"/>
                <c:pt idx="0">
                  <c:v>DisiltBert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Tensorflow'!$C$8:$G$8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Tensorflow'!$C$10:$G$10</c:f>
              <c:numCache>
                <c:formatCode>0.0000</c:formatCode>
                <c:ptCount val="5"/>
                <c:pt idx="0">
                  <c:v>0.6018</c:v>
                </c:pt>
                <c:pt idx="1">
                  <c:v>0.69469999999999998</c:v>
                </c:pt>
                <c:pt idx="2" formatCode="General">
                  <c:v>3.2599999999999997E-2</c:v>
                </c:pt>
                <c:pt idx="3" formatCode="General">
                  <c:v>0.53159999999999996</c:v>
                </c:pt>
                <c:pt idx="4" formatCode="General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69-4AB9-8EFD-139035FB993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492283232"/>
        <c:axId val="1492269312"/>
      </c:barChart>
      <c:catAx>
        <c:axId val="149228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2269312"/>
        <c:crosses val="autoZero"/>
        <c:auto val="1"/>
        <c:lblAlgn val="ctr"/>
        <c:lblOffset val="100"/>
        <c:noMultiLvlLbl val="0"/>
      </c:catAx>
      <c:valAx>
        <c:axId val="149226931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228323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ZEROSHOT BART-base PY vs 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Tensorflow'!$AC$9</c:f>
              <c:strCache>
                <c:ptCount val="1"/>
                <c:pt idx="0">
                  <c:v>BART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Tensorflow'!$AD$8:$AH$8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Tensorflow'!$AD$9:$AH$9</c:f>
              <c:numCache>
                <c:formatCode>General</c:formatCode>
                <c:ptCount val="5"/>
                <c:pt idx="0" formatCode="0.0000">
                  <c:v>0.59899999999999998</c:v>
                </c:pt>
                <c:pt idx="1">
                  <c:v>0.66959999999999997</c:v>
                </c:pt>
                <c:pt idx="2">
                  <c:v>0.1227</c:v>
                </c:pt>
                <c:pt idx="3">
                  <c:v>0.42749999999999999</c:v>
                </c:pt>
                <c:pt idx="4">
                  <c:v>0.13619999999999999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A5-4A9E-8199-E3005B513E03}"/>
            </c:ext>
          </c:extLst>
        </c:ser>
        <c:ser>
          <c:idx val="1"/>
          <c:order val="1"/>
          <c:tx>
            <c:strRef>
              <c:f>'Compare Pytorch - Tensorflow'!$AC$10</c:f>
              <c:strCache>
                <c:ptCount val="1"/>
                <c:pt idx="0">
                  <c:v>BART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Tensorflow'!$AD$8:$AH$8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Tensorflow'!$AD$10:$AH$10</c:f>
              <c:numCache>
                <c:formatCode>General</c:formatCode>
                <c:ptCount val="5"/>
                <c:pt idx="0">
                  <c:v>0.52580000000000005</c:v>
                </c:pt>
                <c:pt idx="1">
                  <c:v>0.7903</c:v>
                </c:pt>
                <c:pt idx="2">
                  <c:v>0.1082</c:v>
                </c:pt>
                <c:pt idx="3">
                  <c:v>0.47349999999999998</c:v>
                </c:pt>
                <c:pt idx="4">
                  <c:v>0.14430000000000001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A5-4A9E-8199-E3005B513E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76858047"/>
        <c:axId val="76852287"/>
      </c:barChart>
      <c:catAx>
        <c:axId val="76858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52287"/>
        <c:crosses val="autoZero"/>
        <c:auto val="1"/>
        <c:lblAlgn val="ctr"/>
        <c:lblOffset val="100"/>
        <c:noMultiLvlLbl val="0"/>
      </c:catAx>
      <c:valAx>
        <c:axId val="76852287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58047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FINE TUNING T5 PY vs 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Tensorflow'!$U$40</c:f>
              <c:strCache>
                <c:ptCount val="1"/>
                <c:pt idx="0">
                  <c:v>T5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Tensorflow'!$V$39:$Z$39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Tensorflow'!$V$40:$Z$40</c:f>
              <c:numCache>
                <c:formatCode>0.0000</c:formatCode>
                <c:ptCount val="5"/>
                <c:pt idx="0">
                  <c:v>0.96930000000000005</c:v>
                </c:pt>
                <c:pt idx="1">
                  <c:v>4.2000000000000003E-2</c:v>
                </c:pt>
                <c:pt idx="2">
                  <c:v>0.97130000000000005</c:v>
                </c:pt>
                <c:pt idx="3">
                  <c:v>0.96960000000000002</c:v>
                </c:pt>
                <c:pt idx="4">
                  <c:v>0.96970000000000001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5-4347-A397-7A250229CE07}"/>
            </c:ext>
          </c:extLst>
        </c:ser>
        <c:ser>
          <c:idx val="1"/>
          <c:order val="1"/>
          <c:tx>
            <c:strRef>
              <c:f>'Compare Pytorch - Tensorflow'!$U$41</c:f>
              <c:strCache>
                <c:ptCount val="1"/>
                <c:pt idx="0">
                  <c:v>T5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Tensorflow'!$V$39:$Z$39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Tensorflow'!$V$41:$Z$41</c:f>
              <c:numCache>
                <c:formatCode>0.0000</c:formatCode>
                <c:ptCount val="5"/>
                <c:pt idx="0">
                  <c:v>0.95050000000000001</c:v>
                </c:pt>
                <c:pt idx="1">
                  <c:v>9.7000000000000003E-3</c:v>
                </c:pt>
                <c:pt idx="2">
                  <c:v>0.97150000000000003</c:v>
                </c:pt>
                <c:pt idx="3">
                  <c:v>0.97109999999999996</c:v>
                </c:pt>
                <c:pt idx="4">
                  <c:v>0.97089999999999999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F5-4347-A397-7A250229CE0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38262080"/>
        <c:axId val="638255360"/>
      </c:barChart>
      <c:catAx>
        <c:axId val="638262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55360"/>
        <c:crosses val="autoZero"/>
        <c:auto val="1"/>
        <c:lblAlgn val="ctr"/>
        <c:lblOffset val="100"/>
        <c:noMultiLvlLbl val="0"/>
      </c:catAx>
      <c:valAx>
        <c:axId val="63825536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62080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DistilBert 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T5'!$C$293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T5'!$D$292:$R$292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T5'!$D$293:$R$293</c:f>
              <c:numCache>
                <c:formatCode>0.0000</c:formatCode>
                <c:ptCount val="15"/>
                <c:pt idx="0">
                  <c:v>7.3400000000000007E-2</c:v>
                </c:pt>
                <c:pt idx="1">
                  <c:v>0</c:v>
                </c:pt>
                <c:pt idx="2">
                  <c:v>7.3499999999999996E-2</c:v>
                </c:pt>
                <c:pt idx="3">
                  <c:v>0</c:v>
                </c:pt>
                <c:pt idx="4">
                  <c:v>0</c:v>
                </c:pt>
                <c:pt idx="5">
                  <c:v>3.1099999999999999E-2</c:v>
                </c:pt>
                <c:pt idx="6">
                  <c:v>1.3599999999999999E-2</c:v>
                </c:pt>
                <c:pt idx="7">
                  <c:v>0</c:v>
                </c:pt>
                <c:pt idx="8">
                  <c:v>0</c:v>
                </c:pt>
                <c:pt idx="9">
                  <c:v>6.8400000000000002E-2</c:v>
                </c:pt>
                <c:pt idx="10">
                  <c:v>0</c:v>
                </c:pt>
                <c:pt idx="11">
                  <c:v>7.1300000000000002E-2</c:v>
                </c:pt>
                <c:pt idx="12">
                  <c:v>8.09E-2</c:v>
                </c:pt>
                <c:pt idx="13">
                  <c:v>7.7499999999999999E-2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93-4142-B21C-E6FA2D3AF726}"/>
            </c:ext>
          </c:extLst>
        </c:ser>
        <c:ser>
          <c:idx val="1"/>
          <c:order val="1"/>
          <c:tx>
            <c:strRef>
              <c:f>'Compare DistBer, Distgpt2, T5'!$C$294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T5'!$D$292:$R$292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T5'!$D$294:$R$294</c:f>
              <c:numCache>
                <c:formatCode>0.0000</c:formatCode>
                <c:ptCount val="15"/>
                <c:pt idx="0">
                  <c:v>1</c:v>
                </c:pt>
                <c:pt idx="1">
                  <c:v>0</c:v>
                </c:pt>
                <c:pt idx="2">
                  <c:v>0.98850000000000005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0.98909999999999998</c:v>
                </c:pt>
                <c:pt idx="13">
                  <c:v>0.99639999999999995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93-4142-B21C-E6FA2D3AF726}"/>
            </c:ext>
          </c:extLst>
        </c:ser>
        <c:ser>
          <c:idx val="2"/>
          <c:order val="2"/>
          <c:tx>
            <c:strRef>
              <c:f>'Compare DistBer, Distgpt2, T5'!$C$295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T5'!$D$292:$R$292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T5'!$D$295:$R$295</c:f>
              <c:numCache>
                <c:formatCode>0.0000</c:formatCode>
                <c:ptCount val="15"/>
                <c:pt idx="0">
                  <c:v>0.1368</c:v>
                </c:pt>
                <c:pt idx="1">
                  <c:v>0</c:v>
                </c:pt>
                <c:pt idx="2">
                  <c:v>0.1368</c:v>
                </c:pt>
                <c:pt idx="3">
                  <c:v>0</c:v>
                </c:pt>
                <c:pt idx="4">
                  <c:v>0</c:v>
                </c:pt>
                <c:pt idx="5">
                  <c:v>6.0199999999999997E-2</c:v>
                </c:pt>
                <c:pt idx="6">
                  <c:v>2.6800000000000001E-2</c:v>
                </c:pt>
                <c:pt idx="7">
                  <c:v>0</c:v>
                </c:pt>
                <c:pt idx="8">
                  <c:v>0</c:v>
                </c:pt>
                <c:pt idx="9">
                  <c:v>0.128</c:v>
                </c:pt>
                <c:pt idx="10">
                  <c:v>0</c:v>
                </c:pt>
                <c:pt idx="11">
                  <c:v>0.1331</c:v>
                </c:pt>
                <c:pt idx="12">
                  <c:v>0.14949999999999999</c:v>
                </c:pt>
                <c:pt idx="13">
                  <c:v>0.14369999999999999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93-4142-B21C-E6FA2D3AF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5842831"/>
        <c:axId val="1285834671"/>
      </c:barChart>
      <c:catAx>
        <c:axId val="12858428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34671"/>
        <c:crosses val="autoZero"/>
        <c:auto val="1"/>
        <c:lblAlgn val="ctr"/>
        <c:lblOffset val="100"/>
        <c:noMultiLvlLbl val="0"/>
      </c:catAx>
      <c:valAx>
        <c:axId val="128583467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42831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FINE TUNING  </a:t>
            </a:r>
            <a:r>
              <a:rPr lang="it-IT" dirty="0" err="1"/>
              <a:t>DistilBert</a:t>
            </a:r>
            <a:r>
              <a:rPr lang="it-IT" dirty="0"/>
              <a:t>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Tensorflow'!$B$40</c:f>
              <c:strCache>
                <c:ptCount val="1"/>
                <c:pt idx="0">
                  <c:v>DisiltBert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Tensorflow'!$C$39:$G$39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Tensorflow'!$C$40:$G$40</c:f>
              <c:numCache>
                <c:formatCode>0.0000</c:formatCode>
                <c:ptCount val="5"/>
                <c:pt idx="0">
                  <c:v>0.97250000000000003</c:v>
                </c:pt>
                <c:pt idx="1">
                  <c:v>0.1084</c:v>
                </c:pt>
                <c:pt idx="2">
                  <c:v>0.82020000000000004</c:v>
                </c:pt>
                <c:pt idx="3">
                  <c:v>0.59809999999999997</c:v>
                </c:pt>
                <c:pt idx="4">
                  <c:v>0.69179999999999997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36-4A27-8E9C-EC82C007ED1D}"/>
            </c:ext>
          </c:extLst>
        </c:ser>
        <c:ser>
          <c:idx val="1"/>
          <c:order val="1"/>
          <c:tx>
            <c:strRef>
              <c:f>'Compare Pytorch - Tensorflow'!$B$41</c:f>
              <c:strCache>
                <c:ptCount val="1"/>
                <c:pt idx="0">
                  <c:v>DisiltBert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Tensorflow'!$C$39:$G$39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Tensorflow'!$C$41:$G$41</c:f>
              <c:numCache>
                <c:formatCode>0.0000</c:formatCode>
                <c:ptCount val="5"/>
                <c:pt idx="0">
                  <c:v>0.96540000000000004</c:v>
                </c:pt>
                <c:pt idx="1">
                  <c:v>0.112</c:v>
                </c:pt>
                <c:pt idx="2">
                  <c:v>0.99539999999999995</c:v>
                </c:pt>
                <c:pt idx="3">
                  <c:v>0.47920000000000001</c:v>
                </c:pt>
                <c:pt idx="4">
                  <c:v>0.55079999999999996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36-4A27-8E9C-EC82C007ED1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38230400"/>
        <c:axId val="638238080"/>
      </c:barChart>
      <c:catAx>
        <c:axId val="638230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38080"/>
        <c:crosses val="autoZero"/>
        <c:auto val="1"/>
        <c:lblAlgn val="ctr"/>
        <c:lblOffset val="100"/>
        <c:noMultiLvlLbl val="0"/>
      </c:catAx>
      <c:valAx>
        <c:axId val="63823808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3040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60" dirty="0"/>
              <a:t>FINE TUNING  DistilGPT2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Tensorflow'!$L$40</c:f>
              <c:strCache>
                <c:ptCount val="1"/>
                <c:pt idx="0">
                  <c:v>Distilgpt2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Tensorflow'!$M$39:$Q$39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Tensorflow'!$M$40:$Q$40</c:f>
              <c:numCache>
                <c:formatCode>General</c:formatCode>
                <c:ptCount val="5"/>
                <c:pt idx="0">
                  <c:v>0.98450000000000004</c:v>
                </c:pt>
                <c:pt idx="1">
                  <c:v>5.7599999999999998E-2</c:v>
                </c:pt>
                <c:pt idx="2">
                  <c:v>0.96709999999999996</c:v>
                </c:pt>
                <c:pt idx="3">
                  <c:v>0.93169999999999997</c:v>
                </c:pt>
                <c:pt idx="4">
                  <c:v>0.94810000000000005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5-45CE-AF7A-743A3DDEAB9D}"/>
            </c:ext>
          </c:extLst>
        </c:ser>
        <c:ser>
          <c:idx val="1"/>
          <c:order val="1"/>
          <c:tx>
            <c:strRef>
              <c:f>'Compare Pytorch - Tensorflow'!$L$41</c:f>
              <c:strCache>
                <c:ptCount val="1"/>
                <c:pt idx="0">
                  <c:v>Distilgpt2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Tensorflow'!$M$39:$Q$39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Tensorflow'!$M$41:$Q$41</c:f>
              <c:numCache>
                <c:formatCode>0.0000</c:formatCode>
                <c:ptCount val="5"/>
                <c:pt idx="0">
                  <c:v>0.96440000000000003</c:v>
                </c:pt>
                <c:pt idx="1">
                  <c:v>9.74E-2</c:v>
                </c:pt>
                <c:pt idx="2">
                  <c:v>0.77270000000000005</c:v>
                </c:pt>
                <c:pt idx="3">
                  <c:v>0.62990000000000002</c:v>
                </c:pt>
                <c:pt idx="4">
                  <c:v>0.68630000000000002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55-45CE-AF7A-743A3DDEAB9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38262560"/>
        <c:axId val="638256800"/>
      </c:barChart>
      <c:catAx>
        <c:axId val="638262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56800"/>
        <c:crosses val="autoZero"/>
        <c:auto val="1"/>
        <c:lblAlgn val="ctr"/>
        <c:lblOffset val="100"/>
        <c:noMultiLvlLbl val="0"/>
      </c:catAx>
      <c:valAx>
        <c:axId val="63825680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625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FINE TUNING BART-base PY vs 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Tensorflow'!$AF$40</c:f>
              <c:strCache>
                <c:ptCount val="1"/>
                <c:pt idx="0">
                  <c:v>BART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Tensorflow'!$AG$39:$AK$39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Tensorflow'!$AG$40:$AK$40</c:f>
              <c:numCache>
                <c:formatCode>General</c:formatCode>
                <c:ptCount val="5"/>
                <c:pt idx="0">
                  <c:v>0.98770000000000002</c:v>
                </c:pt>
                <c:pt idx="1">
                  <c:v>7.4700000000000003E-2</c:v>
                </c:pt>
                <c:pt idx="2">
                  <c:v>0.96409999999999996</c:v>
                </c:pt>
                <c:pt idx="3">
                  <c:v>0.83389999999999997</c:v>
                </c:pt>
                <c:pt idx="4">
                  <c:v>0.87419999999999998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B0-47B1-9EFE-AA691546454E}"/>
            </c:ext>
          </c:extLst>
        </c:ser>
        <c:ser>
          <c:idx val="1"/>
          <c:order val="1"/>
          <c:tx>
            <c:strRef>
              <c:f>'Compare Pytorch - Tensorflow'!$AF$41</c:f>
              <c:strCache>
                <c:ptCount val="1"/>
                <c:pt idx="0">
                  <c:v>BART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Tensorflow'!$AG$39:$AK$39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Tensorflow'!$AG$41:$AK$41</c:f>
              <c:numCache>
                <c:formatCode>General</c:formatCode>
                <c:ptCount val="5"/>
                <c:pt idx="0">
                  <c:v>0.98309999999999997</c:v>
                </c:pt>
                <c:pt idx="1">
                  <c:v>5.9499999999999997E-2</c:v>
                </c:pt>
                <c:pt idx="2">
                  <c:v>0.92469999999999997</c:v>
                </c:pt>
                <c:pt idx="3">
                  <c:v>0.80740000000000001</c:v>
                </c:pt>
                <c:pt idx="4">
                  <c:v>0.85309999999999997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B0-47B1-9EFE-AA691546454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76886367"/>
        <c:axId val="76887807"/>
      </c:barChart>
      <c:catAx>
        <c:axId val="768863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87807"/>
        <c:crosses val="autoZero"/>
        <c:auto val="1"/>
        <c:lblAlgn val="ctr"/>
        <c:lblOffset val="100"/>
        <c:noMultiLvlLbl val="0"/>
      </c:catAx>
      <c:valAx>
        <c:axId val="76887807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86367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CROSS VALIDATION  </a:t>
            </a:r>
            <a:r>
              <a:rPr lang="it-IT" sz="1500" dirty="0" err="1"/>
              <a:t>DistilBert</a:t>
            </a:r>
            <a:r>
              <a:rPr lang="it-IT" sz="1500" dirty="0"/>
              <a:t>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Tensorflow'!$B$73</c:f>
              <c:strCache>
                <c:ptCount val="1"/>
                <c:pt idx="0">
                  <c:v>DisiltBert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Tensorflow'!$C$72:$G$72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Tensorflow'!$C$73:$G$73</c:f>
              <c:numCache>
                <c:formatCode>0.0000</c:formatCode>
                <c:ptCount val="5"/>
                <c:pt idx="0">
                  <c:v>0.84189999999999998</c:v>
                </c:pt>
                <c:pt idx="1">
                  <c:v>0.49490000000000001</c:v>
                </c:pt>
                <c:pt idx="2">
                  <c:v>7.0499999999999993E-2</c:v>
                </c:pt>
                <c:pt idx="3">
                  <c:v>0.11</c:v>
                </c:pt>
                <c:pt idx="4">
                  <c:v>6.3200000000000006E-2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0-4497-AFBE-0A51B98DCE86}"/>
            </c:ext>
          </c:extLst>
        </c:ser>
        <c:ser>
          <c:idx val="1"/>
          <c:order val="1"/>
          <c:tx>
            <c:strRef>
              <c:f>'Compare Pytorch - Tensorflow'!$B$74</c:f>
              <c:strCache>
                <c:ptCount val="1"/>
                <c:pt idx="0">
                  <c:v>DisiltBert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Tensorflow'!$C$72:$G$72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Tensorflow'!$C$74:$G$74</c:f>
              <c:numCache>
                <c:formatCode>0.0000</c:formatCode>
                <c:ptCount val="5"/>
                <c:pt idx="0">
                  <c:v>0.80449999999999999</c:v>
                </c:pt>
                <c:pt idx="1">
                  <c:v>0.48409999999999997</c:v>
                </c:pt>
                <c:pt idx="2">
                  <c:v>5.0799999999999998E-2</c:v>
                </c:pt>
                <c:pt idx="3">
                  <c:v>5.8799999999999998E-2</c:v>
                </c:pt>
                <c:pt idx="4">
                  <c:v>5.45E-2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00-4497-AFBE-0A51B98DCE8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426100816"/>
        <c:axId val="1426098416"/>
      </c:barChart>
      <c:catAx>
        <c:axId val="142610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26098416"/>
        <c:crosses val="autoZero"/>
        <c:auto val="1"/>
        <c:lblAlgn val="ctr"/>
        <c:lblOffset val="100"/>
        <c:noMultiLvlLbl val="0"/>
      </c:catAx>
      <c:valAx>
        <c:axId val="14260984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26100816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CROSS VALIDATION  DistilGPT2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Tensorflow'!$L$73</c:f>
              <c:strCache>
                <c:ptCount val="1"/>
                <c:pt idx="0">
                  <c:v>Distilgpt2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Tensorflow'!$M$72:$Q$72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Tensorflow'!$M$73:$Q$73</c:f>
              <c:numCache>
                <c:formatCode>0.0000</c:formatCode>
                <c:ptCount val="5"/>
                <c:pt idx="0">
                  <c:v>0.79469999999999996</c:v>
                </c:pt>
                <c:pt idx="1">
                  <c:v>0.47139999999999999</c:v>
                </c:pt>
                <c:pt idx="2">
                  <c:v>5.0799999999999998E-2</c:v>
                </c:pt>
                <c:pt idx="3">
                  <c:v>5.8799999999999998E-2</c:v>
                </c:pt>
                <c:pt idx="4">
                  <c:v>5.45E-2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4-4F1D-AB9D-826CEB194C39}"/>
            </c:ext>
          </c:extLst>
        </c:ser>
        <c:ser>
          <c:idx val="1"/>
          <c:order val="1"/>
          <c:tx>
            <c:strRef>
              <c:f>'Compare Pytorch - Tensorflow'!$L$74</c:f>
              <c:strCache>
                <c:ptCount val="1"/>
                <c:pt idx="0">
                  <c:v>Distilgpt2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Tensorflow'!$M$72:$Q$72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Tensorflow'!$M$74:$Q$74</c:f>
              <c:numCache>
                <c:formatCode>0.0000</c:formatCode>
                <c:ptCount val="5"/>
                <c:pt idx="0">
                  <c:v>0.83740000000000003</c:v>
                </c:pt>
                <c:pt idx="1">
                  <c:v>0.43540000000000001</c:v>
                </c:pt>
                <c:pt idx="2">
                  <c:v>4.7899999999999998E-2</c:v>
                </c:pt>
                <c:pt idx="3">
                  <c:v>4.1700000000000001E-2</c:v>
                </c:pt>
                <c:pt idx="4">
                  <c:v>4.4600000000000001E-2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4-4F1D-AB9D-826CEB194C3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48432368"/>
        <c:axId val="1648432848"/>
      </c:barChart>
      <c:catAx>
        <c:axId val="1648432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8432848"/>
        <c:crosses val="autoZero"/>
        <c:auto val="1"/>
        <c:lblAlgn val="ctr"/>
        <c:lblOffset val="100"/>
        <c:noMultiLvlLbl val="0"/>
      </c:catAx>
      <c:valAx>
        <c:axId val="16484328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843236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CROSS VALIDATION  BART-base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Tensorflow'!$AD$73</c:f>
              <c:strCache>
                <c:ptCount val="1"/>
                <c:pt idx="0">
                  <c:v>BART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Tensorflow'!$AE$72:$AI$72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Tensorflow'!$AE$73:$AI$73</c:f>
              <c:numCache>
                <c:formatCode>General</c:formatCode>
                <c:ptCount val="5"/>
                <c:pt idx="0">
                  <c:v>0.79690000000000005</c:v>
                </c:pt>
                <c:pt idx="1">
                  <c:v>0.54200000000000004</c:v>
                </c:pt>
                <c:pt idx="2">
                  <c:v>1.61E-2</c:v>
                </c:pt>
                <c:pt idx="3">
                  <c:v>0.1176</c:v>
                </c:pt>
                <c:pt idx="4">
                  <c:v>2.8299999999999999E-2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07-4A62-BE8A-47139EF8D763}"/>
            </c:ext>
          </c:extLst>
        </c:ser>
        <c:ser>
          <c:idx val="1"/>
          <c:order val="1"/>
          <c:tx>
            <c:strRef>
              <c:f>'Compare Pytorch - Tensorflow'!$AD$74</c:f>
              <c:strCache>
                <c:ptCount val="1"/>
                <c:pt idx="0">
                  <c:v>BART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Tensorflow'!$AE$72:$AI$72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Tensorflow'!$AE$74:$AI$74</c:f>
              <c:numCache>
                <c:formatCode>General</c:formatCode>
                <c:ptCount val="5"/>
                <c:pt idx="0">
                  <c:v>0.86270000000000002</c:v>
                </c:pt>
                <c:pt idx="1">
                  <c:v>0.42580000000000001</c:v>
                </c:pt>
                <c:pt idx="2">
                  <c:v>7.5499999999999998E-2</c:v>
                </c:pt>
                <c:pt idx="3">
                  <c:v>0.1007</c:v>
                </c:pt>
                <c:pt idx="4">
                  <c:v>7.7100000000000002E-2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07-4A62-BE8A-47139EF8D76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76859487"/>
        <c:axId val="76866207"/>
      </c:barChart>
      <c:catAx>
        <c:axId val="76859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66207"/>
        <c:crosses val="autoZero"/>
        <c:auto val="1"/>
        <c:lblAlgn val="ctr"/>
        <c:lblOffset val="100"/>
        <c:noMultiLvlLbl val="0"/>
      </c:catAx>
      <c:valAx>
        <c:axId val="76866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59487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CROSS VALIDATION  T5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Pytorch-Tensorflow TON'!$U$73</c:f>
              <c:strCache>
                <c:ptCount val="1"/>
                <c:pt idx="0">
                  <c:v>T5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TON'!$V$72:$Z$72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TON'!$V$73:$Z$73</c:f>
              <c:numCache>
                <c:formatCode>0.0000</c:formatCode>
                <c:ptCount val="5"/>
                <c:pt idx="0">
                  <c:v>0.18</c:v>
                </c:pt>
                <c:pt idx="1">
                  <c:v>2.7006999999999999</c:v>
                </c:pt>
                <c:pt idx="2">
                  <c:v>2.0999999999999999E-3</c:v>
                </c:pt>
                <c:pt idx="3">
                  <c:v>1.1999999999999999E-3</c:v>
                </c:pt>
                <c:pt idx="4">
                  <c:v>1.6000000000000001E-3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72-478B-A22E-CE905716EABA}"/>
            </c:ext>
          </c:extLst>
        </c:ser>
        <c:ser>
          <c:idx val="1"/>
          <c:order val="1"/>
          <c:tx>
            <c:strRef>
              <c:f>'Compare Pytorch-Tensorflow TON'!$U$74</c:f>
              <c:strCache>
                <c:ptCount val="1"/>
                <c:pt idx="0">
                  <c:v>T5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TON'!$V$72:$Z$72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TON'!$V$74:$Z$74</c:f>
              <c:numCache>
                <c:formatCode>0.0000</c:formatCode>
                <c:ptCount val="5"/>
                <c:pt idx="0">
                  <c:v>0.20150000000000001</c:v>
                </c:pt>
                <c:pt idx="1">
                  <c:v>1.8414999999999999</c:v>
                </c:pt>
                <c:pt idx="2">
                  <c:v>9.1999999999999998E-3</c:v>
                </c:pt>
                <c:pt idx="3">
                  <c:v>1.5800000000000002E-2</c:v>
                </c:pt>
                <c:pt idx="4">
                  <c:v>1.17E-2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72-478B-A22E-CE905716EAB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63010720"/>
        <c:axId val="1763012640"/>
      </c:barChart>
      <c:catAx>
        <c:axId val="1763010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63012640"/>
        <c:crosses val="autoZero"/>
        <c:auto val="1"/>
        <c:lblAlgn val="ctr"/>
        <c:lblOffset val="100"/>
        <c:noMultiLvlLbl val="0"/>
      </c:catAx>
      <c:valAx>
        <c:axId val="1763012640"/>
        <c:scaling>
          <c:orientation val="minMax"/>
          <c:max val="3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63010720"/>
        <c:crosses val="autoZero"/>
        <c:crossBetween val="between"/>
        <c:majorUnit val="0.4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ZEROSHOT </a:t>
            </a:r>
            <a:r>
              <a:rPr lang="it-IT" sz="1500" dirty="0" err="1"/>
              <a:t>DistilBert</a:t>
            </a:r>
            <a:r>
              <a:rPr lang="it-IT" sz="1500" dirty="0"/>
              <a:t> PY vs 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Pytorch-Tensorflow TON'!$B$9</c:f>
              <c:strCache>
                <c:ptCount val="1"/>
                <c:pt idx="0">
                  <c:v>DisiltBert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TON'!$C$8:$G$8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TON'!$C$9:$G$9</c:f>
              <c:numCache>
                <c:formatCode>0.0000</c:formatCode>
                <c:ptCount val="5"/>
                <c:pt idx="0">
                  <c:v>0.59589999999999999</c:v>
                </c:pt>
                <c:pt idx="1">
                  <c:v>0.67810000000000004</c:v>
                </c:pt>
                <c:pt idx="2">
                  <c:v>3.7699999999999997E-2</c:v>
                </c:pt>
                <c:pt idx="3">
                  <c:v>0.21920000000000001</c:v>
                </c:pt>
                <c:pt idx="4">
                  <c:v>5.9900000000000002E-2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B2-48B0-9389-DE5E2239BE72}"/>
            </c:ext>
          </c:extLst>
        </c:ser>
        <c:ser>
          <c:idx val="1"/>
          <c:order val="1"/>
          <c:tx>
            <c:strRef>
              <c:f>'Compare Pytorch-Tensorflow TON'!$B$10</c:f>
              <c:strCache>
                <c:ptCount val="1"/>
                <c:pt idx="0">
                  <c:v>DisiltBert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TON'!$C$8:$G$8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TON'!$C$10:$G$10</c:f>
              <c:numCache>
                <c:formatCode>0.0000</c:formatCode>
                <c:ptCount val="5"/>
                <c:pt idx="0">
                  <c:v>0.5</c:v>
                </c:pt>
                <c:pt idx="1">
                  <c:v>0.69789999999999996</c:v>
                </c:pt>
                <c:pt idx="2">
                  <c:v>2.5899999999999999E-2</c:v>
                </c:pt>
                <c:pt idx="3">
                  <c:v>0.2336</c:v>
                </c:pt>
                <c:pt idx="4">
                  <c:v>4.5199999999999997E-2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B2-48B0-9389-DE5E2239BE7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492283232"/>
        <c:axId val="1492269312"/>
      </c:barChart>
      <c:catAx>
        <c:axId val="149228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2269312"/>
        <c:crosses val="autoZero"/>
        <c:auto val="1"/>
        <c:lblAlgn val="ctr"/>
        <c:lblOffset val="100"/>
        <c:noMultiLvlLbl val="0"/>
      </c:catAx>
      <c:valAx>
        <c:axId val="149226931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228323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ZEROSHOT DistilGPT2 PY vs 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Pytorch-Tensorflow TON'!$L$9</c:f>
              <c:strCache>
                <c:ptCount val="1"/>
                <c:pt idx="0">
                  <c:v>Distilgpt2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TON'!$M$8:$Q$8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TON'!$M$9:$Q$9</c:f>
              <c:numCache>
                <c:formatCode>General</c:formatCode>
                <c:ptCount val="5"/>
                <c:pt idx="0">
                  <c:v>0.48230000000000001</c:v>
                </c:pt>
                <c:pt idx="1">
                  <c:v>1.0898000000000001</c:v>
                </c:pt>
                <c:pt idx="2">
                  <c:v>0.1051</c:v>
                </c:pt>
                <c:pt idx="3">
                  <c:v>0.25650000000000001</c:v>
                </c:pt>
                <c:pt idx="4">
                  <c:v>0.1263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51-4559-AC39-8AA6948D11CE}"/>
            </c:ext>
          </c:extLst>
        </c:ser>
        <c:ser>
          <c:idx val="1"/>
          <c:order val="1"/>
          <c:tx>
            <c:strRef>
              <c:f>'Compare Pytorch-Tensorflow TON'!$L$10</c:f>
              <c:strCache>
                <c:ptCount val="1"/>
                <c:pt idx="0">
                  <c:v>Distilgpt2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TON'!$M$8:$Q$8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TON'!$M$10:$Q$10</c:f>
              <c:numCache>
                <c:formatCode>General</c:formatCode>
                <c:ptCount val="5"/>
                <c:pt idx="0">
                  <c:v>0.45140000000000002</c:v>
                </c:pt>
                <c:pt idx="1">
                  <c:v>1.4189000000000001</c:v>
                </c:pt>
                <c:pt idx="2">
                  <c:v>0.1069</c:v>
                </c:pt>
                <c:pt idx="3">
                  <c:v>0.37659999999999999</c:v>
                </c:pt>
                <c:pt idx="4">
                  <c:v>0.14119999999999999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51-4559-AC39-8AA6948D11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38204960"/>
        <c:axId val="638205440"/>
      </c:barChart>
      <c:catAx>
        <c:axId val="63820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05440"/>
        <c:crosses val="autoZero"/>
        <c:auto val="1"/>
        <c:lblAlgn val="ctr"/>
        <c:lblOffset val="100"/>
        <c:noMultiLvlLbl val="0"/>
      </c:catAx>
      <c:valAx>
        <c:axId val="638205440"/>
        <c:scaling>
          <c:orientation val="minMax"/>
          <c:max val="2.2999999999999998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0496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ZEROSHOT T5 PY vs 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Pytorch-Tensorflow TON'!$U$9</c:f>
              <c:strCache>
                <c:ptCount val="1"/>
                <c:pt idx="0">
                  <c:v>T5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TON'!$V$8:$Z$8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TON'!$V$9:$Z$9</c:f>
              <c:numCache>
                <c:formatCode>0.0000</c:formatCode>
                <c:ptCount val="5"/>
                <c:pt idx="0">
                  <c:v>0</c:v>
                </c:pt>
                <c:pt idx="1">
                  <c:v>10.4152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37-463C-ABC8-D146E52F249E}"/>
            </c:ext>
          </c:extLst>
        </c:ser>
        <c:ser>
          <c:idx val="1"/>
          <c:order val="1"/>
          <c:tx>
            <c:strRef>
              <c:f>'Compare Pytorch-Tensorflow TON'!$U$10</c:f>
              <c:strCache>
                <c:ptCount val="1"/>
                <c:pt idx="0">
                  <c:v>T5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TON'!$V$8:$Z$8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TON'!$V$10:$Z$10</c:f>
              <c:numCache>
                <c:formatCode>0.0000</c:formatCode>
                <c:ptCount val="5"/>
                <c:pt idx="0">
                  <c:v>0</c:v>
                </c:pt>
                <c:pt idx="1">
                  <c:v>17.452100000000002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37-463C-ABC8-D146E52F249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38231360"/>
        <c:axId val="638231840"/>
      </c:barChart>
      <c:catAx>
        <c:axId val="638231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31840"/>
        <c:crosses val="autoZero"/>
        <c:auto val="1"/>
        <c:lblAlgn val="ctr"/>
        <c:lblOffset val="100"/>
        <c:noMultiLvlLbl val="0"/>
      </c:catAx>
      <c:valAx>
        <c:axId val="638231840"/>
        <c:scaling>
          <c:orientation val="minMax"/>
          <c:max val="1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31360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T5'!$W$293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T5'!$X$292:$AL$292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T5'!$X$293:$AL$293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24-47AE-A0D6-70470C9A2135}"/>
            </c:ext>
          </c:extLst>
        </c:ser>
        <c:ser>
          <c:idx val="1"/>
          <c:order val="1"/>
          <c:tx>
            <c:strRef>
              <c:f>'Compare DistBer, Distgpt2, T5'!$W$294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T5'!$X$292:$AL$292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T5'!$X$294:$AL$294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24-47AE-A0D6-70470C9A2135}"/>
            </c:ext>
          </c:extLst>
        </c:ser>
        <c:ser>
          <c:idx val="2"/>
          <c:order val="2"/>
          <c:tx>
            <c:strRef>
              <c:f>'Compare DistBer, Distgpt2, T5'!$W$295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T5'!$X$292:$AL$292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T5'!$X$295:$AL$295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24-47AE-A0D6-70470C9A2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5836591"/>
        <c:axId val="1285835151"/>
      </c:barChart>
      <c:catAx>
        <c:axId val="1285836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35151"/>
        <c:crosses val="autoZero"/>
        <c:auto val="1"/>
        <c:lblAlgn val="ctr"/>
        <c:lblOffset val="100"/>
        <c:noMultiLvlLbl val="0"/>
      </c:catAx>
      <c:valAx>
        <c:axId val="128583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3659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ZEROSHOT BART-base PY vs 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Pytorch-Tensorflow TON'!$AC$9</c:f>
              <c:strCache>
                <c:ptCount val="1"/>
                <c:pt idx="0">
                  <c:v>BART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TON'!$AD$8:$AH$8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TON'!$AD$9:$AH$9</c:f>
              <c:numCache>
                <c:formatCode>0.0000</c:formatCode>
                <c:ptCount val="5"/>
                <c:pt idx="0">
                  <c:v>0.60619999999999996</c:v>
                </c:pt>
                <c:pt idx="1">
                  <c:v>0.68230000000000002</c:v>
                </c:pt>
                <c:pt idx="2">
                  <c:v>0.1027</c:v>
                </c:pt>
                <c:pt idx="3">
                  <c:v>0.18840000000000001</c:v>
                </c:pt>
                <c:pt idx="4">
                  <c:v>0.10299999999999999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0F-4D32-8EE1-6A873DE06B3B}"/>
            </c:ext>
          </c:extLst>
        </c:ser>
        <c:ser>
          <c:idx val="1"/>
          <c:order val="1"/>
          <c:tx>
            <c:strRef>
              <c:f>'Compare Pytorch-Tensorflow TON'!$AC$10</c:f>
              <c:strCache>
                <c:ptCount val="1"/>
                <c:pt idx="0">
                  <c:v>BART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TON'!$AD$8:$AH$8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TON'!$AD$10:$AH$10</c:f>
              <c:numCache>
                <c:formatCode>0.0000</c:formatCode>
                <c:ptCount val="5"/>
                <c:pt idx="0">
                  <c:v>0.5202</c:v>
                </c:pt>
                <c:pt idx="1">
                  <c:v>0.80479999999999996</c:v>
                </c:pt>
                <c:pt idx="2">
                  <c:v>0.128</c:v>
                </c:pt>
                <c:pt idx="3">
                  <c:v>0.29339999999999999</c:v>
                </c:pt>
                <c:pt idx="4">
                  <c:v>0.124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0F-4D32-8EE1-6A873DE06B3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76858047"/>
        <c:axId val="76852287"/>
      </c:barChart>
      <c:catAx>
        <c:axId val="76858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52287"/>
        <c:crosses val="autoZero"/>
        <c:auto val="1"/>
        <c:lblAlgn val="ctr"/>
        <c:lblOffset val="100"/>
        <c:noMultiLvlLbl val="0"/>
      </c:catAx>
      <c:valAx>
        <c:axId val="76852287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58047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FINE TUNING  </a:t>
            </a:r>
            <a:r>
              <a:rPr lang="it-IT" sz="1500" dirty="0" err="1"/>
              <a:t>DistilBert</a:t>
            </a:r>
            <a:r>
              <a:rPr lang="it-IT" sz="1500" dirty="0"/>
              <a:t>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Pytorch-Tensorflow TON'!$B$40</c:f>
              <c:strCache>
                <c:ptCount val="1"/>
                <c:pt idx="0">
                  <c:v>DisiltBert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TON'!$C$39:$G$39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TON'!$C$40:$G$40</c:f>
              <c:numCache>
                <c:formatCode>0.0000</c:formatCode>
                <c:ptCount val="5"/>
                <c:pt idx="0">
                  <c:v>0.99609999999999999</c:v>
                </c:pt>
                <c:pt idx="1">
                  <c:v>4.9799999999999997E-2</c:v>
                </c:pt>
                <c:pt idx="2">
                  <c:v>0.51980000000000004</c:v>
                </c:pt>
                <c:pt idx="3">
                  <c:v>0.51519999999999999</c:v>
                </c:pt>
                <c:pt idx="4">
                  <c:v>0.51890000000000003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B7-43FB-8D67-0FE24CD040B2}"/>
            </c:ext>
          </c:extLst>
        </c:ser>
        <c:ser>
          <c:idx val="1"/>
          <c:order val="1"/>
          <c:tx>
            <c:strRef>
              <c:f>'Compare Pytorch-Tensorflow TON'!$B$41</c:f>
              <c:strCache>
                <c:ptCount val="1"/>
                <c:pt idx="0">
                  <c:v>DisiltBert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TON'!$C$39:$G$39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TON'!$C$41:$G$41</c:f>
              <c:numCache>
                <c:formatCode>0.0000</c:formatCode>
                <c:ptCount val="5"/>
                <c:pt idx="0">
                  <c:v>0.98140000000000005</c:v>
                </c:pt>
                <c:pt idx="1">
                  <c:v>1.89E-2</c:v>
                </c:pt>
                <c:pt idx="2">
                  <c:v>0.48170000000000002</c:v>
                </c:pt>
                <c:pt idx="3">
                  <c:v>0.501</c:v>
                </c:pt>
                <c:pt idx="4">
                  <c:v>0.4899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B7-43FB-8D67-0FE24CD040B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38230400"/>
        <c:axId val="638238080"/>
      </c:barChart>
      <c:catAx>
        <c:axId val="638230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38080"/>
        <c:crosses val="autoZero"/>
        <c:auto val="1"/>
        <c:lblAlgn val="ctr"/>
        <c:lblOffset val="100"/>
        <c:noMultiLvlLbl val="0"/>
      </c:catAx>
      <c:valAx>
        <c:axId val="63823808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3040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FINE TUNING  DistilGPT2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Pytorch-Tensorflow TON'!$L$40</c:f>
              <c:strCache>
                <c:ptCount val="1"/>
                <c:pt idx="0">
                  <c:v>Distilgpt2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TON'!$M$39:$Q$39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TON'!$M$40:$Q$40</c:f>
              <c:numCache>
                <c:formatCode>General</c:formatCode>
                <c:ptCount val="5"/>
                <c:pt idx="0">
                  <c:v>0.97489999999999999</c:v>
                </c:pt>
                <c:pt idx="1">
                  <c:v>8.1900000000000001E-2</c:v>
                </c:pt>
                <c:pt idx="2">
                  <c:v>0.4652</c:v>
                </c:pt>
                <c:pt idx="3">
                  <c:v>0.43919999999999998</c:v>
                </c:pt>
                <c:pt idx="4">
                  <c:v>0.44719999999999999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86-4685-B9C3-86549D06A960}"/>
            </c:ext>
          </c:extLst>
        </c:ser>
        <c:ser>
          <c:idx val="1"/>
          <c:order val="1"/>
          <c:tx>
            <c:strRef>
              <c:f>'Compare Pytorch-Tensorflow TON'!$L$41</c:f>
              <c:strCache>
                <c:ptCount val="1"/>
                <c:pt idx="0">
                  <c:v>Distilgpt2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TON'!$M$39:$Q$39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TON'!$M$41:$Q$41</c:f>
              <c:numCache>
                <c:formatCode>General</c:formatCode>
                <c:ptCount val="5"/>
                <c:pt idx="0">
                  <c:v>0.98329999999999995</c:v>
                </c:pt>
                <c:pt idx="1">
                  <c:v>5.7599999999999998E-2</c:v>
                </c:pt>
                <c:pt idx="2">
                  <c:v>0.48180000000000001</c:v>
                </c:pt>
                <c:pt idx="3">
                  <c:v>0.47549999999999998</c:v>
                </c:pt>
                <c:pt idx="4">
                  <c:v>0.47789999999999999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86-4685-B9C3-86549D06A96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38262560"/>
        <c:axId val="638256800"/>
      </c:barChart>
      <c:catAx>
        <c:axId val="638262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56800"/>
        <c:crosses val="autoZero"/>
        <c:auto val="1"/>
        <c:lblAlgn val="ctr"/>
        <c:lblOffset val="100"/>
        <c:noMultiLvlLbl val="0"/>
      </c:catAx>
      <c:valAx>
        <c:axId val="63825680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625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FINE TUNING T5 PY vs 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Pytorch-Tensorflow TON'!$U$40</c:f>
              <c:strCache>
                <c:ptCount val="1"/>
                <c:pt idx="0">
                  <c:v>T5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TON'!$V$39:$Z$39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TON'!$V$40:$Z$40</c:f>
              <c:numCache>
                <c:formatCode>0.0000</c:formatCode>
                <c:ptCount val="5"/>
                <c:pt idx="0">
                  <c:v>0.97340000000000004</c:v>
                </c:pt>
                <c:pt idx="1">
                  <c:v>8.3500000000000005E-2</c:v>
                </c:pt>
                <c:pt idx="2">
                  <c:v>0.47570000000000001</c:v>
                </c:pt>
                <c:pt idx="3">
                  <c:v>0.42699999999999999</c:v>
                </c:pt>
                <c:pt idx="4">
                  <c:v>0.43419999999999997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42-47E4-B280-3902EF8EED4A}"/>
            </c:ext>
          </c:extLst>
        </c:ser>
        <c:ser>
          <c:idx val="1"/>
          <c:order val="1"/>
          <c:tx>
            <c:strRef>
              <c:f>'Compare Pytorch-Tensorflow TON'!$U$41</c:f>
              <c:strCache>
                <c:ptCount val="1"/>
                <c:pt idx="0">
                  <c:v>T5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TON'!$V$39:$Z$39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TON'!$V$41:$Z$41</c:f>
              <c:numCache>
                <c:formatCode>0.0000</c:formatCode>
                <c:ptCount val="5"/>
                <c:pt idx="0">
                  <c:v>0.97640000000000005</c:v>
                </c:pt>
                <c:pt idx="1">
                  <c:v>7.4200000000000002E-2</c:v>
                </c:pt>
                <c:pt idx="2">
                  <c:v>0.47120000000000001</c:v>
                </c:pt>
                <c:pt idx="3">
                  <c:v>0.43180000000000002</c:v>
                </c:pt>
                <c:pt idx="4">
                  <c:v>0.44840000000000002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42-47E4-B280-3902EF8EED4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38262080"/>
        <c:axId val="638255360"/>
      </c:barChart>
      <c:catAx>
        <c:axId val="638262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55360"/>
        <c:crosses val="autoZero"/>
        <c:auto val="1"/>
        <c:lblAlgn val="ctr"/>
        <c:lblOffset val="100"/>
        <c:noMultiLvlLbl val="0"/>
      </c:catAx>
      <c:valAx>
        <c:axId val="63825536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62080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FINE TUNING BART-base PY vs 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Pytorch-Tensorflow TON'!$AF$40</c:f>
              <c:strCache>
                <c:ptCount val="1"/>
                <c:pt idx="0">
                  <c:v>BART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TON'!$AG$39:$AK$39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TON'!$AG$40:$AK$40</c:f>
              <c:numCache>
                <c:formatCode>0.0000</c:formatCode>
                <c:ptCount val="5"/>
                <c:pt idx="0">
                  <c:v>0.97989999999999999</c:v>
                </c:pt>
                <c:pt idx="1">
                  <c:v>8.9599999999999999E-2</c:v>
                </c:pt>
                <c:pt idx="2">
                  <c:v>0.48459999999999998</c:v>
                </c:pt>
                <c:pt idx="3">
                  <c:v>0.44269999999999998</c:v>
                </c:pt>
                <c:pt idx="4">
                  <c:v>0.45929999999999999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55-4FDE-AC84-B4CB369F8857}"/>
            </c:ext>
          </c:extLst>
        </c:ser>
        <c:ser>
          <c:idx val="1"/>
          <c:order val="1"/>
          <c:tx>
            <c:strRef>
              <c:f>'Compare Pytorch-Tensorflow TON'!$AF$41</c:f>
              <c:strCache>
                <c:ptCount val="1"/>
                <c:pt idx="0">
                  <c:v>BART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TON'!$AG$39:$AK$39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TON'!$AG$41:$AK$41</c:f>
              <c:numCache>
                <c:formatCode>0.0000</c:formatCode>
                <c:ptCount val="5"/>
                <c:pt idx="0">
                  <c:v>0.97640000000000005</c:v>
                </c:pt>
                <c:pt idx="1">
                  <c:v>7.4200000000000002E-2</c:v>
                </c:pt>
                <c:pt idx="2">
                  <c:v>0.47120000000000001</c:v>
                </c:pt>
                <c:pt idx="3">
                  <c:v>0.43180000000000002</c:v>
                </c:pt>
                <c:pt idx="4">
                  <c:v>0.44840000000000002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55-4FDE-AC84-B4CB369F885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76886367"/>
        <c:axId val="76887807"/>
      </c:barChart>
      <c:catAx>
        <c:axId val="768863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87807"/>
        <c:crosses val="autoZero"/>
        <c:auto val="1"/>
        <c:lblAlgn val="ctr"/>
        <c:lblOffset val="100"/>
        <c:noMultiLvlLbl val="0"/>
      </c:catAx>
      <c:valAx>
        <c:axId val="76887807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86367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CROSS VALIDATION  </a:t>
            </a:r>
            <a:r>
              <a:rPr lang="it-IT" sz="1500" dirty="0" err="1"/>
              <a:t>DistilBert</a:t>
            </a:r>
            <a:r>
              <a:rPr lang="it-IT" sz="1500" dirty="0"/>
              <a:t>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Pytorch-Tensorflow TON'!$B$73</c:f>
              <c:strCache>
                <c:ptCount val="1"/>
                <c:pt idx="0">
                  <c:v>DisiltBert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TON'!$C$72:$G$72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TON'!$C$73:$G$73</c:f>
              <c:numCache>
                <c:formatCode>0.0000</c:formatCode>
                <c:ptCount val="5"/>
                <c:pt idx="0">
                  <c:v>0.78139999999999998</c:v>
                </c:pt>
                <c:pt idx="1">
                  <c:v>0.70299999999999996</c:v>
                </c:pt>
                <c:pt idx="2">
                  <c:v>6.7100000000000007E-2</c:v>
                </c:pt>
                <c:pt idx="3">
                  <c:v>0.1177</c:v>
                </c:pt>
                <c:pt idx="4">
                  <c:v>1.5599999999999999E-2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E6-4719-BB3B-79CBD1512B87}"/>
            </c:ext>
          </c:extLst>
        </c:ser>
        <c:ser>
          <c:idx val="1"/>
          <c:order val="1"/>
          <c:tx>
            <c:strRef>
              <c:f>'Compare Pytorch-Tensorflow TON'!$B$74</c:f>
              <c:strCache>
                <c:ptCount val="1"/>
                <c:pt idx="0">
                  <c:v>DisiltBert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TON'!$C$72:$G$72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TON'!$C$74:$G$74</c:f>
              <c:numCache>
                <c:formatCode>0.0000</c:formatCode>
                <c:ptCount val="5"/>
                <c:pt idx="0">
                  <c:v>0.86809999999999998</c:v>
                </c:pt>
                <c:pt idx="1">
                  <c:v>0.59740000000000004</c:v>
                </c:pt>
                <c:pt idx="2">
                  <c:v>6.0999999999999999E-2</c:v>
                </c:pt>
                <c:pt idx="3">
                  <c:v>0.1149</c:v>
                </c:pt>
                <c:pt idx="4">
                  <c:v>6.8000000000000005E-2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E6-4719-BB3B-79CBD1512B8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426100816"/>
        <c:axId val="1426098416"/>
      </c:barChart>
      <c:catAx>
        <c:axId val="142610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26098416"/>
        <c:crosses val="autoZero"/>
        <c:auto val="1"/>
        <c:lblAlgn val="ctr"/>
        <c:lblOffset val="100"/>
        <c:noMultiLvlLbl val="0"/>
      </c:catAx>
      <c:valAx>
        <c:axId val="14260984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26100816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CROSS VALIDATION  DistilGPT2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Pytorch-Tensorflow TON'!$L$73</c:f>
              <c:strCache>
                <c:ptCount val="1"/>
                <c:pt idx="0">
                  <c:v>Distilgpt2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TON'!$M$72:$Q$72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TON'!$M$73:$Q$73</c:f>
              <c:numCache>
                <c:formatCode>General</c:formatCode>
                <c:ptCount val="5"/>
                <c:pt idx="0">
                  <c:v>0.89549999999999996</c:v>
                </c:pt>
                <c:pt idx="1">
                  <c:v>0.36959999999999998</c:v>
                </c:pt>
                <c:pt idx="2">
                  <c:v>8.5099999999999995E-2</c:v>
                </c:pt>
                <c:pt idx="3">
                  <c:v>7.1900000000000006E-2</c:v>
                </c:pt>
                <c:pt idx="4">
                  <c:v>6.54E-2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78-4FA1-A22F-D72372DDC354}"/>
            </c:ext>
          </c:extLst>
        </c:ser>
        <c:ser>
          <c:idx val="1"/>
          <c:order val="1"/>
          <c:tx>
            <c:strRef>
              <c:f>'Compare Pytorch-Tensorflow TON'!$L$74</c:f>
              <c:strCache>
                <c:ptCount val="1"/>
                <c:pt idx="0">
                  <c:v>Distilgpt2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TON'!$M$72:$Q$72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TON'!$M$74:$Q$74</c:f>
              <c:numCache>
                <c:formatCode>General</c:formatCode>
                <c:ptCount val="5"/>
                <c:pt idx="0">
                  <c:v>0.83309999999999995</c:v>
                </c:pt>
                <c:pt idx="1">
                  <c:v>0.61450000000000005</c:v>
                </c:pt>
                <c:pt idx="2">
                  <c:v>0.16470000000000001</c:v>
                </c:pt>
                <c:pt idx="3">
                  <c:v>9.1600000000000001E-2</c:v>
                </c:pt>
                <c:pt idx="4" formatCode="0.000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78-4FA1-A22F-D72372DDC35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48432368"/>
        <c:axId val="1648432848"/>
      </c:barChart>
      <c:catAx>
        <c:axId val="1648432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8432848"/>
        <c:crosses val="autoZero"/>
        <c:auto val="1"/>
        <c:lblAlgn val="ctr"/>
        <c:lblOffset val="100"/>
        <c:noMultiLvlLbl val="0"/>
      </c:catAx>
      <c:valAx>
        <c:axId val="16484328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843236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CROSS VALIDATION  T5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Pytorch-Tensorflow TON'!$U$73</c:f>
              <c:strCache>
                <c:ptCount val="1"/>
                <c:pt idx="0">
                  <c:v>T5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TON'!$V$72:$Z$72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TON'!$V$73:$Z$73</c:f>
              <c:numCache>
                <c:formatCode>0.0000</c:formatCode>
                <c:ptCount val="5"/>
                <c:pt idx="0">
                  <c:v>0.2014</c:v>
                </c:pt>
                <c:pt idx="1">
                  <c:v>2.4792000000000001</c:v>
                </c:pt>
                <c:pt idx="2">
                  <c:v>6.1499999999999999E-2</c:v>
                </c:pt>
                <c:pt idx="3">
                  <c:v>0.1037</c:v>
                </c:pt>
                <c:pt idx="4">
                  <c:v>6.3399999999999998E-2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47-49D0-8530-7FB9637D0309}"/>
            </c:ext>
          </c:extLst>
        </c:ser>
        <c:ser>
          <c:idx val="1"/>
          <c:order val="1"/>
          <c:tx>
            <c:strRef>
              <c:f>'Compare Pytorch-Tensorflow TON'!$U$74</c:f>
              <c:strCache>
                <c:ptCount val="1"/>
                <c:pt idx="0">
                  <c:v>T5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TON'!$V$72:$Z$72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TON'!$V$74:$Z$74</c:f>
              <c:numCache>
                <c:formatCode>0.0000</c:formatCode>
                <c:ptCount val="5"/>
                <c:pt idx="0">
                  <c:v>0.17480000000000001</c:v>
                </c:pt>
                <c:pt idx="1">
                  <c:v>2.6402000000000001</c:v>
                </c:pt>
                <c:pt idx="2">
                  <c:v>6.8500000000000005E-2</c:v>
                </c:pt>
                <c:pt idx="3">
                  <c:v>0.14149999999999999</c:v>
                </c:pt>
                <c:pt idx="4">
                  <c:v>3.5499999999999997E-2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47-49D0-8530-7FB9637D030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63010720"/>
        <c:axId val="1763012640"/>
      </c:barChart>
      <c:catAx>
        <c:axId val="1763010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63012640"/>
        <c:crosses val="autoZero"/>
        <c:auto val="1"/>
        <c:lblAlgn val="ctr"/>
        <c:lblOffset val="100"/>
        <c:noMultiLvlLbl val="0"/>
      </c:catAx>
      <c:valAx>
        <c:axId val="1763012640"/>
        <c:scaling>
          <c:orientation val="minMax"/>
          <c:max val="3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63010720"/>
        <c:crosses val="autoZero"/>
        <c:crossBetween val="between"/>
        <c:majorUnit val="0.4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CROSS VALIDATION  BART-base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Pytorch-Tensorflow TON'!$AD$73</c:f>
              <c:strCache>
                <c:ptCount val="1"/>
                <c:pt idx="0">
                  <c:v>BART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TON'!$AE$72:$AI$72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TON'!$AE$73:$AI$73</c:f>
              <c:numCache>
                <c:formatCode>0.0000</c:formatCode>
                <c:ptCount val="5"/>
                <c:pt idx="0">
                  <c:v>0.88600000000000001</c:v>
                </c:pt>
                <c:pt idx="1">
                  <c:v>0.32329999999999998</c:v>
                </c:pt>
                <c:pt idx="2">
                  <c:v>5.9200000000000003E-2</c:v>
                </c:pt>
                <c:pt idx="3">
                  <c:v>0.11700000000000001</c:v>
                </c:pt>
                <c:pt idx="4">
                  <c:v>6.5000000000000002E-2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1F-4F30-BF20-0D1F06666ABE}"/>
            </c:ext>
          </c:extLst>
        </c:ser>
        <c:ser>
          <c:idx val="1"/>
          <c:order val="1"/>
          <c:tx>
            <c:strRef>
              <c:f>'Compare Pytorch-Tensorflow TON'!$AD$74</c:f>
              <c:strCache>
                <c:ptCount val="1"/>
                <c:pt idx="0">
                  <c:v>BART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Pytorch-Tensorflow TON'!$AE$72:$AI$72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Pytorch-Tensorflow TON'!$AE$74:$AI$74</c:f>
              <c:numCache>
                <c:formatCode>0.0000</c:formatCode>
                <c:ptCount val="5"/>
                <c:pt idx="0">
                  <c:v>0.87290000000000001</c:v>
                </c:pt>
                <c:pt idx="1">
                  <c:v>0.43149999999999999</c:v>
                </c:pt>
                <c:pt idx="2">
                  <c:v>5.8099999999999999E-2</c:v>
                </c:pt>
                <c:pt idx="3">
                  <c:v>6.25E-2</c:v>
                </c:pt>
                <c:pt idx="4">
                  <c:v>5.8099999999999999E-2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1F-4F30-BF20-0D1F06666AB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76859487"/>
        <c:axId val="76866207"/>
      </c:barChart>
      <c:catAx>
        <c:axId val="76859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66207"/>
        <c:crosses val="autoZero"/>
        <c:auto val="1"/>
        <c:lblAlgn val="ctr"/>
        <c:lblOffset val="100"/>
        <c:noMultiLvlLbl val="0"/>
      </c:catAx>
      <c:valAx>
        <c:axId val="76866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59487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DisiltBert - DistilGPT2 - BART-base EDGE IIoT TensorFlow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T5'!$D$279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T5'!$E$278:$I$278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T5'!$E$279:$I$279</c:f>
              <c:numCache>
                <c:formatCode>0.0000</c:formatCode>
                <c:ptCount val="5"/>
                <c:pt idx="0">
                  <c:v>0.6018</c:v>
                </c:pt>
                <c:pt idx="1">
                  <c:v>0.69469999999999998</c:v>
                </c:pt>
                <c:pt idx="2" formatCode="General">
                  <c:v>3.2599999999999997E-2</c:v>
                </c:pt>
                <c:pt idx="3" formatCode="General">
                  <c:v>0.53159999999999996</c:v>
                </c:pt>
                <c:pt idx="4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E4-40A2-A352-1746A3A138E6}"/>
            </c:ext>
          </c:extLst>
        </c:ser>
        <c:ser>
          <c:idx val="1"/>
          <c:order val="1"/>
          <c:tx>
            <c:strRef>
              <c:f>'Compare DistBer, Distgpt2, T5'!$D$280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T5'!$E$278:$I$278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T5'!$E$280:$I$280</c:f>
              <c:numCache>
                <c:formatCode>0.0000</c:formatCode>
                <c:ptCount val="5"/>
                <c:pt idx="0">
                  <c:v>0.48920000000000002</c:v>
                </c:pt>
                <c:pt idx="1">
                  <c:v>2.2008999999999999</c:v>
                </c:pt>
                <c:pt idx="2">
                  <c:v>0.12640000000000001</c:v>
                </c:pt>
                <c:pt idx="3">
                  <c:v>0.57969999999999999</c:v>
                </c:pt>
                <c:pt idx="4">
                  <c:v>0.1641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E4-40A2-A352-1746A3A138E6}"/>
            </c:ext>
          </c:extLst>
        </c:ser>
        <c:ser>
          <c:idx val="2"/>
          <c:order val="2"/>
          <c:tx>
            <c:strRef>
              <c:f>'Compare DistBer, Distgpt2, T5'!$D$281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T5'!$E$278:$I$278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T5'!$E$281:$I$281</c:f>
              <c:numCache>
                <c:formatCode>0.0000</c:formatCode>
                <c:ptCount val="5"/>
                <c:pt idx="0">
                  <c:v>0.52580000000000005</c:v>
                </c:pt>
                <c:pt idx="1">
                  <c:v>0.7903</c:v>
                </c:pt>
                <c:pt idx="2">
                  <c:v>0.1082</c:v>
                </c:pt>
                <c:pt idx="3">
                  <c:v>0.47349999999999998</c:v>
                </c:pt>
                <c:pt idx="4">
                  <c:v>0.14430000000000001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E4-40A2-A352-1746A3A138E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322554703"/>
        <c:axId val="1322566703"/>
      </c:barChart>
      <c:catAx>
        <c:axId val="1322554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66703"/>
        <c:crosses val="autoZero"/>
        <c:auto val="1"/>
        <c:lblAlgn val="ctr"/>
        <c:lblOffset val="100"/>
        <c:noMultiLvlLbl val="0"/>
      </c:catAx>
      <c:valAx>
        <c:axId val="132256670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54703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DisiltBert - DistilGPT2 - BART-base EDGE IIoT PyTorch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T5'!$D$105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T5'!$E$104:$I$104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T5'!$E$105:$I$105</c:f>
              <c:numCache>
                <c:formatCode>0.0000</c:formatCode>
                <c:ptCount val="5"/>
                <c:pt idx="0">
                  <c:v>0.64459999999999995</c:v>
                </c:pt>
                <c:pt idx="1">
                  <c:v>0.68210000000000004</c:v>
                </c:pt>
                <c:pt idx="2">
                  <c:v>0.1048</c:v>
                </c:pt>
                <c:pt idx="3">
                  <c:v>0.34499999999999997</c:v>
                </c:pt>
                <c:pt idx="4">
                  <c:v>0.16070000000000001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7F-4489-9B95-9E14D9EA5607}"/>
            </c:ext>
          </c:extLst>
        </c:ser>
        <c:ser>
          <c:idx val="1"/>
          <c:order val="1"/>
          <c:tx>
            <c:strRef>
              <c:f>'Compare DistBer, Distgpt2, T5'!$D$106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T5'!$E$104:$I$104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T5'!$E$106:$I$106</c:f>
              <c:numCache>
                <c:formatCode>General</c:formatCode>
                <c:ptCount val="5"/>
                <c:pt idx="0">
                  <c:v>0.55669999999999997</c:v>
                </c:pt>
                <c:pt idx="1">
                  <c:v>1.5179</c:v>
                </c:pt>
                <c:pt idx="2">
                  <c:v>0.1171</c:v>
                </c:pt>
                <c:pt idx="3">
                  <c:v>0.42330000000000001</c:v>
                </c:pt>
                <c:pt idx="4">
                  <c:v>0.18779999999999999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7F-4489-9B95-9E14D9EA5607}"/>
            </c:ext>
          </c:extLst>
        </c:ser>
        <c:ser>
          <c:idx val="2"/>
          <c:order val="2"/>
          <c:tx>
            <c:strRef>
              <c:f>'Compare DistBer, Distgpt2, T5'!$D$107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T5'!$E$104:$I$104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T5'!$E$107:$I$107</c:f>
              <c:numCache>
                <c:formatCode>0.0000</c:formatCode>
                <c:ptCount val="5"/>
                <c:pt idx="0">
                  <c:v>0.59899999999999998</c:v>
                </c:pt>
                <c:pt idx="1">
                  <c:v>0.66959999999999997</c:v>
                </c:pt>
                <c:pt idx="2">
                  <c:v>0.1227</c:v>
                </c:pt>
                <c:pt idx="3">
                  <c:v>0.42749999999999999</c:v>
                </c:pt>
                <c:pt idx="4">
                  <c:v>0.13619999999999999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7F-4489-9B95-9E14D9EA560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18669920"/>
        <c:axId val="318670400"/>
      </c:barChart>
      <c:catAx>
        <c:axId val="318669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8670400"/>
        <c:crosses val="autoZero"/>
        <c:auto val="1"/>
        <c:lblAlgn val="ctr"/>
        <c:lblOffset val="100"/>
        <c:noMultiLvlLbl val="0"/>
      </c:catAx>
      <c:valAx>
        <c:axId val="318670400"/>
        <c:scaling>
          <c:orientation val="minMax"/>
          <c:max val="1.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866992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TON-IoT </a:t>
            </a:r>
            <a:r>
              <a:rPr lang="it-IT" sz="1500" dirty="0" err="1"/>
              <a:t>DsiltBert</a:t>
            </a:r>
            <a:r>
              <a:rPr lang="it-IT" sz="1500" dirty="0"/>
              <a:t> - DistilGPT2 - 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EDGE'!$C$22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EDGE'!$D$21:$H$21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EDGE'!$D$22:$H$22</c:f>
              <c:numCache>
                <c:formatCode>0.0000</c:formatCode>
                <c:ptCount val="5"/>
                <c:pt idx="0">
                  <c:v>0.59589999999999999</c:v>
                </c:pt>
                <c:pt idx="1">
                  <c:v>0.67810000000000004</c:v>
                </c:pt>
                <c:pt idx="2">
                  <c:v>3.7699999999999997E-2</c:v>
                </c:pt>
                <c:pt idx="3">
                  <c:v>0.21920000000000001</c:v>
                </c:pt>
                <c:pt idx="4">
                  <c:v>5.9900000000000002E-2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8E-4DC5-9E6B-D239092F6C59}"/>
            </c:ext>
          </c:extLst>
        </c:ser>
        <c:ser>
          <c:idx val="1"/>
          <c:order val="1"/>
          <c:tx>
            <c:strRef>
              <c:f>'Compare model da TON A EDGE'!$C$23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EDGE'!$D$21:$H$21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EDGE'!$D$23:$H$23</c:f>
              <c:numCache>
                <c:formatCode>General</c:formatCode>
                <c:ptCount val="5"/>
                <c:pt idx="0">
                  <c:v>0.48230000000000001</c:v>
                </c:pt>
                <c:pt idx="1">
                  <c:v>1.0898000000000001</c:v>
                </c:pt>
                <c:pt idx="2">
                  <c:v>0.1051</c:v>
                </c:pt>
                <c:pt idx="3">
                  <c:v>0.25650000000000001</c:v>
                </c:pt>
                <c:pt idx="4">
                  <c:v>0.1263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8E-4DC5-9E6B-D239092F6C59}"/>
            </c:ext>
          </c:extLst>
        </c:ser>
        <c:ser>
          <c:idx val="2"/>
          <c:order val="2"/>
          <c:tx>
            <c:strRef>
              <c:f>'Compare model da TON A EDGE'!$C$24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EDGE'!$D$21:$H$21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EDGE'!$D$24:$H$24</c:f>
              <c:numCache>
                <c:formatCode>0.0000</c:formatCode>
                <c:ptCount val="5"/>
                <c:pt idx="0">
                  <c:v>0.60619999999999996</c:v>
                </c:pt>
                <c:pt idx="1">
                  <c:v>0.68230000000000002</c:v>
                </c:pt>
                <c:pt idx="2">
                  <c:v>0.1027</c:v>
                </c:pt>
                <c:pt idx="3">
                  <c:v>0.18840000000000001</c:v>
                </c:pt>
                <c:pt idx="4">
                  <c:v>0.10299999999999999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8E-4DC5-9E6B-D239092F6C59}"/>
            </c:ext>
          </c:extLst>
        </c:ser>
        <c:ser>
          <c:idx val="3"/>
          <c:order val="3"/>
          <c:tx>
            <c:strRef>
              <c:f>'Compare model da TON A EDGE'!$C$25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EDGE'!$D$21:$H$21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EDGE'!$D$25:$H$25</c:f>
              <c:numCache>
                <c:formatCode>0.0000</c:formatCode>
                <c:ptCount val="5"/>
                <c:pt idx="0">
                  <c:v>0.49680000000000002</c:v>
                </c:pt>
                <c:pt idx="1">
                  <c:v>0.91410000000000002</c:v>
                </c:pt>
                <c:pt idx="2">
                  <c:v>9.7000000000000003E-3</c:v>
                </c:pt>
                <c:pt idx="3">
                  <c:v>0.34029999999999999</c:v>
                </c:pt>
                <c:pt idx="4">
                  <c:v>0.1239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8E-4DC5-9E6B-D239092F6C59}"/>
            </c:ext>
          </c:extLst>
        </c:ser>
        <c:ser>
          <c:idx val="4"/>
          <c:order val="4"/>
          <c:tx>
            <c:strRef>
              <c:f>'Compare model da TON A EDGE'!$C$26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EDGE'!$D$21:$H$21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EDGE'!$D$26:$H$26</c:f>
              <c:numCache>
                <c:formatCode>0.0000</c:formatCode>
                <c:ptCount val="5"/>
                <c:pt idx="0">
                  <c:v>0</c:v>
                </c:pt>
                <c:pt idx="1">
                  <c:v>10.4152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8E-4DC5-9E6B-D239092F6C5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24987776"/>
        <c:axId val="1625001696"/>
      </c:barChart>
      <c:catAx>
        <c:axId val="16249877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25001696"/>
        <c:crosses val="autoZero"/>
        <c:auto val="1"/>
        <c:lblAlgn val="ctr"/>
        <c:lblOffset val="100"/>
        <c:noMultiLvlLbl val="0"/>
      </c:catAx>
      <c:valAx>
        <c:axId val="1625001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24987776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EDGE'!$N$42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EDGE'!$O$41:$Q$41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EDGE'!$O$42:$Q$42</c:f>
              <c:numCache>
                <c:formatCode>0.0000</c:formatCode>
                <c:ptCount val="3"/>
                <c:pt idx="0">
                  <c:v>6.6100000000000006E-2</c:v>
                </c:pt>
                <c:pt idx="1">
                  <c:v>0.38800000000000001</c:v>
                </c:pt>
                <c:pt idx="2">
                  <c:v>0.10340000000000001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B-4096-8D18-1A8AFDC67856}"/>
            </c:ext>
          </c:extLst>
        </c:ser>
        <c:ser>
          <c:idx val="1"/>
          <c:order val="1"/>
          <c:tx>
            <c:strRef>
              <c:f>'Compare model da TON A EDGE'!$N$43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EDGE'!$O$41:$Q$41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EDGE'!$O$43:$Q$43</c:f>
              <c:numCache>
                <c:formatCode>0.0000</c:formatCode>
                <c:ptCount val="3"/>
                <c:pt idx="0">
                  <c:v>0.1036</c:v>
                </c:pt>
                <c:pt idx="1">
                  <c:v>0.41020000000000001</c:v>
                </c:pt>
                <c:pt idx="2">
                  <c:v>0.1416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7B-4096-8D18-1A8AFDC67856}"/>
            </c:ext>
          </c:extLst>
        </c:ser>
        <c:ser>
          <c:idx val="2"/>
          <c:order val="2"/>
          <c:tx>
            <c:strRef>
              <c:f>'Compare model da TON A EDGE'!$N$44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EDGE'!$O$41:$Q$41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EDGE'!$O$44:$Q$44</c:f>
              <c:numCache>
                <c:formatCode>0.0000</c:formatCode>
                <c:ptCount val="3"/>
                <c:pt idx="0">
                  <c:v>0.1094</c:v>
                </c:pt>
                <c:pt idx="1">
                  <c:v>0.31669999999999998</c:v>
                </c:pt>
                <c:pt idx="2">
                  <c:v>0.1244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7B-4096-8D18-1A8AFDC67856}"/>
            </c:ext>
          </c:extLst>
        </c:ser>
        <c:ser>
          <c:idx val="3"/>
          <c:order val="3"/>
          <c:tx>
            <c:strRef>
              <c:f>'Compare model da TON A EDGE'!$N$45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EDGE'!$O$41:$Q$41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EDGE'!$O$45:$Q$45</c:f>
              <c:numCache>
                <c:formatCode>0.0000</c:formatCode>
                <c:ptCount val="3"/>
                <c:pt idx="0">
                  <c:v>8.6800000000000002E-2</c:v>
                </c:pt>
                <c:pt idx="1">
                  <c:v>0.51290000000000002</c:v>
                </c:pt>
                <c:pt idx="2">
                  <c:v>0.12889999999999999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7B-4096-8D18-1A8AFDC67856}"/>
            </c:ext>
          </c:extLst>
        </c:ser>
        <c:ser>
          <c:idx val="4"/>
          <c:order val="4"/>
          <c:tx>
            <c:strRef>
              <c:f>'Compare model da TON A EDGE'!$N$46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EDGE'!$O$41:$Q$41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EDGE'!$O$46:$Q$46</c:f>
              <c:numCache>
                <c:formatCode>0.0000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7B-4096-8D18-1A8AFDC6785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0617232"/>
        <c:axId val="30615792"/>
      </c:barChart>
      <c:catAx>
        <c:axId val="30617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0615792"/>
        <c:crosses val="autoZero"/>
        <c:auto val="1"/>
        <c:lblAlgn val="ctr"/>
        <c:lblOffset val="100"/>
        <c:noMultiLvlLbl val="0"/>
      </c:catAx>
      <c:valAx>
        <c:axId val="3061579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0617232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T5'!$W$119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T5'!$X$118:$AL$118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T5'!$X$119:$AL$119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BD-4B27-A52D-65308540B397}"/>
            </c:ext>
          </c:extLst>
        </c:ser>
        <c:ser>
          <c:idx val="1"/>
          <c:order val="1"/>
          <c:tx>
            <c:strRef>
              <c:f>'Compare DistBer, Distgpt2, T5'!$W$120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T5'!$X$118:$AL$118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T5'!$X$120:$AL$120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BD-4B27-A52D-65308540B397}"/>
            </c:ext>
          </c:extLst>
        </c:ser>
        <c:ser>
          <c:idx val="2"/>
          <c:order val="2"/>
          <c:tx>
            <c:strRef>
              <c:f>'Compare DistBer, Distgpt2, T5'!$W$121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T5'!$X$118:$AL$118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T5'!$X$121:$AL$121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BD-4B27-A52D-65308540B3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5959471"/>
        <c:axId val="1285953231"/>
      </c:barChart>
      <c:catAx>
        <c:axId val="12859594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953231"/>
        <c:crosses val="autoZero"/>
        <c:auto val="1"/>
        <c:lblAlgn val="ctr"/>
        <c:lblOffset val="100"/>
        <c:noMultiLvlLbl val="0"/>
      </c:catAx>
      <c:valAx>
        <c:axId val="128595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95947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DistilBERT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EDGE'!$C$34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EDGE'!$D$33:$K$33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EDGE'!$D$34:$K$34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0.12280000000000001</c:v>
                </c:pt>
                <c:pt idx="4">
                  <c:v>0.13589999999999999</c:v>
                </c:pt>
                <c:pt idx="5">
                  <c:v>0.1308</c:v>
                </c:pt>
                <c:pt idx="6">
                  <c:v>0.1389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52-4ACD-8951-EE1E031E9EE6}"/>
            </c:ext>
          </c:extLst>
        </c:ser>
        <c:ser>
          <c:idx val="1"/>
          <c:order val="1"/>
          <c:tx>
            <c:strRef>
              <c:f>'Compare model da TON A EDGE'!$C$35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EDGE'!$D$33:$K$33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EDGE'!$D$35:$K$35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0.1037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52-4ACD-8951-EE1E031E9EE6}"/>
            </c:ext>
          </c:extLst>
        </c:ser>
        <c:ser>
          <c:idx val="2"/>
          <c:order val="2"/>
          <c:tx>
            <c:strRef>
              <c:f>'Compare model da TON A EDGE'!$C$36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EDGE'!$D$33:$K$33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EDGE'!$D$36:$K$36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0.1124</c:v>
                </c:pt>
                <c:pt idx="4">
                  <c:v>0.23930000000000001</c:v>
                </c:pt>
                <c:pt idx="5">
                  <c:v>0.23139999999999999</c:v>
                </c:pt>
                <c:pt idx="6">
                  <c:v>0.24399999999999999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52-4ACD-8951-EE1E031E9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555312"/>
        <c:axId val="30548112"/>
      </c:barChart>
      <c:catAx>
        <c:axId val="30555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3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0548112"/>
        <c:crosses val="autoZero"/>
        <c:auto val="1"/>
        <c:lblAlgn val="ctr"/>
        <c:lblOffset val="100"/>
        <c:noMultiLvlLbl val="0"/>
      </c:catAx>
      <c:valAx>
        <c:axId val="305481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0555312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EDGE </a:t>
            </a:r>
            <a:r>
              <a:rPr lang="it-IT" sz="1500" dirty="0" err="1"/>
              <a:t>IIoT</a:t>
            </a:r>
            <a:r>
              <a:rPr lang="it-IT" sz="1500" dirty="0"/>
              <a:t> </a:t>
            </a:r>
            <a:r>
              <a:rPr lang="it-IT" sz="1500" dirty="0" err="1"/>
              <a:t>DistilBert</a:t>
            </a:r>
            <a:r>
              <a:rPr lang="it-IT" sz="1500" dirty="0"/>
              <a:t> - DistilGPT2 -BART-base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T5'!$D$105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T5'!$E$104:$I$104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T5'!$E$105:$I$105</c:f>
              <c:numCache>
                <c:formatCode>0.0000</c:formatCode>
                <c:ptCount val="5"/>
                <c:pt idx="0">
                  <c:v>0.64459999999999995</c:v>
                </c:pt>
                <c:pt idx="1">
                  <c:v>0.68210000000000004</c:v>
                </c:pt>
                <c:pt idx="2">
                  <c:v>0.1048</c:v>
                </c:pt>
                <c:pt idx="3">
                  <c:v>0.34499999999999997</c:v>
                </c:pt>
                <c:pt idx="4">
                  <c:v>0.16070000000000001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C1-4605-90BF-64F2C06C42FA}"/>
            </c:ext>
          </c:extLst>
        </c:ser>
        <c:ser>
          <c:idx val="1"/>
          <c:order val="1"/>
          <c:tx>
            <c:strRef>
              <c:f>'Compare DistBer, Distgpt2, T5'!$D$106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T5'!$E$104:$I$104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T5'!$E$106:$I$106</c:f>
              <c:numCache>
                <c:formatCode>General</c:formatCode>
                <c:ptCount val="5"/>
                <c:pt idx="0">
                  <c:v>0.55669999999999997</c:v>
                </c:pt>
                <c:pt idx="1">
                  <c:v>1.5179</c:v>
                </c:pt>
                <c:pt idx="2">
                  <c:v>0.1171</c:v>
                </c:pt>
                <c:pt idx="3">
                  <c:v>0.42330000000000001</c:v>
                </c:pt>
                <c:pt idx="4">
                  <c:v>0.18779999999999999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C1-4605-90BF-64F2C06C42FA}"/>
            </c:ext>
          </c:extLst>
        </c:ser>
        <c:ser>
          <c:idx val="2"/>
          <c:order val="2"/>
          <c:tx>
            <c:strRef>
              <c:f>'Compare DistBer, Distgpt2, T5'!$D$107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T5'!$E$104:$I$104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T5'!$E$107:$I$107</c:f>
              <c:numCache>
                <c:formatCode>0.0000</c:formatCode>
                <c:ptCount val="5"/>
                <c:pt idx="0">
                  <c:v>0.59899999999999998</c:v>
                </c:pt>
                <c:pt idx="1">
                  <c:v>0.66959999999999997</c:v>
                </c:pt>
                <c:pt idx="2">
                  <c:v>0.1227</c:v>
                </c:pt>
                <c:pt idx="3">
                  <c:v>0.42749999999999999</c:v>
                </c:pt>
                <c:pt idx="4">
                  <c:v>0.13619999999999999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C1-4605-90BF-64F2C06C42FA}"/>
            </c:ext>
          </c:extLst>
        </c:ser>
        <c:ser>
          <c:idx val="3"/>
          <c:order val="3"/>
          <c:tx>
            <c:strRef>
              <c:f>'Compare DistBer, Distgpt2, T5'!$D$108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T5'!$E$104:$I$104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T5'!$E$108:$I$108</c:f>
              <c:numCache>
                <c:formatCode>0.0000</c:formatCode>
                <c:ptCount val="5"/>
                <c:pt idx="0">
                  <c:v>0.45219999999999999</c:v>
                </c:pt>
                <c:pt idx="1">
                  <c:v>10.837</c:v>
                </c:pt>
                <c:pt idx="2">
                  <c:v>0.1071</c:v>
                </c:pt>
                <c:pt idx="3">
                  <c:v>0.4788</c:v>
                </c:pt>
                <c:pt idx="4">
                  <c:v>8.3299999999999999E-2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C1-4605-90BF-64F2C06C42FA}"/>
            </c:ext>
          </c:extLst>
        </c:ser>
        <c:ser>
          <c:idx val="4"/>
          <c:order val="4"/>
          <c:tx>
            <c:strRef>
              <c:f>'Compare DistBer, Distgpt2, T5'!$D$109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T5'!$E$104:$I$104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T5'!$E$109:$I$109</c:f>
              <c:numCache>
                <c:formatCode>0.0000</c:formatCode>
                <c:ptCount val="5"/>
                <c:pt idx="0">
                  <c:v>0</c:v>
                </c:pt>
                <c:pt idx="1">
                  <c:v>12.5023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C1-4605-90BF-64F2C06C42F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76238895"/>
        <c:axId val="1176236975"/>
      </c:barChart>
      <c:catAx>
        <c:axId val="1176238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36975"/>
        <c:crosses val="autoZero"/>
        <c:auto val="1"/>
        <c:lblAlgn val="ctr"/>
        <c:lblOffset val="100"/>
        <c:noMultiLvlLbl val="0"/>
      </c:catAx>
      <c:valAx>
        <c:axId val="1176236975"/>
        <c:scaling>
          <c:orientation val="minMax"/>
          <c:max val="1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38895"/>
        <c:crosses val="autoZero"/>
        <c:crossBetween val="between"/>
        <c:minorUnit val="0.4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DistilGPT2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EDGE'!$T$34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EDGE'!$U$33:$AB$33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EDGE'!$U$34:$AB$34</c:f>
              <c:numCache>
                <c:formatCode>0.0000</c:formatCode>
                <c:ptCount val="8"/>
                <c:pt idx="0">
                  <c:v>0.23</c:v>
                </c:pt>
                <c:pt idx="1">
                  <c:v>0.1653</c:v>
                </c:pt>
                <c:pt idx="2">
                  <c:v>0</c:v>
                </c:pt>
                <c:pt idx="3">
                  <c:v>0</c:v>
                </c:pt>
                <c:pt idx="4">
                  <c:v>0.13730000000000001</c:v>
                </c:pt>
                <c:pt idx="5">
                  <c:v>0.13730000000000001</c:v>
                </c:pt>
                <c:pt idx="6">
                  <c:v>0.1389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3B-4612-BE7B-8E2716BCAEF2}"/>
            </c:ext>
          </c:extLst>
        </c:ser>
        <c:ser>
          <c:idx val="1"/>
          <c:order val="1"/>
          <c:tx>
            <c:strRef>
              <c:f>'Compare model da TON A EDGE'!$T$35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EDGE'!$U$33:$AB$33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EDGE'!$U$35:$AB$35</c:f>
              <c:numCache>
                <c:formatCode>0.0000</c:formatCode>
                <c:ptCount val="8"/>
                <c:pt idx="0">
                  <c:v>0.16550000000000001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0.92249999999999999</c:v>
                </c:pt>
                <c:pt idx="5">
                  <c:v>0.92249999999999999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3B-4612-BE7B-8E2716BCAEF2}"/>
            </c:ext>
          </c:extLst>
        </c:ser>
        <c:ser>
          <c:idx val="2"/>
          <c:order val="2"/>
          <c:tx>
            <c:strRef>
              <c:f>'Compare model da TON A EDGE'!$T$36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EDGE'!$U$33:$AB$33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EDGE'!$U$36:$AB$36</c:f>
              <c:numCache>
                <c:formatCode>0.0000</c:formatCode>
                <c:ptCount val="8"/>
                <c:pt idx="0">
                  <c:v>0.1925</c:v>
                </c:pt>
                <c:pt idx="1">
                  <c:v>0.28370000000000001</c:v>
                </c:pt>
                <c:pt idx="2">
                  <c:v>0</c:v>
                </c:pt>
                <c:pt idx="3">
                  <c:v>0</c:v>
                </c:pt>
                <c:pt idx="4">
                  <c:v>0.23899999999999999</c:v>
                </c:pt>
                <c:pt idx="5">
                  <c:v>0.23899999999999999</c:v>
                </c:pt>
                <c:pt idx="6">
                  <c:v>0.24399999999999999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3B-4612-BE7B-8E2716BCA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583632"/>
        <c:axId val="30579312"/>
      </c:barChart>
      <c:catAx>
        <c:axId val="30583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0579312"/>
        <c:crosses val="autoZero"/>
        <c:auto val="1"/>
        <c:lblAlgn val="ctr"/>
        <c:lblOffset val="100"/>
        <c:noMultiLvlLbl val="0"/>
      </c:catAx>
      <c:valAx>
        <c:axId val="305793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0583632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EDGE'!$AI$34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EDGE'!$AJ$33:$AQ$33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EDGE'!$AJ$34:$AQ$34</c:f>
              <c:numCache>
                <c:formatCode>0.0000</c:formatCode>
                <c:ptCount val="8"/>
                <c:pt idx="0">
                  <c:v>0</c:v>
                </c:pt>
                <c:pt idx="1">
                  <c:v>0.1202</c:v>
                </c:pt>
                <c:pt idx="2">
                  <c:v>3.3999999999999998E-3</c:v>
                </c:pt>
                <c:pt idx="3">
                  <c:v>0.12</c:v>
                </c:pt>
                <c:pt idx="4">
                  <c:v>9.5600000000000004E-2</c:v>
                </c:pt>
                <c:pt idx="5">
                  <c:v>0.1391</c:v>
                </c:pt>
                <c:pt idx="6">
                  <c:v>0.1867</c:v>
                </c:pt>
                <c:pt idx="7">
                  <c:v>0.2102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E2-457A-993F-BB84E84F1112}"/>
            </c:ext>
          </c:extLst>
        </c:ser>
        <c:ser>
          <c:idx val="1"/>
          <c:order val="1"/>
          <c:tx>
            <c:strRef>
              <c:f>'Compare model da TON A EDGE'!$AI$35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EDGE'!$AJ$33:$AQ$33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EDGE'!$AJ$35:$AQ$35</c:f>
              <c:numCache>
                <c:formatCode>0.0000</c:formatCode>
                <c:ptCount val="8"/>
                <c:pt idx="0">
                  <c:v>0</c:v>
                </c:pt>
                <c:pt idx="1">
                  <c:v>0.1535</c:v>
                </c:pt>
                <c:pt idx="2">
                  <c:v>0.66669999999999996</c:v>
                </c:pt>
                <c:pt idx="3">
                  <c:v>2.2200000000000001E-2</c:v>
                </c:pt>
                <c:pt idx="4">
                  <c:v>0.4254</c:v>
                </c:pt>
                <c:pt idx="5">
                  <c:v>0.81399999999999995</c:v>
                </c:pt>
                <c:pt idx="6">
                  <c:v>0.2263</c:v>
                </c:pt>
                <c:pt idx="7">
                  <c:v>0.22600000000000001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E2-457A-993F-BB84E84F1112}"/>
            </c:ext>
          </c:extLst>
        </c:ser>
        <c:ser>
          <c:idx val="2"/>
          <c:order val="2"/>
          <c:tx>
            <c:strRef>
              <c:f>'Compare model da TON A EDGE'!$AI$36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EDGE'!$AJ$33:$AQ$33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EDGE'!$AJ$36:$AQ$36</c:f>
              <c:numCache>
                <c:formatCode>0.0000</c:formatCode>
                <c:ptCount val="8"/>
                <c:pt idx="0">
                  <c:v>0</c:v>
                </c:pt>
                <c:pt idx="1">
                  <c:v>0.1348</c:v>
                </c:pt>
                <c:pt idx="2">
                  <c:v>6.7999999999999996E-3</c:v>
                </c:pt>
                <c:pt idx="3">
                  <c:v>3.7499999999999999E-2</c:v>
                </c:pt>
                <c:pt idx="4">
                  <c:v>0.15620000000000001</c:v>
                </c:pt>
                <c:pt idx="5">
                  <c:v>0.23760000000000001</c:v>
                </c:pt>
                <c:pt idx="6">
                  <c:v>0.2046</c:v>
                </c:pt>
                <c:pt idx="7">
                  <c:v>0.21779999999999999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E2-457A-993F-BB84E84F1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574032"/>
        <c:axId val="30583152"/>
      </c:barChart>
      <c:catAx>
        <c:axId val="30574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0583152"/>
        <c:crosses val="autoZero"/>
        <c:auto val="1"/>
        <c:lblAlgn val="ctr"/>
        <c:lblOffset val="100"/>
        <c:noMultiLvlLbl val="0"/>
      </c:catAx>
      <c:valAx>
        <c:axId val="305831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0574032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GPT-Neo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EDGE'!$AV$34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EDGE'!$AW$33:$BD$33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EDGE'!$AW$34:$BD$34</c:f>
              <c:numCache>
                <c:formatCode>0.0000</c:formatCode>
                <c:ptCount val="8"/>
                <c:pt idx="0">
                  <c:v>0.1429</c:v>
                </c:pt>
                <c:pt idx="1">
                  <c:v>0.1653</c:v>
                </c:pt>
                <c:pt idx="2">
                  <c:v>3.0000000000000001E-3</c:v>
                </c:pt>
                <c:pt idx="3">
                  <c:v>0.1227</c:v>
                </c:pt>
                <c:pt idx="4">
                  <c:v>0</c:v>
                </c:pt>
                <c:pt idx="5">
                  <c:v>0.1212</c:v>
                </c:pt>
                <c:pt idx="6">
                  <c:v>0.13950000000000001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3-4EB3-9DA2-F2E3037E65E5}"/>
            </c:ext>
          </c:extLst>
        </c:ser>
        <c:ser>
          <c:idx val="1"/>
          <c:order val="1"/>
          <c:tx>
            <c:strRef>
              <c:f>'Compare model da TON A EDGE'!$AV$35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EDGE'!$AW$33:$BD$33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EDGE'!$AW$35:$BD$35</c:f>
              <c:numCache>
                <c:formatCode>0.0000</c:formatCode>
                <c:ptCount val="8"/>
                <c:pt idx="0">
                  <c:v>8.6300000000000002E-2</c:v>
                </c:pt>
                <c:pt idx="1">
                  <c:v>1</c:v>
                </c:pt>
                <c:pt idx="2">
                  <c:v>1</c:v>
                </c:pt>
                <c:pt idx="3">
                  <c:v>0.64439999999999997</c:v>
                </c:pt>
                <c:pt idx="4">
                  <c:v>0</c:v>
                </c:pt>
                <c:pt idx="5">
                  <c:v>0.37209999999999999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13-4EB3-9DA2-F2E3037E65E5}"/>
            </c:ext>
          </c:extLst>
        </c:ser>
        <c:ser>
          <c:idx val="2"/>
          <c:order val="2"/>
          <c:tx>
            <c:strRef>
              <c:f>'Compare model da TON A EDGE'!$AV$36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EDGE'!$AW$33:$BD$33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EDGE'!$AW$36:$BD$36</c:f>
              <c:numCache>
                <c:formatCode>0.0000</c:formatCode>
                <c:ptCount val="8"/>
                <c:pt idx="0">
                  <c:v>0.1076</c:v>
                </c:pt>
                <c:pt idx="1">
                  <c:v>0.28370000000000001</c:v>
                </c:pt>
                <c:pt idx="2">
                  <c:v>6.1000000000000004E-3</c:v>
                </c:pt>
                <c:pt idx="3">
                  <c:v>0.20619999999999999</c:v>
                </c:pt>
                <c:pt idx="4">
                  <c:v>0</c:v>
                </c:pt>
                <c:pt idx="5">
                  <c:v>0.18290000000000001</c:v>
                </c:pt>
                <c:pt idx="6">
                  <c:v>0.24490000000000001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13-4EB3-9DA2-F2E3037E6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2657055"/>
        <c:axId val="2052665695"/>
      </c:barChart>
      <c:catAx>
        <c:axId val="20526570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52665695"/>
        <c:crosses val="autoZero"/>
        <c:auto val="1"/>
        <c:lblAlgn val="ctr"/>
        <c:lblOffset val="100"/>
        <c:noMultiLvlLbl val="0"/>
      </c:catAx>
      <c:valAx>
        <c:axId val="205266569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52657055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TON-IoT </a:t>
            </a:r>
            <a:r>
              <a:rPr lang="it-IT" sz="1500" dirty="0" err="1"/>
              <a:t>DsiltBert</a:t>
            </a:r>
            <a:r>
              <a:rPr lang="it-IT" sz="1500" dirty="0"/>
              <a:t> - DistilGPT2 - BART-base  - T5</a:t>
            </a:r>
          </a:p>
        </c:rich>
      </c:tx>
      <c:layout>
        <c:manualLayout>
          <c:xMode val="edge"/>
          <c:yMode val="edge"/>
          <c:x val="0.11677077865266841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EDGE'!$F$349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EDGE'!$G$348:$K$348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EDGE'!$G$349:$K$349</c:f>
              <c:numCache>
                <c:formatCode>0.0000</c:formatCode>
                <c:ptCount val="5"/>
                <c:pt idx="0">
                  <c:v>0.5</c:v>
                </c:pt>
                <c:pt idx="1">
                  <c:v>0.69789999999999996</c:v>
                </c:pt>
                <c:pt idx="2">
                  <c:v>2.5899999999999999E-2</c:v>
                </c:pt>
                <c:pt idx="3">
                  <c:v>0.2336</c:v>
                </c:pt>
                <c:pt idx="4">
                  <c:v>4.5199999999999997E-2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37-4F49-AEE7-E5E4C393AFD9}"/>
            </c:ext>
          </c:extLst>
        </c:ser>
        <c:ser>
          <c:idx val="1"/>
          <c:order val="1"/>
          <c:tx>
            <c:strRef>
              <c:f>'Compare model da TON A EDGE'!$F$350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EDGE'!$G$348:$K$348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EDGE'!$G$350:$K$350</c:f>
              <c:numCache>
                <c:formatCode>General</c:formatCode>
                <c:ptCount val="5"/>
                <c:pt idx="0">
                  <c:v>0.45140000000000002</c:v>
                </c:pt>
                <c:pt idx="1">
                  <c:v>1.4189000000000001</c:v>
                </c:pt>
                <c:pt idx="2">
                  <c:v>0.1069</c:v>
                </c:pt>
                <c:pt idx="3">
                  <c:v>0.37659999999999999</c:v>
                </c:pt>
                <c:pt idx="4">
                  <c:v>0.14119999999999999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37-4F49-AEE7-E5E4C393AFD9}"/>
            </c:ext>
          </c:extLst>
        </c:ser>
        <c:ser>
          <c:idx val="2"/>
          <c:order val="2"/>
          <c:tx>
            <c:strRef>
              <c:f>'Compare model da TON A EDGE'!$F$351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EDGE'!$G$348:$K$348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EDGE'!$G$351:$K$351</c:f>
              <c:numCache>
                <c:formatCode>0.0000</c:formatCode>
                <c:ptCount val="5"/>
                <c:pt idx="0">
                  <c:v>0.5202</c:v>
                </c:pt>
                <c:pt idx="1">
                  <c:v>0.80479999999999996</c:v>
                </c:pt>
                <c:pt idx="2">
                  <c:v>0.128</c:v>
                </c:pt>
                <c:pt idx="3">
                  <c:v>0.29339999999999999</c:v>
                </c:pt>
                <c:pt idx="4">
                  <c:v>0.124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37-4F49-AEE7-E5E4C393AFD9}"/>
            </c:ext>
          </c:extLst>
        </c:ser>
        <c:ser>
          <c:idx val="3"/>
          <c:order val="3"/>
          <c:tx>
            <c:strRef>
              <c:f>'Compare model da TON A EDGE'!$F$352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EDGE'!$G$348:$K$348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EDGE'!$G$352:$K$352</c:f>
              <c:numCache>
                <c:formatCode>0.0000</c:formatCode>
                <c:ptCount val="5"/>
                <c:pt idx="0">
                  <c:v>0</c:v>
                </c:pt>
                <c:pt idx="1">
                  <c:v>17.452100000000002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37-4F49-AEE7-E5E4C393AFD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867775711"/>
        <c:axId val="1867777151"/>
      </c:barChart>
      <c:catAx>
        <c:axId val="18677757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7777151"/>
        <c:crosses val="autoZero"/>
        <c:auto val="1"/>
        <c:lblAlgn val="ctr"/>
        <c:lblOffset val="100"/>
        <c:noMultiLvlLbl val="0"/>
      </c:catAx>
      <c:valAx>
        <c:axId val="1867777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7775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EDGE'!$O$381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EDGE'!$P$380:$R$380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EDGE'!$P$381:$R$381</c:f>
              <c:numCache>
                <c:formatCode>0.0000</c:formatCode>
                <c:ptCount val="3"/>
                <c:pt idx="0">
                  <c:v>3.8199999999999998E-2</c:v>
                </c:pt>
                <c:pt idx="1">
                  <c:v>0.375</c:v>
                </c:pt>
                <c:pt idx="2">
                  <c:v>6.6299999999999998E-2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09-4DAC-B7AE-F5B215C07E24}"/>
            </c:ext>
          </c:extLst>
        </c:ser>
        <c:ser>
          <c:idx val="1"/>
          <c:order val="1"/>
          <c:tx>
            <c:strRef>
              <c:f>'Compare model da TON A EDGE'!$O$382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EDGE'!$P$380:$R$380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EDGE'!$P$382:$R$382</c:f>
              <c:numCache>
                <c:formatCode>0.0000</c:formatCode>
                <c:ptCount val="3"/>
                <c:pt idx="0">
                  <c:v>0.19189999999999999</c:v>
                </c:pt>
                <c:pt idx="1">
                  <c:v>0.32940000000000003</c:v>
                </c:pt>
                <c:pt idx="2">
                  <c:v>0.1139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09-4DAC-B7AE-F5B215C07E24}"/>
            </c:ext>
          </c:extLst>
        </c:ser>
        <c:ser>
          <c:idx val="2"/>
          <c:order val="2"/>
          <c:tx>
            <c:strRef>
              <c:f>'Compare model da TON A EDGE'!$O$383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EDGE'!$P$380:$R$380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EDGE'!$P$383:$R$383</c:f>
              <c:numCache>
                <c:formatCode>0.0000</c:formatCode>
                <c:ptCount val="3"/>
                <c:pt idx="0">
                  <c:v>0.16600000000000001</c:v>
                </c:pt>
                <c:pt idx="1">
                  <c:v>0.52580000000000005</c:v>
                </c:pt>
                <c:pt idx="2">
                  <c:v>0.1671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09-4DAC-B7AE-F5B215C07E24}"/>
            </c:ext>
          </c:extLst>
        </c:ser>
        <c:ser>
          <c:idx val="3"/>
          <c:order val="3"/>
          <c:tx>
            <c:strRef>
              <c:f>'Compare model da TON A EDGE'!$O$384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EDGE'!$P$380:$R$380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EDGE'!$P$384:$R$384</c:f>
              <c:numCache>
                <c:formatCode>0.0000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09-4DAC-B7AE-F5B215C07E2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92693103"/>
        <c:axId val="1692691663"/>
      </c:barChart>
      <c:catAx>
        <c:axId val="16926931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92691663"/>
        <c:crosses val="autoZero"/>
        <c:auto val="1"/>
        <c:lblAlgn val="ctr"/>
        <c:lblOffset val="100"/>
        <c:noMultiLvlLbl val="0"/>
      </c:catAx>
      <c:valAx>
        <c:axId val="1692691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9269310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T5'!$W$293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T5'!$X$292:$AL$292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T5'!$X$293:$AL$293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24-47AE-A0D6-70470C9A2135}"/>
            </c:ext>
          </c:extLst>
        </c:ser>
        <c:ser>
          <c:idx val="1"/>
          <c:order val="1"/>
          <c:tx>
            <c:strRef>
              <c:f>'Compare DistBer, Distgpt2, T5'!$W$294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T5'!$X$292:$AL$292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T5'!$X$294:$AL$294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24-47AE-A0D6-70470C9A2135}"/>
            </c:ext>
          </c:extLst>
        </c:ser>
        <c:ser>
          <c:idx val="2"/>
          <c:order val="2"/>
          <c:tx>
            <c:strRef>
              <c:f>'Compare DistBer, Distgpt2, T5'!$W$295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T5'!$X$292:$AL$292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T5'!$X$295:$AL$295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24-47AE-A0D6-70470C9A2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5836591"/>
        <c:axId val="1285835151"/>
      </c:barChart>
      <c:catAx>
        <c:axId val="1285836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35151"/>
        <c:crosses val="autoZero"/>
        <c:auto val="1"/>
        <c:lblAlgn val="ctr"/>
        <c:lblOffset val="100"/>
        <c:noMultiLvlLbl val="0"/>
      </c:catAx>
      <c:valAx>
        <c:axId val="128583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3659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DistilBERT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EDGE'!$D$374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EDGE'!$E$373:$L$373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EDGE'!$E$374:$L$374</c:f>
              <c:numCache>
                <c:formatCode>0.0000</c:formatCode>
                <c:ptCount val="8"/>
                <c:pt idx="0">
                  <c:v>0</c:v>
                </c:pt>
                <c:pt idx="1">
                  <c:v>0.1653</c:v>
                </c:pt>
                <c:pt idx="2">
                  <c:v>3.0000000000000001E-3</c:v>
                </c:pt>
                <c:pt idx="3">
                  <c:v>0.13689999999999999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D1-490C-AD3A-295B2D5DFD00}"/>
            </c:ext>
          </c:extLst>
        </c:ser>
        <c:ser>
          <c:idx val="1"/>
          <c:order val="1"/>
          <c:tx>
            <c:strRef>
              <c:f>'Compare model da TON A EDGE'!$D$375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EDGE'!$E$373:$L$373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EDGE'!$E$375:$L$375</c:f>
              <c:numCache>
                <c:formatCode>0.0000</c:formatCode>
                <c:ptCount val="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D1-490C-AD3A-295B2D5DFD00}"/>
            </c:ext>
          </c:extLst>
        </c:ser>
        <c:ser>
          <c:idx val="2"/>
          <c:order val="2"/>
          <c:tx>
            <c:strRef>
              <c:f>'Compare model da TON A EDGE'!$D$376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EDGE'!$E$373:$L$373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EDGE'!$E$376:$L$376</c:f>
              <c:numCache>
                <c:formatCode>0.0000</c:formatCode>
                <c:ptCount val="8"/>
                <c:pt idx="0">
                  <c:v>0.9819</c:v>
                </c:pt>
                <c:pt idx="1">
                  <c:v>0.28370000000000001</c:v>
                </c:pt>
                <c:pt idx="2">
                  <c:v>6.1000000000000004E-3</c:v>
                </c:pt>
                <c:pt idx="3">
                  <c:v>0.2409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D1-490C-AD3A-295B2D5DF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2601423"/>
        <c:axId val="1692613423"/>
      </c:barChart>
      <c:catAx>
        <c:axId val="16926014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92613423"/>
        <c:crosses val="autoZero"/>
        <c:auto val="1"/>
        <c:lblAlgn val="ctr"/>
        <c:lblOffset val="100"/>
        <c:noMultiLvlLbl val="0"/>
      </c:catAx>
      <c:valAx>
        <c:axId val="169261342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9260142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DistilGPT2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EDGE'!$U$374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EDGE'!$V$373:$AC$373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EDGE'!$V$374:$AC$374</c:f>
              <c:numCache>
                <c:formatCode>0.0000</c:formatCode>
                <c:ptCount val="8"/>
                <c:pt idx="0">
                  <c:v>0.18079999999999999</c:v>
                </c:pt>
                <c:pt idx="1">
                  <c:v>0.75</c:v>
                </c:pt>
                <c:pt idx="2">
                  <c:v>3.5999999999999999E-3</c:v>
                </c:pt>
                <c:pt idx="3">
                  <c:v>0</c:v>
                </c:pt>
                <c:pt idx="4">
                  <c:v>0.18179999999999999</c:v>
                </c:pt>
                <c:pt idx="5">
                  <c:v>0.1333</c:v>
                </c:pt>
                <c:pt idx="6">
                  <c:v>0.1389</c:v>
                </c:pt>
                <c:pt idx="7">
                  <c:v>0.14660000000000001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8-48B6-A741-F7DB83118E41}"/>
            </c:ext>
          </c:extLst>
        </c:ser>
        <c:ser>
          <c:idx val="1"/>
          <c:order val="1"/>
          <c:tx>
            <c:strRef>
              <c:f>'Compare model da TON A EDGE'!$U$375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EDGE'!$V$373:$AC$373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EDGE'!$V$375:$AC$375</c:f>
              <c:numCache>
                <c:formatCode>0.0000</c:formatCode>
                <c:ptCount val="8"/>
                <c:pt idx="0">
                  <c:v>0.23019999999999999</c:v>
                </c:pt>
                <c:pt idx="1">
                  <c:v>1.84E-2</c:v>
                </c:pt>
                <c:pt idx="2">
                  <c:v>0.66669999999999996</c:v>
                </c:pt>
                <c:pt idx="3">
                  <c:v>0</c:v>
                </c:pt>
                <c:pt idx="4">
                  <c:v>0.1343</c:v>
                </c:pt>
                <c:pt idx="5">
                  <c:v>1.55E-2</c:v>
                </c:pt>
                <c:pt idx="6">
                  <c:v>0.80289999999999995</c:v>
                </c:pt>
                <c:pt idx="7">
                  <c:v>0.7671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78-48B6-A741-F7DB83118E41}"/>
            </c:ext>
          </c:extLst>
        </c:ser>
        <c:ser>
          <c:idx val="2"/>
          <c:order val="2"/>
          <c:tx>
            <c:strRef>
              <c:f>'Compare model da TON A EDGE'!$U$376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EDGE'!$V$373:$AC$373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EDGE'!$V$376:$AC$376</c:f>
              <c:numCache>
                <c:formatCode>0.0000</c:formatCode>
                <c:ptCount val="8"/>
                <c:pt idx="0">
                  <c:v>0.20250000000000001</c:v>
                </c:pt>
                <c:pt idx="1">
                  <c:v>3.5900000000000001E-2</c:v>
                </c:pt>
                <c:pt idx="2">
                  <c:v>7.3000000000000001E-3</c:v>
                </c:pt>
                <c:pt idx="3">
                  <c:v>0</c:v>
                </c:pt>
                <c:pt idx="4">
                  <c:v>0.1545</c:v>
                </c:pt>
                <c:pt idx="5">
                  <c:v>2.7799999999999998E-2</c:v>
                </c:pt>
                <c:pt idx="6">
                  <c:v>0.23680000000000001</c:v>
                </c:pt>
                <c:pt idx="7">
                  <c:v>0.26419999999999999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78-48B6-A741-F7DB83118E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2664303"/>
        <c:axId val="1692671023"/>
      </c:barChart>
      <c:catAx>
        <c:axId val="1692664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92671023"/>
        <c:crosses val="autoZero"/>
        <c:auto val="1"/>
        <c:lblAlgn val="ctr"/>
        <c:lblOffset val="100"/>
        <c:noMultiLvlLbl val="0"/>
      </c:catAx>
      <c:valAx>
        <c:axId val="169267102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9266430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EDGE'!$AJ$374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EDGE'!$AK$373:$AR$373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EDGE'!$AK$374:$AR$374</c:f>
              <c:numCache>
                <c:formatCode>0.0000</c:formatCode>
                <c:ptCount val="8"/>
                <c:pt idx="0">
                  <c:v>0.1386</c:v>
                </c:pt>
                <c:pt idx="1">
                  <c:v>0.1651</c:v>
                </c:pt>
                <c:pt idx="2">
                  <c:v>2.5000000000000001E-3</c:v>
                </c:pt>
                <c:pt idx="3">
                  <c:v>0.5</c:v>
                </c:pt>
                <c:pt idx="4">
                  <c:v>0.1201</c:v>
                </c:pt>
                <c:pt idx="5">
                  <c:v>9.3600000000000003E-2</c:v>
                </c:pt>
                <c:pt idx="6">
                  <c:v>0.16500000000000001</c:v>
                </c:pt>
                <c:pt idx="7">
                  <c:v>0.1431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0A-43D7-90AF-656C34F82375}"/>
            </c:ext>
          </c:extLst>
        </c:ser>
        <c:ser>
          <c:idx val="1"/>
          <c:order val="1"/>
          <c:tx>
            <c:strRef>
              <c:f>'Compare model da TON A EDGE'!$AJ$375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EDGE'!$AK$373:$AR$373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EDGE'!$AK$375:$AR$375</c:f>
              <c:numCache>
                <c:formatCode>0.0000</c:formatCode>
                <c:ptCount val="8"/>
                <c:pt idx="0">
                  <c:v>0.57550000000000001</c:v>
                </c:pt>
                <c:pt idx="1">
                  <c:v>0.99390000000000001</c:v>
                </c:pt>
                <c:pt idx="2">
                  <c:v>0.66669999999999996</c:v>
                </c:pt>
                <c:pt idx="3">
                  <c:v>7.4000000000000003E-3</c:v>
                </c:pt>
                <c:pt idx="4">
                  <c:v>0.54479999999999995</c:v>
                </c:pt>
                <c:pt idx="5">
                  <c:v>0.39529999999999998</c:v>
                </c:pt>
                <c:pt idx="6">
                  <c:v>0.36499999999999999</c:v>
                </c:pt>
                <c:pt idx="7">
                  <c:v>0.65749999999999997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0A-43D7-90AF-656C34F82375}"/>
            </c:ext>
          </c:extLst>
        </c:ser>
        <c:ser>
          <c:idx val="2"/>
          <c:order val="2"/>
          <c:tx>
            <c:strRef>
              <c:f>'Compare model da TON A EDGE'!$AJ$376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EDGE'!$AK$373:$AR$373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EDGE'!$AK$376:$AR$376</c:f>
              <c:numCache>
                <c:formatCode>0.0000</c:formatCode>
                <c:ptCount val="8"/>
                <c:pt idx="0">
                  <c:v>0.2235</c:v>
                </c:pt>
                <c:pt idx="1">
                  <c:v>0.28320000000000001</c:v>
                </c:pt>
                <c:pt idx="2">
                  <c:v>5.0000000000000001E-3</c:v>
                </c:pt>
                <c:pt idx="3">
                  <c:v>1.46E-2</c:v>
                </c:pt>
                <c:pt idx="4">
                  <c:v>0.1968</c:v>
                </c:pt>
                <c:pt idx="5">
                  <c:v>0.15129999999999999</c:v>
                </c:pt>
                <c:pt idx="6">
                  <c:v>0.2273</c:v>
                </c:pt>
                <c:pt idx="7">
                  <c:v>0.23499999999999999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0A-43D7-90AF-656C34F82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2624943"/>
        <c:axId val="1692633103"/>
      </c:barChart>
      <c:catAx>
        <c:axId val="16926249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92633103"/>
        <c:crosses val="autoZero"/>
        <c:auto val="1"/>
        <c:lblAlgn val="ctr"/>
        <c:lblOffset val="100"/>
        <c:noMultiLvlLbl val="0"/>
      </c:catAx>
      <c:valAx>
        <c:axId val="16926331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92624943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 err="1"/>
              <a:t>TensorFlow</a:t>
            </a:r>
            <a:r>
              <a:rPr lang="it-IT" sz="1500" dirty="0"/>
              <a:t> </a:t>
            </a:r>
            <a:r>
              <a:rPr lang="it-IT" sz="1500" dirty="0" err="1"/>
              <a:t>DsiltBert</a:t>
            </a:r>
            <a:r>
              <a:rPr lang="it-IT" sz="1500" dirty="0"/>
              <a:t> - DistilGPT2 - BART-base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21893690118003545"/>
          <c:y val="0.18805642565594236"/>
          <c:w val="0.73610367454068237"/>
          <c:h val="0.666647951608252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EDGE'!$F$349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EDGE'!$G$348:$K$348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EDGE'!$G$349:$K$349</c:f>
              <c:numCache>
                <c:formatCode>0.0000</c:formatCode>
                <c:ptCount val="5"/>
                <c:pt idx="0">
                  <c:v>0.5</c:v>
                </c:pt>
                <c:pt idx="1">
                  <c:v>0.69789999999999996</c:v>
                </c:pt>
                <c:pt idx="2">
                  <c:v>2.5899999999999999E-2</c:v>
                </c:pt>
                <c:pt idx="3">
                  <c:v>0.2336</c:v>
                </c:pt>
                <c:pt idx="4">
                  <c:v>4.5199999999999997E-2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02-4657-AA11-51CF83303D50}"/>
            </c:ext>
          </c:extLst>
        </c:ser>
        <c:ser>
          <c:idx val="1"/>
          <c:order val="1"/>
          <c:tx>
            <c:strRef>
              <c:f>'Compare model da TON A EDGE'!$F$350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EDGE'!$G$348:$K$348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EDGE'!$G$350:$K$350</c:f>
              <c:numCache>
                <c:formatCode>General</c:formatCode>
                <c:ptCount val="5"/>
                <c:pt idx="0">
                  <c:v>0.45140000000000002</c:v>
                </c:pt>
                <c:pt idx="1">
                  <c:v>1.4189000000000001</c:v>
                </c:pt>
                <c:pt idx="2">
                  <c:v>0.1069</c:v>
                </c:pt>
                <c:pt idx="3">
                  <c:v>0.37659999999999999</c:v>
                </c:pt>
                <c:pt idx="4">
                  <c:v>0.14119999999999999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02-4657-AA11-51CF83303D50}"/>
            </c:ext>
          </c:extLst>
        </c:ser>
        <c:ser>
          <c:idx val="2"/>
          <c:order val="2"/>
          <c:tx>
            <c:strRef>
              <c:f>'Compare model da TON A EDGE'!$F$351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EDGE'!$G$348:$K$348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EDGE'!$G$351:$K$351</c:f>
              <c:numCache>
                <c:formatCode>0.0000</c:formatCode>
                <c:ptCount val="5"/>
                <c:pt idx="0">
                  <c:v>0.5202</c:v>
                </c:pt>
                <c:pt idx="1">
                  <c:v>0.80479999999999996</c:v>
                </c:pt>
                <c:pt idx="2">
                  <c:v>0.128</c:v>
                </c:pt>
                <c:pt idx="3">
                  <c:v>0.29339999999999999</c:v>
                </c:pt>
                <c:pt idx="4">
                  <c:v>0.124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02-4657-AA11-51CF83303D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867877951"/>
        <c:axId val="1867871231"/>
      </c:barChart>
      <c:catAx>
        <c:axId val="18678779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7871231"/>
        <c:crosses val="autoZero"/>
        <c:auto val="1"/>
        <c:lblAlgn val="ctr"/>
        <c:lblOffset val="100"/>
        <c:noMultiLvlLbl val="0"/>
      </c:catAx>
      <c:valAx>
        <c:axId val="1867871231"/>
        <c:scaling>
          <c:orientation val="minMax"/>
          <c:max val="1.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67877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DistilGPT2</a:t>
            </a:r>
            <a:r>
              <a:rPr lang="it-IT" baseline="0"/>
              <a:t> </a:t>
            </a: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metriche per attacco</a:t>
            </a:r>
            <a:endParaRPr lang="it-IT"/>
          </a:p>
        </c:rich>
      </c:tx>
      <c:layout>
        <c:manualLayout>
          <c:xMode val="edge"/>
          <c:yMode val="edge"/>
          <c:x val="0.26398853092302454"/>
          <c:y val="3.4760998014962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T5'!$B$152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T5'!$C$151:$Q$151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T5'!$C$152:$Q$152</c:f>
              <c:numCache>
                <c:formatCode>0.0000</c:formatCode>
                <c:ptCount val="15"/>
                <c:pt idx="0">
                  <c:v>6.88E-2</c:v>
                </c:pt>
                <c:pt idx="1">
                  <c:v>0</c:v>
                </c:pt>
                <c:pt idx="2">
                  <c:v>5.0799999999999998E-2</c:v>
                </c:pt>
                <c:pt idx="3">
                  <c:v>7.9000000000000001E-2</c:v>
                </c:pt>
                <c:pt idx="4">
                  <c:v>6.3399999999999998E-2</c:v>
                </c:pt>
                <c:pt idx="5">
                  <c:v>0.36049999999999999</c:v>
                </c:pt>
                <c:pt idx="6">
                  <c:v>1.2699999999999999E-2</c:v>
                </c:pt>
                <c:pt idx="7">
                  <c:v>0</c:v>
                </c:pt>
                <c:pt idx="8">
                  <c:v>7.46E-2</c:v>
                </c:pt>
                <c:pt idx="9">
                  <c:v>6.3899999999999998E-2</c:v>
                </c:pt>
                <c:pt idx="10">
                  <c:v>7.5700000000000003E-2</c:v>
                </c:pt>
                <c:pt idx="11">
                  <c:v>8.1900000000000001E-2</c:v>
                </c:pt>
                <c:pt idx="12">
                  <c:v>7.0699999999999999E-2</c:v>
                </c:pt>
                <c:pt idx="13">
                  <c:v>6.5799999999999997E-2</c:v>
                </c:pt>
                <c:pt idx="14">
                  <c:v>7.2099999999999997E-2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89-402B-B2C8-3DE89A525971}"/>
            </c:ext>
          </c:extLst>
        </c:ser>
        <c:ser>
          <c:idx val="1"/>
          <c:order val="1"/>
          <c:tx>
            <c:strRef>
              <c:f>'Compare DistBer, Distgpt2, T5'!$B$153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T5'!$C$151:$Q$151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T5'!$C$153:$Q$153</c:f>
              <c:numCache>
                <c:formatCode>0.0000</c:formatCode>
                <c:ptCount val="15"/>
                <c:pt idx="0">
                  <c:v>0.11219999999999999</c:v>
                </c:pt>
                <c:pt idx="1">
                  <c:v>0</c:v>
                </c:pt>
                <c:pt idx="2">
                  <c:v>0.76839999999999997</c:v>
                </c:pt>
                <c:pt idx="3">
                  <c:v>0.49070000000000003</c:v>
                </c:pt>
                <c:pt idx="4">
                  <c:v>1</c:v>
                </c:pt>
                <c:pt idx="5">
                  <c:v>0.31</c:v>
                </c:pt>
                <c:pt idx="6">
                  <c:v>9.7799999999999998E-2</c:v>
                </c:pt>
                <c:pt idx="7">
                  <c:v>0</c:v>
                </c:pt>
                <c:pt idx="8">
                  <c:v>0.97119999999999995</c:v>
                </c:pt>
                <c:pt idx="9">
                  <c:v>0.91490000000000005</c:v>
                </c:pt>
                <c:pt idx="10">
                  <c:v>0.93620000000000003</c:v>
                </c:pt>
                <c:pt idx="11">
                  <c:v>0.61399999999999999</c:v>
                </c:pt>
                <c:pt idx="12">
                  <c:v>0.1368</c:v>
                </c:pt>
                <c:pt idx="13">
                  <c:v>0.66339999999999999</c:v>
                </c:pt>
                <c:pt idx="14">
                  <c:v>0.99070000000000003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89-402B-B2C8-3DE89A525971}"/>
            </c:ext>
          </c:extLst>
        </c:ser>
        <c:ser>
          <c:idx val="2"/>
          <c:order val="2"/>
          <c:tx>
            <c:strRef>
              <c:f>'Compare DistBer, Distgpt2, T5'!$B$154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T5'!$C$151:$Q$151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T5'!$C$154:$Q$154</c:f>
              <c:numCache>
                <c:formatCode>0.0000</c:formatCode>
                <c:ptCount val="15"/>
                <c:pt idx="0">
                  <c:v>8.5300000000000001E-2</c:v>
                </c:pt>
                <c:pt idx="1">
                  <c:v>0</c:v>
                </c:pt>
                <c:pt idx="2">
                  <c:v>9.5299999999999996E-2</c:v>
                </c:pt>
                <c:pt idx="3">
                  <c:v>0.1361</c:v>
                </c:pt>
                <c:pt idx="4">
                  <c:v>0.1192</c:v>
                </c:pt>
                <c:pt idx="5">
                  <c:v>0.33329999999999999</c:v>
                </c:pt>
                <c:pt idx="6">
                  <c:v>2.2499999999999999E-2</c:v>
                </c:pt>
                <c:pt idx="7">
                  <c:v>0</c:v>
                </c:pt>
                <c:pt idx="8">
                  <c:v>0.13850000000000001</c:v>
                </c:pt>
                <c:pt idx="9">
                  <c:v>0.11940000000000001</c:v>
                </c:pt>
                <c:pt idx="10">
                  <c:v>0.1401</c:v>
                </c:pt>
                <c:pt idx="11">
                  <c:v>0.14449999999999999</c:v>
                </c:pt>
                <c:pt idx="12">
                  <c:v>9.3200000000000005E-2</c:v>
                </c:pt>
                <c:pt idx="13">
                  <c:v>0.1197</c:v>
                </c:pt>
                <c:pt idx="14">
                  <c:v>0.13439999999999999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89-402B-B2C8-3DE89A525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2999551"/>
        <c:axId val="2033000511"/>
      </c:barChart>
      <c:catAx>
        <c:axId val="2032999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3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33000511"/>
        <c:crosses val="autoZero"/>
        <c:auto val="1"/>
        <c:lblAlgn val="ctr"/>
        <c:lblOffset val="100"/>
        <c:noMultiLvlLbl val="0"/>
      </c:catAx>
      <c:valAx>
        <c:axId val="203300051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3299955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 err="1"/>
              <a:t>PyTorch</a:t>
            </a:r>
            <a:r>
              <a:rPr lang="it-IT" sz="1500" dirty="0"/>
              <a:t> </a:t>
            </a:r>
            <a:r>
              <a:rPr lang="it-IT" sz="1500" dirty="0" err="1"/>
              <a:t>DsiltBert</a:t>
            </a:r>
            <a:r>
              <a:rPr lang="it-IT" sz="1500" dirty="0"/>
              <a:t> - DistilGPT2 - BART-base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EDGE'!$C$22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EDGE'!$D$21:$H$21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EDGE'!$D$22:$H$22</c:f>
              <c:numCache>
                <c:formatCode>0.0000</c:formatCode>
                <c:ptCount val="5"/>
                <c:pt idx="0">
                  <c:v>0.59589999999999999</c:v>
                </c:pt>
                <c:pt idx="1">
                  <c:v>0.67810000000000004</c:v>
                </c:pt>
                <c:pt idx="2">
                  <c:v>3.7699999999999997E-2</c:v>
                </c:pt>
                <c:pt idx="3">
                  <c:v>0.21920000000000001</c:v>
                </c:pt>
                <c:pt idx="4">
                  <c:v>5.9900000000000002E-2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8-42EF-96D4-2E5D3C28E6B4}"/>
            </c:ext>
          </c:extLst>
        </c:ser>
        <c:ser>
          <c:idx val="1"/>
          <c:order val="1"/>
          <c:tx>
            <c:strRef>
              <c:f>'Compare model da TON A EDGE'!$C$23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EDGE'!$D$21:$H$21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EDGE'!$D$23:$H$23</c:f>
              <c:numCache>
                <c:formatCode>General</c:formatCode>
                <c:ptCount val="5"/>
                <c:pt idx="0">
                  <c:v>0.48230000000000001</c:v>
                </c:pt>
                <c:pt idx="1">
                  <c:v>1.0898000000000001</c:v>
                </c:pt>
                <c:pt idx="2">
                  <c:v>0.1051</c:v>
                </c:pt>
                <c:pt idx="3">
                  <c:v>0.25650000000000001</c:v>
                </c:pt>
                <c:pt idx="4">
                  <c:v>0.1263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78-42EF-96D4-2E5D3C28E6B4}"/>
            </c:ext>
          </c:extLst>
        </c:ser>
        <c:ser>
          <c:idx val="2"/>
          <c:order val="2"/>
          <c:tx>
            <c:strRef>
              <c:f>'Compare model da TON A EDGE'!$C$24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EDGE'!$D$21:$H$21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EDGE'!$D$24:$H$24</c:f>
              <c:numCache>
                <c:formatCode>0.0000</c:formatCode>
                <c:ptCount val="5"/>
                <c:pt idx="0">
                  <c:v>0.60619999999999996</c:v>
                </c:pt>
                <c:pt idx="1">
                  <c:v>0.68230000000000002</c:v>
                </c:pt>
                <c:pt idx="2">
                  <c:v>0.1027</c:v>
                </c:pt>
                <c:pt idx="3">
                  <c:v>0.18840000000000001</c:v>
                </c:pt>
                <c:pt idx="4">
                  <c:v>0.10299999999999999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78-42EF-96D4-2E5D3C28E6B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24904736"/>
        <c:axId val="1624900896"/>
      </c:barChart>
      <c:catAx>
        <c:axId val="16249047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24900896"/>
        <c:crosses val="autoZero"/>
        <c:auto val="1"/>
        <c:lblAlgn val="ctr"/>
        <c:lblOffset val="100"/>
        <c:noMultiLvlLbl val="0"/>
      </c:catAx>
      <c:valAx>
        <c:axId val="1624900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24904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DistilBert</a:t>
            </a:r>
            <a:r>
              <a:rPr lang="it-IT" sz="1500" dirty="0"/>
              <a:t>- DistilGPT2 - 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T5'!$N$64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T5'!$O$63:$Q$63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T5'!$O$64:$Q$64</c:f>
              <c:numCache>
                <c:formatCode>0.0000</c:formatCode>
                <c:ptCount val="3"/>
                <c:pt idx="0">
                  <c:v>0.8</c:v>
                </c:pt>
                <c:pt idx="1">
                  <c:v>0.54530000000000001</c:v>
                </c:pt>
                <c:pt idx="2">
                  <c:v>0.5897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F7-4B48-A945-F70929476994}"/>
            </c:ext>
          </c:extLst>
        </c:ser>
        <c:ser>
          <c:idx val="1"/>
          <c:order val="1"/>
          <c:tx>
            <c:strRef>
              <c:f>'Compare DistBer, Distgpt2, T5'!$N$65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T5'!$O$63:$Q$63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T5'!$O$65:$Q$65</c:f>
              <c:numCache>
                <c:formatCode>0.0000</c:formatCode>
                <c:ptCount val="3"/>
                <c:pt idx="0">
                  <c:v>0.90990000000000004</c:v>
                </c:pt>
                <c:pt idx="1">
                  <c:v>0.8871</c:v>
                </c:pt>
                <c:pt idx="2">
                  <c:v>0.88349999999999995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F7-4B48-A945-F70929476994}"/>
            </c:ext>
          </c:extLst>
        </c:ser>
        <c:ser>
          <c:idx val="2"/>
          <c:order val="2"/>
          <c:tx>
            <c:strRef>
              <c:f>'Compare DistBer, Distgpt2, T5'!$N$66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T5'!$O$63:$Q$63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T5'!$O$66:$Q$66</c:f>
              <c:numCache>
                <c:formatCode>0.0000</c:formatCode>
                <c:ptCount val="3"/>
                <c:pt idx="0">
                  <c:v>0.93789999999999996</c:v>
                </c:pt>
                <c:pt idx="1">
                  <c:v>0.8851</c:v>
                </c:pt>
                <c:pt idx="2">
                  <c:v>0.90439999999999998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F7-4B48-A945-F70929476994}"/>
            </c:ext>
          </c:extLst>
        </c:ser>
        <c:ser>
          <c:idx val="3"/>
          <c:order val="3"/>
          <c:tx>
            <c:strRef>
              <c:f>'Compare DistBer, Distgpt2, T5'!$N$67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T5'!$O$63:$Q$63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T5'!$O$67:$Q$67</c:f>
              <c:numCache>
                <c:formatCode>0.0000</c:formatCode>
                <c:ptCount val="3"/>
                <c:pt idx="0">
                  <c:v>0.98099999999999998</c:v>
                </c:pt>
                <c:pt idx="1">
                  <c:v>0.89990000000000003</c:v>
                </c:pt>
                <c:pt idx="2">
                  <c:v>0.9355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FF7-4B48-A945-F70929476994}"/>
            </c:ext>
          </c:extLst>
        </c:ser>
        <c:ser>
          <c:idx val="4"/>
          <c:order val="4"/>
          <c:tx>
            <c:strRef>
              <c:f>'Compare DistBer, Distgpt2, T5'!$N$68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T5'!$O$63:$Q$63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T5'!$O$68:$Q$68</c:f>
              <c:numCache>
                <c:formatCode>0.0000</c:formatCode>
                <c:ptCount val="3"/>
                <c:pt idx="0">
                  <c:v>0.97130000000000005</c:v>
                </c:pt>
                <c:pt idx="1">
                  <c:v>0.96960000000000002</c:v>
                </c:pt>
                <c:pt idx="2">
                  <c:v>0.96970000000000001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F7-4B48-A945-F7092947699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76245135"/>
        <c:axId val="1176248015"/>
      </c:barChart>
      <c:catAx>
        <c:axId val="11762451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48015"/>
        <c:crosses val="autoZero"/>
        <c:auto val="1"/>
        <c:lblAlgn val="ctr"/>
        <c:lblOffset val="100"/>
        <c:noMultiLvlLbl val="0"/>
      </c:catAx>
      <c:valAx>
        <c:axId val="1176248015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45135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EDGE </a:t>
            </a:r>
            <a:r>
              <a:rPr lang="it-IT" sz="1500" dirty="0" err="1"/>
              <a:t>IIoT</a:t>
            </a:r>
            <a:r>
              <a:rPr lang="it-IT" sz="1500" dirty="0"/>
              <a:t> </a:t>
            </a:r>
            <a:r>
              <a:rPr lang="it-IT" sz="1500" dirty="0" err="1"/>
              <a:t>DsiltBert</a:t>
            </a:r>
            <a:r>
              <a:rPr lang="it-IT" sz="1500" dirty="0"/>
              <a:t>- DistilGPT2 - BART-base - GPT-Neo-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 E'!$B$23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 E'!$C$22:$G$22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 E'!$C$23:$G$23</c:f>
              <c:numCache>
                <c:formatCode>0.0000</c:formatCode>
                <c:ptCount val="5"/>
                <c:pt idx="0">
                  <c:v>0.97250000000000003</c:v>
                </c:pt>
                <c:pt idx="1">
                  <c:v>0.1084</c:v>
                </c:pt>
                <c:pt idx="2">
                  <c:v>0.82020000000000004</c:v>
                </c:pt>
                <c:pt idx="3">
                  <c:v>0.59809999999999997</c:v>
                </c:pt>
                <c:pt idx="4">
                  <c:v>0.69179999999999997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3D-4DE3-9978-18A81CC78DBA}"/>
            </c:ext>
          </c:extLst>
        </c:ser>
        <c:ser>
          <c:idx val="1"/>
          <c:order val="1"/>
          <c:tx>
            <c:strRef>
              <c:f>'Compare DistBer, Distgpt2, T5 E'!$B$24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 E'!$C$22:$G$22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 E'!$C$24:$G$24</c:f>
              <c:numCache>
                <c:formatCode>General</c:formatCode>
                <c:ptCount val="5"/>
                <c:pt idx="0">
                  <c:v>0.98450000000000004</c:v>
                </c:pt>
                <c:pt idx="1">
                  <c:v>5.7599999999999998E-2</c:v>
                </c:pt>
                <c:pt idx="2">
                  <c:v>0.96709999999999996</c:v>
                </c:pt>
                <c:pt idx="3">
                  <c:v>0.93169999999999997</c:v>
                </c:pt>
                <c:pt idx="4">
                  <c:v>0.94810000000000005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3D-4DE3-9978-18A81CC78DBA}"/>
            </c:ext>
          </c:extLst>
        </c:ser>
        <c:ser>
          <c:idx val="2"/>
          <c:order val="2"/>
          <c:tx>
            <c:strRef>
              <c:f>'Compare DistBer, Distgpt2, T5 E'!$B$25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 E'!$C$22:$G$22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 E'!$C$25:$G$25</c:f>
              <c:numCache>
                <c:formatCode>0.0000</c:formatCode>
                <c:ptCount val="5"/>
                <c:pt idx="0">
                  <c:v>0.98870000000000002</c:v>
                </c:pt>
                <c:pt idx="1">
                  <c:v>6.4100000000000004E-2</c:v>
                </c:pt>
                <c:pt idx="2">
                  <c:v>0.94520000000000004</c:v>
                </c:pt>
                <c:pt idx="3">
                  <c:v>0.89810000000000001</c:v>
                </c:pt>
                <c:pt idx="4">
                  <c:v>0.91539999999999999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3D-4DE3-9978-18A81CC78DBA}"/>
            </c:ext>
          </c:extLst>
        </c:ser>
        <c:ser>
          <c:idx val="3"/>
          <c:order val="3"/>
          <c:tx>
            <c:strRef>
              <c:f>'Compare DistBer, Distgpt2, T5 E'!$B$26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 E'!$C$22:$G$22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 E'!$C$26:$G$26</c:f>
              <c:numCache>
                <c:formatCode>0.0000</c:formatCode>
                <c:ptCount val="5"/>
                <c:pt idx="0">
                  <c:v>0.9929</c:v>
                </c:pt>
                <c:pt idx="1">
                  <c:v>3.6799999999999999E-2</c:v>
                </c:pt>
                <c:pt idx="2">
                  <c:v>0.98260000000000003</c:v>
                </c:pt>
                <c:pt idx="3">
                  <c:v>0.91169999999999995</c:v>
                </c:pt>
                <c:pt idx="4">
                  <c:v>0.94269999999999998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3D-4DE3-9978-18A81CC78DBA}"/>
            </c:ext>
          </c:extLst>
        </c:ser>
        <c:ser>
          <c:idx val="4"/>
          <c:order val="4"/>
          <c:tx>
            <c:strRef>
              <c:f>'Compare DistBer, Distgpt2, T5 E'!$B$27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 E'!$C$22:$G$22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 E'!$C$27:$G$27</c:f>
              <c:numCache>
                <c:formatCode>0.0000</c:formatCode>
                <c:ptCount val="5"/>
                <c:pt idx="0">
                  <c:v>0.96930000000000005</c:v>
                </c:pt>
                <c:pt idx="1">
                  <c:v>4.2000000000000003E-2</c:v>
                </c:pt>
                <c:pt idx="2">
                  <c:v>0.97130000000000005</c:v>
                </c:pt>
                <c:pt idx="3">
                  <c:v>0.96960000000000002</c:v>
                </c:pt>
                <c:pt idx="4">
                  <c:v>0.96970000000000001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3D-4DE3-9978-18A81CC78DB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0409440"/>
        <c:axId val="560408960"/>
      </c:barChart>
      <c:catAx>
        <c:axId val="560409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0408960"/>
        <c:crosses val="autoZero"/>
        <c:auto val="1"/>
        <c:lblAlgn val="ctr"/>
        <c:lblOffset val="100"/>
        <c:noMultiLvlLbl val="0"/>
      </c:catAx>
      <c:valAx>
        <c:axId val="560408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040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DistilGPT2</a:t>
            </a:r>
            <a:r>
              <a:rPr lang="it-IT" baseline="0"/>
              <a:t> </a:t>
            </a: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metriche per attacco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T5'!$P$19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T5'!$Q$18:$AE$18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T5'!$Q$19:$AE$19</c:f>
              <c:numCache>
                <c:formatCode>0.0000</c:formatCode>
                <c:ptCount val="15"/>
                <c:pt idx="0">
                  <c:v>0.89580000000000004</c:v>
                </c:pt>
                <c:pt idx="1">
                  <c:v>0.98980000000000001</c:v>
                </c:pt>
                <c:pt idx="2">
                  <c:v>0.94059999999999999</c:v>
                </c:pt>
                <c:pt idx="3">
                  <c:v>0.99080000000000001</c:v>
                </c:pt>
                <c:pt idx="4">
                  <c:v>1</c:v>
                </c:pt>
                <c:pt idx="5">
                  <c:v>0.97089999999999999</c:v>
                </c:pt>
                <c:pt idx="6">
                  <c:v>1</c:v>
                </c:pt>
                <c:pt idx="7">
                  <c:v>0.99839999999999995</c:v>
                </c:pt>
                <c:pt idx="8" formatCode="General">
                  <c:v>0.8095</c:v>
                </c:pt>
                <c:pt idx="9">
                  <c:v>0.91839999999999999</c:v>
                </c:pt>
                <c:pt idx="10">
                  <c:v>0.71150000000000002</c:v>
                </c:pt>
                <c:pt idx="11" formatCode="General">
                  <c:v>0.97350000000000003</c:v>
                </c:pt>
                <c:pt idx="12">
                  <c:v>0.95</c:v>
                </c:pt>
                <c:pt idx="13">
                  <c:v>0.88</c:v>
                </c:pt>
                <c:pt idx="14" formatCode="General">
                  <c:v>0.61719999999999997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97-4A81-A700-3933D09761EE}"/>
            </c:ext>
          </c:extLst>
        </c:ser>
        <c:ser>
          <c:idx val="1"/>
          <c:order val="1"/>
          <c:tx>
            <c:strRef>
              <c:f>'Compare DistBer, Distgpt2, T5'!$P$20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T5'!$Q$18:$AE$18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T5'!$Q$20:$AE$20</c:f>
              <c:numCache>
                <c:formatCode>0.0000</c:formatCode>
                <c:ptCount val="15"/>
                <c:pt idx="0">
                  <c:v>0.87760000000000005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0.95240000000000002</c:v>
                </c:pt>
                <c:pt idx="8" formatCode="General">
                  <c:v>0.16350000000000001</c:v>
                </c:pt>
                <c:pt idx="9">
                  <c:v>0.95740000000000003</c:v>
                </c:pt>
                <c:pt idx="10">
                  <c:v>0.78720000000000001</c:v>
                </c:pt>
                <c:pt idx="11" formatCode="General">
                  <c:v>0.96489999999999998</c:v>
                </c:pt>
                <c:pt idx="12">
                  <c:v>1</c:v>
                </c:pt>
                <c:pt idx="13">
                  <c:v>0.87129999999999996</c:v>
                </c:pt>
                <c:pt idx="14" formatCode="General">
                  <c:v>0.73150000000000004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97-4A81-A700-3933D09761EE}"/>
            </c:ext>
          </c:extLst>
        </c:ser>
        <c:ser>
          <c:idx val="2"/>
          <c:order val="2"/>
          <c:tx>
            <c:strRef>
              <c:f>'Compare DistBer, Distgpt2, T5'!$P$21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T5'!$Q$18:$AE$18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T5'!$Q$21:$AE$21</c:f>
              <c:numCache>
                <c:formatCode>0.0000</c:formatCode>
                <c:ptCount val="15"/>
                <c:pt idx="0">
                  <c:v>0.88660000000000005</c:v>
                </c:pt>
                <c:pt idx="1">
                  <c:v>0.99490000000000001</c:v>
                </c:pt>
                <c:pt idx="2">
                  <c:v>0.96940000000000004</c:v>
                </c:pt>
                <c:pt idx="3">
                  <c:v>0.99539999999999995</c:v>
                </c:pt>
                <c:pt idx="4">
                  <c:v>1</c:v>
                </c:pt>
                <c:pt idx="5">
                  <c:v>0.98519999999999996</c:v>
                </c:pt>
                <c:pt idx="6">
                  <c:v>1</c:v>
                </c:pt>
                <c:pt idx="7">
                  <c:v>0.97560000000000002</c:v>
                </c:pt>
                <c:pt idx="8" formatCode="General">
                  <c:v>0.27200000000000002</c:v>
                </c:pt>
                <c:pt idx="9">
                  <c:v>0.9375</c:v>
                </c:pt>
                <c:pt idx="10">
                  <c:v>0.74750000000000005</c:v>
                </c:pt>
                <c:pt idx="11" formatCode="General">
                  <c:v>0.96919999999999995</c:v>
                </c:pt>
                <c:pt idx="12">
                  <c:v>0.97440000000000004</c:v>
                </c:pt>
                <c:pt idx="13">
                  <c:v>0.87560000000000004</c:v>
                </c:pt>
                <c:pt idx="14" formatCode="General">
                  <c:v>0.66949999999999998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97-4A81-A700-3933D0976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8216863"/>
        <c:axId val="1928216383"/>
      </c:barChart>
      <c:catAx>
        <c:axId val="1928216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28216383"/>
        <c:crosses val="autoZero"/>
        <c:auto val="1"/>
        <c:lblAlgn val="ctr"/>
        <c:lblOffset val="100"/>
        <c:noMultiLvlLbl val="0"/>
      </c:catAx>
      <c:valAx>
        <c:axId val="192821638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28216863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T5'!$B$35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T5'!$C$34:$Q$34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T5'!$C$35:$Q$35</c:f>
              <c:numCache>
                <c:formatCode>0.0000</c:formatCode>
                <c:ptCount val="15"/>
                <c:pt idx="0">
                  <c:v>0.82410000000000005</c:v>
                </c:pt>
                <c:pt idx="1">
                  <c:v>0.98960000000000004</c:v>
                </c:pt>
                <c:pt idx="2">
                  <c:v>0.98960000000000004</c:v>
                </c:pt>
                <c:pt idx="3">
                  <c:v>1</c:v>
                </c:pt>
                <c:pt idx="4">
                  <c:v>1</c:v>
                </c:pt>
                <c:pt idx="5">
                  <c:v>0.82730000000000004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0.9032</c:v>
                </c:pt>
                <c:pt idx="10">
                  <c:v>1</c:v>
                </c:pt>
                <c:pt idx="11">
                  <c:v>1</c:v>
                </c:pt>
                <c:pt idx="12">
                  <c:v>0.97699999999999998</c:v>
                </c:pt>
                <c:pt idx="13">
                  <c:v>0.94510000000000005</c:v>
                </c:pt>
                <c:pt idx="14" formatCode="General">
                  <c:v>0.61309999999999998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A9-4ED0-A1AD-4E98EE533E56}"/>
            </c:ext>
          </c:extLst>
        </c:ser>
        <c:ser>
          <c:idx val="1"/>
          <c:order val="1"/>
          <c:tx>
            <c:strRef>
              <c:f>'Compare DistBer, Distgpt2, T5'!$B$36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T5'!$C$34:$Q$34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T5'!$C$36:$Q$36</c:f>
              <c:numCache>
                <c:formatCode>0.0000</c:formatCode>
                <c:ptCount val="15"/>
                <c:pt idx="0">
                  <c:v>0.90820000000000001</c:v>
                </c:pt>
                <c:pt idx="1">
                  <c:v>0.97940000000000005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0.91</c:v>
                </c:pt>
                <c:pt idx="6">
                  <c:v>1</c:v>
                </c:pt>
                <c:pt idx="7">
                  <c:v>0.99050000000000005</c:v>
                </c:pt>
                <c:pt idx="8" formatCode="General">
                  <c:v>0.75960000000000005</c:v>
                </c:pt>
                <c:pt idx="9">
                  <c:v>0.89859999999999995</c:v>
                </c:pt>
                <c:pt idx="10">
                  <c:v>0.62770000000000004</c:v>
                </c:pt>
                <c:pt idx="11" formatCode="General">
                  <c:v>0.68420000000000003</c:v>
                </c:pt>
                <c:pt idx="12">
                  <c:v>0.89470000000000005</c:v>
                </c:pt>
                <c:pt idx="13">
                  <c:v>0.85150000000000003</c:v>
                </c:pt>
                <c:pt idx="14" formatCode="General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A9-4ED0-A1AD-4E98EE533E56}"/>
            </c:ext>
          </c:extLst>
        </c:ser>
        <c:ser>
          <c:idx val="2"/>
          <c:order val="2"/>
          <c:tx>
            <c:strRef>
              <c:f>'Compare DistBer, Distgpt2, T5'!$B$37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T5'!$C$34:$Q$34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T5'!$C$37:$Q$37</c:f>
              <c:numCache>
                <c:formatCode>0.0000</c:formatCode>
                <c:ptCount val="15"/>
                <c:pt idx="0">
                  <c:v>0.86409999999999998</c:v>
                </c:pt>
                <c:pt idx="1">
                  <c:v>0.98450000000000004</c:v>
                </c:pt>
                <c:pt idx="2">
                  <c:v>0.99480000000000002</c:v>
                </c:pt>
                <c:pt idx="3">
                  <c:v>1</c:v>
                </c:pt>
                <c:pt idx="4">
                  <c:v>1</c:v>
                </c:pt>
                <c:pt idx="5">
                  <c:v>0.86670000000000003</c:v>
                </c:pt>
                <c:pt idx="6">
                  <c:v>1</c:v>
                </c:pt>
                <c:pt idx="7">
                  <c:v>0.99519999999999997</c:v>
                </c:pt>
                <c:pt idx="8" formatCode="General">
                  <c:v>0.86339999999999995</c:v>
                </c:pt>
                <c:pt idx="9">
                  <c:v>0.89839999999999998</c:v>
                </c:pt>
                <c:pt idx="10">
                  <c:v>0.7712</c:v>
                </c:pt>
                <c:pt idx="11" formatCode="General">
                  <c:v>0.8125</c:v>
                </c:pt>
                <c:pt idx="12">
                  <c:v>0.93410000000000004</c:v>
                </c:pt>
                <c:pt idx="13">
                  <c:v>0.89580000000000004</c:v>
                </c:pt>
                <c:pt idx="14" formatCode="General">
                  <c:v>0.68569999999999998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A9-4ED0-A1AD-4E98EE533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037648"/>
        <c:axId val="337036688"/>
      </c:barChart>
      <c:catAx>
        <c:axId val="337037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37036688"/>
        <c:crosses val="autoZero"/>
        <c:auto val="1"/>
        <c:lblAlgn val="ctr"/>
        <c:lblOffset val="100"/>
        <c:noMultiLvlLbl val="0"/>
      </c:catAx>
      <c:valAx>
        <c:axId val="3370366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37037648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DisitlBert metriche</a:t>
            </a:r>
            <a:r>
              <a:rPr lang="it-IT" baseline="0"/>
              <a:t> per attacco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T5'!$A$55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T5'!$B$54:$P$54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T5'!$B$55:$P$55</c:f>
              <c:numCache>
                <c:formatCode>0.0000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 formatCode="General">
                  <c:v>0</c:v>
                </c:pt>
                <c:pt idx="9">
                  <c:v>1</c:v>
                </c:pt>
                <c:pt idx="10">
                  <c:v>1</c:v>
                </c:pt>
                <c:pt idx="11" formatCode="General">
                  <c:v>0</c:v>
                </c:pt>
                <c:pt idx="12">
                  <c:v>1</c:v>
                </c:pt>
                <c:pt idx="13">
                  <c:v>1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66-49E3-BD01-6E1F6B485378}"/>
            </c:ext>
          </c:extLst>
        </c:ser>
        <c:ser>
          <c:idx val="1"/>
          <c:order val="1"/>
          <c:tx>
            <c:strRef>
              <c:f>'Compare DistBer, Distgpt2, T5'!$A$56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T5'!$B$54:$P$54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T5'!$B$56:$P$56</c:f>
              <c:numCache>
                <c:formatCode>0.0000</c:formatCode>
                <c:ptCount val="15"/>
                <c:pt idx="0">
                  <c:v>4.5100000000000001E-2</c:v>
                </c:pt>
                <c:pt idx="1">
                  <c:v>0.9677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0.55279999999999996</c:v>
                </c:pt>
                <c:pt idx="6">
                  <c:v>1</c:v>
                </c:pt>
                <c:pt idx="7">
                  <c:v>0.96609999999999996</c:v>
                </c:pt>
                <c:pt idx="8" formatCode="General">
                  <c:v>0</c:v>
                </c:pt>
                <c:pt idx="9">
                  <c:v>0.83330000000000004</c:v>
                </c:pt>
                <c:pt idx="10">
                  <c:v>2.3800000000000002E-2</c:v>
                </c:pt>
                <c:pt idx="11" formatCode="General">
                  <c:v>0</c:v>
                </c:pt>
                <c:pt idx="12">
                  <c:v>0.3226</c:v>
                </c:pt>
                <c:pt idx="13">
                  <c:v>0.46729999999999999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66-49E3-BD01-6E1F6B485378}"/>
            </c:ext>
          </c:extLst>
        </c:ser>
        <c:ser>
          <c:idx val="2"/>
          <c:order val="2"/>
          <c:tx>
            <c:strRef>
              <c:f>'Compare DistBer, Distgpt2, T5'!$A$57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T5'!$B$54:$P$54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T5'!$B$57:$P$57</c:f>
              <c:numCache>
                <c:formatCode>0.0000</c:formatCode>
                <c:ptCount val="15"/>
                <c:pt idx="0">
                  <c:v>8.6300000000000002E-2</c:v>
                </c:pt>
                <c:pt idx="1">
                  <c:v>0.98360000000000003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0.71199999999999997</c:v>
                </c:pt>
                <c:pt idx="6">
                  <c:v>1</c:v>
                </c:pt>
                <c:pt idx="7">
                  <c:v>0.98280000000000001</c:v>
                </c:pt>
                <c:pt idx="8" formatCode="General">
                  <c:v>0</c:v>
                </c:pt>
                <c:pt idx="9">
                  <c:v>0.90910000000000002</c:v>
                </c:pt>
                <c:pt idx="10">
                  <c:v>4.65E-2</c:v>
                </c:pt>
                <c:pt idx="11" formatCode="General">
                  <c:v>0</c:v>
                </c:pt>
                <c:pt idx="12">
                  <c:v>0.48780000000000001</c:v>
                </c:pt>
                <c:pt idx="13">
                  <c:v>0.63690000000000002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66-49E3-BD01-6E1F6B485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2637424"/>
        <c:axId val="1882628784"/>
      </c:barChart>
      <c:catAx>
        <c:axId val="1882637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2628784"/>
        <c:crosses val="autoZero"/>
        <c:auto val="1"/>
        <c:lblAlgn val="ctr"/>
        <c:lblOffset val="100"/>
        <c:noMultiLvlLbl val="0"/>
      </c:catAx>
      <c:valAx>
        <c:axId val="1882628784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263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700"/>
              <a:t>T5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T5'!$U$53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T5'!$V$52:$AJ$52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T5'!$V$53:$AJ$53</c:f>
              <c:numCache>
                <c:formatCode>0.0000</c:formatCode>
                <c:ptCount val="15"/>
                <c:pt idx="0">
                  <c:v>0.87160000000000004</c:v>
                </c:pt>
                <c:pt idx="1">
                  <c:v>0.98960000000000004</c:v>
                </c:pt>
                <c:pt idx="2">
                  <c:v>0.97529999999999994</c:v>
                </c:pt>
                <c:pt idx="3">
                  <c:v>0.99109999999999998</c:v>
                </c:pt>
                <c:pt idx="4">
                  <c:v>1</c:v>
                </c:pt>
                <c:pt idx="5">
                  <c:v>0.92379999999999995</c:v>
                </c:pt>
                <c:pt idx="6">
                  <c:v>0.92730000000000001</c:v>
                </c:pt>
                <c:pt idx="7">
                  <c:v>1</c:v>
                </c:pt>
                <c:pt idx="8">
                  <c:v>0.93100000000000005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0.95960000000000001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D5-4B10-96AE-C67715B6098C}"/>
            </c:ext>
          </c:extLst>
        </c:ser>
        <c:ser>
          <c:idx val="1"/>
          <c:order val="1"/>
          <c:tx>
            <c:strRef>
              <c:f>'Compare DistBer, Distgpt2, T5'!$U$54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T5'!$V$52:$AJ$52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T5'!$V$54:$AJ$54</c:f>
              <c:numCache>
                <c:formatCode>0.0000</c:formatCode>
                <c:ptCount val="15"/>
                <c:pt idx="0">
                  <c:v>0.96940000000000004</c:v>
                </c:pt>
                <c:pt idx="1">
                  <c:v>0.97940000000000005</c:v>
                </c:pt>
                <c:pt idx="2">
                  <c:v>0.84040000000000004</c:v>
                </c:pt>
                <c:pt idx="3">
                  <c:v>0.97370000000000001</c:v>
                </c:pt>
                <c:pt idx="4">
                  <c:v>1</c:v>
                </c:pt>
                <c:pt idx="5">
                  <c:v>0.96040000000000003</c:v>
                </c:pt>
                <c:pt idx="6">
                  <c:v>0.94440000000000002</c:v>
                </c:pt>
                <c:pt idx="7">
                  <c:v>1</c:v>
                </c:pt>
                <c:pt idx="8">
                  <c:v>0.76529999999999998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0.90480000000000005</c:v>
                </c:pt>
                <c:pt idx="13">
                  <c:v>0.97119999999999995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D5-4B10-96AE-C67715B6098C}"/>
            </c:ext>
          </c:extLst>
        </c:ser>
        <c:ser>
          <c:idx val="2"/>
          <c:order val="2"/>
          <c:tx>
            <c:strRef>
              <c:f>'Compare DistBer, Distgpt2, T5'!$U$55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T5'!$V$52:$AJ$52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T5'!$V$55:$AJ$55</c:f>
              <c:numCache>
                <c:formatCode>0.0000</c:formatCode>
                <c:ptCount val="15"/>
                <c:pt idx="0">
                  <c:v>0.91790000000000005</c:v>
                </c:pt>
                <c:pt idx="1">
                  <c:v>0.98450000000000004</c:v>
                </c:pt>
                <c:pt idx="2">
                  <c:v>0.90290000000000004</c:v>
                </c:pt>
                <c:pt idx="3">
                  <c:v>0.98229999999999995</c:v>
                </c:pt>
                <c:pt idx="4">
                  <c:v>1</c:v>
                </c:pt>
                <c:pt idx="5">
                  <c:v>0.94169999999999998</c:v>
                </c:pt>
                <c:pt idx="6">
                  <c:v>0.93579999999999997</c:v>
                </c:pt>
                <c:pt idx="7">
                  <c:v>1</c:v>
                </c:pt>
                <c:pt idx="8">
                  <c:v>0.86519999999999997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0.93140000000000001</c:v>
                </c:pt>
                <c:pt idx="13">
                  <c:v>0.98540000000000005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D5-4B10-96AE-C67715B60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2638384"/>
        <c:axId val="1882635024"/>
      </c:barChart>
      <c:catAx>
        <c:axId val="188263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2635024"/>
        <c:crosses val="autoZero"/>
        <c:auto val="1"/>
        <c:lblAlgn val="ctr"/>
        <c:lblOffset val="100"/>
        <c:noMultiLvlLbl val="0"/>
      </c:catAx>
      <c:valAx>
        <c:axId val="18826350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2638384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GPT-Neo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T5'!$P$9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T5'!$Q$8:$AE$8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T5'!$Q$9:$AE$9</c:f>
              <c:numCache>
                <c:formatCode>0.0000</c:formatCode>
                <c:ptCount val="15"/>
                <c:pt idx="0">
                  <c:v>0.98770000000000002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0.96040000000000003</c:v>
                </c:pt>
                <c:pt idx="6">
                  <c:v>1</c:v>
                </c:pt>
                <c:pt idx="7">
                  <c:v>0.99050000000000005</c:v>
                </c:pt>
                <c:pt idx="8">
                  <c:v>1</c:v>
                </c:pt>
                <c:pt idx="9">
                  <c:v>1</c:v>
                </c:pt>
                <c:pt idx="10">
                  <c:v>0.97099999999999997</c:v>
                </c:pt>
                <c:pt idx="11">
                  <c:v>1</c:v>
                </c:pt>
                <c:pt idx="12">
                  <c:v>1</c:v>
                </c:pt>
                <c:pt idx="13">
                  <c:v>0.86170000000000002</c:v>
                </c:pt>
                <c:pt idx="14" formatCode="General">
                  <c:v>0.94379999999999997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9-4F45-8C58-6BAE7276CB17}"/>
            </c:ext>
          </c:extLst>
        </c:ser>
        <c:ser>
          <c:idx val="1"/>
          <c:order val="1"/>
          <c:tx>
            <c:strRef>
              <c:f>'Compare DistBer, Distgpt2, T5'!$P$10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T5'!$Q$8:$AE$8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T5'!$Q$10:$AE$10</c:f>
              <c:numCache>
                <c:formatCode>0.0000</c:formatCode>
                <c:ptCount val="15"/>
                <c:pt idx="0">
                  <c:v>0.81630000000000003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0.96840000000000004</c:v>
                </c:pt>
                <c:pt idx="5">
                  <c:v>0.97</c:v>
                </c:pt>
                <c:pt idx="6">
                  <c:v>1</c:v>
                </c:pt>
                <c:pt idx="7">
                  <c:v>0.99050000000000005</c:v>
                </c:pt>
                <c:pt idx="8" formatCode="General">
                  <c:v>0.67310000000000003</c:v>
                </c:pt>
                <c:pt idx="9">
                  <c:v>0.87229999999999996</c:v>
                </c:pt>
                <c:pt idx="10">
                  <c:v>0.71279999999999999</c:v>
                </c:pt>
                <c:pt idx="11" formatCode="General">
                  <c:v>0.94740000000000002</c:v>
                </c:pt>
                <c:pt idx="12">
                  <c:v>0.96840000000000004</c:v>
                </c:pt>
                <c:pt idx="13">
                  <c:v>0.80200000000000005</c:v>
                </c:pt>
                <c:pt idx="14" formatCode="General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E9-4F45-8C58-6BAE7276CB17}"/>
            </c:ext>
          </c:extLst>
        </c:ser>
        <c:ser>
          <c:idx val="2"/>
          <c:order val="2"/>
          <c:tx>
            <c:strRef>
              <c:f>'Compare DistBer, Distgpt2, T5'!$P$11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T5'!$Q$8:$AE$8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T5'!$Q$11:$AE$11</c:f>
              <c:numCache>
                <c:formatCode>0.0000</c:formatCode>
                <c:ptCount val="15"/>
                <c:pt idx="0">
                  <c:v>0.89390000000000003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0.98399999999999999</c:v>
                </c:pt>
                <c:pt idx="5">
                  <c:v>0.96519999999999995</c:v>
                </c:pt>
                <c:pt idx="6">
                  <c:v>1</c:v>
                </c:pt>
                <c:pt idx="7">
                  <c:v>0.99050000000000005</c:v>
                </c:pt>
                <c:pt idx="8" formatCode="General">
                  <c:v>0.80459999999999998</c:v>
                </c:pt>
                <c:pt idx="9">
                  <c:v>0.93179999999999996</c:v>
                </c:pt>
                <c:pt idx="10">
                  <c:v>0.82210000000000005</c:v>
                </c:pt>
                <c:pt idx="11">
                  <c:v>0.93700000000000006</c:v>
                </c:pt>
                <c:pt idx="12">
                  <c:v>0.98399999999999999</c:v>
                </c:pt>
                <c:pt idx="13">
                  <c:v>0.83079999999999998</c:v>
                </c:pt>
                <c:pt idx="14" formatCode="General">
                  <c:v>0.8528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E9-4F45-8C58-6BAE7276C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4894048"/>
        <c:axId val="954882048"/>
      </c:barChart>
      <c:catAx>
        <c:axId val="954894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882048"/>
        <c:crosses val="autoZero"/>
        <c:auto val="1"/>
        <c:lblAlgn val="ctr"/>
        <c:lblOffset val="100"/>
        <c:noMultiLvlLbl val="0"/>
      </c:catAx>
      <c:valAx>
        <c:axId val="9548820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894048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TENSORFLOW </a:t>
            </a:r>
            <a:r>
              <a:rPr lang="it-IT" dirty="0" err="1"/>
              <a:t>DistilBert</a:t>
            </a:r>
            <a:r>
              <a:rPr lang="it-IT" dirty="0"/>
              <a:t>  - DistilGPT2- BART-base 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T5'!$C$206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T5'!$D$205:$H$205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T5'!$D$206:$H$206</c:f>
              <c:numCache>
                <c:formatCode>0.0000</c:formatCode>
                <c:ptCount val="5"/>
                <c:pt idx="0">
                  <c:v>0.96709999999999996</c:v>
                </c:pt>
                <c:pt idx="1">
                  <c:v>0.1047</c:v>
                </c:pt>
                <c:pt idx="2">
                  <c:v>0.98640000000000005</c:v>
                </c:pt>
                <c:pt idx="3">
                  <c:v>0.93279999999999996</c:v>
                </c:pt>
                <c:pt idx="4">
                  <c:v>0.96040000000000003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97-4D54-8BD1-CFDE0BD50B09}"/>
            </c:ext>
          </c:extLst>
        </c:ser>
        <c:ser>
          <c:idx val="1"/>
          <c:order val="1"/>
          <c:tx>
            <c:strRef>
              <c:f>'Compare DistBer, Distgpt2, T5'!$C$207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T5'!$D$205:$H$205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T5'!$D$207:$H$207</c:f>
              <c:numCache>
                <c:formatCode>0.0000</c:formatCode>
                <c:ptCount val="5"/>
                <c:pt idx="0">
                  <c:v>0.98899999999999999</c:v>
                </c:pt>
                <c:pt idx="1">
                  <c:v>6.3899999999999998E-2</c:v>
                </c:pt>
                <c:pt idx="2">
                  <c:v>0.97140000000000004</c:v>
                </c:pt>
                <c:pt idx="3">
                  <c:v>0.8478</c:v>
                </c:pt>
                <c:pt idx="4">
                  <c:v>0.90539999999999998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97-4D54-8BD1-CFDE0BD50B09}"/>
            </c:ext>
          </c:extLst>
        </c:ser>
        <c:ser>
          <c:idx val="2"/>
          <c:order val="2"/>
          <c:tx>
            <c:strRef>
              <c:f>'Compare DistBer, Distgpt2, T5'!$C$208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T5'!$D$205:$H$205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T5'!$D$208:$H$208</c:f>
              <c:numCache>
                <c:formatCode>0.0000</c:formatCode>
                <c:ptCount val="5"/>
                <c:pt idx="0">
                  <c:v>0.99050000000000005</c:v>
                </c:pt>
                <c:pt idx="1">
                  <c:v>3.5499999999999997E-2</c:v>
                </c:pt>
                <c:pt idx="2">
                  <c:v>0.95120000000000005</c:v>
                </c:pt>
                <c:pt idx="3">
                  <c:v>0.93689999999999996</c:v>
                </c:pt>
                <c:pt idx="4">
                  <c:v>0.94259999999999999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97-4D54-8BD1-CFDE0BD50B09}"/>
            </c:ext>
          </c:extLst>
        </c:ser>
        <c:ser>
          <c:idx val="3"/>
          <c:order val="3"/>
          <c:tx>
            <c:strRef>
              <c:f>'Compare DistBer, Distgpt2, T5'!$C$209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T5'!$D$205:$H$205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T5'!$D$209:$H$209</c:f>
              <c:numCache>
                <c:formatCode>0.0000</c:formatCode>
                <c:ptCount val="5"/>
                <c:pt idx="0">
                  <c:v>0.95050000000000001</c:v>
                </c:pt>
                <c:pt idx="1">
                  <c:v>9.7000000000000003E-3</c:v>
                </c:pt>
                <c:pt idx="2">
                  <c:v>0.97150000000000003</c:v>
                </c:pt>
                <c:pt idx="3">
                  <c:v>0.97109999999999996</c:v>
                </c:pt>
                <c:pt idx="4">
                  <c:v>0.97089999999999999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97-4D54-8BD1-CFDE0BD50B0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76210095"/>
        <c:axId val="1176211055"/>
      </c:barChart>
      <c:catAx>
        <c:axId val="11762100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11055"/>
        <c:crosses val="autoZero"/>
        <c:auto val="1"/>
        <c:lblAlgn val="ctr"/>
        <c:lblOffset val="100"/>
        <c:noMultiLvlLbl val="0"/>
      </c:catAx>
      <c:valAx>
        <c:axId val="1176211055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10095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Macro Medie Attacchi DistilBert - DistilGPT2  - BART-base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T5'!$N$237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T5'!$O$236:$Q$236</c:f>
              <c:strCache>
                <c:ptCount val="3"/>
                <c:pt idx="0">
                  <c:v>Precision</c:v>
                </c:pt>
                <c:pt idx="1">
                  <c:v>Precision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T5'!$O$237:$Q$237</c:f>
              <c:numCache>
                <c:formatCode>0.0000</c:formatCode>
                <c:ptCount val="3"/>
                <c:pt idx="0">
                  <c:v>0.9899</c:v>
                </c:pt>
                <c:pt idx="1">
                  <c:v>0.91539999999999999</c:v>
                </c:pt>
                <c:pt idx="2">
                  <c:v>0.9476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47-4BD1-A943-9BF5161F7B7C}"/>
            </c:ext>
          </c:extLst>
        </c:ser>
        <c:ser>
          <c:idx val="1"/>
          <c:order val="1"/>
          <c:tx>
            <c:strRef>
              <c:f>'Compare DistBer, Distgpt2, T5'!$N$238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T5'!$O$236:$Q$236</c:f>
              <c:strCache>
                <c:ptCount val="3"/>
                <c:pt idx="0">
                  <c:v>Precision</c:v>
                </c:pt>
                <c:pt idx="1">
                  <c:v>Precision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T5'!$O$238:$Q$238</c:f>
              <c:numCache>
                <c:formatCode>0.0000</c:formatCode>
                <c:ptCount val="3"/>
                <c:pt idx="0">
                  <c:v>0.91139999999999999</c:v>
                </c:pt>
                <c:pt idx="1">
                  <c:v>0.79579999999999995</c:v>
                </c:pt>
                <c:pt idx="2">
                  <c:v>0.80930000000000002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47-4BD1-A943-9BF5161F7B7C}"/>
            </c:ext>
          </c:extLst>
        </c:ser>
        <c:ser>
          <c:idx val="2"/>
          <c:order val="2"/>
          <c:tx>
            <c:strRef>
              <c:f>'Compare DistBer, Distgpt2, T5'!$N$239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T5'!$O$236:$Q$236</c:f>
              <c:strCache>
                <c:ptCount val="3"/>
                <c:pt idx="0">
                  <c:v>Precision</c:v>
                </c:pt>
                <c:pt idx="1">
                  <c:v>Precision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T5'!$O$239:$Q$239</c:f>
              <c:numCache>
                <c:formatCode>0.0000</c:formatCode>
                <c:ptCount val="3"/>
                <c:pt idx="0">
                  <c:v>0.94850000000000001</c:v>
                </c:pt>
                <c:pt idx="1">
                  <c:v>0.92710000000000004</c:v>
                </c:pt>
                <c:pt idx="2">
                  <c:v>0.93600000000000005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47-4BD1-A943-9BF5161F7B7C}"/>
            </c:ext>
          </c:extLst>
        </c:ser>
        <c:ser>
          <c:idx val="3"/>
          <c:order val="3"/>
          <c:tx>
            <c:strRef>
              <c:f>'Compare DistBer, Distgpt2, T5'!$N$240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T5'!$O$236:$Q$236</c:f>
              <c:strCache>
                <c:ptCount val="3"/>
                <c:pt idx="0">
                  <c:v>Precision</c:v>
                </c:pt>
                <c:pt idx="1">
                  <c:v>Precision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T5'!$O$240:$Q$240</c:f>
              <c:numCache>
                <c:formatCode>0.0000</c:formatCode>
                <c:ptCount val="3"/>
                <c:pt idx="0">
                  <c:v>0.97150000000000003</c:v>
                </c:pt>
                <c:pt idx="1">
                  <c:v>0.97109999999999996</c:v>
                </c:pt>
                <c:pt idx="2">
                  <c:v>0.97089999999999999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47-4BD1-A943-9BF5161F7B7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76212015"/>
        <c:axId val="1176208655"/>
      </c:barChart>
      <c:catAx>
        <c:axId val="11762120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08655"/>
        <c:crosses val="autoZero"/>
        <c:auto val="1"/>
        <c:lblAlgn val="ctr"/>
        <c:lblOffset val="100"/>
        <c:noMultiLvlLbl val="0"/>
      </c:catAx>
      <c:valAx>
        <c:axId val="1176208655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12015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T5'!$T$152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T5'!$U$151:$AI$151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T5'!$U$152:$AI$152</c:f>
              <c:numCache>
                <c:formatCode>0.0000</c:formatCode>
                <c:ptCount val="15"/>
                <c:pt idx="0">
                  <c:v>5.8900000000000001E-2</c:v>
                </c:pt>
                <c:pt idx="1">
                  <c:v>7.3899999999999993E-2</c:v>
                </c:pt>
                <c:pt idx="2">
                  <c:v>0.13969999999999999</c:v>
                </c:pt>
                <c:pt idx="3">
                  <c:v>0.1089</c:v>
                </c:pt>
                <c:pt idx="4">
                  <c:v>0</c:v>
                </c:pt>
                <c:pt idx="5">
                  <c:v>7.4200000000000002E-2</c:v>
                </c:pt>
                <c:pt idx="6">
                  <c:v>0.20549999999999999</c:v>
                </c:pt>
                <c:pt idx="7">
                  <c:v>0.1033</c:v>
                </c:pt>
                <c:pt idx="8">
                  <c:v>3.0300000000000001E-2</c:v>
                </c:pt>
                <c:pt idx="9">
                  <c:v>3.04E-2</c:v>
                </c:pt>
                <c:pt idx="10">
                  <c:v>3.1099999999999999E-2</c:v>
                </c:pt>
                <c:pt idx="11">
                  <c:v>0</c:v>
                </c:pt>
                <c:pt idx="12">
                  <c:v>7.6700000000000004E-2</c:v>
                </c:pt>
                <c:pt idx="13">
                  <c:v>5.4300000000000001E-2</c:v>
                </c:pt>
                <c:pt idx="14">
                  <c:v>9.7600000000000006E-2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9E-4EC7-81AB-455C5CEDCD03}"/>
            </c:ext>
          </c:extLst>
        </c:ser>
        <c:ser>
          <c:idx val="1"/>
          <c:order val="1"/>
          <c:tx>
            <c:strRef>
              <c:f>'Compare DistBer, Distgpt2, T5'!$T$153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T5'!$U$151:$AI$151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T5'!$U$153:$AI$153</c:f>
              <c:numCache>
                <c:formatCode>0.0000</c:formatCode>
                <c:ptCount val="15"/>
                <c:pt idx="0">
                  <c:v>7.3899999999999993E-2</c:v>
                </c:pt>
                <c:pt idx="1">
                  <c:v>0.83509999999999995</c:v>
                </c:pt>
                <c:pt idx="2">
                  <c:v>0.98950000000000005</c:v>
                </c:pt>
                <c:pt idx="3">
                  <c:v>0.76849999999999996</c:v>
                </c:pt>
                <c:pt idx="4">
                  <c:v>0</c:v>
                </c:pt>
                <c:pt idx="5">
                  <c:v>0.32</c:v>
                </c:pt>
                <c:pt idx="6">
                  <c:v>0.3261</c:v>
                </c:pt>
                <c:pt idx="7">
                  <c:v>0.41899999999999998</c:v>
                </c:pt>
                <c:pt idx="8">
                  <c:v>0.1154</c:v>
                </c:pt>
                <c:pt idx="9">
                  <c:v>0.11700000000000001</c:v>
                </c:pt>
                <c:pt idx="10">
                  <c:v>0.1915</c:v>
                </c:pt>
                <c:pt idx="11">
                  <c:v>0</c:v>
                </c:pt>
                <c:pt idx="12">
                  <c:v>0.70530000000000004</c:v>
                </c:pt>
                <c:pt idx="13">
                  <c:v>0.64359999999999995</c:v>
                </c:pt>
                <c:pt idx="14">
                  <c:v>3.6999999999999998E-2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9E-4EC7-81AB-455C5CEDCD03}"/>
            </c:ext>
          </c:extLst>
        </c:ser>
        <c:ser>
          <c:idx val="2"/>
          <c:order val="2"/>
          <c:tx>
            <c:strRef>
              <c:f>'Compare DistBer, Distgpt2, T5'!$T$154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T5'!$U$151:$AI$151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T5'!$U$154:$AI$154</c:f>
              <c:numCache>
                <c:formatCode>0.0000</c:formatCode>
                <c:ptCount val="15"/>
                <c:pt idx="0">
                  <c:v>0.1069</c:v>
                </c:pt>
                <c:pt idx="1">
                  <c:v>0.1358</c:v>
                </c:pt>
                <c:pt idx="2">
                  <c:v>0.24479999999999999</c:v>
                </c:pt>
                <c:pt idx="3">
                  <c:v>0.1908</c:v>
                </c:pt>
                <c:pt idx="4">
                  <c:v>0</c:v>
                </c:pt>
                <c:pt idx="5">
                  <c:v>0.1205</c:v>
                </c:pt>
                <c:pt idx="6">
                  <c:v>0.25209999999999999</c:v>
                </c:pt>
                <c:pt idx="7">
                  <c:v>0.16569999999999999</c:v>
                </c:pt>
                <c:pt idx="8">
                  <c:v>4.8000000000000001E-2</c:v>
                </c:pt>
                <c:pt idx="9">
                  <c:v>4.82E-2</c:v>
                </c:pt>
                <c:pt idx="10">
                  <c:v>5.3600000000000002E-2</c:v>
                </c:pt>
                <c:pt idx="11">
                  <c:v>0</c:v>
                </c:pt>
                <c:pt idx="12">
                  <c:v>0.1384</c:v>
                </c:pt>
                <c:pt idx="13">
                  <c:v>0.10009999999999999</c:v>
                </c:pt>
                <c:pt idx="14">
                  <c:v>5.3699999999999998E-2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9E-4EC7-81AB-455C5CEDC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292752"/>
        <c:axId val="188297072"/>
      </c:barChart>
      <c:catAx>
        <c:axId val="18829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297072"/>
        <c:crosses val="autoZero"/>
        <c:auto val="1"/>
        <c:lblAlgn val="ctr"/>
        <c:lblOffset val="100"/>
        <c:noMultiLvlLbl val="0"/>
      </c:catAx>
      <c:valAx>
        <c:axId val="188297072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292752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DistilGPT2 </a:t>
            </a: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metriche per attacco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T5'!$AQ$227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T5'!$AR$226:$BF$226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T5'!$AR$227:$BF$227</c:f>
              <c:numCache>
                <c:formatCode>0.0000</c:formatCode>
                <c:ptCount val="15"/>
                <c:pt idx="0">
                  <c:v>0.94320000000000004</c:v>
                </c:pt>
                <c:pt idx="1">
                  <c:v>1</c:v>
                </c:pt>
                <c:pt idx="2">
                  <c:v>0.98960000000000004</c:v>
                </c:pt>
                <c:pt idx="3">
                  <c:v>0.9153</c:v>
                </c:pt>
                <c:pt idx="4">
                  <c:v>0.98950000000000005</c:v>
                </c:pt>
                <c:pt idx="5">
                  <c:v>0.90090000000000003</c:v>
                </c:pt>
                <c:pt idx="6">
                  <c:v>1</c:v>
                </c:pt>
                <c:pt idx="7">
                  <c:v>0.9052</c:v>
                </c:pt>
                <c:pt idx="8">
                  <c:v>0.58330000000000004</c:v>
                </c:pt>
                <c:pt idx="9">
                  <c:v>0.91090000000000004</c:v>
                </c:pt>
                <c:pt idx="10">
                  <c:v>0.77780000000000005</c:v>
                </c:pt>
                <c:pt idx="11">
                  <c:v>0.98080000000000001</c:v>
                </c:pt>
                <c:pt idx="12">
                  <c:v>0.91669999999999996</c:v>
                </c:pt>
                <c:pt idx="13">
                  <c:v>0.85850000000000004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A8-4447-B474-034E309044C5}"/>
            </c:ext>
          </c:extLst>
        </c:ser>
        <c:ser>
          <c:idx val="1"/>
          <c:order val="1"/>
          <c:tx>
            <c:strRef>
              <c:f>'Compare DistBer, Distgpt2, T5'!$AQ$228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T5'!$AR$226:$BF$226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T5'!$AR$228:$BF$228</c:f>
              <c:numCache>
                <c:formatCode>0.0000</c:formatCode>
                <c:ptCount val="15"/>
                <c:pt idx="0">
                  <c:v>0.84689999999999999</c:v>
                </c:pt>
                <c:pt idx="1">
                  <c:v>0.98970000000000002</c:v>
                </c:pt>
                <c:pt idx="2">
                  <c:v>1</c:v>
                </c:pt>
                <c:pt idx="3">
                  <c:v>1</c:v>
                </c:pt>
                <c:pt idx="4">
                  <c:v>0.98850000000000005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6.7299999999999999E-2</c:v>
                </c:pt>
                <c:pt idx="9">
                  <c:v>0.97870000000000001</c:v>
                </c:pt>
                <c:pt idx="10">
                  <c:v>0.67020000000000002</c:v>
                </c:pt>
                <c:pt idx="11">
                  <c:v>0.44740000000000002</c:v>
                </c:pt>
                <c:pt idx="12">
                  <c:v>0.92630000000000001</c:v>
                </c:pt>
                <c:pt idx="13">
                  <c:v>0.90100000000000002</c:v>
                </c:pt>
                <c:pt idx="14">
                  <c:v>0.12039999999999999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A8-4447-B474-034E309044C5}"/>
            </c:ext>
          </c:extLst>
        </c:ser>
        <c:ser>
          <c:idx val="2"/>
          <c:order val="2"/>
          <c:tx>
            <c:strRef>
              <c:f>'Compare DistBer, Distgpt2, T5'!$AQ$229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T5'!$AR$226:$BF$226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T5'!$AR$229:$BF$229</c:f>
              <c:numCache>
                <c:formatCode>0.0000</c:formatCode>
                <c:ptCount val="15"/>
                <c:pt idx="0">
                  <c:v>0.89249999999999996</c:v>
                </c:pt>
                <c:pt idx="1">
                  <c:v>0.99480000000000002</c:v>
                </c:pt>
                <c:pt idx="2">
                  <c:v>0.99480000000000002</c:v>
                </c:pt>
                <c:pt idx="3">
                  <c:v>0.95579999999999998</c:v>
                </c:pt>
                <c:pt idx="4">
                  <c:v>0.98850000000000005</c:v>
                </c:pt>
                <c:pt idx="5">
                  <c:v>0.94789999999999996</c:v>
                </c:pt>
                <c:pt idx="6">
                  <c:v>1</c:v>
                </c:pt>
                <c:pt idx="7">
                  <c:v>0.95020000000000004</c:v>
                </c:pt>
                <c:pt idx="8">
                  <c:v>0.1207</c:v>
                </c:pt>
                <c:pt idx="9">
                  <c:v>0.94359999999999999</c:v>
                </c:pt>
                <c:pt idx="10">
                  <c:v>0.72</c:v>
                </c:pt>
                <c:pt idx="11">
                  <c:v>0.61450000000000005</c:v>
                </c:pt>
                <c:pt idx="12">
                  <c:v>0.92149999999999999</c:v>
                </c:pt>
                <c:pt idx="13">
                  <c:v>0.87919999999999998</c:v>
                </c:pt>
                <c:pt idx="14">
                  <c:v>0.21490000000000001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A8-4447-B474-034E30904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517360"/>
        <c:axId val="1173514960"/>
      </c:barChart>
      <c:catAx>
        <c:axId val="1173517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14960"/>
        <c:crosses val="autoZero"/>
        <c:auto val="1"/>
        <c:lblAlgn val="ctr"/>
        <c:lblOffset val="100"/>
        <c:noMultiLvlLbl val="0"/>
      </c:catAx>
      <c:valAx>
        <c:axId val="11735149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1736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T5'!$BK$228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T5'!$BL$227:$BZ$227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T5'!$BL$228:$BZ$228</c:f>
              <c:numCache>
                <c:formatCode>0.0000</c:formatCode>
                <c:ptCount val="15"/>
                <c:pt idx="0">
                  <c:v>0.94679999999999997</c:v>
                </c:pt>
                <c:pt idx="1">
                  <c:v>0.97940000000000005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0.9214</c:v>
                </c:pt>
                <c:pt idx="6">
                  <c:v>1</c:v>
                </c:pt>
                <c:pt idx="7">
                  <c:v>1</c:v>
                </c:pt>
                <c:pt idx="8">
                  <c:v>0.95609999999999995</c:v>
                </c:pt>
                <c:pt idx="9">
                  <c:v>0.93330000000000002</c:v>
                </c:pt>
                <c:pt idx="10">
                  <c:v>1</c:v>
                </c:pt>
                <c:pt idx="11">
                  <c:v>0.95609999999999995</c:v>
                </c:pt>
                <c:pt idx="12">
                  <c:v>1</c:v>
                </c:pt>
                <c:pt idx="13">
                  <c:v>0.87619999999999998</c:v>
                </c:pt>
                <c:pt idx="14">
                  <c:v>0.74339999999999995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A7-47CE-A4B6-21E0298FD4CA}"/>
            </c:ext>
          </c:extLst>
        </c:ser>
        <c:ser>
          <c:idx val="1"/>
          <c:order val="1"/>
          <c:tx>
            <c:strRef>
              <c:f>'Compare DistBer, Distgpt2, T5'!$BK$229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T5'!$BL$227:$BZ$227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T5'!$BL$229:$BZ$229</c:f>
              <c:numCache>
                <c:formatCode>0.0000</c:formatCode>
                <c:ptCount val="15"/>
                <c:pt idx="0">
                  <c:v>0.90820000000000001</c:v>
                </c:pt>
                <c:pt idx="1">
                  <c:v>0.97940000000000005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0.92</c:v>
                </c:pt>
                <c:pt idx="6">
                  <c:v>1</c:v>
                </c:pt>
                <c:pt idx="7">
                  <c:v>1</c:v>
                </c:pt>
                <c:pt idx="8">
                  <c:v>0.94230000000000003</c:v>
                </c:pt>
                <c:pt idx="9">
                  <c:v>0.89359999999999995</c:v>
                </c:pt>
                <c:pt idx="10">
                  <c:v>0.75529999999999997</c:v>
                </c:pt>
                <c:pt idx="11">
                  <c:v>0.95609999999999995</c:v>
                </c:pt>
                <c:pt idx="12">
                  <c:v>0.86319999999999997</c:v>
                </c:pt>
                <c:pt idx="13">
                  <c:v>0.91090000000000004</c:v>
                </c:pt>
                <c:pt idx="14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A7-47CE-A4B6-21E0298FD4CA}"/>
            </c:ext>
          </c:extLst>
        </c:ser>
        <c:ser>
          <c:idx val="2"/>
          <c:order val="2"/>
          <c:tx>
            <c:strRef>
              <c:f>'Compare DistBer, Distgpt2, T5'!$BK$230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T5'!$BL$227:$BZ$227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T5'!$BL$230:$BZ$230</c:f>
              <c:numCache>
                <c:formatCode>0.0000</c:formatCode>
                <c:ptCount val="15"/>
                <c:pt idx="0">
                  <c:v>0.92710000000000004</c:v>
                </c:pt>
                <c:pt idx="1">
                  <c:v>0.97940000000000005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0.8679</c:v>
                </c:pt>
                <c:pt idx="6">
                  <c:v>1</c:v>
                </c:pt>
                <c:pt idx="7">
                  <c:v>1</c:v>
                </c:pt>
                <c:pt idx="8">
                  <c:v>0.97030000000000005</c:v>
                </c:pt>
                <c:pt idx="9">
                  <c:v>0.91300000000000003</c:v>
                </c:pt>
                <c:pt idx="10">
                  <c:v>0.86060000000000003</c:v>
                </c:pt>
                <c:pt idx="11">
                  <c:v>0.95609999999999995</c:v>
                </c:pt>
                <c:pt idx="12">
                  <c:v>0.92659999999999998</c:v>
                </c:pt>
                <c:pt idx="13">
                  <c:v>0.89319999999999999</c:v>
                </c:pt>
                <c:pt idx="14">
                  <c:v>0.76019999999999999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A7-47CE-A4B6-21E0298FD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055296"/>
        <c:axId val="446054816"/>
      </c:barChart>
      <c:catAx>
        <c:axId val="446055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Attacchi</a:t>
                </a:r>
                <a:endParaRPr lang="it-IT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6054816"/>
        <c:crosses val="autoZero"/>
        <c:auto val="1"/>
        <c:lblAlgn val="ctr"/>
        <c:lblOffset val="100"/>
        <c:noMultiLvlLbl val="0"/>
      </c:catAx>
      <c:valAx>
        <c:axId val="446054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6055296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DistilBert 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T5'!$B$227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T5'!$C$226:$Q$226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T5'!$C$227:$Q$227</c:f>
              <c:numCache>
                <c:formatCode>0.0000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0.97089999999999999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0.93879999999999997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0.95350000000000001</c:v>
                </c:pt>
                <c:pt idx="14">
                  <c:v>0.98609999999999998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79-4A30-9C79-672B12A4E38C}"/>
            </c:ext>
          </c:extLst>
        </c:ser>
        <c:ser>
          <c:idx val="1"/>
          <c:order val="1"/>
          <c:tx>
            <c:strRef>
              <c:f>'Compare DistBer, Distgpt2, T5'!$B$228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T5'!$C$226:$Q$226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T5'!$C$228:$Q$228</c:f>
              <c:numCache>
                <c:formatCode>0.0000</c:formatCode>
                <c:ptCount val="15"/>
                <c:pt idx="0">
                  <c:v>0.90820000000000001</c:v>
                </c:pt>
                <c:pt idx="1">
                  <c:v>0.97940000000000005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0.99050000000000005</c:v>
                </c:pt>
                <c:pt idx="8">
                  <c:v>0.77880000000000005</c:v>
                </c:pt>
                <c:pt idx="9">
                  <c:v>0.97870000000000001</c:v>
                </c:pt>
                <c:pt idx="10">
                  <c:v>0.74470000000000003</c:v>
                </c:pt>
                <c:pt idx="11">
                  <c:v>0.9123</c:v>
                </c:pt>
                <c:pt idx="12">
                  <c:v>0.96840000000000004</c:v>
                </c:pt>
                <c:pt idx="13">
                  <c:v>0.81189999999999996</c:v>
                </c:pt>
                <c:pt idx="14">
                  <c:v>0.65739999999999998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79-4A30-9C79-672B12A4E38C}"/>
            </c:ext>
          </c:extLst>
        </c:ser>
        <c:ser>
          <c:idx val="2"/>
          <c:order val="2"/>
          <c:tx>
            <c:strRef>
              <c:f>'Compare DistBer, Distgpt2, T5'!$B$229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T5'!$C$226:$Q$226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T5'!$C$229:$Q$229</c:f>
              <c:numCache>
                <c:formatCode>0.0000</c:formatCode>
                <c:ptCount val="15"/>
                <c:pt idx="0">
                  <c:v>0.95189999999999997</c:v>
                </c:pt>
                <c:pt idx="1">
                  <c:v>0.98960000000000004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0.98519999999999996</c:v>
                </c:pt>
                <c:pt idx="6">
                  <c:v>1</c:v>
                </c:pt>
                <c:pt idx="7">
                  <c:v>0.99519999999999997</c:v>
                </c:pt>
                <c:pt idx="8">
                  <c:v>0.87570000000000003</c:v>
                </c:pt>
                <c:pt idx="9">
                  <c:v>0.95830000000000004</c:v>
                </c:pt>
                <c:pt idx="10">
                  <c:v>0.85370000000000001</c:v>
                </c:pt>
                <c:pt idx="11">
                  <c:v>0.95409999999999995</c:v>
                </c:pt>
                <c:pt idx="12">
                  <c:v>0.98399999999999999</c:v>
                </c:pt>
                <c:pt idx="13">
                  <c:v>0.877</c:v>
                </c:pt>
                <c:pt idx="14">
                  <c:v>0.78890000000000005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79-4A30-9C79-672B12A4E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268175"/>
        <c:axId val="1176265295"/>
      </c:barChart>
      <c:catAx>
        <c:axId val="1176268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65295"/>
        <c:crosses val="autoZero"/>
        <c:auto val="1"/>
        <c:lblAlgn val="ctr"/>
        <c:lblOffset val="100"/>
        <c:noMultiLvlLbl val="0"/>
      </c:catAx>
      <c:valAx>
        <c:axId val="117626529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68175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T5'!$Y$227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T5'!$Z$226:$AO$226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T5'!$Z$227:$AO$227</c:f>
              <c:numCache>
                <c:formatCode>0.0000</c:formatCode>
                <c:ptCount val="16"/>
                <c:pt idx="0">
                  <c:v>0.88460000000000005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0.98899999999999999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0.90200000000000002</c:v>
                </c:pt>
                <c:pt idx="10">
                  <c:v>0.91210000000000002</c:v>
                </c:pt>
                <c:pt idx="11">
                  <c:v>0.98260000000000003</c:v>
                </c:pt>
                <c:pt idx="12">
                  <c:v>0.96940000000000004</c:v>
                </c:pt>
                <c:pt idx="13">
                  <c:v>0.95189999999999997</c:v>
                </c:pt>
                <c:pt idx="14">
                  <c:v>0.98099999999999998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A0-4117-A077-3BBE8AEC873F}"/>
            </c:ext>
          </c:extLst>
        </c:ser>
        <c:ser>
          <c:idx val="1"/>
          <c:order val="1"/>
          <c:tx>
            <c:strRef>
              <c:f>'Compare DistBer, Distgpt2, T5'!$Y$228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T5'!$Z$226:$AO$226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T5'!$Z$228:$AO$228</c:f>
              <c:numCache>
                <c:formatCode>0.0000</c:formatCode>
                <c:ptCount val="16"/>
                <c:pt idx="0">
                  <c:v>0.93879999999999997</c:v>
                </c:pt>
                <c:pt idx="1">
                  <c:v>0.97940000000000005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</c:v>
                </c:pt>
                <c:pt idx="6">
                  <c:v>1</c:v>
                </c:pt>
                <c:pt idx="7">
                  <c:v>0.98099999999999998</c:v>
                </c:pt>
                <c:pt idx="8">
                  <c:v>0.98080000000000001</c:v>
                </c:pt>
                <c:pt idx="9">
                  <c:v>0.97870000000000001</c:v>
                </c:pt>
                <c:pt idx="10">
                  <c:v>0.88300000000000001</c:v>
                </c:pt>
                <c:pt idx="11">
                  <c:v>0.99119999999999997</c:v>
                </c:pt>
                <c:pt idx="12">
                  <c:v>1</c:v>
                </c:pt>
                <c:pt idx="13">
                  <c:v>0.98019999999999996</c:v>
                </c:pt>
                <c:pt idx="14">
                  <c:v>0.95369999999999999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A0-4117-A077-3BBE8AEC873F}"/>
            </c:ext>
          </c:extLst>
        </c:ser>
        <c:ser>
          <c:idx val="2"/>
          <c:order val="2"/>
          <c:tx>
            <c:strRef>
              <c:f>'Compare DistBer, Distgpt2, T5'!$Y$229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T5'!$Z$226:$AO$226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T5'!$Z$229:$AO$229</c:f>
              <c:numCache>
                <c:formatCode>0.0000</c:formatCode>
                <c:ptCount val="16"/>
                <c:pt idx="0">
                  <c:v>0.91090000000000004</c:v>
                </c:pt>
                <c:pt idx="1">
                  <c:v>0.98960000000000004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0.94240000000000002</c:v>
                </c:pt>
                <c:pt idx="6">
                  <c:v>1</c:v>
                </c:pt>
                <c:pt idx="7">
                  <c:v>0.99039999999999995</c:v>
                </c:pt>
                <c:pt idx="8">
                  <c:v>0.99029999999999996</c:v>
                </c:pt>
                <c:pt idx="9">
                  <c:v>0.93879999999999997</c:v>
                </c:pt>
                <c:pt idx="10">
                  <c:v>0.89729999999999999</c:v>
                </c:pt>
                <c:pt idx="11">
                  <c:v>0.9869</c:v>
                </c:pt>
                <c:pt idx="12">
                  <c:v>0.98450000000000004</c:v>
                </c:pt>
                <c:pt idx="13">
                  <c:v>0.96589999999999998</c:v>
                </c:pt>
                <c:pt idx="14">
                  <c:v>0.96709999999999996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A0-4117-A077-3BBE8AEC87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215375"/>
        <c:axId val="1176206735"/>
      </c:barChart>
      <c:catAx>
        <c:axId val="11762153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06735"/>
        <c:crosses val="autoZero"/>
        <c:auto val="1"/>
        <c:lblAlgn val="ctr"/>
        <c:lblOffset val="100"/>
        <c:noMultiLvlLbl val="0"/>
      </c:catAx>
      <c:valAx>
        <c:axId val="1176206735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15375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TON-IoT </a:t>
            </a:r>
            <a:r>
              <a:rPr lang="it-IT" sz="1500" dirty="0" err="1"/>
              <a:t>DsiltBert</a:t>
            </a:r>
            <a:r>
              <a:rPr lang="it-IT" sz="1500" dirty="0"/>
              <a:t> - DistilGPT2 - 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EDGE'!$G$83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EDGE'!$H$82:$L$82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EDGE'!$H$83:$L$83</c:f>
              <c:numCache>
                <c:formatCode>0.0000</c:formatCode>
                <c:ptCount val="5"/>
                <c:pt idx="0">
                  <c:v>0.99609999999999999</c:v>
                </c:pt>
                <c:pt idx="1">
                  <c:v>4.9799999999999997E-2</c:v>
                </c:pt>
                <c:pt idx="2">
                  <c:v>0.51980000000000004</c:v>
                </c:pt>
                <c:pt idx="3">
                  <c:v>0.51519999999999999</c:v>
                </c:pt>
                <c:pt idx="4">
                  <c:v>0.51890000000000003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F8-4A43-B555-BB8A858A8959}"/>
            </c:ext>
          </c:extLst>
        </c:ser>
        <c:ser>
          <c:idx val="1"/>
          <c:order val="1"/>
          <c:tx>
            <c:strRef>
              <c:f>'Compare model da TON A EDGE'!$G$84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EDGE'!$H$82:$L$82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EDGE'!$H$84:$L$84</c:f>
              <c:numCache>
                <c:formatCode>General</c:formatCode>
                <c:ptCount val="5"/>
                <c:pt idx="0">
                  <c:v>0.97489999999999999</c:v>
                </c:pt>
                <c:pt idx="1">
                  <c:v>8.1900000000000001E-2</c:v>
                </c:pt>
                <c:pt idx="2">
                  <c:v>0.4652</c:v>
                </c:pt>
                <c:pt idx="3">
                  <c:v>0.43919999999999998</c:v>
                </c:pt>
                <c:pt idx="4">
                  <c:v>0.44719999999999999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F8-4A43-B555-BB8A858A8959}"/>
            </c:ext>
          </c:extLst>
        </c:ser>
        <c:ser>
          <c:idx val="2"/>
          <c:order val="2"/>
          <c:tx>
            <c:strRef>
              <c:f>'Compare model da TON A EDGE'!$G$85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EDGE'!$H$82:$L$82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EDGE'!$H$85:$L$85</c:f>
              <c:numCache>
                <c:formatCode>0.0000</c:formatCode>
                <c:ptCount val="5"/>
                <c:pt idx="0">
                  <c:v>0.97989999999999999</c:v>
                </c:pt>
                <c:pt idx="1">
                  <c:v>8.9599999999999999E-2</c:v>
                </c:pt>
                <c:pt idx="2">
                  <c:v>0.48459999999999998</c:v>
                </c:pt>
                <c:pt idx="3">
                  <c:v>0.44269999999999998</c:v>
                </c:pt>
                <c:pt idx="4">
                  <c:v>0.45929999999999999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F8-4A43-B555-BB8A858A8959}"/>
            </c:ext>
          </c:extLst>
        </c:ser>
        <c:ser>
          <c:idx val="3"/>
          <c:order val="3"/>
          <c:tx>
            <c:strRef>
              <c:f>'Compare model da TON A EDGE'!$G$86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EDGE'!$H$82:$L$82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EDGE'!$H$86:$L$86</c:f>
              <c:numCache>
                <c:formatCode>0.0000</c:formatCode>
                <c:ptCount val="5"/>
                <c:pt idx="0">
                  <c:v>0.97650000000000003</c:v>
                </c:pt>
                <c:pt idx="1">
                  <c:v>8.1100000000000005E-2</c:v>
                </c:pt>
                <c:pt idx="2">
                  <c:v>0.48559999999999998</c:v>
                </c:pt>
                <c:pt idx="3">
                  <c:v>0.41560000000000002</c:v>
                </c:pt>
                <c:pt idx="4">
                  <c:v>0.44369999999999998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F8-4A43-B555-BB8A858A8959}"/>
            </c:ext>
          </c:extLst>
        </c:ser>
        <c:ser>
          <c:idx val="4"/>
          <c:order val="4"/>
          <c:tx>
            <c:strRef>
              <c:f>'Compare model da TON A EDGE'!$G$87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EDGE'!$H$82:$L$82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EDGE'!$H$87:$L$87</c:f>
              <c:numCache>
                <c:formatCode>0.0000</c:formatCode>
                <c:ptCount val="5"/>
                <c:pt idx="0">
                  <c:v>0.97340000000000004</c:v>
                </c:pt>
                <c:pt idx="1">
                  <c:v>8.3500000000000005E-2</c:v>
                </c:pt>
                <c:pt idx="2">
                  <c:v>0.47570000000000001</c:v>
                </c:pt>
                <c:pt idx="3">
                  <c:v>0.42699999999999999</c:v>
                </c:pt>
                <c:pt idx="4">
                  <c:v>0.43419999999999997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F8-4A43-B555-BB8A858A895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052761695"/>
        <c:axId val="2052755455"/>
      </c:barChart>
      <c:catAx>
        <c:axId val="20527616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52755455"/>
        <c:crosses val="autoZero"/>
        <c:auto val="1"/>
        <c:lblAlgn val="ctr"/>
        <c:lblOffset val="100"/>
        <c:noMultiLvlLbl val="0"/>
      </c:catAx>
      <c:valAx>
        <c:axId val="20527554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52761695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EDGE'!$N$104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EDGE'!$O$103:$Q$103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EDGE'!$O$104:$Q$104</c:f>
              <c:numCache>
                <c:formatCode>0.0000</c:formatCode>
                <c:ptCount val="3"/>
                <c:pt idx="0">
                  <c:v>0.86129999999999995</c:v>
                </c:pt>
                <c:pt idx="1">
                  <c:v>0.86209999999999998</c:v>
                </c:pt>
                <c:pt idx="2">
                  <c:v>0.86160000000000003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8-41C8-B42A-E3FB8CDCED37}"/>
            </c:ext>
          </c:extLst>
        </c:ser>
        <c:ser>
          <c:idx val="1"/>
          <c:order val="1"/>
          <c:tx>
            <c:strRef>
              <c:f>'Compare model da TON A EDGE'!$N$105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EDGE'!$O$103:$Q$103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EDGE'!$O$105:$Q$105</c:f>
              <c:numCache>
                <c:formatCode>0.0000</c:formatCode>
                <c:ptCount val="3"/>
                <c:pt idx="0">
                  <c:v>0.74490000000000001</c:v>
                </c:pt>
                <c:pt idx="1">
                  <c:v>0.71850000000000003</c:v>
                </c:pt>
                <c:pt idx="2">
                  <c:v>0.72399999999999998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8-41C8-B42A-E3FB8CDCED37}"/>
            </c:ext>
          </c:extLst>
        </c:ser>
        <c:ser>
          <c:idx val="2"/>
          <c:order val="2"/>
          <c:tx>
            <c:strRef>
              <c:f>'Compare model da TON A EDGE'!$N$106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EDGE'!$O$103:$Q$103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EDGE'!$O$106:$Q$106</c:f>
              <c:numCache>
                <c:formatCode>0.0000</c:formatCode>
                <c:ptCount val="3"/>
                <c:pt idx="0">
                  <c:v>0.78759999999999997</c:v>
                </c:pt>
                <c:pt idx="1">
                  <c:v>0.72</c:v>
                </c:pt>
                <c:pt idx="2">
                  <c:v>0.74609999999999999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58-41C8-B42A-E3FB8CDCED37}"/>
            </c:ext>
          </c:extLst>
        </c:ser>
        <c:ser>
          <c:idx val="3"/>
          <c:order val="3"/>
          <c:tx>
            <c:strRef>
              <c:f>'Compare model da TON A EDGE'!$N$107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EDGE'!$O$103:$Q$103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EDGE'!$O$107:$Q$107</c:f>
              <c:numCache>
                <c:formatCode>0.0000</c:formatCode>
                <c:ptCount val="3"/>
                <c:pt idx="0">
                  <c:v>0.78720000000000001</c:v>
                </c:pt>
                <c:pt idx="1">
                  <c:v>0.66659999999999997</c:v>
                </c:pt>
                <c:pt idx="2">
                  <c:v>0.71499999999999997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58-41C8-B42A-E3FB8CDCED37}"/>
            </c:ext>
          </c:extLst>
        </c:ser>
        <c:ser>
          <c:idx val="4"/>
          <c:order val="4"/>
          <c:tx>
            <c:strRef>
              <c:f>'Compare model da TON A EDGE'!$N$108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EDGE'!$O$103:$Q$103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EDGE'!$O$108:$Q$108</c:f>
              <c:numCache>
                <c:formatCode>0.0000</c:formatCode>
                <c:ptCount val="3"/>
                <c:pt idx="0">
                  <c:v>0.76500000000000001</c:v>
                </c:pt>
                <c:pt idx="1">
                  <c:v>0.67789999999999995</c:v>
                </c:pt>
                <c:pt idx="2">
                  <c:v>0.66579999999999995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58-41C8-B42A-E3FB8CDCED3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429567551"/>
        <c:axId val="429581951"/>
      </c:barChart>
      <c:catAx>
        <c:axId val="4295675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9581951"/>
        <c:crosses val="autoZero"/>
        <c:auto val="1"/>
        <c:lblAlgn val="ctr"/>
        <c:lblOffset val="100"/>
        <c:noMultiLvlLbl val="0"/>
      </c:catAx>
      <c:valAx>
        <c:axId val="429581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2956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DistilBERT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EDGE'!$C$98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EDGE'!$D$97:$K$97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EDGE'!$D$98:$K$98</c:f>
              <c:numCache>
                <c:formatCode>0.0000</c:formatCode>
                <c:ptCount val="8"/>
                <c:pt idx="0">
                  <c:v>0.98550000000000004</c:v>
                </c:pt>
                <c:pt idx="1">
                  <c:v>0.9879</c:v>
                </c:pt>
                <c:pt idx="2">
                  <c:v>0</c:v>
                </c:pt>
                <c:pt idx="3">
                  <c:v>0.96120000000000005</c:v>
                </c:pt>
                <c:pt idx="4">
                  <c:v>1</c:v>
                </c:pt>
                <c:pt idx="5">
                  <c:v>0.9627</c:v>
                </c:pt>
                <c:pt idx="6">
                  <c:v>0.99280000000000002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9E-4A39-8991-0C0AF505F084}"/>
            </c:ext>
          </c:extLst>
        </c:ser>
        <c:ser>
          <c:idx val="1"/>
          <c:order val="1"/>
          <c:tx>
            <c:strRef>
              <c:f>'Compare model da TON A EDGE'!$C$99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EDGE'!$D$97:$K$97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EDGE'!$D$99:$K$99</c:f>
              <c:numCache>
                <c:formatCode>0.0000</c:formatCode>
                <c:ptCount val="8"/>
                <c:pt idx="0">
                  <c:v>0.97840000000000005</c:v>
                </c:pt>
                <c:pt idx="1">
                  <c:v>1</c:v>
                </c:pt>
                <c:pt idx="2">
                  <c:v>0</c:v>
                </c:pt>
                <c:pt idx="3">
                  <c:v>0.91849999999999998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9E-4A39-8991-0C0AF505F084}"/>
            </c:ext>
          </c:extLst>
        </c:ser>
        <c:ser>
          <c:idx val="2"/>
          <c:order val="2"/>
          <c:tx>
            <c:strRef>
              <c:f>'Compare model da TON A EDGE'!$C$100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EDGE'!$D$97:$K$97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EDGE'!$D$100:$K$100</c:f>
              <c:numCache>
                <c:formatCode>0.0000</c:formatCode>
                <c:ptCount val="8"/>
                <c:pt idx="0">
                  <c:v>0.9819</c:v>
                </c:pt>
                <c:pt idx="1">
                  <c:v>0.99390000000000001</c:v>
                </c:pt>
                <c:pt idx="2">
                  <c:v>0</c:v>
                </c:pt>
                <c:pt idx="3">
                  <c:v>0.93940000000000001</c:v>
                </c:pt>
                <c:pt idx="4">
                  <c:v>1</c:v>
                </c:pt>
                <c:pt idx="5">
                  <c:v>0.98099999999999998</c:v>
                </c:pt>
                <c:pt idx="6">
                  <c:v>0.99639999999999995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9E-4A39-8991-0C0AF505F0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2659935"/>
        <c:axId val="2052670015"/>
      </c:barChart>
      <c:catAx>
        <c:axId val="20526599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52670015"/>
        <c:crosses val="autoZero"/>
        <c:auto val="1"/>
        <c:lblAlgn val="ctr"/>
        <c:lblOffset val="100"/>
        <c:noMultiLvlLbl val="0"/>
      </c:catAx>
      <c:valAx>
        <c:axId val="205267001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52659935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DistilGPT2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EDGE'!$T$98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EDGE'!$U$97:$AB$97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EDGE'!$U$98:$AB$98</c:f>
              <c:numCache>
                <c:formatCode>0.0000</c:formatCode>
                <c:ptCount val="8"/>
                <c:pt idx="0">
                  <c:v>0.98109999999999997</c:v>
                </c:pt>
                <c:pt idx="1">
                  <c:v>0.89100000000000001</c:v>
                </c:pt>
                <c:pt idx="2">
                  <c:v>0</c:v>
                </c:pt>
                <c:pt idx="3">
                  <c:v>1</c:v>
                </c:pt>
                <c:pt idx="4">
                  <c:v>0.68830000000000002</c:v>
                </c:pt>
                <c:pt idx="5">
                  <c:v>0.82609999999999995</c:v>
                </c:pt>
                <c:pt idx="6">
                  <c:v>0.77700000000000002</c:v>
                </c:pt>
                <c:pt idx="7">
                  <c:v>0.79549999999999998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EC-48BB-8468-D6D5B3FBD0F7}"/>
            </c:ext>
          </c:extLst>
        </c:ser>
        <c:ser>
          <c:idx val="1"/>
          <c:order val="1"/>
          <c:tx>
            <c:strRef>
              <c:f>'Compare model da TON A EDGE'!$T$99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EDGE'!$U$97:$AB$97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EDGE'!$U$99:$AB$99</c:f>
              <c:numCache>
                <c:formatCode>0.0000</c:formatCode>
                <c:ptCount val="8"/>
                <c:pt idx="0">
                  <c:v>0.74819999999999998</c:v>
                </c:pt>
                <c:pt idx="1">
                  <c:v>0.8528</c:v>
                </c:pt>
                <c:pt idx="2">
                  <c:v>0</c:v>
                </c:pt>
                <c:pt idx="3">
                  <c:v>0.67410000000000003</c:v>
                </c:pt>
                <c:pt idx="4">
                  <c:v>0.79100000000000004</c:v>
                </c:pt>
                <c:pt idx="5">
                  <c:v>0.88370000000000004</c:v>
                </c:pt>
                <c:pt idx="6">
                  <c:v>0.83940000000000003</c:v>
                </c:pt>
                <c:pt idx="7">
                  <c:v>0.95889999999999997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EC-48BB-8468-D6D5B3FBD0F7}"/>
            </c:ext>
          </c:extLst>
        </c:ser>
        <c:ser>
          <c:idx val="2"/>
          <c:order val="2"/>
          <c:tx>
            <c:strRef>
              <c:f>'Compare model da TON A EDGE'!$T$100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EDGE'!$U$97:$AB$97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EDGE'!$U$100:$AB$100</c:f>
              <c:numCache>
                <c:formatCode>0.0000</c:formatCode>
                <c:ptCount val="8"/>
                <c:pt idx="0">
                  <c:v>0.84899999999999998</c:v>
                </c:pt>
                <c:pt idx="1">
                  <c:v>0.87150000000000005</c:v>
                </c:pt>
                <c:pt idx="2">
                  <c:v>0</c:v>
                </c:pt>
                <c:pt idx="3">
                  <c:v>0.80530000000000002</c:v>
                </c:pt>
                <c:pt idx="4">
                  <c:v>0.73609999999999998</c:v>
                </c:pt>
                <c:pt idx="5">
                  <c:v>0.85389999999999999</c:v>
                </c:pt>
                <c:pt idx="6">
                  <c:v>0.80700000000000005</c:v>
                </c:pt>
                <c:pt idx="7">
                  <c:v>0.86960000000000004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EC-48BB-8468-D6D5B3FBD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2691135"/>
        <c:axId val="2052696415"/>
      </c:barChart>
      <c:catAx>
        <c:axId val="2052691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52696415"/>
        <c:crosses val="autoZero"/>
        <c:auto val="1"/>
        <c:lblAlgn val="ctr"/>
        <c:lblOffset val="100"/>
        <c:noMultiLvlLbl val="0"/>
      </c:catAx>
      <c:valAx>
        <c:axId val="205269641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52691135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EDGE'!$BG$98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EDGE'!$BH$97:$BO$97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EDGE'!$BH$98:$BO$98</c:f>
              <c:numCache>
                <c:formatCode>0.0000</c:formatCode>
                <c:ptCount val="8"/>
                <c:pt idx="0">
                  <c:v>0.9204</c:v>
                </c:pt>
                <c:pt idx="1">
                  <c:v>1</c:v>
                </c:pt>
                <c:pt idx="2">
                  <c:v>0</c:v>
                </c:pt>
                <c:pt idx="3">
                  <c:v>0.99119999999999997</c:v>
                </c:pt>
                <c:pt idx="4">
                  <c:v>0.55069999999999997</c:v>
                </c:pt>
                <c:pt idx="5">
                  <c:v>0.8649</c:v>
                </c:pt>
                <c:pt idx="6">
                  <c:v>0.96360000000000001</c:v>
                </c:pt>
                <c:pt idx="7">
                  <c:v>0.82889999999999997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54-484E-BABB-C077D9F6F55F}"/>
            </c:ext>
          </c:extLst>
        </c:ser>
        <c:ser>
          <c:idx val="1"/>
          <c:order val="1"/>
          <c:tx>
            <c:strRef>
              <c:f>'Compare model da TON A EDGE'!$BG$99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EDGE'!$BH$97:$BO$97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EDGE'!$BH$99:$BO$99</c:f>
              <c:numCache>
                <c:formatCode>0.0000</c:formatCode>
                <c:ptCount val="8"/>
                <c:pt idx="0">
                  <c:v>0.74819999999999998</c:v>
                </c:pt>
                <c:pt idx="1">
                  <c:v>0.27610000000000001</c:v>
                </c:pt>
                <c:pt idx="2">
                  <c:v>0</c:v>
                </c:pt>
                <c:pt idx="3">
                  <c:v>0.83699999999999997</c:v>
                </c:pt>
                <c:pt idx="4">
                  <c:v>0.93279999999999996</c:v>
                </c:pt>
                <c:pt idx="5">
                  <c:v>0.99219999999999997</c:v>
                </c:pt>
                <c:pt idx="6">
                  <c:v>0.77370000000000005</c:v>
                </c:pt>
                <c:pt idx="7">
                  <c:v>0.86299999999999999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54-484E-BABB-C077D9F6F55F}"/>
            </c:ext>
          </c:extLst>
        </c:ser>
        <c:ser>
          <c:idx val="2"/>
          <c:order val="2"/>
          <c:tx>
            <c:strRef>
              <c:f>'Compare model da TON A EDGE'!$BG$100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EDGE'!$BH$97:$BO$97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EDGE'!$BH$100:$BO$100</c:f>
              <c:numCache>
                <c:formatCode>0.0000</c:formatCode>
                <c:ptCount val="8"/>
                <c:pt idx="0">
                  <c:v>0.82540000000000002</c:v>
                </c:pt>
                <c:pt idx="1">
                  <c:v>0.43269999999999997</c:v>
                </c:pt>
                <c:pt idx="2">
                  <c:v>0</c:v>
                </c:pt>
                <c:pt idx="3">
                  <c:v>0.90759999999999996</c:v>
                </c:pt>
                <c:pt idx="4">
                  <c:v>0.6925</c:v>
                </c:pt>
                <c:pt idx="5">
                  <c:v>0.92420000000000002</c:v>
                </c:pt>
                <c:pt idx="6">
                  <c:v>0.85829999999999995</c:v>
                </c:pt>
                <c:pt idx="7">
                  <c:v>0.84560000000000002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54-484E-BABB-C077D9F6F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2695935"/>
        <c:axId val="2052693055"/>
      </c:barChart>
      <c:catAx>
        <c:axId val="20526959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52693055"/>
        <c:crosses val="autoZero"/>
        <c:auto val="1"/>
        <c:lblAlgn val="ctr"/>
        <c:lblOffset val="100"/>
        <c:noMultiLvlLbl val="0"/>
      </c:catAx>
      <c:valAx>
        <c:axId val="2052693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52695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EDGE'!$AI$98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EDGE'!$AJ$97:$AQ$97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EDGE'!$AJ$98:$AQ$98</c:f>
              <c:numCache>
                <c:formatCode>0.0000</c:formatCode>
                <c:ptCount val="8"/>
                <c:pt idx="0">
                  <c:v>0.91059999999999997</c:v>
                </c:pt>
                <c:pt idx="1">
                  <c:v>0.90339999999999998</c:v>
                </c:pt>
                <c:pt idx="2">
                  <c:v>0</c:v>
                </c:pt>
                <c:pt idx="3">
                  <c:v>0.97219999999999995</c:v>
                </c:pt>
                <c:pt idx="4">
                  <c:v>0.81479999999999997</c:v>
                </c:pt>
                <c:pt idx="5">
                  <c:v>0.86</c:v>
                </c:pt>
                <c:pt idx="6">
                  <c:v>0.94320000000000004</c:v>
                </c:pt>
                <c:pt idx="7">
                  <c:v>0.89680000000000004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F6-4573-BD50-57F466FF1DC7}"/>
            </c:ext>
          </c:extLst>
        </c:ser>
        <c:ser>
          <c:idx val="1"/>
          <c:order val="1"/>
          <c:tx>
            <c:strRef>
              <c:f>'Compare model da TON A EDGE'!$AI$99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EDGE'!$AJ$97:$AQ$97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EDGE'!$AJ$99:$AQ$99</c:f>
              <c:numCache>
                <c:formatCode>0.0000</c:formatCode>
                <c:ptCount val="8"/>
                <c:pt idx="0">
                  <c:v>0.80579999999999996</c:v>
                </c:pt>
                <c:pt idx="1">
                  <c:v>0.97550000000000003</c:v>
                </c:pt>
                <c:pt idx="2">
                  <c:v>0</c:v>
                </c:pt>
                <c:pt idx="3">
                  <c:v>0.77780000000000005</c:v>
                </c:pt>
                <c:pt idx="4">
                  <c:v>0.80089999999999995</c:v>
                </c:pt>
                <c:pt idx="5">
                  <c:v>1</c:v>
                </c:pt>
                <c:pt idx="6">
                  <c:v>0.60580000000000001</c:v>
                </c:pt>
                <c:pt idx="7">
                  <c:v>0.77400000000000002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F6-4573-BD50-57F466FF1DC7}"/>
            </c:ext>
          </c:extLst>
        </c:ser>
        <c:ser>
          <c:idx val="2"/>
          <c:order val="2"/>
          <c:tx>
            <c:strRef>
              <c:f>'Compare model da TON A EDGE'!$AI$100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EDGE'!$AJ$97:$AQ$97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EDGE'!$AJ$100:$AQ$100</c:f>
              <c:numCache>
                <c:formatCode>0.0000</c:formatCode>
                <c:ptCount val="8"/>
                <c:pt idx="0">
                  <c:v>0.85499999999999998</c:v>
                </c:pt>
                <c:pt idx="1">
                  <c:v>0.93810000000000004</c:v>
                </c:pt>
                <c:pt idx="2">
                  <c:v>0</c:v>
                </c:pt>
                <c:pt idx="3">
                  <c:v>0.86419999999999997</c:v>
                </c:pt>
                <c:pt idx="4">
                  <c:v>0.81779999999999997</c:v>
                </c:pt>
                <c:pt idx="5">
                  <c:v>0.92469999999999997</c:v>
                </c:pt>
                <c:pt idx="6">
                  <c:v>0.73780000000000001</c:v>
                </c:pt>
                <c:pt idx="7">
                  <c:v>0.83089999999999997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F6-4573-BD50-57F466FF1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2699295"/>
        <c:axId val="2052693535"/>
      </c:barChart>
      <c:catAx>
        <c:axId val="2052699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52693535"/>
        <c:crosses val="autoZero"/>
        <c:auto val="1"/>
        <c:lblAlgn val="ctr"/>
        <c:lblOffset val="100"/>
        <c:noMultiLvlLbl val="0"/>
      </c:catAx>
      <c:valAx>
        <c:axId val="205269353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52699295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DisitlBert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T5'!$B$119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T5'!$C$118:$Q$118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T5'!$C$119:$Q$119</c:f>
              <c:numCache>
                <c:formatCode>0.0000</c:formatCode>
                <c:ptCount val="15"/>
                <c:pt idx="0">
                  <c:v>7.3400000000000007E-2</c:v>
                </c:pt>
                <c:pt idx="1">
                  <c:v>0</c:v>
                </c:pt>
                <c:pt idx="2">
                  <c:v>0.1225</c:v>
                </c:pt>
                <c:pt idx="3">
                  <c:v>0</c:v>
                </c:pt>
                <c:pt idx="4">
                  <c:v>0.1045</c:v>
                </c:pt>
                <c:pt idx="5">
                  <c:v>0.5</c:v>
                </c:pt>
                <c:pt idx="6">
                  <c:v>1.3599999999999999E-2</c:v>
                </c:pt>
                <c:pt idx="7">
                  <c:v>0</c:v>
                </c:pt>
                <c:pt idx="8">
                  <c:v>9.0399999999999994E-2</c:v>
                </c:pt>
                <c:pt idx="9">
                  <c:v>0.44440000000000002</c:v>
                </c:pt>
                <c:pt idx="10">
                  <c:v>7.51E-2</c:v>
                </c:pt>
                <c:pt idx="11">
                  <c:v>3.7400000000000003E-2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35-4654-82D8-34844B798FE8}"/>
            </c:ext>
          </c:extLst>
        </c:ser>
        <c:ser>
          <c:idx val="1"/>
          <c:order val="1"/>
          <c:tx>
            <c:strRef>
              <c:f>'Compare DistBer, Distgpt2, T5'!$B$120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T5'!$C$118:$Q$118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T5'!$C$120:$Q$120</c:f>
              <c:numCache>
                <c:formatCode>0.0000</c:formatCode>
                <c:ptCount val="15"/>
                <c:pt idx="0">
                  <c:v>1</c:v>
                </c:pt>
                <c:pt idx="1">
                  <c:v>0</c:v>
                </c:pt>
                <c:pt idx="2">
                  <c:v>0.82689999999999997</c:v>
                </c:pt>
                <c:pt idx="3">
                  <c:v>0</c:v>
                </c:pt>
                <c:pt idx="4">
                  <c:v>0.29339999999999999</c:v>
                </c:pt>
                <c:pt idx="5">
                  <c:v>5.8999999999999999E-3</c:v>
                </c:pt>
                <c:pt idx="6">
                  <c:v>1</c:v>
                </c:pt>
                <c:pt idx="7">
                  <c:v>0</c:v>
                </c:pt>
                <c:pt idx="8">
                  <c:v>0.91839999999999999</c:v>
                </c:pt>
                <c:pt idx="9">
                  <c:v>5.4000000000000003E-3</c:v>
                </c:pt>
                <c:pt idx="10">
                  <c:v>1</c:v>
                </c:pt>
                <c:pt idx="11">
                  <c:v>3.7400000000000003E-2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35-4654-82D8-34844B798FE8}"/>
            </c:ext>
          </c:extLst>
        </c:ser>
        <c:ser>
          <c:idx val="2"/>
          <c:order val="2"/>
          <c:tx>
            <c:strRef>
              <c:f>'Compare DistBer, Distgpt2, T5'!$B$121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T5'!$C$118:$Q$118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T5'!$C$121:$Q$121</c:f>
              <c:numCache>
                <c:formatCode>0.0000</c:formatCode>
                <c:ptCount val="15"/>
                <c:pt idx="0">
                  <c:v>0.1368</c:v>
                </c:pt>
                <c:pt idx="1">
                  <c:v>0</c:v>
                </c:pt>
                <c:pt idx="2">
                  <c:v>0.21340000000000001</c:v>
                </c:pt>
                <c:pt idx="3">
                  <c:v>0</c:v>
                </c:pt>
                <c:pt idx="4">
                  <c:v>0.15409999999999999</c:v>
                </c:pt>
                <c:pt idx="5">
                  <c:v>1.17E-2</c:v>
                </c:pt>
                <c:pt idx="6">
                  <c:v>2.6800000000000001E-2</c:v>
                </c:pt>
                <c:pt idx="7">
                  <c:v>0</c:v>
                </c:pt>
                <c:pt idx="8">
                  <c:v>0.1646</c:v>
                </c:pt>
                <c:pt idx="9">
                  <c:v>1.06E-2</c:v>
                </c:pt>
                <c:pt idx="10">
                  <c:v>0.13980000000000001</c:v>
                </c:pt>
                <c:pt idx="11">
                  <c:v>3.7400000000000003E-2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35-4654-82D8-34844B798F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7927775"/>
        <c:axId val="877924415"/>
      </c:barChart>
      <c:catAx>
        <c:axId val="8779277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924415"/>
        <c:crosses val="autoZero"/>
        <c:auto val="1"/>
        <c:lblAlgn val="ctr"/>
        <c:lblOffset val="100"/>
        <c:noMultiLvlLbl val="0"/>
      </c:catAx>
      <c:valAx>
        <c:axId val="87792441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927775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GPT-Neo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T5'!$P$9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T5'!$Q$8:$AE$8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T5'!$Q$9:$AE$9</c:f>
              <c:numCache>
                <c:formatCode>0.0000</c:formatCode>
                <c:ptCount val="15"/>
                <c:pt idx="0">
                  <c:v>0.98770000000000002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0.96040000000000003</c:v>
                </c:pt>
                <c:pt idx="6">
                  <c:v>1</c:v>
                </c:pt>
                <c:pt idx="7">
                  <c:v>0.99050000000000005</c:v>
                </c:pt>
                <c:pt idx="8">
                  <c:v>1</c:v>
                </c:pt>
                <c:pt idx="9">
                  <c:v>1</c:v>
                </c:pt>
                <c:pt idx="10">
                  <c:v>0.97099999999999997</c:v>
                </c:pt>
                <c:pt idx="11">
                  <c:v>1</c:v>
                </c:pt>
                <c:pt idx="12">
                  <c:v>1</c:v>
                </c:pt>
                <c:pt idx="13">
                  <c:v>0.86170000000000002</c:v>
                </c:pt>
                <c:pt idx="14" formatCode="General">
                  <c:v>0.94379999999999997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9-4F45-8C58-6BAE7276CB17}"/>
            </c:ext>
          </c:extLst>
        </c:ser>
        <c:ser>
          <c:idx val="1"/>
          <c:order val="1"/>
          <c:tx>
            <c:strRef>
              <c:f>'Compare DistBer, Distgpt2, T5'!$P$10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T5'!$Q$8:$AE$8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T5'!$Q$10:$AE$10</c:f>
              <c:numCache>
                <c:formatCode>0.0000</c:formatCode>
                <c:ptCount val="15"/>
                <c:pt idx="0">
                  <c:v>0.81630000000000003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0.96840000000000004</c:v>
                </c:pt>
                <c:pt idx="5">
                  <c:v>0.97</c:v>
                </c:pt>
                <c:pt idx="6">
                  <c:v>1</c:v>
                </c:pt>
                <c:pt idx="7">
                  <c:v>0.99050000000000005</c:v>
                </c:pt>
                <c:pt idx="8" formatCode="General">
                  <c:v>0.67310000000000003</c:v>
                </c:pt>
                <c:pt idx="9">
                  <c:v>0.87229999999999996</c:v>
                </c:pt>
                <c:pt idx="10">
                  <c:v>0.71279999999999999</c:v>
                </c:pt>
                <c:pt idx="11" formatCode="General">
                  <c:v>0.94740000000000002</c:v>
                </c:pt>
                <c:pt idx="12">
                  <c:v>0.96840000000000004</c:v>
                </c:pt>
                <c:pt idx="13">
                  <c:v>0.80200000000000005</c:v>
                </c:pt>
                <c:pt idx="14" formatCode="General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E9-4F45-8C58-6BAE7276CB17}"/>
            </c:ext>
          </c:extLst>
        </c:ser>
        <c:ser>
          <c:idx val="2"/>
          <c:order val="2"/>
          <c:tx>
            <c:strRef>
              <c:f>'Compare DistBer, Distgpt2, T5'!$P$11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T5'!$Q$8:$AE$8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T5'!$Q$11:$AE$11</c:f>
              <c:numCache>
                <c:formatCode>0.0000</c:formatCode>
                <c:ptCount val="15"/>
                <c:pt idx="0">
                  <c:v>0.89390000000000003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0.98399999999999999</c:v>
                </c:pt>
                <c:pt idx="5">
                  <c:v>0.96519999999999995</c:v>
                </c:pt>
                <c:pt idx="6">
                  <c:v>1</c:v>
                </c:pt>
                <c:pt idx="7">
                  <c:v>0.99050000000000005</c:v>
                </c:pt>
                <c:pt idx="8" formatCode="General">
                  <c:v>0.80459999999999998</c:v>
                </c:pt>
                <c:pt idx="9">
                  <c:v>0.93179999999999996</c:v>
                </c:pt>
                <c:pt idx="10">
                  <c:v>0.82210000000000005</c:v>
                </c:pt>
                <c:pt idx="11">
                  <c:v>0.93700000000000006</c:v>
                </c:pt>
                <c:pt idx="12">
                  <c:v>0.98399999999999999</c:v>
                </c:pt>
                <c:pt idx="13">
                  <c:v>0.83079999999999998</c:v>
                </c:pt>
                <c:pt idx="14" formatCode="General">
                  <c:v>0.8528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E9-4F45-8C58-6BAE7276C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4894048"/>
        <c:axId val="954882048"/>
      </c:barChart>
      <c:catAx>
        <c:axId val="954894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882048"/>
        <c:crosses val="autoZero"/>
        <c:auto val="1"/>
        <c:lblAlgn val="ctr"/>
        <c:lblOffset val="100"/>
        <c:noMultiLvlLbl val="0"/>
      </c:catAx>
      <c:valAx>
        <c:axId val="9548820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894048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TON-IoT </a:t>
            </a:r>
            <a:r>
              <a:rPr lang="it-IT" sz="1500" dirty="0" err="1"/>
              <a:t>DsiltBert</a:t>
            </a:r>
            <a:r>
              <a:rPr lang="it-IT" sz="1500" dirty="0"/>
              <a:t> - DistilGPT2 - BART-base 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EDGE'!$E$419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EDGE'!$F$418:$J$418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EDGE'!$F$419:$J$419</c:f>
              <c:numCache>
                <c:formatCode>0.0000</c:formatCode>
                <c:ptCount val="5"/>
                <c:pt idx="0">
                  <c:v>0.98140000000000005</c:v>
                </c:pt>
                <c:pt idx="1">
                  <c:v>1.89E-2</c:v>
                </c:pt>
                <c:pt idx="2">
                  <c:v>0.48170000000000002</c:v>
                </c:pt>
                <c:pt idx="3">
                  <c:v>0.501</c:v>
                </c:pt>
                <c:pt idx="4">
                  <c:v>0.4899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ED-4DF2-98F1-29C52EA9450C}"/>
            </c:ext>
          </c:extLst>
        </c:ser>
        <c:ser>
          <c:idx val="1"/>
          <c:order val="1"/>
          <c:tx>
            <c:strRef>
              <c:f>'Compare model da TON A EDGE'!$E$420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EDGE'!$F$418:$J$418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EDGE'!$F$420:$J$420</c:f>
              <c:numCache>
                <c:formatCode>General</c:formatCode>
                <c:ptCount val="5"/>
                <c:pt idx="0">
                  <c:v>0.98329999999999995</c:v>
                </c:pt>
                <c:pt idx="1">
                  <c:v>5.7599999999999998E-2</c:v>
                </c:pt>
                <c:pt idx="2">
                  <c:v>0.48180000000000001</c:v>
                </c:pt>
                <c:pt idx="3">
                  <c:v>0.47549999999999998</c:v>
                </c:pt>
                <c:pt idx="4">
                  <c:v>0.47789999999999999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ED-4DF2-98F1-29C52EA9450C}"/>
            </c:ext>
          </c:extLst>
        </c:ser>
        <c:ser>
          <c:idx val="2"/>
          <c:order val="2"/>
          <c:tx>
            <c:strRef>
              <c:f>'Compare model da TON A EDGE'!$E$421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EDGE'!$F$418:$J$418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EDGE'!$F$421:$J$421</c:f>
              <c:numCache>
                <c:formatCode>0.0000</c:formatCode>
                <c:ptCount val="5"/>
                <c:pt idx="0">
                  <c:v>0.97640000000000005</c:v>
                </c:pt>
                <c:pt idx="1">
                  <c:v>7.4200000000000002E-2</c:v>
                </c:pt>
                <c:pt idx="2">
                  <c:v>0.47120000000000001</c:v>
                </c:pt>
                <c:pt idx="3">
                  <c:v>0.43180000000000002</c:v>
                </c:pt>
                <c:pt idx="4">
                  <c:v>0.44840000000000002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ED-4DF2-98F1-29C52EA9450C}"/>
            </c:ext>
          </c:extLst>
        </c:ser>
        <c:ser>
          <c:idx val="3"/>
          <c:order val="3"/>
          <c:tx>
            <c:strRef>
              <c:f>'Compare model da TON A EDGE'!$E$422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EDGE'!$F$418:$J$418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EDGE'!$F$422:$J$422</c:f>
              <c:numCache>
                <c:formatCode>0.0000</c:formatCode>
                <c:ptCount val="5"/>
                <c:pt idx="0">
                  <c:v>0.97640000000000005</c:v>
                </c:pt>
                <c:pt idx="1">
                  <c:v>7.4200000000000002E-2</c:v>
                </c:pt>
                <c:pt idx="2">
                  <c:v>0.47120000000000001</c:v>
                </c:pt>
                <c:pt idx="3">
                  <c:v>0.43180000000000002</c:v>
                </c:pt>
                <c:pt idx="4">
                  <c:v>0.44840000000000002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ED-4DF2-98F1-29C52EA9450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92658543"/>
        <c:axId val="1692660463"/>
      </c:barChart>
      <c:catAx>
        <c:axId val="16926585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92660463"/>
        <c:crosses val="autoZero"/>
        <c:auto val="1"/>
        <c:lblAlgn val="ctr"/>
        <c:lblOffset val="100"/>
        <c:noMultiLvlLbl val="0"/>
      </c:catAx>
      <c:valAx>
        <c:axId val="1692660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92658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EDGE'!$Q$438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EDGE'!$R$437:$T$437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EDGE'!$R$438:$T$438</c:f>
              <c:numCache>
                <c:formatCode>0.0000</c:formatCode>
                <c:ptCount val="3"/>
                <c:pt idx="0">
                  <c:v>0.78300000000000003</c:v>
                </c:pt>
                <c:pt idx="1">
                  <c:v>0.82299999999999995</c:v>
                </c:pt>
                <c:pt idx="2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70-47A8-B8BA-C5A011CC1F9E}"/>
            </c:ext>
          </c:extLst>
        </c:ser>
        <c:ser>
          <c:idx val="1"/>
          <c:order val="1"/>
          <c:tx>
            <c:strRef>
              <c:f>'Compare model da TON A EDGE'!$Q$439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EDGE'!$R$437:$T$437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EDGE'!$R$439:$T$439</c:f>
              <c:numCache>
                <c:formatCode>0.0000</c:formatCode>
                <c:ptCount val="3"/>
                <c:pt idx="0">
                  <c:v>0.8226</c:v>
                </c:pt>
                <c:pt idx="1">
                  <c:v>0.83620000000000005</c:v>
                </c:pt>
                <c:pt idx="2">
                  <c:v>0.82840000000000003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70-47A8-B8BA-C5A011CC1F9E}"/>
            </c:ext>
          </c:extLst>
        </c:ser>
        <c:ser>
          <c:idx val="2"/>
          <c:order val="2"/>
          <c:tx>
            <c:strRef>
              <c:f>'Compare model da TON A EDGE'!$Q$440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EDGE'!$R$437:$T$437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EDGE'!$R$440:$T$440</c:f>
              <c:numCache>
                <c:formatCode>0.0000</c:formatCode>
                <c:ptCount val="3"/>
                <c:pt idx="0">
                  <c:v>0.7641</c:v>
                </c:pt>
                <c:pt idx="1">
                  <c:v>0.66590000000000005</c:v>
                </c:pt>
                <c:pt idx="2">
                  <c:v>0.70489999999999997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70-47A8-B8BA-C5A011CC1F9E}"/>
            </c:ext>
          </c:extLst>
        </c:ser>
        <c:ser>
          <c:idx val="3"/>
          <c:order val="3"/>
          <c:tx>
            <c:strRef>
              <c:f>'Compare model da TON A EDGE'!$Q$441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EDGE'!$R$437:$T$437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EDGE'!$R$441:$T$441</c:f>
              <c:numCache>
                <c:formatCode>0.0000</c:formatCode>
                <c:ptCount val="3"/>
                <c:pt idx="0">
                  <c:v>0.74709999999999999</c:v>
                </c:pt>
                <c:pt idx="1">
                  <c:v>0.65739999999999998</c:v>
                </c:pt>
                <c:pt idx="2">
                  <c:v>0.68210000000000004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70-47A8-B8BA-C5A011CC1F9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500144512"/>
        <c:axId val="1500128192"/>
      </c:barChart>
      <c:catAx>
        <c:axId val="15001445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0128192"/>
        <c:crosses val="autoZero"/>
        <c:auto val="1"/>
        <c:lblAlgn val="ctr"/>
        <c:lblOffset val="100"/>
        <c:noMultiLvlLbl val="0"/>
      </c:catAx>
      <c:valAx>
        <c:axId val="1500128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014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DistilBERT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EDGE'!$F$433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EDGE'!$G$432:$N$432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EDGE'!$G$433:$N$433</c:f>
              <c:numCache>
                <c:formatCode>0.0000</c:formatCode>
                <c:ptCount val="8"/>
                <c:pt idx="0">
                  <c:v>0.72899999999999998</c:v>
                </c:pt>
                <c:pt idx="1">
                  <c:v>0.95440000000000003</c:v>
                </c:pt>
                <c:pt idx="2">
                  <c:v>0</c:v>
                </c:pt>
                <c:pt idx="3">
                  <c:v>0.98080000000000001</c:v>
                </c:pt>
                <c:pt idx="4">
                  <c:v>0.99260000000000004</c:v>
                </c:pt>
                <c:pt idx="5">
                  <c:v>0.8639</c:v>
                </c:pt>
                <c:pt idx="6">
                  <c:v>0.76300000000000001</c:v>
                </c:pt>
                <c:pt idx="7">
                  <c:v>0.98009999999999997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0C-4830-ADA6-8C124130D276}"/>
            </c:ext>
          </c:extLst>
        </c:ser>
        <c:ser>
          <c:idx val="1"/>
          <c:order val="1"/>
          <c:tx>
            <c:strRef>
              <c:f>'Compare model da TON A EDGE'!$F$434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EDGE'!$G$432:$N$432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EDGE'!$G$434:$N$434</c:f>
              <c:numCache>
                <c:formatCode>0.0000</c:formatCode>
                <c:ptCount val="8"/>
                <c:pt idx="0">
                  <c:v>0.96299999999999997</c:v>
                </c:pt>
                <c:pt idx="1">
                  <c:v>0.99629999999999996</c:v>
                </c:pt>
                <c:pt idx="2">
                  <c:v>0</c:v>
                </c:pt>
                <c:pt idx="3">
                  <c:v>0.97460000000000002</c:v>
                </c:pt>
                <c:pt idx="4">
                  <c:v>0.98260000000000003</c:v>
                </c:pt>
                <c:pt idx="5">
                  <c:v>0.8881</c:v>
                </c:pt>
                <c:pt idx="6">
                  <c:v>0.88949999999999996</c:v>
                </c:pt>
                <c:pt idx="7">
                  <c:v>0.88690000000000002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0C-4830-ADA6-8C124130D276}"/>
            </c:ext>
          </c:extLst>
        </c:ser>
        <c:ser>
          <c:idx val="2"/>
          <c:order val="2"/>
          <c:tx>
            <c:strRef>
              <c:f>'Compare model da TON A EDGE'!$F$435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EDGE'!$G$432:$N$432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EDGE'!$G$435:$N$435</c:f>
              <c:numCache>
                <c:formatCode>0.0000</c:formatCode>
                <c:ptCount val="8"/>
                <c:pt idx="0">
                  <c:v>0.82979999999999998</c:v>
                </c:pt>
                <c:pt idx="1">
                  <c:v>0.97629999999999995</c:v>
                </c:pt>
                <c:pt idx="2">
                  <c:v>0</c:v>
                </c:pt>
                <c:pt idx="3">
                  <c:v>0.97770000000000001</c:v>
                </c:pt>
                <c:pt idx="4">
                  <c:v>0.98750000000000004</c:v>
                </c:pt>
                <c:pt idx="5">
                  <c:v>0.87590000000000001</c:v>
                </c:pt>
                <c:pt idx="6">
                  <c:v>0.82140000000000002</c:v>
                </c:pt>
                <c:pt idx="7">
                  <c:v>0.93120000000000003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0C-4830-ADA6-8C124130D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6032832"/>
        <c:axId val="1686033792"/>
      </c:barChart>
      <c:catAx>
        <c:axId val="1686032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86033792"/>
        <c:crosses val="autoZero"/>
        <c:auto val="1"/>
        <c:lblAlgn val="ctr"/>
        <c:lblOffset val="100"/>
        <c:noMultiLvlLbl val="0"/>
      </c:catAx>
      <c:valAx>
        <c:axId val="16860337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8603283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DistilGPT2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EDGE'!$W$433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EDGE'!$X$432:$AE$432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EDGE'!$X$433:$AE$433</c:f>
              <c:numCache>
                <c:formatCode>0.0000</c:formatCode>
                <c:ptCount val="8"/>
                <c:pt idx="0">
                  <c:v>0.94479999999999997</c:v>
                </c:pt>
                <c:pt idx="1">
                  <c:v>0.96989999999999998</c:v>
                </c:pt>
                <c:pt idx="2">
                  <c:v>0</c:v>
                </c:pt>
                <c:pt idx="3">
                  <c:v>0.91869999999999996</c:v>
                </c:pt>
                <c:pt idx="4">
                  <c:v>1</c:v>
                </c:pt>
                <c:pt idx="5">
                  <c:v>0.87229999999999996</c:v>
                </c:pt>
                <c:pt idx="6">
                  <c:v>0.95140000000000002</c:v>
                </c:pt>
                <c:pt idx="7">
                  <c:v>0.92410000000000003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5B-4C07-A8DE-4CF0C60ACAA3}"/>
            </c:ext>
          </c:extLst>
        </c:ser>
        <c:ser>
          <c:idx val="1"/>
          <c:order val="1"/>
          <c:tx>
            <c:strRef>
              <c:f>'Compare model da TON A EDGE'!$W$434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EDGE'!$X$432:$AE$432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EDGE'!$X$434:$AE$434</c:f>
              <c:numCache>
                <c:formatCode>0.0000</c:formatCode>
                <c:ptCount val="8"/>
                <c:pt idx="0">
                  <c:v>0.98560000000000003</c:v>
                </c:pt>
                <c:pt idx="1">
                  <c:v>0.98770000000000002</c:v>
                </c:pt>
                <c:pt idx="2">
                  <c:v>0</c:v>
                </c:pt>
                <c:pt idx="3">
                  <c:v>0.83699999999999997</c:v>
                </c:pt>
                <c:pt idx="4">
                  <c:v>0.9254</c:v>
                </c:pt>
                <c:pt idx="5">
                  <c:v>0.95350000000000001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5B-4C07-A8DE-4CF0C60ACAA3}"/>
            </c:ext>
          </c:extLst>
        </c:ser>
        <c:ser>
          <c:idx val="2"/>
          <c:order val="2"/>
          <c:tx>
            <c:strRef>
              <c:f>'Compare model da TON A EDGE'!$W$435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EDGE'!$X$432:$AE$432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EDGE'!$X$435:$AE$435</c:f>
              <c:numCache>
                <c:formatCode>0.0000</c:formatCode>
                <c:ptCount val="8"/>
                <c:pt idx="0">
                  <c:v>0.96479999999999999</c:v>
                </c:pt>
                <c:pt idx="1">
                  <c:v>0.97870000000000001</c:v>
                </c:pt>
                <c:pt idx="2">
                  <c:v>0</c:v>
                </c:pt>
                <c:pt idx="3">
                  <c:v>0.876</c:v>
                </c:pt>
                <c:pt idx="4">
                  <c:v>0.96120000000000005</c:v>
                </c:pt>
                <c:pt idx="5">
                  <c:v>0.91110000000000002</c:v>
                </c:pt>
                <c:pt idx="6">
                  <c:v>0.97509999999999997</c:v>
                </c:pt>
                <c:pt idx="7">
                  <c:v>0.96050000000000002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5B-4C07-A8DE-4CF0C60AC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6011712"/>
        <c:axId val="1685999232"/>
      </c:barChart>
      <c:catAx>
        <c:axId val="1686011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85999232"/>
        <c:crosses val="autoZero"/>
        <c:auto val="1"/>
        <c:lblAlgn val="ctr"/>
        <c:lblOffset val="100"/>
        <c:noMultiLvlLbl val="0"/>
      </c:catAx>
      <c:valAx>
        <c:axId val="16859992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8601171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EDGE'!$AL$433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EDGE'!$AM$432:$AT$432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EDGE'!$AM$433:$AT$433</c:f>
              <c:numCache>
                <c:formatCode>0.0000</c:formatCode>
                <c:ptCount val="8"/>
                <c:pt idx="0">
                  <c:v>0.9224</c:v>
                </c:pt>
                <c:pt idx="1">
                  <c:v>0.91759999999999997</c:v>
                </c:pt>
                <c:pt idx="2">
                  <c:v>0</c:v>
                </c:pt>
                <c:pt idx="3">
                  <c:v>1</c:v>
                </c:pt>
                <c:pt idx="4">
                  <c:v>0.95509999999999995</c:v>
                </c:pt>
                <c:pt idx="5">
                  <c:v>0.56289999999999996</c:v>
                </c:pt>
                <c:pt idx="6">
                  <c:v>0.89910000000000001</c:v>
                </c:pt>
                <c:pt idx="7">
                  <c:v>0.85609999999999997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F7-43C9-B7BF-F5A4CECF5972}"/>
            </c:ext>
          </c:extLst>
        </c:ser>
        <c:ser>
          <c:idx val="1"/>
          <c:order val="1"/>
          <c:tx>
            <c:strRef>
              <c:f>'Compare model da TON A EDGE'!$AL$434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EDGE'!$AM$432:$AT$432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EDGE'!$AM$434:$AT$434</c:f>
              <c:numCache>
                <c:formatCode>0.0000</c:formatCode>
                <c:ptCount val="8"/>
                <c:pt idx="0">
                  <c:v>0.76980000000000004</c:v>
                </c:pt>
                <c:pt idx="1">
                  <c:v>0.95709999999999995</c:v>
                </c:pt>
                <c:pt idx="2">
                  <c:v>0</c:v>
                </c:pt>
                <c:pt idx="3">
                  <c:v>0.74809999999999999</c:v>
                </c:pt>
                <c:pt idx="4">
                  <c:v>0.63429999999999997</c:v>
                </c:pt>
                <c:pt idx="5">
                  <c:v>0.72870000000000001</c:v>
                </c:pt>
                <c:pt idx="6">
                  <c:v>0.71530000000000005</c:v>
                </c:pt>
                <c:pt idx="7">
                  <c:v>0.77400000000000002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F7-43C9-B7BF-F5A4CECF5972}"/>
            </c:ext>
          </c:extLst>
        </c:ser>
        <c:ser>
          <c:idx val="2"/>
          <c:order val="2"/>
          <c:tx>
            <c:strRef>
              <c:f>'Compare model da TON A EDGE'!$AL$435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EDGE'!$AM$432:$AT$432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EDGE'!$AM$435:$AT$435</c:f>
              <c:numCache>
                <c:formatCode>0.0000</c:formatCode>
                <c:ptCount val="8"/>
                <c:pt idx="0">
                  <c:v>0.83919999999999995</c:v>
                </c:pt>
                <c:pt idx="1">
                  <c:v>0.93689999999999996</c:v>
                </c:pt>
                <c:pt idx="2">
                  <c:v>0</c:v>
                </c:pt>
                <c:pt idx="3">
                  <c:v>0.85589999999999999</c:v>
                </c:pt>
                <c:pt idx="4">
                  <c:v>0.76229999999999998</c:v>
                </c:pt>
                <c:pt idx="5">
                  <c:v>0.6351</c:v>
                </c:pt>
                <c:pt idx="6">
                  <c:v>0.79669999999999996</c:v>
                </c:pt>
                <c:pt idx="7">
                  <c:v>0.81289999999999996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F7-43C9-B7BF-F5A4CECF59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0129632"/>
        <c:axId val="1500135392"/>
      </c:barChart>
      <c:catAx>
        <c:axId val="1500129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0135392"/>
        <c:crosses val="autoZero"/>
        <c:auto val="1"/>
        <c:lblAlgn val="ctr"/>
        <c:lblOffset val="100"/>
        <c:noMultiLvlLbl val="0"/>
      </c:catAx>
      <c:valAx>
        <c:axId val="15001353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012963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EDGE'!$AY$433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EDGE'!$AZ$432:$BG$432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EDGE'!$AZ$433:$BG$433</c:f>
              <c:numCache>
                <c:formatCode>0.0000</c:formatCode>
                <c:ptCount val="8"/>
                <c:pt idx="0">
                  <c:v>0.86760000000000004</c:v>
                </c:pt>
                <c:pt idx="1">
                  <c:v>1</c:v>
                </c:pt>
                <c:pt idx="2">
                  <c:v>0</c:v>
                </c:pt>
                <c:pt idx="3">
                  <c:v>0.99109999999999998</c:v>
                </c:pt>
                <c:pt idx="4">
                  <c:v>0.82279999999999998</c:v>
                </c:pt>
                <c:pt idx="5">
                  <c:v>0.91180000000000005</c:v>
                </c:pt>
                <c:pt idx="6">
                  <c:v>0.73850000000000005</c:v>
                </c:pt>
                <c:pt idx="7">
                  <c:v>0.74509999999999998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8C-41FF-9CDD-98CF0495388B}"/>
            </c:ext>
          </c:extLst>
        </c:ser>
        <c:ser>
          <c:idx val="1"/>
          <c:order val="1"/>
          <c:tx>
            <c:strRef>
              <c:f>'Compare model da TON A EDGE'!$AY$434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EDGE'!$AZ$432:$BG$432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EDGE'!$AZ$434:$BG$434</c:f>
              <c:numCache>
                <c:formatCode>0.0000</c:formatCode>
                <c:ptCount val="8"/>
                <c:pt idx="0">
                  <c:v>0.84889999999999999</c:v>
                </c:pt>
                <c:pt idx="1">
                  <c:v>0.48470000000000002</c:v>
                </c:pt>
                <c:pt idx="2">
                  <c:v>0</c:v>
                </c:pt>
                <c:pt idx="3">
                  <c:v>0.82220000000000004</c:v>
                </c:pt>
                <c:pt idx="4">
                  <c:v>0.48509999999999998</c:v>
                </c:pt>
                <c:pt idx="5">
                  <c:v>0.96120000000000005</c:v>
                </c:pt>
                <c:pt idx="6">
                  <c:v>0.87590000000000001</c:v>
                </c:pt>
                <c:pt idx="7">
                  <c:v>0.78080000000000005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8C-41FF-9CDD-98CF0495388B}"/>
            </c:ext>
          </c:extLst>
        </c:ser>
        <c:ser>
          <c:idx val="2"/>
          <c:order val="2"/>
          <c:tx>
            <c:strRef>
              <c:f>'Compare model da TON A EDGE'!$AY$435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EDGE'!$AZ$432:$BG$432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model da TON A EDGE'!$AZ$435:$BG$435</c:f>
              <c:numCache>
                <c:formatCode>0.0000</c:formatCode>
                <c:ptCount val="8"/>
                <c:pt idx="0">
                  <c:v>0.85819999999999996</c:v>
                </c:pt>
                <c:pt idx="1">
                  <c:v>0.65290000000000004</c:v>
                </c:pt>
                <c:pt idx="2">
                  <c:v>0</c:v>
                </c:pt>
                <c:pt idx="3">
                  <c:v>0.89880000000000004</c:v>
                </c:pt>
                <c:pt idx="4">
                  <c:v>0.61029999999999995</c:v>
                </c:pt>
                <c:pt idx="5">
                  <c:v>0.93579999999999997</c:v>
                </c:pt>
                <c:pt idx="6">
                  <c:v>0.68830000000000002</c:v>
                </c:pt>
                <c:pt idx="7">
                  <c:v>0.76249999999999996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8C-41FF-9CDD-98CF04953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5982912"/>
        <c:axId val="1685983392"/>
      </c:barChart>
      <c:catAx>
        <c:axId val="168598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85983392"/>
        <c:crosses val="autoZero"/>
        <c:auto val="1"/>
        <c:lblAlgn val="ctr"/>
        <c:lblOffset val="100"/>
        <c:noMultiLvlLbl val="0"/>
      </c:catAx>
      <c:valAx>
        <c:axId val="16859833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8598291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Attacchi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T5'!$AR$22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T5'!$AS$21:$AU$21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T5'!$AS$22:$AU$22</c:f>
              <c:numCache>
                <c:formatCode>0.0000</c:formatCode>
                <c:ptCount val="3"/>
                <c:pt idx="0">
                  <c:v>2.0500000000000001E-2</c:v>
                </c:pt>
                <c:pt idx="1">
                  <c:v>5.9700000000000003E-2</c:v>
                </c:pt>
                <c:pt idx="2">
                  <c:v>3.0499999999999999E-2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9-46B4-AA8F-AC84E0087BF7}"/>
            </c:ext>
          </c:extLst>
        </c:ser>
        <c:ser>
          <c:idx val="1"/>
          <c:order val="1"/>
          <c:tx>
            <c:strRef>
              <c:f>'Compare DistBer, Distgpt2, T5'!$AR$23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T5'!$AS$21:$AU$21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T5'!$AS$23:$AU$23</c:f>
              <c:numCache>
                <c:formatCode>0.0000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A9-46B4-AA8F-AC84E0087BF7}"/>
            </c:ext>
          </c:extLst>
        </c:ser>
        <c:ser>
          <c:idx val="2"/>
          <c:order val="2"/>
          <c:tx>
            <c:strRef>
              <c:f>'Compare DistBer, Distgpt2, T5'!$AR$24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T5'!$AS$21:$AU$21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T5'!$AS$24:$AU$24</c:f>
              <c:numCache>
                <c:formatCode>0.0000</c:formatCode>
                <c:ptCount val="3"/>
                <c:pt idx="0">
                  <c:v>1.7100000000000001E-2</c:v>
                </c:pt>
                <c:pt idx="1">
                  <c:v>0.125</c:v>
                </c:pt>
                <c:pt idx="2">
                  <c:v>3.0099999999999998E-2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A9-46B4-AA8F-AC84E0087BF7}"/>
            </c:ext>
          </c:extLst>
        </c:ser>
        <c:ser>
          <c:idx val="3"/>
          <c:order val="3"/>
          <c:tx>
            <c:strRef>
              <c:f>'Compare DistBer, Distgpt2, T5'!$AR$25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T5'!$AS$21:$AU$21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T5'!$AS$25:$AU$25</c:f>
              <c:numCache>
                <c:formatCode>0.0000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A9-46B4-AA8F-AC84E0087BF7}"/>
            </c:ext>
          </c:extLst>
        </c:ser>
        <c:ser>
          <c:idx val="4"/>
          <c:order val="4"/>
          <c:tx>
            <c:strRef>
              <c:f>'Compare DistBer, Distgpt2, T5'!$AR$26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T5'!$AS$21:$AU$21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T5'!$AS$26:$AU$26</c:f>
              <c:numCache>
                <c:formatCode>0.0000</c:formatCode>
                <c:ptCount val="3"/>
                <c:pt idx="0">
                  <c:v>2.0999999999999999E-3</c:v>
                </c:pt>
                <c:pt idx="1">
                  <c:v>1.1999999999999999E-3</c:v>
                </c:pt>
                <c:pt idx="2">
                  <c:v>1.6000000000000001E-3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A9-46B4-AA8F-AC84E0087BF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285869231"/>
        <c:axId val="1285860111"/>
      </c:barChart>
      <c:catAx>
        <c:axId val="12858692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60111"/>
        <c:crosses val="autoZero"/>
        <c:auto val="1"/>
        <c:lblAlgn val="ctr"/>
        <c:lblOffset val="100"/>
        <c:noMultiLvlLbl val="0"/>
      </c:catAx>
      <c:valAx>
        <c:axId val="1285860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69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TON </a:t>
            </a:r>
            <a:r>
              <a:rPr lang="it-IT" sz="1500" dirty="0" err="1"/>
              <a:t>DsiltBert</a:t>
            </a:r>
            <a:r>
              <a:rPr lang="it-IT" sz="1500" dirty="0"/>
              <a:t>- DistilGPT2 - 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 E'!$AG$8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 E'!$AH$7:$AL$7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 E'!$AH$8:$AL$8</c:f>
              <c:numCache>
                <c:formatCode>0.0000</c:formatCode>
                <c:ptCount val="5"/>
                <c:pt idx="0">
                  <c:v>0.84189999999999998</c:v>
                </c:pt>
                <c:pt idx="1">
                  <c:v>0.49490000000000001</c:v>
                </c:pt>
                <c:pt idx="2">
                  <c:v>7.0499999999999993E-2</c:v>
                </c:pt>
                <c:pt idx="3">
                  <c:v>0.11</c:v>
                </c:pt>
                <c:pt idx="4">
                  <c:v>8.5930000000000006E-2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F6-49FC-B558-212879ED5AA0}"/>
            </c:ext>
          </c:extLst>
        </c:ser>
        <c:ser>
          <c:idx val="1"/>
          <c:order val="1"/>
          <c:tx>
            <c:strRef>
              <c:f>'Compare DistBer, Distgpt2, T5 E'!$AG$9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 E'!$AH$7:$AL$7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 E'!$AH$9:$AL$9</c:f>
              <c:numCache>
                <c:formatCode>0.0000</c:formatCode>
                <c:ptCount val="5"/>
                <c:pt idx="0">
                  <c:v>0.79469999999999996</c:v>
                </c:pt>
                <c:pt idx="1">
                  <c:v>0.47139999999999999</c:v>
                </c:pt>
                <c:pt idx="2">
                  <c:v>5.0799999999999998E-2</c:v>
                </c:pt>
                <c:pt idx="3">
                  <c:v>5.8799999999999998E-2</c:v>
                </c:pt>
                <c:pt idx="4">
                  <c:v>5.45E-2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F6-49FC-B558-212879ED5AA0}"/>
            </c:ext>
          </c:extLst>
        </c:ser>
        <c:ser>
          <c:idx val="2"/>
          <c:order val="2"/>
          <c:tx>
            <c:strRef>
              <c:f>'Compare DistBer, Distgpt2, T5 E'!$AG$10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 E'!$AH$7:$AL$7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 E'!$AH$10:$AL$10</c:f>
              <c:numCache>
                <c:formatCode>0.0000</c:formatCode>
                <c:ptCount val="5"/>
                <c:pt idx="0">
                  <c:v>0.79690000000000005</c:v>
                </c:pt>
                <c:pt idx="1">
                  <c:v>0.54200000000000004</c:v>
                </c:pt>
                <c:pt idx="2">
                  <c:v>1.61E-2</c:v>
                </c:pt>
                <c:pt idx="3">
                  <c:v>0.1176</c:v>
                </c:pt>
                <c:pt idx="4">
                  <c:v>2.8299999999999999E-2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F6-49FC-B558-212879ED5AA0}"/>
            </c:ext>
          </c:extLst>
        </c:ser>
        <c:ser>
          <c:idx val="3"/>
          <c:order val="3"/>
          <c:tx>
            <c:strRef>
              <c:f>'Compare DistBer, Distgpt2, T5 E'!$AG$11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 E'!$AH$7:$AL$7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 E'!$AH$11:$AL$11</c:f>
              <c:numCache>
                <c:formatCode>0.0000</c:formatCode>
                <c:ptCount val="5"/>
                <c:pt idx="0">
                  <c:v>0.85199999999999998</c:v>
                </c:pt>
                <c:pt idx="1">
                  <c:v>0.54200000000000004</c:v>
                </c:pt>
                <c:pt idx="2">
                  <c:v>5.0799999999999998E-2</c:v>
                </c:pt>
                <c:pt idx="3">
                  <c:v>5.8799999999999998E-2</c:v>
                </c:pt>
                <c:pt idx="4">
                  <c:v>5.45E-2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F6-49FC-B558-212879ED5AA0}"/>
            </c:ext>
          </c:extLst>
        </c:ser>
        <c:ser>
          <c:idx val="4"/>
          <c:order val="4"/>
          <c:tx>
            <c:strRef>
              <c:f>'Compare DistBer, Distgpt2, T5 E'!$AG$12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 E'!$AH$7:$AL$7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 E'!$AH$12:$AL$12</c:f>
              <c:numCache>
                <c:formatCode>0.0000</c:formatCode>
                <c:ptCount val="5"/>
                <c:pt idx="0">
                  <c:v>0.18</c:v>
                </c:pt>
                <c:pt idx="1">
                  <c:v>2.7006999999999999</c:v>
                </c:pt>
                <c:pt idx="2">
                  <c:v>2.0999999999999999E-3</c:v>
                </c:pt>
                <c:pt idx="3">
                  <c:v>1.1999999999999999E-3</c:v>
                </c:pt>
                <c:pt idx="4">
                  <c:v>1.6000000000000001E-3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F6-49FC-B558-212879ED5AA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285830831"/>
        <c:axId val="1285831311"/>
      </c:barChart>
      <c:catAx>
        <c:axId val="12858308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31311"/>
        <c:crosses val="autoZero"/>
        <c:auto val="1"/>
        <c:lblAlgn val="ctr"/>
        <c:lblOffset val="100"/>
        <c:noMultiLvlLbl val="0"/>
      </c:catAx>
      <c:valAx>
        <c:axId val="1285831311"/>
        <c:scaling>
          <c:orientation val="minMax"/>
          <c:max val="2.8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3083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DistilGPT2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T5'!$BK$16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T5'!$BL$15:$BS$15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T5'!$BL$16:$BS$16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B-4A2A-A598-F8E6AD599B94}"/>
            </c:ext>
          </c:extLst>
        </c:ser>
        <c:ser>
          <c:idx val="1"/>
          <c:order val="1"/>
          <c:tx>
            <c:strRef>
              <c:f>'Compare DistBer, Distgpt2, T5'!$BK$17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T5'!$BL$15:$BS$15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T5'!$BL$17:$BS$17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EB-4A2A-A598-F8E6AD599B94}"/>
            </c:ext>
          </c:extLst>
        </c:ser>
        <c:ser>
          <c:idx val="2"/>
          <c:order val="2"/>
          <c:tx>
            <c:strRef>
              <c:f>'Compare DistBer, Distgpt2, T5'!$BK$18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T5'!$BL$15:$BS$15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T5'!$BL$18:$BS$18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EB-4A2A-A598-F8E6AD599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518320"/>
        <c:axId val="1173522160"/>
      </c:barChart>
      <c:catAx>
        <c:axId val="1173518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22160"/>
        <c:crosses val="autoZero"/>
        <c:auto val="1"/>
        <c:lblAlgn val="ctr"/>
        <c:lblOffset val="100"/>
        <c:noMultiLvlLbl val="0"/>
      </c:catAx>
      <c:valAx>
        <c:axId val="117352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1832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T5'!$W$119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T5'!$X$118:$AL$118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T5'!$X$119:$AL$119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BD-4B27-A52D-65308540B397}"/>
            </c:ext>
          </c:extLst>
        </c:ser>
        <c:ser>
          <c:idx val="1"/>
          <c:order val="1"/>
          <c:tx>
            <c:strRef>
              <c:f>'Compare DistBer, Distgpt2, T5'!$W$120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T5'!$X$118:$AL$118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T5'!$X$120:$AL$120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BD-4B27-A52D-65308540B397}"/>
            </c:ext>
          </c:extLst>
        </c:ser>
        <c:ser>
          <c:idx val="2"/>
          <c:order val="2"/>
          <c:tx>
            <c:strRef>
              <c:f>'Compare DistBer, Distgpt2, T5'!$W$121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T5'!$X$118:$AL$118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T5'!$X$121:$AL$121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BD-4B27-A52D-65308540B3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5959471"/>
        <c:axId val="1285953231"/>
      </c:barChart>
      <c:catAx>
        <c:axId val="12859594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953231"/>
        <c:crosses val="autoZero"/>
        <c:auto val="1"/>
        <c:lblAlgn val="ctr"/>
        <c:lblOffset val="100"/>
        <c:noMultiLvlLbl val="0"/>
      </c:catAx>
      <c:valAx>
        <c:axId val="128595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95947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T5'!$BV$17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T5'!$BW$16:$CD$16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  <c:extLst/>
            </c:strRef>
          </c:cat>
          <c:val>
            <c:numRef>
              <c:f>'Compare DistBer, Distgpt2, T5'!$BW$17:$CD$17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0.13689999999999999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6A-45CB-9206-119566F7BC16}"/>
            </c:ext>
          </c:extLst>
        </c:ser>
        <c:ser>
          <c:idx val="1"/>
          <c:order val="1"/>
          <c:tx>
            <c:strRef>
              <c:f>'Compare DistBer, Distgpt2, T5'!$BV$18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T5'!$BW$16:$CD$16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  <c:extLst/>
            </c:strRef>
          </c:cat>
          <c:val>
            <c:numRef>
              <c:f>'Compare DistBer, Distgpt2, T5'!$BW$18:$CD$18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6A-45CB-9206-119566F7BC16}"/>
            </c:ext>
          </c:extLst>
        </c:ser>
        <c:ser>
          <c:idx val="2"/>
          <c:order val="2"/>
          <c:tx>
            <c:strRef>
              <c:f>'Compare DistBer, Distgpt2, T5'!$BV$19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T5'!$BW$16:$CD$16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  <c:extLst/>
            </c:strRef>
          </c:cat>
          <c:val>
            <c:numRef>
              <c:f>'Compare DistBer, Distgpt2, T5'!$BW$19:$CD$19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0.2409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6A-45CB-9206-119566F7B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2927280"/>
        <c:axId val="332929200"/>
      </c:barChart>
      <c:catAx>
        <c:axId val="33292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32929200"/>
        <c:crosses val="autoZero"/>
        <c:auto val="1"/>
        <c:lblAlgn val="ctr"/>
        <c:lblOffset val="100"/>
        <c:noMultiLvlLbl val="0"/>
      </c:catAx>
      <c:valAx>
        <c:axId val="3329292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3292728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DisitlBert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T5'!$AG$17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T5'!$AH$16:$AO$16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T5'!$AH$17:$AO$17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0.30730000000000002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E-4D8E-87B6-C5147F6A356E}"/>
            </c:ext>
          </c:extLst>
        </c:ser>
        <c:ser>
          <c:idx val="1"/>
          <c:order val="1"/>
          <c:tx>
            <c:strRef>
              <c:f>'Compare DistBer, Distgpt2, T5'!$AG$18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T5'!$AH$16:$AO$16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T5'!$AH$18:$AO$18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0.89590000000000003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3E-4D8E-87B6-C5147F6A356E}"/>
            </c:ext>
          </c:extLst>
        </c:ser>
        <c:ser>
          <c:idx val="2"/>
          <c:order val="2"/>
          <c:tx>
            <c:strRef>
              <c:f>'Compare DistBer, Distgpt2, T5'!$AG$19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T5'!$AH$16:$AO$16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T5'!$AH$19:$AO$19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0.45760000000000001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3E-4D8E-87B6-C5147F6A3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5865391"/>
        <c:axId val="1285875471"/>
      </c:barChart>
      <c:catAx>
        <c:axId val="1285865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75471"/>
        <c:crosses val="autoZero"/>
        <c:auto val="1"/>
        <c:lblAlgn val="ctr"/>
        <c:lblOffset val="100"/>
        <c:noMultiLvlLbl val="0"/>
      </c:catAx>
      <c:valAx>
        <c:axId val="128587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6539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T5'!$BA$17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T5'!$BB$16:$BI$16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T5'!$BB$17:$BI$17</c:f>
              <c:numCache>
                <c:formatCode>0.0000</c:formatCode>
                <c:ptCount val="8"/>
                <c:pt idx="0">
                  <c:v>2.3300000000000001E-2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B2-4F73-8117-B8D241929CD0}"/>
            </c:ext>
          </c:extLst>
        </c:ser>
        <c:ser>
          <c:idx val="1"/>
          <c:order val="1"/>
          <c:tx>
            <c:strRef>
              <c:f>'Compare DistBer, Distgpt2, T5'!$BA$18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T5'!$BB$16:$BI$16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T5'!$BB$18:$BI$18</c:f>
              <c:numCache>
                <c:formatCode>0.0000</c:formatCode>
                <c:ptCount val="8"/>
                <c:pt idx="0">
                  <c:v>1.37E-2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B2-4F73-8117-B8D241929CD0}"/>
            </c:ext>
          </c:extLst>
        </c:ser>
        <c:ser>
          <c:idx val="2"/>
          <c:order val="2"/>
          <c:tx>
            <c:strRef>
              <c:f>'Compare DistBer, Distgpt2, T5'!$BA$19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T5'!$BB$16:$BI$16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T5'!$BB$19:$BI$19</c:f>
              <c:numCache>
                <c:formatCode>0.0000</c:formatCode>
                <c:ptCount val="8"/>
                <c:pt idx="0">
                  <c:v>1.72E-2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B2-4F73-8117-B8D241929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5862511"/>
        <c:axId val="1285860591"/>
      </c:barChart>
      <c:catAx>
        <c:axId val="1285862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60591"/>
        <c:crosses val="autoZero"/>
        <c:auto val="1"/>
        <c:lblAlgn val="ctr"/>
        <c:lblOffset val="100"/>
        <c:noMultiLvlLbl val="0"/>
      </c:catAx>
      <c:valAx>
        <c:axId val="128586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62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GPT-Neo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T5'!$CG$17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T5'!$CH$16:$CO$16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T5'!$CH$17:$CO$17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3D-44A2-B008-5015CD99847A}"/>
            </c:ext>
          </c:extLst>
        </c:ser>
        <c:ser>
          <c:idx val="1"/>
          <c:order val="1"/>
          <c:tx>
            <c:strRef>
              <c:f>'Compare DistBer, Distgpt2, T5'!$CG$18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T5'!$CH$16:$CO$16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T5'!$CH$18:$CO$18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3D-44A2-B008-5015CD99847A}"/>
            </c:ext>
          </c:extLst>
        </c:ser>
        <c:ser>
          <c:idx val="2"/>
          <c:order val="2"/>
          <c:tx>
            <c:strRef>
              <c:f>'Compare DistBer, Distgpt2, T5'!$CG$19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T5'!$CH$16:$CO$16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T5'!$CH$19:$CO$19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3D-44A2-B008-5015CD998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9903279"/>
        <c:axId val="799901839"/>
      </c:barChart>
      <c:catAx>
        <c:axId val="799903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9901839"/>
        <c:crosses val="autoZero"/>
        <c:auto val="1"/>
        <c:lblAlgn val="ctr"/>
        <c:lblOffset val="100"/>
        <c:noMultiLvlLbl val="0"/>
      </c:catAx>
      <c:valAx>
        <c:axId val="799901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9903279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Attacchi </a:t>
            </a:r>
            <a:r>
              <a:rPr lang="it-IT" sz="1500" dirty="0" err="1"/>
              <a:t>DistilBert</a:t>
            </a:r>
            <a:r>
              <a:rPr lang="it-IT" sz="1500" dirty="0"/>
              <a:t> - DistilGPT2 -BART-base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T5'!$AO$199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T5'!$AP$198:$AR$198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T5'!$AP$199:$AR$199</c:f>
              <c:numCache>
                <c:formatCode>0.0000</c:formatCode>
                <c:ptCount val="3"/>
                <c:pt idx="0">
                  <c:v>3.5700000000000003E-2</c:v>
                </c:pt>
                <c:pt idx="1">
                  <c:v>1E-4</c:v>
                </c:pt>
                <c:pt idx="2">
                  <c:v>2.0000000000000001E-4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B9-4B43-8291-B377225E76A8}"/>
            </c:ext>
          </c:extLst>
        </c:ser>
        <c:ser>
          <c:idx val="1"/>
          <c:order val="1"/>
          <c:tx>
            <c:strRef>
              <c:f>'Compare DistBer, Distgpt2, T5'!$AO$200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T5'!$AP$198:$AR$198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T5'!$AP$200:$AR$200</c:f>
              <c:numCache>
                <c:formatCode>0.0000</c:formatCode>
                <c:ptCount val="3"/>
                <c:pt idx="0">
                  <c:v>2.2499999999999999E-2</c:v>
                </c:pt>
                <c:pt idx="1">
                  <c:v>1E-4</c:v>
                </c:pt>
                <c:pt idx="2">
                  <c:v>5.9999999999999995E-4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B9-4B43-8291-B377225E76A8}"/>
            </c:ext>
          </c:extLst>
        </c:ser>
        <c:ser>
          <c:idx val="2"/>
          <c:order val="2"/>
          <c:tx>
            <c:strRef>
              <c:f>'Compare DistBer, Distgpt2, T5'!$AO$201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T5'!$AP$198:$AR$198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T5'!$AP$201:$AR$201</c:f>
              <c:numCache>
                <c:formatCode>0.0000</c:formatCode>
                <c:ptCount val="3"/>
                <c:pt idx="0">
                  <c:v>2.2499999999999999E-2</c:v>
                </c:pt>
                <c:pt idx="1">
                  <c:v>1E-4</c:v>
                </c:pt>
                <c:pt idx="2">
                  <c:v>5.9999999999999995E-4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B9-4B43-8291-B377225E76A8}"/>
            </c:ext>
          </c:extLst>
        </c:ser>
        <c:ser>
          <c:idx val="3"/>
          <c:order val="3"/>
          <c:tx>
            <c:strRef>
              <c:f>'Compare DistBer, Distgpt2, T5'!$AO$202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T5'!$AP$198:$AR$198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T5'!$AP$202:$AR$202</c:f>
              <c:numCache>
                <c:formatCode>0.0000</c:formatCode>
                <c:ptCount val="3"/>
                <c:pt idx="0">
                  <c:v>9.1999999999999998E-3</c:v>
                </c:pt>
                <c:pt idx="1">
                  <c:v>1.5800000000000002E-2</c:v>
                </c:pt>
                <c:pt idx="2">
                  <c:v>1.17E-3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B9-4B43-8291-B377225E76A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322564303"/>
        <c:axId val="1322550383"/>
      </c:barChart>
      <c:catAx>
        <c:axId val="13225643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50383"/>
        <c:crosses val="autoZero"/>
        <c:auto val="1"/>
        <c:lblAlgn val="ctr"/>
        <c:lblOffset val="100"/>
        <c:noMultiLvlLbl val="0"/>
      </c:catAx>
      <c:valAx>
        <c:axId val="1322550383"/>
        <c:scaling>
          <c:orientation val="minMax"/>
          <c:max val="5.000000000000001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6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TON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 E'!$AD$186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 E'!$AE$185:$AI$185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 E'!$AE$186:$AI$186</c:f>
              <c:numCache>
                <c:formatCode>0.0000</c:formatCode>
                <c:ptCount val="5"/>
                <c:pt idx="0">
                  <c:v>0.80449999999999999</c:v>
                </c:pt>
                <c:pt idx="1">
                  <c:v>0.48409999999999997</c:v>
                </c:pt>
                <c:pt idx="2">
                  <c:v>5.0799999999999998E-2</c:v>
                </c:pt>
                <c:pt idx="3">
                  <c:v>5.8799999999999998E-2</c:v>
                </c:pt>
                <c:pt idx="4">
                  <c:v>5.45E-2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04-496B-A400-D0F3D712D076}"/>
            </c:ext>
          </c:extLst>
        </c:ser>
        <c:ser>
          <c:idx val="1"/>
          <c:order val="1"/>
          <c:tx>
            <c:strRef>
              <c:f>'Compare DistBer, Distgpt2, T5 E'!$AD$187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 E'!$AE$185:$AI$185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 E'!$AE$187:$AI$187</c:f>
              <c:numCache>
                <c:formatCode>0.0000</c:formatCode>
                <c:ptCount val="5"/>
                <c:pt idx="0">
                  <c:v>0.83740000000000003</c:v>
                </c:pt>
                <c:pt idx="1">
                  <c:v>0.43540000000000001</c:v>
                </c:pt>
                <c:pt idx="2">
                  <c:v>4.7899999999999998E-2</c:v>
                </c:pt>
                <c:pt idx="3">
                  <c:v>4.1700000000000001E-2</c:v>
                </c:pt>
                <c:pt idx="4">
                  <c:v>4.4600000000000001E-2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04-496B-A400-D0F3D712D076}"/>
            </c:ext>
          </c:extLst>
        </c:ser>
        <c:ser>
          <c:idx val="2"/>
          <c:order val="2"/>
          <c:tx>
            <c:strRef>
              <c:f>'Compare DistBer, Distgpt2, T5 E'!$AD$188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 E'!$AE$185:$AI$185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 E'!$AE$188:$AI$188</c:f>
              <c:numCache>
                <c:formatCode>0.0000</c:formatCode>
                <c:ptCount val="5"/>
                <c:pt idx="0">
                  <c:v>0.86270000000000002</c:v>
                </c:pt>
                <c:pt idx="1">
                  <c:v>0.42580000000000001</c:v>
                </c:pt>
                <c:pt idx="2">
                  <c:v>7.8799999999999995E-2</c:v>
                </c:pt>
                <c:pt idx="3">
                  <c:v>0.1007</c:v>
                </c:pt>
                <c:pt idx="4">
                  <c:v>7.7100000000000002E-2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04-496B-A400-D0F3D712D076}"/>
            </c:ext>
          </c:extLst>
        </c:ser>
        <c:ser>
          <c:idx val="3"/>
          <c:order val="3"/>
          <c:tx>
            <c:strRef>
              <c:f>'Compare DistBer, Distgpt2, T5 E'!$AD$189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 E'!$AE$185:$AI$185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 E'!$AE$189:$AI$189</c:f>
              <c:numCache>
                <c:formatCode>0.0000</c:formatCode>
                <c:ptCount val="5"/>
                <c:pt idx="0">
                  <c:v>0.20119999999999999</c:v>
                </c:pt>
                <c:pt idx="1">
                  <c:v>1.8414999999999999</c:v>
                </c:pt>
                <c:pt idx="2">
                  <c:v>9.1999999999999998E-3</c:v>
                </c:pt>
                <c:pt idx="3">
                  <c:v>1.5800000000000002E-2</c:v>
                </c:pt>
                <c:pt idx="4">
                  <c:v>1.17E-2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04-496B-A400-D0F3D712D07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285844751"/>
        <c:axId val="1285838511"/>
      </c:barChart>
      <c:catAx>
        <c:axId val="12858447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38511"/>
        <c:crosses val="autoZero"/>
        <c:auto val="1"/>
        <c:lblAlgn val="ctr"/>
        <c:lblOffset val="100"/>
        <c:noMultiLvlLbl val="0"/>
      </c:catAx>
      <c:valAx>
        <c:axId val="128583851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4475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DistilGPT2 </a:t>
            </a: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metriche per attacco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T5'!$BI$197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T5'!$BJ$196:$BQ$196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T5'!$BJ$197:$BQ$197</c:f>
              <c:numCache>
                <c:formatCode>0.0000</c:formatCode>
                <c:ptCount val="8"/>
                <c:pt idx="0">
                  <c:v>2.3300000000000001E-2</c:v>
                </c:pt>
                <c:pt idx="1">
                  <c:v>0</c:v>
                </c:pt>
                <c:pt idx="2">
                  <c:v>0</c:v>
                </c:pt>
                <c:pt idx="3">
                  <c:v>0.18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39-49A8-BA71-780D6C2BB817}"/>
            </c:ext>
          </c:extLst>
        </c:ser>
        <c:ser>
          <c:idx val="1"/>
          <c:order val="1"/>
          <c:tx>
            <c:strRef>
              <c:f>'Compare DistBer, Distgpt2, T5'!$BI$198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T5'!$BJ$196:$BQ$196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T5'!$BJ$198:$BQ$198</c:f>
              <c:numCache>
                <c:formatCode>0.0000</c:formatCode>
                <c:ptCount val="8"/>
                <c:pt idx="0">
                  <c:v>1.37E-2</c:v>
                </c:pt>
                <c:pt idx="1">
                  <c:v>0</c:v>
                </c:pt>
                <c:pt idx="2">
                  <c:v>0</c:v>
                </c:pt>
                <c:pt idx="3">
                  <c:v>3.0000000000000001E-3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39-49A8-BA71-780D6C2BB817}"/>
            </c:ext>
          </c:extLst>
        </c:ser>
        <c:ser>
          <c:idx val="2"/>
          <c:order val="2"/>
          <c:tx>
            <c:strRef>
              <c:f>'Compare DistBer, Distgpt2, T5'!$BI$199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T5'!$BJ$196:$BQ$196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T5'!$BJ$199:$BQ$199</c:f>
              <c:numCache>
                <c:formatCode>0.0000</c:formatCode>
                <c:ptCount val="8"/>
                <c:pt idx="0">
                  <c:v>1.72E-2</c:v>
                </c:pt>
                <c:pt idx="1">
                  <c:v>0</c:v>
                </c:pt>
                <c:pt idx="2">
                  <c:v>0</c:v>
                </c:pt>
                <c:pt idx="3">
                  <c:v>5.0000000000000001E-3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39-49A8-BA71-780D6C2BB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496720"/>
        <c:axId val="1173497200"/>
      </c:barChart>
      <c:catAx>
        <c:axId val="1173496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497200"/>
        <c:crosses val="autoZero"/>
        <c:auto val="1"/>
        <c:lblAlgn val="ctr"/>
        <c:lblOffset val="100"/>
        <c:noMultiLvlLbl val="0"/>
      </c:catAx>
      <c:valAx>
        <c:axId val="1173497200"/>
        <c:scaling>
          <c:orientation val="minMax"/>
          <c:max val="0.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49672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T5'!$BU$197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T5'!$BV$196:$CC$196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T5'!$BV$197:$CC$197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0.16669999999999999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FC-45A8-8231-87F007716A69}"/>
            </c:ext>
          </c:extLst>
        </c:ser>
        <c:ser>
          <c:idx val="1"/>
          <c:order val="1"/>
          <c:tx>
            <c:strRef>
              <c:f>'Compare DistBer, Distgpt2, T5'!$BU$198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T5'!$BV$196:$CC$196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T5'!$BV$198:$CC$198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0.57779999999999998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FC-45A8-8231-87F007716A69}"/>
            </c:ext>
          </c:extLst>
        </c:ser>
        <c:ser>
          <c:idx val="2"/>
          <c:order val="2"/>
          <c:tx>
            <c:strRef>
              <c:f>'Compare DistBer, Distgpt2, T5'!$BU$199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T5'!$BV$196:$CC$196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T5'!$BV$199:$CC$199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0.25869999999999999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FC-45A8-8231-87F007716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7685648"/>
        <c:axId val="677684208"/>
      </c:barChart>
      <c:catAx>
        <c:axId val="677685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7684208"/>
        <c:crosses val="autoZero"/>
        <c:auto val="1"/>
        <c:lblAlgn val="ctr"/>
        <c:lblOffset val="100"/>
        <c:noMultiLvlLbl val="0"/>
      </c:catAx>
      <c:valAx>
        <c:axId val="67768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7685648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DisitlBert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T5'!$AC$197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T5'!$AD$196:$AK$196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T5'!$AD$197:$AK$197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0.28570000000000001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49-4B75-8077-EC803568C9D1}"/>
            </c:ext>
          </c:extLst>
        </c:ser>
        <c:ser>
          <c:idx val="1"/>
          <c:order val="1"/>
          <c:tx>
            <c:strRef>
              <c:f>'Compare DistBer, Distgpt2, T5'!$AC$198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T5'!$AD$196:$AK$196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T5'!$AD$198:$AK$198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49-4B75-8077-EC803568C9D1}"/>
            </c:ext>
          </c:extLst>
        </c:ser>
        <c:ser>
          <c:idx val="2"/>
          <c:order val="2"/>
          <c:tx>
            <c:strRef>
              <c:f>'Compare DistBer, Distgpt2, T5'!$AC$199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T5'!$AD$196:$AK$196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T5'!$AD$199:$AK$199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49-4B75-8077-EC803568C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5835631"/>
        <c:axId val="1285841871"/>
      </c:barChart>
      <c:catAx>
        <c:axId val="128583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41871"/>
        <c:crosses val="autoZero"/>
        <c:auto val="1"/>
        <c:lblAlgn val="ctr"/>
        <c:lblOffset val="100"/>
        <c:noMultiLvlLbl val="0"/>
      </c:catAx>
      <c:valAx>
        <c:axId val="1285841871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3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T5'!$AX$197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T5'!$AY$196:$BF$196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T5'!$AY$197:$BF$197</c:f>
              <c:numCache>
                <c:formatCode>0.0000</c:formatCode>
                <c:ptCount val="8"/>
                <c:pt idx="0">
                  <c:v>2.3300000000000001E-2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9.2299999999999993E-2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6-41BB-A077-38B69FB1626F}"/>
            </c:ext>
          </c:extLst>
        </c:ser>
        <c:ser>
          <c:idx val="1"/>
          <c:order val="1"/>
          <c:tx>
            <c:strRef>
              <c:f>'Compare DistBer, Distgpt2, T5'!$AX$198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T5'!$AY$196:$BF$196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T5'!$AY$198:$BF$198</c:f>
              <c:numCache>
                <c:formatCode>0.0000</c:formatCode>
                <c:ptCount val="8"/>
                <c:pt idx="0">
                  <c:v>1.37E-2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0.15790000000000001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96-41BB-A077-38B69FB1626F}"/>
            </c:ext>
          </c:extLst>
        </c:ser>
        <c:ser>
          <c:idx val="2"/>
          <c:order val="2"/>
          <c:tx>
            <c:strRef>
              <c:f>'Compare DistBer, Distgpt2, T5'!$AX$199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T5'!$AY$196:$BF$196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T5'!$AY$199:$BF$199</c:f>
              <c:numCache>
                <c:formatCode>0.0000</c:formatCode>
                <c:ptCount val="8"/>
                <c:pt idx="0">
                  <c:v>1.72E-2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0.11650000000000001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96-41BB-A077-38B69FB16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2555183"/>
        <c:axId val="1322565743"/>
      </c:barChart>
      <c:catAx>
        <c:axId val="1322555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65743"/>
        <c:crosses val="autoZero"/>
        <c:auto val="1"/>
        <c:lblAlgn val="ctr"/>
        <c:lblOffset val="100"/>
        <c:noMultiLvlLbl val="0"/>
      </c:catAx>
      <c:valAx>
        <c:axId val="1322565743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55183"/>
        <c:crosses val="autoZero"/>
        <c:crossBetween val="between"/>
        <c:minorUnit val="1.0000000000000002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GPT-Neo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T5'!$W$100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T5'!$X$99:$AL$99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T5'!$X$100:$AL$100</c:f>
              <c:numCache>
                <c:formatCode>0.0000</c:formatCode>
                <c:ptCount val="15"/>
                <c:pt idx="0">
                  <c:v>6.54E-2</c:v>
                </c:pt>
                <c:pt idx="1">
                  <c:v>6.0499999999999998E-2</c:v>
                </c:pt>
                <c:pt idx="2">
                  <c:v>8.6400000000000005E-2</c:v>
                </c:pt>
                <c:pt idx="3">
                  <c:v>6.4299999999999996E-2</c:v>
                </c:pt>
                <c:pt idx="4">
                  <c:v>2.1000000000000001E-2</c:v>
                </c:pt>
                <c:pt idx="5">
                  <c:v>6.4399999999999999E-2</c:v>
                </c:pt>
                <c:pt idx="6">
                  <c:v>0</c:v>
                </c:pt>
                <c:pt idx="7">
                  <c:v>7.8E-2</c:v>
                </c:pt>
                <c:pt idx="8">
                  <c:v>0</c:v>
                </c:pt>
                <c:pt idx="9">
                  <c:v>6.4899999999999999E-2</c:v>
                </c:pt>
                <c:pt idx="10">
                  <c:v>3.04E-2</c:v>
                </c:pt>
                <c:pt idx="11">
                  <c:v>7.7799999999999994E-2</c:v>
                </c:pt>
                <c:pt idx="12">
                  <c:v>0</c:v>
                </c:pt>
                <c:pt idx="13">
                  <c:v>6.8500000000000005E-2</c:v>
                </c:pt>
                <c:pt idx="14">
                  <c:v>6.7900000000000002E-2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0F-41B1-8123-4F7C3C767CB6}"/>
            </c:ext>
          </c:extLst>
        </c:ser>
        <c:ser>
          <c:idx val="1"/>
          <c:order val="1"/>
          <c:tx>
            <c:strRef>
              <c:f>'Compare DistBer, Distgpt2, T5'!$W$101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T5'!$X$99:$AL$99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T5'!$X$101:$AL$101</c:f>
              <c:numCache>
                <c:formatCode>0.0000</c:formatCode>
                <c:ptCount val="15"/>
                <c:pt idx="0">
                  <c:v>1</c:v>
                </c:pt>
                <c:pt idx="1">
                  <c:v>0.82469999999999999</c:v>
                </c:pt>
                <c:pt idx="2">
                  <c:v>1</c:v>
                </c:pt>
                <c:pt idx="3">
                  <c:v>0.23150000000000001</c:v>
                </c:pt>
                <c:pt idx="4">
                  <c:v>0.1474</c:v>
                </c:pt>
                <c:pt idx="5">
                  <c:v>0.15</c:v>
                </c:pt>
                <c:pt idx="6">
                  <c:v>0</c:v>
                </c:pt>
                <c:pt idx="7">
                  <c:v>0.1048</c:v>
                </c:pt>
                <c:pt idx="8">
                  <c:v>0</c:v>
                </c:pt>
                <c:pt idx="9">
                  <c:v>1</c:v>
                </c:pt>
                <c:pt idx="10">
                  <c:v>0.1915</c:v>
                </c:pt>
                <c:pt idx="11">
                  <c:v>1</c:v>
                </c:pt>
                <c:pt idx="12">
                  <c:v>0</c:v>
                </c:pt>
                <c:pt idx="13">
                  <c:v>0.8911</c:v>
                </c:pt>
                <c:pt idx="14">
                  <c:v>0.73150000000000004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0F-41B1-8123-4F7C3C767CB6}"/>
            </c:ext>
          </c:extLst>
        </c:ser>
        <c:ser>
          <c:idx val="2"/>
          <c:order val="2"/>
          <c:tx>
            <c:strRef>
              <c:f>'Compare DistBer, Distgpt2, T5'!$W$102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T5'!$X$99:$AL$99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T5'!$X$102:$AL$102</c:f>
              <c:numCache>
                <c:formatCode>0.0000</c:formatCode>
                <c:ptCount val="15"/>
                <c:pt idx="0">
                  <c:v>0.1227</c:v>
                </c:pt>
                <c:pt idx="1">
                  <c:v>0.1128</c:v>
                </c:pt>
                <c:pt idx="2">
                  <c:v>0.159</c:v>
                </c:pt>
                <c:pt idx="3">
                  <c:v>0.10059999999999999</c:v>
                </c:pt>
                <c:pt idx="4">
                  <c:v>3.6799999999999999E-2</c:v>
                </c:pt>
                <c:pt idx="5">
                  <c:v>9.01E-2</c:v>
                </c:pt>
                <c:pt idx="6">
                  <c:v>0</c:v>
                </c:pt>
                <c:pt idx="7">
                  <c:v>8.9399999999999993E-2</c:v>
                </c:pt>
                <c:pt idx="8">
                  <c:v>0</c:v>
                </c:pt>
                <c:pt idx="9">
                  <c:v>0.12189999999999999</c:v>
                </c:pt>
                <c:pt idx="10">
                  <c:v>5.2499999999999998E-2</c:v>
                </c:pt>
                <c:pt idx="11">
                  <c:v>0.14430000000000001</c:v>
                </c:pt>
                <c:pt idx="12">
                  <c:v>0</c:v>
                </c:pt>
                <c:pt idx="13">
                  <c:v>0.12720000000000001</c:v>
                </c:pt>
                <c:pt idx="14">
                  <c:v>0.1242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0F-41B1-8123-4F7C3C767C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4911328"/>
        <c:axId val="954916608"/>
      </c:barChart>
      <c:catAx>
        <c:axId val="954911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916608"/>
        <c:crosses val="autoZero"/>
        <c:auto val="1"/>
        <c:lblAlgn val="ctr"/>
        <c:lblOffset val="100"/>
        <c:noMultiLvlLbl val="0"/>
      </c:catAx>
      <c:valAx>
        <c:axId val="9549166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911328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dirty="0" err="1"/>
              <a:t>DisiltBert</a:t>
            </a:r>
            <a:r>
              <a:rPr lang="en-US" sz="1500" dirty="0"/>
              <a:t> - DistilGPT2 -BART-base  </a:t>
            </a:r>
            <a:r>
              <a:rPr lang="en-US" sz="1500" dirty="0" err="1"/>
              <a:t>PyTorch</a:t>
            </a:r>
            <a:endParaRPr lang="en-US" sz="15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T5'!$AG$8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T5'!$AH$7:$AL$7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T5'!$AH$8:$AL$8</c:f>
              <c:numCache>
                <c:formatCode>0.0000</c:formatCode>
                <c:ptCount val="5"/>
                <c:pt idx="0">
                  <c:v>0.84189999999999998</c:v>
                </c:pt>
                <c:pt idx="1">
                  <c:v>0.49490000000000001</c:v>
                </c:pt>
                <c:pt idx="2">
                  <c:v>7.0499999999999993E-2</c:v>
                </c:pt>
                <c:pt idx="3">
                  <c:v>0.11</c:v>
                </c:pt>
                <c:pt idx="4">
                  <c:v>8.5930000000000006E-2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FB-407A-B439-06EE4103EE7F}"/>
            </c:ext>
          </c:extLst>
        </c:ser>
        <c:ser>
          <c:idx val="1"/>
          <c:order val="1"/>
          <c:tx>
            <c:strRef>
              <c:f>'Compare DistBer, Distgpt2, T5'!$AG$9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T5'!$AH$7:$AL$7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T5'!$AH$9:$AL$9</c:f>
              <c:numCache>
                <c:formatCode>0.0000</c:formatCode>
                <c:ptCount val="5"/>
                <c:pt idx="0">
                  <c:v>0.79469999999999996</c:v>
                </c:pt>
                <c:pt idx="1">
                  <c:v>0.47139999999999999</c:v>
                </c:pt>
                <c:pt idx="2">
                  <c:v>5.0799999999999998E-2</c:v>
                </c:pt>
                <c:pt idx="3">
                  <c:v>5.8799999999999998E-2</c:v>
                </c:pt>
                <c:pt idx="4">
                  <c:v>5.45E-2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FB-407A-B439-06EE4103EE7F}"/>
            </c:ext>
          </c:extLst>
        </c:ser>
        <c:ser>
          <c:idx val="2"/>
          <c:order val="2"/>
          <c:tx>
            <c:strRef>
              <c:f>'Compare DistBer, Distgpt2, T5'!$AG$10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T5'!$AH$7:$AL$7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T5'!$AH$10:$AL$10</c:f>
              <c:numCache>
                <c:formatCode>0.0000</c:formatCode>
                <c:ptCount val="5"/>
                <c:pt idx="0">
                  <c:v>0.79690000000000005</c:v>
                </c:pt>
                <c:pt idx="1">
                  <c:v>0.54200000000000004</c:v>
                </c:pt>
                <c:pt idx="2">
                  <c:v>1.61E-2</c:v>
                </c:pt>
                <c:pt idx="3">
                  <c:v>0.1176</c:v>
                </c:pt>
                <c:pt idx="4">
                  <c:v>2.8299999999999999E-2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FB-407A-B439-06EE4103EE7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322563343"/>
        <c:axId val="1322565263"/>
      </c:barChart>
      <c:catAx>
        <c:axId val="1322563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65263"/>
        <c:crosses val="autoZero"/>
        <c:auto val="1"/>
        <c:lblAlgn val="ctr"/>
        <c:lblOffset val="100"/>
        <c:noMultiLvlLbl val="0"/>
      </c:catAx>
      <c:valAx>
        <c:axId val="132256526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63343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 err="1"/>
              <a:t>DisiltBert</a:t>
            </a:r>
            <a:r>
              <a:rPr lang="it-IT" sz="1500" dirty="0"/>
              <a:t> - DistilGPT2 - BART-base </a:t>
            </a:r>
            <a:r>
              <a:rPr lang="it-IT" sz="1500" dirty="0" err="1"/>
              <a:t>TensorFlow</a:t>
            </a:r>
            <a:endParaRPr lang="it-IT" sz="15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T5'!$AD$186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T5'!$AE$185:$AI$185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T5'!$AE$186:$AI$186</c:f>
              <c:numCache>
                <c:formatCode>0.0000</c:formatCode>
                <c:ptCount val="5"/>
                <c:pt idx="0">
                  <c:v>0.80449999999999999</c:v>
                </c:pt>
                <c:pt idx="1">
                  <c:v>0.48409999999999997</c:v>
                </c:pt>
                <c:pt idx="2">
                  <c:v>5.0799999999999998E-2</c:v>
                </c:pt>
                <c:pt idx="3">
                  <c:v>5.8799999999999998E-2</c:v>
                </c:pt>
                <c:pt idx="4">
                  <c:v>5.45E-2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BB-4055-8824-294DD2A70492}"/>
            </c:ext>
          </c:extLst>
        </c:ser>
        <c:ser>
          <c:idx val="1"/>
          <c:order val="1"/>
          <c:tx>
            <c:strRef>
              <c:f>'Compare DistBer, Distgpt2, T5'!$AD$187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T5'!$AE$185:$AI$185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T5'!$AE$187:$AI$187</c:f>
              <c:numCache>
                <c:formatCode>0.0000</c:formatCode>
                <c:ptCount val="5"/>
                <c:pt idx="0">
                  <c:v>0.83740000000000003</c:v>
                </c:pt>
                <c:pt idx="1">
                  <c:v>0.43540000000000001</c:v>
                </c:pt>
                <c:pt idx="2">
                  <c:v>4.7899999999999998E-2</c:v>
                </c:pt>
                <c:pt idx="3">
                  <c:v>4.1700000000000001E-2</c:v>
                </c:pt>
                <c:pt idx="4">
                  <c:v>4.4600000000000001E-2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BB-4055-8824-294DD2A70492}"/>
            </c:ext>
          </c:extLst>
        </c:ser>
        <c:ser>
          <c:idx val="2"/>
          <c:order val="2"/>
          <c:tx>
            <c:strRef>
              <c:f>'Compare DistBer, Distgpt2, T5'!$AD$188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T5'!$AE$185:$AI$185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T5'!$AE$188:$AI$188</c:f>
              <c:numCache>
                <c:formatCode>0.0000</c:formatCode>
                <c:ptCount val="5"/>
                <c:pt idx="0">
                  <c:v>0.86270000000000002</c:v>
                </c:pt>
                <c:pt idx="1">
                  <c:v>0.42580000000000001</c:v>
                </c:pt>
                <c:pt idx="2">
                  <c:v>7.8799999999999995E-2</c:v>
                </c:pt>
                <c:pt idx="3">
                  <c:v>0.1007</c:v>
                </c:pt>
                <c:pt idx="4">
                  <c:v>7.7100000000000002E-2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BB-4055-8824-294DD2A7049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322661743"/>
        <c:axId val="1322653583"/>
      </c:barChart>
      <c:catAx>
        <c:axId val="1322661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653583"/>
        <c:crosses val="autoZero"/>
        <c:auto val="1"/>
        <c:lblAlgn val="ctr"/>
        <c:lblOffset val="100"/>
        <c:noMultiLvlLbl val="0"/>
      </c:catAx>
      <c:valAx>
        <c:axId val="132265358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661743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EDGE-</a:t>
            </a:r>
            <a:r>
              <a:rPr lang="it-IT" sz="1500" dirty="0" err="1"/>
              <a:t>IIoTset</a:t>
            </a:r>
            <a:r>
              <a:rPr lang="it-IT" sz="1500" dirty="0"/>
              <a:t> </a:t>
            </a:r>
            <a:r>
              <a:rPr lang="it-IT" sz="1500" dirty="0" err="1"/>
              <a:t>DsiltBert</a:t>
            </a:r>
            <a:r>
              <a:rPr lang="it-IT" sz="1500" dirty="0"/>
              <a:t> - DistilGPT2 - 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EDGE'!$I$145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EDGE'!$H$146:$H$150</c:f>
              <c:strCache>
                <c:ptCount val="5"/>
                <c:pt idx="0">
                  <c:v>DisiltBert</c:v>
                </c:pt>
                <c:pt idx="1">
                  <c:v>Distilgpt2</c:v>
                </c:pt>
                <c:pt idx="2">
                  <c:v>BART-base</c:v>
                </c:pt>
                <c:pt idx="3">
                  <c:v>GPT-Neo</c:v>
                </c:pt>
                <c:pt idx="4">
                  <c:v>T5</c:v>
                </c:pt>
              </c:strCache>
            </c:strRef>
          </c:cat>
          <c:val>
            <c:numRef>
              <c:f>'Compare model da TON A EDGE'!$I$146:$I$150</c:f>
              <c:numCache>
                <c:formatCode>General</c:formatCode>
                <c:ptCount val="5"/>
                <c:pt idx="0" formatCode="0.0000">
                  <c:v>0.78139999999999998</c:v>
                </c:pt>
                <c:pt idx="1">
                  <c:v>0.89549999999999996</c:v>
                </c:pt>
                <c:pt idx="2" formatCode="0.0000">
                  <c:v>0.88600000000000001</c:v>
                </c:pt>
                <c:pt idx="3" formatCode="0.0000">
                  <c:v>0.81769999999999998</c:v>
                </c:pt>
                <c:pt idx="4" formatCode="0.0000">
                  <c:v>0.2014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60-4872-A096-D469B08F31AE}"/>
            </c:ext>
          </c:extLst>
        </c:ser>
        <c:ser>
          <c:idx val="1"/>
          <c:order val="1"/>
          <c:tx>
            <c:strRef>
              <c:f>'Compare model da TON A EDGE'!$J$145</c:f>
              <c:strCache>
                <c:ptCount val="1"/>
                <c:pt idx="0">
                  <c:v>Loss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EDGE'!$H$146:$H$150</c:f>
              <c:strCache>
                <c:ptCount val="5"/>
                <c:pt idx="0">
                  <c:v>DisiltBert</c:v>
                </c:pt>
                <c:pt idx="1">
                  <c:v>Distilgpt2</c:v>
                </c:pt>
                <c:pt idx="2">
                  <c:v>BART-base</c:v>
                </c:pt>
                <c:pt idx="3">
                  <c:v>GPT-Neo</c:v>
                </c:pt>
                <c:pt idx="4">
                  <c:v>T5</c:v>
                </c:pt>
              </c:strCache>
            </c:strRef>
          </c:cat>
          <c:val>
            <c:numRef>
              <c:f>'Compare model da TON A EDGE'!$J$146:$J$150</c:f>
              <c:numCache>
                <c:formatCode>General</c:formatCode>
                <c:ptCount val="5"/>
                <c:pt idx="0" formatCode="0.0000">
                  <c:v>0.70299999999999996</c:v>
                </c:pt>
                <c:pt idx="1">
                  <c:v>0.36959999999999998</c:v>
                </c:pt>
                <c:pt idx="2" formatCode="0.0000">
                  <c:v>0.32329999999999998</c:v>
                </c:pt>
                <c:pt idx="3" formatCode="0.0000">
                  <c:v>0.42059999999999997</c:v>
                </c:pt>
                <c:pt idx="4" formatCode="0.0000">
                  <c:v>2.4792000000000001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60-4872-A096-D469B08F31AE}"/>
            </c:ext>
          </c:extLst>
        </c:ser>
        <c:ser>
          <c:idx val="2"/>
          <c:order val="2"/>
          <c:tx>
            <c:strRef>
              <c:f>'Compare model da TON A EDGE'!$K$145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EDGE'!$H$146:$H$150</c:f>
              <c:strCache>
                <c:ptCount val="5"/>
                <c:pt idx="0">
                  <c:v>DisiltBert</c:v>
                </c:pt>
                <c:pt idx="1">
                  <c:v>Distilgpt2</c:v>
                </c:pt>
                <c:pt idx="2">
                  <c:v>BART-base</c:v>
                </c:pt>
                <c:pt idx="3">
                  <c:v>GPT-Neo</c:v>
                </c:pt>
                <c:pt idx="4">
                  <c:v>T5</c:v>
                </c:pt>
              </c:strCache>
            </c:strRef>
          </c:cat>
          <c:val>
            <c:numRef>
              <c:f>'Compare model da TON A EDGE'!$K$146:$K$150</c:f>
              <c:numCache>
                <c:formatCode>General</c:formatCode>
                <c:ptCount val="5"/>
                <c:pt idx="0" formatCode="0.0000">
                  <c:v>6.7100000000000007E-2</c:v>
                </c:pt>
                <c:pt idx="1">
                  <c:v>8.5099999999999995E-2</c:v>
                </c:pt>
                <c:pt idx="2" formatCode="0.0000">
                  <c:v>5.9200000000000003E-2</c:v>
                </c:pt>
                <c:pt idx="3" formatCode="0.0000">
                  <c:v>8.8099999999999998E-2</c:v>
                </c:pt>
                <c:pt idx="4" formatCode="0.0000">
                  <c:v>6.1499999999999999E-2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60-4872-A096-D469B08F31AE}"/>
            </c:ext>
          </c:extLst>
        </c:ser>
        <c:ser>
          <c:idx val="3"/>
          <c:order val="3"/>
          <c:tx>
            <c:strRef>
              <c:f>'Compare model da TON A EDGE'!$L$145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EDGE'!$H$146:$H$150</c:f>
              <c:strCache>
                <c:ptCount val="5"/>
                <c:pt idx="0">
                  <c:v>DisiltBert</c:v>
                </c:pt>
                <c:pt idx="1">
                  <c:v>Distilgpt2</c:v>
                </c:pt>
                <c:pt idx="2">
                  <c:v>BART-base</c:v>
                </c:pt>
                <c:pt idx="3">
                  <c:v>GPT-Neo</c:v>
                </c:pt>
                <c:pt idx="4">
                  <c:v>T5</c:v>
                </c:pt>
              </c:strCache>
            </c:strRef>
          </c:cat>
          <c:val>
            <c:numRef>
              <c:f>'Compare model da TON A EDGE'!$L$146:$L$150</c:f>
              <c:numCache>
                <c:formatCode>General</c:formatCode>
                <c:ptCount val="5"/>
                <c:pt idx="0" formatCode="0.0000">
                  <c:v>0.1177</c:v>
                </c:pt>
                <c:pt idx="1">
                  <c:v>7.1900000000000006E-2</c:v>
                </c:pt>
                <c:pt idx="2" formatCode="0.0000">
                  <c:v>0.11700000000000001</c:v>
                </c:pt>
                <c:pt idx="3" formatCode="0.0000">
                  <c:v>0.12839999999999999</c:v>
                </c:pt>
                <c:pt idx="4" formatCode="0.0000">
                  <c:v>0.1037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60-4872-A096-D469B08F31AE}"/>
            </c:ext>
          </c:extLst>
        </c:ser>
        <c:ser>
          <c:idx val="4"/>
          <c:order val="4"/>
          <c:tx>
            <c:strRef>
              <c:f>'Compare model da TON A EDGE'!$M$145</c:f>
              <c:strCache>
                <c:ptCount val="1"/>
                <c:pt idx="0">
                  <c:v>F1 - score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EDGE'!$H$146:$H$150</c:f>
              <c:strCache>
                <c:ptCount val="5"/>
                <c:pt idx="0">
                  <c:v>DisiltBert</c:v>
                </c:pt>
                <c:pt idx="1">
                  <c:v>Distilgpt2</c:v>
                </c:pt>
                <c:pt idx="2">
                  <c:v>BART-base</c:v>
                </c:pt>
                <c:pt idx="3">
                  <c:v>GPT-Neo</c:v>
                </c:pt>
                <c:pt idx="4">
                  <c:v>T5</c:v>
                </c:pt>
              </c:strCache>
            </c:strRef>
          </c:cat>
          <c:val>
            <c:numRef>
              <c:f>'Compare model da TON A EDGE'!$M$146:$M$150</c:f>
              <c:numCache>
                <c:formatCode>General</c:formatCode>
                <c:ptCount val="5"/>
                <c:pt idx="0" formatCode="0.0000">
                  <c:v>1.5599999999999999E-2</c:v>
                </c:pt>
                <c:pt idx="1">
                  <c:v>6.54E-2</c:v>
                </c:pt>
                <c:pt idx="2" formatCode="0.0000">
                  <c:v>6.5000000000000002E-2</c:v>
                </c:pt>
                <c:pt idx="3" formatCode="0.0000">
                  <c:v>5.6599999999999998E-2</c:v>
                </c:pt>
                <c:pt idx="4" formatCode="0.0000">
                  <c:v>6.3399999999999998E-2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60-4872-A096-D469B08F31A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78631391"/>
        <c:axId val="78634751"/>
      </c:barChart>
      <c:catAx>
        <c:axId val="78631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8634751"/>
        <c:crosses val="autoZero"/>
        <c:auto val="1"/>
        <c:lblAlgn val="ctr"/>
        <c:lblOffset val="100"/>
        <c:noMultiLvlLbl val="0"/>
      </c:catAx>
      <c:valAx>
        <c:axId val="78634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8631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 GPT-Neo - T5</a:t>
            </a:r>
          </a:p>
        </c:rich>
      </c:tx>
      <c:layout>
        <c:manualLayout>
          <c:xMode val="edge"/>
          <c:yMode val="edge"/>
          <c:x val="0.14523600174978124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EDGE'!$Z$167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EDGE'!$AA$166:$AC$166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EDGE'!$AA$167:$AC$167</c:f>
              <c:numCache>
                <c:formatCode>0.0000</c:formatCode>
                <c:ptCount val="3"/>
                <c:pt idx="0">
                  <c:v>4.7000000000000002E-3</c:v>
                </c:pt>
                <c:pt idx="1">
                  <c:v>6.6699999999999995E-2</c:v>
                </c:pt>
                <c:pt idx="2">
                  <c:v>8.6999999999999994E-3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5-487B-AF86-283833E7333F}"/>
            </c:ext>
          </c:extLst>
        </c:ser>
        <c:ser>
          <c:idx val="1"/>
          <c:order val="1"/>
          <c:tx>
            <c:strRef>
              <c:f>'Compare model da TON A EDGE'!$Z$168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EDGE'!$AA$166:$AC$166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EDGE'!$AA$168:$AC$168</c:f>
              <c:numCache>
                <c:formatCode>0.0000</c:formatCode>
                <c:ptCount val="3"/>
                <c:pt idx="0">
                  <c:v>3.1199999999999999E-2</c:v>
                </c:pt>
                <c:pt idx="1">
                  <c:v>1.5900000000000001E-2</c:v>
                </c:pt>
                <c:pt idx="2">
                  <c:v>8.6999999999999994E-3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F5-487B-AF86-283833E7333F}"/>
            </c:ext>
          </c:extLst>
        </c:ser>
        <c:ser>
          <c:idx val="2"/>
          <c:order val="2"/>
          <c:tx>
            <c:strRef>
              <c:f>'Compare model da TON A EDGE'!$Z$169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EDGE'!$AA$166:$AC$166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EDGE'!$AA$169:$AC$169</c:f>
              <c:numCache>
                <c:formatCode>0.0000</c:formatCode>
                <c:ptCount val="3"/>
                <c:pt idx="0">
                  <c:v>5.1000000000000004E-3</c:v>
                </c:pt>
                <c:pt idx="1">
                  <c:v>6.6000000000000003E-2</c:v>
                </c:pt>
                <c:pt idx="2">
                  <c:v>9.4999999999999998E-3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F5-487B-AF86-283833E7333F}"/>
            </c:ext>
          </c:extLst>
        </c:ser>
        <c:ser>
          <c:idx val="3"/>
          <c:order val="3"/>
          <c:tx>
            <c:strRef>
              <c:f>'Compare model da TON A EDGE'!$Z$170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EDGE'!$AA$166:$AC$166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EDGE'!$AA$170:$AC$170</c:f>
              <c:numCache>
                <c:formatCode>0.0000</c:formatCode>
                <c:ptCount val="3"/>
                <c:pt idx="0">
                  <c:v>3.4200000000000001E-2</c:v>
                </c:pt>
                <c:pt idx="1">
                  <c:v>9.8000000000000004E-2</c:v>
                </c:pt>
                <c:pt idx="2">
                  <c:v>2.35E-2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F5-487B-AF86-283833E7333F}"/>
            </c:ext>
          </c:extLst>
        </c:ser>
        <c:ser>
          <c:idx val="4"/>
          <c:order val="4"/>
          <c:tx>
            <c:strRef>
              <c:f>'Compare model da TON A EDGE'!$Z$171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EDGE'!$AA$166:$AC$166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EDGE'!$AA$171:$AC$171</c:f>
              <c:numCache>
                <c:formatCode>0.0000</c:formatCode>
                <c:ptCount val="3"/>
                <c:pt idx="0">
                  <c:v>6.3E-3</c:v>
                </c:pt>
                <c:pt idx="1">
                  <c:v>5.6800000000000003E-2</c:v>
                </c:pt>
                <c:pt idx="2">
                  <c:v>9.9000000000000008E-3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F5-487B-AF86-283833E7333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69539215"/>
        <c:axId val="269535375"/>
      </c:barChart>
      <c:catAx>
        <c:axId val="2695392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9535375"/>
        <c:crosses val="autoZero"/>
        <c:auto val="1"/>
        <c:lblAlgn val="ctr"/>
        <c:lblOffset val="100"/>
        <c:noMultiLvlLbl val="0"/>
      </c:catAx>
      <c:valAx>
        <c:axId val="2695353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953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DistilBERT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EDGE'!$H$161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EDGE'!$I$160:$W$160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EDGE'!$I$161:$W$161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7.0099999999999996E-2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0</c:v>
                </c:pt>
                <c:pt idx="12">
                  <c:v>0</c:v>
                </c:pt>
                <c:pt idx="13">
                  <c:v>0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5-439A-BB4E-F8667EEA04A1}"/>
            </c:ext>
          </c:extLst>
        </c:ser>
        <c:ser>
          <c:idx val="1"/>
          <c:order val="1"/>
          <c:tx>
            <c:strRef>
              <c:f>'Compare model da TON A EDGE'!$H$162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EDGE'!$I$160:$W$160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EDGE'!$I$162:$W$162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0</c:v>
                </c:pt>
                <c:pt idx="12">
                  <c:v>0</c:v>
                </c:pt>
                <c:pt idx="13">
                  <c:v>0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35-439A-BB4E-F8667EEA04A1}"/>
            </c:ext>
          </c:extLst>
        </c:ser>
        <c:ser>
          <c:idx val="2"/>
          <c:order val="2"/>
          <c:tx>
            <c:strRef>
              <c:f>'Compare model da TON A EDGE'!$H$163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EDGE'!$I$160:$W$160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EDGE'!$I$163:$W$163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0.13100000000000001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0</c:v>
                </c:pt>
                <c:pt idx="12">
                  <c:v>0</c:v>
                </c:pt>
                <c:pt idx="13">
                  <c:v>0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35-439A-BB4E-F8667EEA0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8309455"/>
        <c:axId val="218306575"/>
      </c:barChart>
      <c:catAx>
        <c:axId val="218309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8306575"/>
        <c:crosses val="autoZero"/>
        <c:auto val="1"/>
        <c:lblAlgn val="ctr"/>
        <c:lblOffset val="100"/>
        <c:noMultiLvlLbl val="0"/>
      </c:catAx>
      <c:valAx>
        <c:axId val="21830657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8309455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DistilGPT2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EDGE'!$AF$161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EDGE'!$AG$160:$AU$160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EDGE'!$AG$161:$AU$161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8.8999999999999999E-3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4.4400000000000002E-2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1.41E-2</c:v>
                </c:pt>
                <c:pt idx="12">
                  <c:v>0</c:v>
                </c:pt>
                <c:pt idx="13">
                  <c:v>0.4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59-4887-ABC3-AF886281D8F5}"/>
            </c:ext>
          </c:extLst>
        </c:ser>
        <c:ser>
          <c:idx val="1"/>
          <c:order val="1"/>
          <c:tx>
            <c:strRef>
              <c:f>'Compare model da TON A EDGE'!$AF$162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EDGE'!$AG$160:$AU$160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EDGE'!$AG$162:$AU$162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9.2999999999999992E-3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8.8000000000000005E-3</c:v>
                </c:pt>
                <c:pt idx="12">
                  <c:v>0</c:v>
                </c:pt>
                <c:pt idx="13">
                  <c:v>1.9800000000000002E-2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59-4887-ABC3-AF886281D8F5}"/>
            </c:ext>
          </c:extLst>
        </c:ser>
        <c:ser>
          <c:idx val="2"/>
          <c:order val="2"/>
          <c:tx>
            <c:strRef>
              <c:f>'Compare model da TON A EDGE'!$AF$163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EDGE'!$AG$160:$AU$160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EDGE'!$AG$163:$AU$163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9.1000000000000004E-3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7.2700000000000001E-2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1.0800000000000001E-2</c:v>
                </c:pt>
                <c:pt idx="12">
                  <c:v>0</c:v>
                </c:pt>
                <c:pt idx="13">
                  <c:v>3.7699999999999997E-2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59-4887-ABC3-AF886281D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897791"/>
        <c:axId val="255901631"/>
      </c:barChart>
      <c:catAx>
        <c:axId val="2558977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55901631"/>
        <c:crosses val="autoZero"/>
        <c:auto val="1"/>
        <c:lblAlgn val="ctr"/>
        <c:lblOffset val="100"/>
        <c:noMultiLvlLbl val="0"/>
      </c:catAx>
      <c:valAx>
        <c:axId val="25590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55897791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EDGE'!$BA$161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EDGE'!$BB$160:$BP$160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EDGE'!$BB$161:$BP$161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7.6399999999999996E-2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0</c:v>
                </c:pt>
                <c:pt idx="12">
                  <c:v>0</c:v>
                </c:pt>
                <c:pt idx="13">
                  <c:v>0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F3-48AD-B435-6C688593905B}"/>
            </c:ext>
          </c:extLst>
        </c:ser>
        <c:ser>
          <c:idx val="1"/>
          <c:order val="1"/>
          <c:tx>
            <c:strRef>
              <c:f>'Compare model da TON A EDGE'!$BA$162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EDGE'!$BB$160:$BP$160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EDGE'!$BB$162:$BP$162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0.99070000000000003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0</c:v>
                </c:pt>
                <c:pt idx="12">
                  <c:v>0</c:v>
                </c:pt>
                <c:pt idx="13">
                  <c:v>0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F3-48AD-B435-6C688593905B}"/>
            </c:ext>
          </c:extLst>
        </c:ser>
        <c:ser>
          <c:idx val="2"/>
          <c:order val="2"/>
          <c:tx>
            <c:strRef>
              <c:f>'Compare model da TON A EDGE'!$BA$163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EDGE'!$BB$160:$BP$160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EDGE'!$BB$163:$BP$163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0.14180000000000001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0</c:v>
                </c:pt>
                <c:pt idx="12">
                  <c:v>0</c:v>
                </c:pt>
                <c:pt idx="13">
                  <c:v>0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F3-48AD-B435-6C68859390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584783"/>
        <c:axId val="209586703"/>
      </c:barChart>
      <c:catAx>
        <c:axId val="209584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9586703"/>
        <c:crosses val="autoZero"/>
        <c:auto val="1"/>
        <c:lblAlgn val="ctr"/>
        <c:lblOffset val="100"/>
        <c:noMultiLvlLbl val="0"/>
      </c:catAx>
      <c:valAx>
        <c:axId val="2095867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9584783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EDGE'!$CM$161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EDGE'!$CN$160:$DB$160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EDGE'!$CN$161:$DB$161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6.8199999999999997E-2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2.6700000000000002E-2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0</c:v>
                </c:pt>
                <c:pt idx="12">
                  <c:v>0</c:v>
                </c:pt>
                <c:pt idx="13">
                  <c:v>0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75-4A4D-A132-A8AA66386D8F}"/>
            </c:ext>
          </c:extLst>
        </c:ser>
        <c:ser>
          <c:idx val="1"/>
          <c:order val="1"/>
          <c:tx>
            <c:strRef>
              <c:f>'Compare model da TON A EDGE'!$CM$162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EDGE'!$CN$160:$DB$160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EDGE'!$CN$162:$DB$162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0.83330000000000004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1.9E-2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0</c:v>
                </c:pt>
                <c:pt idx="12">
                  <c:v>0</c:v>
                </c:pt>
                <c:pt idx="13">
                  <c:v>0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5-4A4D-A132-A8AA66386D8F}"/>
            </c:ext>
          </c:extLst>
        </c:ser>
        <c:ser>
          <c:idx val="2"/>
          <c:order val="2"/>
          <c:tx>
            <c:strRef>
              <c:f>'Compare model da TON A EDGE'!$CM$163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EDGE'!$CN$160:$DB$160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EDGE'!$CN$163:$DB$163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0.12609999999999999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2.2200000000000001E-2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0</c:v>
                </c:pt>
                <c:pt idx="12">
                  <c:v>0</c:v>
                </c:pt>
                <c:pt idx="13">
                  <c:v>0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75-4A4D-A132-A8AA66386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778863"/>
        <c:axId val="204779343"/>
      </c:barChart>
      <c:catAx>
        <c:axId val="204778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4779343"/>
        <c:crosses val="autoZero"/>
        <c:auto val="1"/>
        <c:lblAlgn val="ctr"/>
        <c:lblOffset val="100"/>
        <c:noMultiLvlLbl val="0"/>
      </c:catAx>
      <c:valAx>
        <c:axId val="20477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4778863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GPT-Neo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EDGE'!$BS$161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EDGE'!$BT$160:$CH$160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EDGE'!$BT$161:$CH$161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9.8599999999999993E-2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8.0399999999999999E-2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0.33329999999999999</c:v>
                </c:pt>
                <c:pt idx="12">
                  <c:v>0</c:v>
                </c:pt>
                <c:pt idx="13">
                  <c:v>0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AB-44EF-91D9-B9ED05BF06D8}"/>
            </c:ext>
          </c:extLst>
        </c:ser>
        <c:ser>
          <c:idx val="1"/>
          <c:order val="1"/>
          <c:tx>
            <c:strRef>
              <c:f>'Compare model da TON A EDGE'!$BS$162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EDGE'!$BT$160:$CH$160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EDGE'!$BT$162:$CH$162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0.83330000000000004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0.61899999999999999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1.7500000000000002E-2</c:v>
                </c:pt>
                <c:pt idx="12">
                  <c:v>0</c:v>
                </c:pt>
                <c:pt idx="13">
                  <c:v>0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AB-44EF-91D9-B9ED05BF06D8}"/>
            </c:ext>
          </c:extLst>
        </c:ser>
        <c:ser>
          <c:idx val="2"/>
          <c:order val="2"/>
          <c:tx>
            <c:strRef>
              <c:f>'Compare model da TON A EDGE'!$BS$163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EDGE'!$BT$160:$CH$160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EDGE'!$BT$163:$CH$163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0.17630000000000001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0.1424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3.3300000000000003E-2</c:v>
                </c:pt>
                <c:pt idx="12">
                  <c:v>0</c:v>
                </c:pt>
                <c:pt idx="13">
                  <c:v>0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AB-44EF-91D9-B9ED05BF0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5081823"/>
        <c:axId val="2015077023"/>
      </c:barChart>
      <c:catAx>
        <c:axId val="2015081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5077023"/>
        <c:crosses val="autoZero"/>
        <c:auto val="1"/>
        <c:lblAlgn val="ctr"/>
        <c:lblOffset val="100"/>
        <c:noMultiLvlLbl val="0"/>
      </c:catAx>
      <c:valAx>
        <c:axId val="201507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5081823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EDGE-</a:t>
            </a:r>
            <a:r>
              <a:rPr lang="it-IT" sz="1500" dirty="0" err="1"/>
              <a:t>IIoTset</a:t>
            </a:r>
            <a:r>
              <a:rPr lang="it-IT" sz="1500" dirty="0"/>
              <a:t> </a:t>
            </a:r>
            <a:r>
              <a:rPr lang="it-IT" sz="1500" dirty="0" err="1"/>
              <a:t>DsiltBert</a:t>
            </a:r>
            <a:r>
              <a:rPr lang="it-IT" sz="1500" dirty="0"/>
              <a:t> - DistilGPT2 - BART-base 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EDGE'!$F$480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EDGE'!$G$479:$K$479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EDGE'!$G$480:$K$480</c:f>
              <c:numCache>
                <c:formatCode>0.0000</c:formatCode>
                <c:ptCount val="5"/>
                <c:pt idx="0">
                  <c:v>0.86809999999999998</c:v>
                </c:pt>
                <c:pt idx="1">
                  <c:v>0.59740000000000004</c:v>
                </c:pt>
                <c:pt idx="2">
                  <c:v>6.0999999999999999E-2</c:v>
                </c:pt>
                <c:pt idx="3">
                  <c:v>0.1149</c:v>
                </c:pt>
                <c:pt idx="4">
                  <c:v>6.8000000000000005E-2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3-485E-A16C-000CBF6840ED}"/>
            </c:ext>
          </c:extLst>
        </c:ser>
        <c:ser>
          <c:idx val="1"/>
          <c:order val="1"/>
          <c:tx>
            <c:strRef>
              <c:f>'Compare model da TON A EDGE'!$F$481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EDGE'!$G$479:$K$479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EDGE'!$G$481:$K$481</c:f>
              <c:numCache>
                <c:formatCode>General</c:formatCode>
                <c:ptCount val="5"/>
                <c:pt idx="0">
                  <c:v>0.83309999999999995</c:v>
                </c:pt>
                <c:pt idx="1">
                  <c:v>0.61450000000000005</c:v>
                </c:pt>
                <c:pt idx="2">
                  <c:v>0.16470000000000001</c:v>
                </c:pt>
                <c:pt idx="3">
                  <c:v>9.1600000000000001E-2</c:v>
                </c:pt>
                <c:pt idx="4" formatCode="0.000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13-485E-A16C-000CBF6840ED}"/>
            </c:ext>
          </c:extLst>
        </c:ser>
        <c:ser>
          <c:idx val="2"/>
          <c:order val="2"/>
          <c:tx>
            <c:strRef>
              <c:f>'Compare model da TON A EDGE'!$F$482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EDGE'!$G$479:$K$479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EDGE'!$G$482:$K$482</c:f>
              <c:numCache>
                <c:formatCode>0.0000</c:formatCode>
                <c:ptCount val="5"/>
                <c:pt idx="0">
                  <c:v>0.87290000000000001</c:v>
                </c:pt>
                <c:pt idx="1">
                  <c:v>0.43149999999999999</c:v>
                </c:pt>
                <c:pt idx="2">
                  <c:v>5.8099999999999999E-2</c:v>
                </c:pt>
                <c:pt idx="3">
                  <c:v>6.25E-2</c:v>
                </c:pt>
                <c:pt idx="4">
                  <c:v>5.8099999999999999E-2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13-485E-A16C-000CBF6840ED}"/>
            </c:ext>
          </c:extLst>
        </c:ser>
        <c:ser>
          <c:idx val="3"/>
          <c:order val="3"/>
          <c:tx>
            <c:strRef>
              <c:f>'Compare model da TON A EDGE'!$F$483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EDGE'!$G$479:$K$479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EDGE'!$G$483:$K$483</c:f>
              <c:numCache>
                <c:formatCode>0.0000</c:formatCode>
                <c:ptCount val="5"/>
                <c:pt idx="0">
                  <c:v>0.17480000000000001</c:v>
                </c:pt>
                <c:pt idx="1">
                  <c:v>2.6402000000000001</c:v>
                </c:pt>
                <c:pt idx="2">
                  <c:v>6.8500000000000005E-2</c:v>
                </c:pt>
                <c:pt idx="3">
                  <c:v>0.14149999999999999</c:v>
                </c:pt>
                <c:pt idx="4">
                  <c:v>3.5499999999999997E-2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13-485E-A16C-000CBF6840E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500075392"/>
        <c:axId val="1500074432"/>
      </c:barChart>
      <c:catAx>
        <c:axId val="1500075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0074432"/>
        <c:crosses val="autoZero"/>
        <c:auto val="1"/>
        <c:lblAlgn val="ctr"/>
        <c:lblOffset val="100"/>
        <c:noMultiLvlLbl val="0"/>
      </c:catAx>
      <c:valAx>
        <c:axId val="1500074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007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TENSORFLOW </a:t>
            </a:r>
            <a:r>
              <a:rPr lang="it-IT" sz="1500" dirty="0" err="1"/>
              <a:t>DistilBert</a:t>
            </a:r>
            <a:r>
              <a:rPr lang="it-IT" sz="1500" dirty="0"/>
              <a:t> - DistilGPT2 -BART-base - T5</a:t>
            </a:r>
          </a:p>
        </c:rich>
      </c:tx>
      <c:layout>
        <c:manualLayout>
          <c:xMode val="edge"/>
          <c:yMode val="edge"/>
          <c:x val="0.12782435160077021"/>
          <c:y val="1.80389457785492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T5'!$D$279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T5'!$E$278:$I$278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T5'!$E$279:$I$279</c:f>
              <c:numCache>
                <c:formatCode>0.0000</c:formatCode>
                <c:ptCount val="5"/>
                <c:pt idx="0">
                  <c:v>0.6018</c:v>
                </c:pt>
                <c:pt idx="1">
                  <c:v>0.69469999999999998</c:v>
                </c:pt>
                <c:pt idx="2" formatCode="General">
                  <c:v>3.2599999999999997E-2</c:v>
                </c:pt>
                <c:pt idx="3" formatCode="General">
                  <c:v>0.53159999999999996</c:v>
                </c:pt>
                <c:pt idx="4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9F-483A-B0F3-80C4CB104E2C}"/>
            </c:ext>
          </c:extLst>
        </c:ser>
        <c:ser>
          <c:idx val="1"/>
          <c:order val="1"/>
          <c:tx>
            <c:strRef>
              <c:f>'Compare DistBer, Distgpt2, T5'!$D$280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T5'!$E$278:$I$278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T5'!$E$280:$I$280</c:f>
              <c:numCache>
                <c:formatCode>0.0000</c:formatCode>
                <c:ptCount val="5"/>
                <c:pt idx="0">
                  <c:v>0.48920000000000002</c:v>
                </c:pt>
                <c:pt idx="1">
                  <c:v>2.2008999999999999</c:v>
                </c:pt>
                <c:pt idx="2">
                  <c:v>0.12640000000000001</c:v>
                </c:pt>
                <c:pt idx="3">
                  <c:v>0.57969999999999999</c:v>
                </c:pt>
                <c:pt idx="4">
                  <c:v>0.1641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9F-483A-B0F3-80C4CB104E2C}"/>
            </c:ext>
          </c:extLst>
        </c:ser>
        <c:ser>
          <c:idx val="2"/>
          <c:order val="2"/>
          <c:tx>
            <c:strRef>
              <c:f>'Compare DistBer, Distgpt2, T5'!$D$281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T5'!$E$278:$I$278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T5'!$E$281:$I$281</c:f>
              <c:numCache>
                <c:formatCode>0.0000</c:formatCode>
                <c:ptCount val="5"/>
                <c:pt idx="0">
                  <c:v>0.52580000000000005</c:v>
                </c:pt>
                <c:pt idx="1">
                  <c:v>0.7903</c:v>
                </c:pt>
                <c:pt idx="2">
                  <c:v>0.1082</c:v>
                </c:pt>
                <c:pt idx="3">
                  <c:v>0.47349999999999998</c:v>
                </c:pt>
                <c:pt idx="4">
                  <c:v>0.14430000000000001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9F-483A-B0F3-80C4CB104E2C}"/>
            </c:ext>
          </c:extLst>
        </c:ser>
        <c:ser>
          <c:idx val="3"/>
          <c:order val="3"/>
          <c:tx>
            <c:strRef>
              <c:f>'Compare DistBer, Distgpt2, T5'!$D$282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T5'!$E$278:$I$278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T5'!$E$282:$I$282</c:f>
              <c:numCache>
                <c:formatCode>0.0000</c:formatCode>
                <c:ptCount val="5"/>
                <c:pt idx="0">
                  <c:v>0</c:v>
                </c:pt>
                <c:pt idx="1">
                  <c:v>18.018999999999998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9F-483A-B0F3-80C4CB104E2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285938351"/>
        <c:axId val="1285927311"/>
      </c:barChart>
      <c:catAx>
        <c:axId val="12859383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927311"/>
        <c:crosses val="autoZero"/>
        <c:auto val="1"/>
        <c:lblAlgn val="ctr"/>
        <c:lblOffset val="100"/>
        <c:noMultiLvlLbl val="0"/>
      </c:catAx>
      <c:valAx>
        <c:axId val="12859273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93835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EDGE'!$V$509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EDGE'!$W$508:$Y$508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EDGE'!$W$509:$Y$509</c:f>
              <c:numCache>
                <c:formatCode>0.0000</c:formatCode>
                <c:ptCount val="3"/>
                <c:pt idx="0">
                  <c:v>7.1999999999999998E-3</c:v>
                </c:pt>
                <c:pt idx="1">
                  <c:v>6.3600000000000004E-2</c:v>
                </c:pt>
                <c:pt idx="2">
                  <c:v>1.29E-2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EB-402B-910F-76A506D5B73B}"/>
            </c:ext>
          </c:extLst>
        </c:ser>
        <c:ser>
          <c:idx val="1"/>
          <c:order val="1"/>
          <c:tx>
            <c:strRef>
              <c:f>'Compare model da TON A EDGE'!$V$510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EDGE'!$W$508:$Y$508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EDGE'!$W$510:$Y$510</c:f>
              <c:numCache>
                <c:formatCode>0.0000</c:formatCode>
                <c:ptCount val="3"/>
                <c:pt idx="0">
                  <c:v>0.1206</c:v>
                </c:pt>
                <c:pt idx="1">
                  <c:v>4.65E-2</c:v>
                </c:pt>
                <c:pt idx="2">
                  <c:v>4.8800000000000003E-2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EB-402B-910F-76A506D5B73B}"/>
            </c:ext>
          </c:extLst>
        </c:ser>
        <c:ser>
          <c:idx val="2"/>
          <c:order val="2"/>
          <c:tx>
            <c:strRef>
              <c:f>'Compare model da TON A EDGE'!$V$511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EDGE'!$W$508:$Y$508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EDGE'!$W$511:$Y$511</c:f>
              <c:numCache>
                <c:formatCode>0.0000</c:formatCode>
                <c:ptCount val="3"/>
                <c:pt idx="0">
                  <c:v>1.4E-3</c:v>
                </c:pt>
                <c:pt idx="1">
                  <c:v>3.8E-3</c:v>
                </c:pt>
                <c:pt idx="2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EB-402B-910F-76A506D5B73B}"/>
            </c:ext>
          </c:extLst>
        </c:ser>
        <c:ser>
          <c:idx val="3"/>
          <c:order val="3"/>
          <c:tx>
            <c:strRef>
              <c:f>'Compare model da TON A EDGE'!$V$512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EDGE'!$W$508:$Y$508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EDGE'!$W$512:$Y$512</c:f>
              <c:numCache>
                <c:formatCode>0.0000</c:formatCode>
                <c:ptCount val="3"/>
                <c:pt idx="0">
                  <c:v>6.7000000000000002E-3</c:v>
                </c:pt>
                <c:pt idx="1">
                  <c:v>8.2699999999999996E-2</c:v>
                </c:pt>
                <c:pt idx="2">
                  <c:v>1.23E-2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EB-402B-910F-76A506D5B73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0291360"/>
        <c:axId val="1730283680"/>
      </c:barChart>
      <c:catAx>
        <c:axId val="17302913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30283680"/>
        <c:crosses val="autoZero"/>
        <c:auto val="1"/>
        <c:lblAlgn val="ctr"/>
        <c:lblOffset val="100"/>
        <c:noMultiLvlLbl val="0"/>
      </c:catAx>
      <c:valAx>
        <c:axId val="1730283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3029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DistilBERT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EDGE'!$D$500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EDGE'!$E$499:$S$499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EDGE'!$E$500:$S$500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0.1079</c:v>
                </c:pt>
                <c:pt idx="5">
                  <c:v>0</c:v>
                </c:pt>
                <c:pt idx="6">
                  <c:v>0</c:v>
                </c:pt>
                <c:pt idx="7">
                  <c:v>7.0099999999999996E-2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1-439C-BA2B-24744BB0FBC9}"/>
            </c:ext>
          </c:extLst>
        </c:ser>
        <c:ser>
          <c:idx val="1"/>
          <c:order val="1"/>
          <c:tx>
            <c:strRef>
              <c:f>'Compare model da TON A EDGE'!$D$501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EDGE'!$E$499:$S$499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EDGE'!$E$501:$S$501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0.95369999999999999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F1-439C-BA2B-24744BB0FBC9}"/>
            </c:ext>
          </c:extLst>
        </c:ser>
        <c:ser>
          <c:idx val="2"/>
          <c:order val="2"/>
          <c:tx>
            <c:strRef>
              <c:f>'Compare model da TON A EDGE'!$D$502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EDGE'!$E$499:$S$499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EDGE'!$E$502:$S$502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0.19289999999999999</c:v>
                </c:pt>
                <c:pt idx="5">
                  <c:v>0</c:v>
                </c:pt>
                <c:pt idx="6">
                  <c:v>0</c:v>
                </c:pt>
                <c:pt idx="7">
                  <c:v>0.13100000000000001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F1-439C-BA2B-24744BB0F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0295680"/>
        <c:axId val="1730286560"/>
      </c:barChart>
      <c:catAx>
        <c:axId val="1730295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30286560"/>
        <c:crosses val="autoZero"/>
        <c:auto val="1"/>
        <c:lblAlgn val="ctr"/>
        <c:lblOffset val="100"/>
        <c:noMultiLvlLbl val="0"/>
      </c:catAx>
      <c:valAx>
        <c:axId val="17302865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3029568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DistilGPT2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EDGE'!$AB$500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EDGE'!$AC$499:$AQ$499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EDGE'!$AC$500:$AQ$500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0.82499999999999996</c:v>
                </c:pt>
                <c:pt idx="7">
                  <c:v>6.1699999999999998E-2</c:v>
                </c:pt>
                <c:pt idx="8">
                  <c:v>0.1154</c:v>
                </c:pt>
                <c:pt idx="9">
                  <c:v>8.2000000000000007E-3</c:v>
                </c:pt>
                <c:pt idx="10">
                  <c:v>0</c:v>
                </c:pt>
                <c:pt idx="11">
                  <c:v>2.92E-2</c:v>
                </c:pt>
                <c:pt idx="12">
                  <c:v>0</c:v>
                </c:pt>
                <c:pt idx="13">
                  <c:v>0.75</c:v>
                </c:pt>
                <c:pt idx="14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3-4646-BA7E-6D2C6BD82C86}"/>
            </c:ext>
          </c:extLst>
        </c:ser>
        <c:ser>
          <c:idx val="1"/>
          <c:order val="1"/>
          <c:tx>
            <c:strRef>
              <c:f>'Compare model da TON A EDGE'!$AB$501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EDGE'!$AC$499:$AQ$499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EDGE'!$AC$501:$AQ$501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0.35870000000000002</c:v>
                </c:pt>
                <c:pt idx="7">
                  <c:v>4.7600000000000003E-2</c:v>
                </c:pt>
                <c:pt idx="8">
                  <c:v>2.8799999999999999E-2</c:v>
                </c:pt>
                <c:pt idx="9">
                  <c:v>2.1299999999999999E-2</c:v>
                </c:pt>
                <c:pt idx="10">
                  <c:v>0</c:v>
                </c:pt>
                <c:pt idx="11">
                  <c:v>0.20180000000000001</c:v>
                </c:pt>
                <c:pt idx="12">
                  <c:v>0</c:v>
                </c:pt>
                <c:pt idx="13">
                  <c:v>2.9700000000000001E-2</c:v>
                </c:pt>
                <c:pt idx="14" formatCode="General">
                  <c:v>9.2999999999999992E-3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23-4646-BA7E-6D2C6BD82C86}"/>
            </c:ext>
          </c:extLst>
        </c:ser>
        <c:ser>
          <c:idx val="2"/>
          <c:order val="2"/>
          <c:tx>
            <c:strRef>
              <c:f>'Compare model da TON A EDGE'!$AB$502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EDGE'!$AC$499:$AQ$499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EDGE'!$AC$502:$AQ$502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0.5</c:v>
                </c:pt>
                <c:pt idx="7">
                  <c:v>5.3800000000000001E-2</c:v>
                </c:pt>
                <c:pt idx="8">
                  <c:v>4.6199999999999998E-2</c:v>
                </c:pt>
                <c:pt idx="9">
                  <c:v>1.18E-2</c:v>
                </c:pt>
                <c:pt idx="10">
                  <c:v>0</c:v>
                </c:pt>
                <c:pt idx="11">
                  <c:v>5.0999999999999997E-2</c:v>
                </c:pt>
                <c:pt idx="12">
                  <c:v>0</c:v>
                </c:pt>
                <c:pt idx="13">
                  <c:v>5.7099999999999998E-2</c:v>
                </c:pt>
                <c:pt idx="14" formatCode="General">
                  <c:v>1.2699999999999999E-2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23-4646-BA7E-6D2C6BD82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0284160"/>
        <c:axId val="1730299040"/>
      </c:barChart>
      <c:catAx>
        <c:axId val="1730284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30299040"/>
        <c:crosses val="autoZero"/>
        <c:auto val="1"/>
        <c:lblAlgn val="ctr"/>
        <c:lblOffset val="100"/>
        <c:noMultiLvlLbl val="0"/>
      </c:catAx>
      <c:valAx>
        <c:axId val="17302990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3028416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BART-base</a:t>
            </a: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 metriche per attacco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EDGE'!$AW$500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EDGE'!$AX$499:$BL$499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EDGE'!$AX$500:$BL$500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2.7000000000000001E-3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1.8200000000000001E-2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66-46A6-BB4D-E140E8C1934C}"/>
            </c:ext>
          </c:extLst>
        </c:ser>
        <c:ser>
          <c:idx val="1"/>
          <c:order val="1"/>
          <c:tx>
            <c:strRef>
              <c:f>'Compare model da TON A EDGE'!$AW$501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EDGE'!$AX$499:$BL$499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EDGE'!$AX$501:$BL$501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1.8499999999999999E-2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3.8100000000000002E-2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66-46A6-BB4D-E140E8C1934C}"/>
            </c:ext>
          </c:extLst>
        </c:ser>
        <c:ser>
          <c:idx val="2"/>
          <c:order val="2"/>
          <c:tx>
            <c:strRef>
              <c:f>'Compare model da TON A EDGE'!$AW$502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EDGE'!$AX$499:$BL$499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EDGE'!$AX$502:$BL$502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4.7000000000000002E-3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2.46E-2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 formatCode="General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66-46A6-BB4D-E140E8C19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0262560"/>
        <c:axId val="1730270240"/>
      </c:barChart>
      <c:catAx>
        <c:axId val="1730262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30270240"/>
        <c:crosses val="autoZero"/>
        <c:auto val="1"/>
        <c:lblAlgn val="ctr"/>
        <c:lblOffset val="100"/>
        <c:noMultiLvlLbl val="0"/>
      </c:catAx>
      <c:valAx>
        <c:axId val="1730270240"/>
        <c:scaling>
          <c:orientation val="minMax"/>
          <c:max val="6.0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3026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EDGE'!$BO$500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EDGE'!$BP$499:$CD$499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EDGE'!$BP$500:$CD$500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2.6200000000000001E-2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7.3700000000000002E-2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3-4F2C-8057-64880150D811}"/>
            </c:ext>
          </c:extLst>
        </c:ser>
        <c:ser>
          <c:idx val="1"/>
          <c:order val="1"/>
          <c:tx>
            <c:strRef>
              <c:f>'Compare model da TON A EDGE'!$BO$501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EDGE'!$BP$499:$CD$499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EDGE'!$BP$501:$CD$501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0.2707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A3-4F2C-8057-64880150D811}"/>
            </c:ext>
          </c:extLst>
        </c:ser>
        <c:ser>
          <c:idx val="2"/>
          <c:order val="2"/>
          <c:tx>
            <c:strRef>
              <c:f>'Compare model da TON A EDGE'!$BO$502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EDGE'!$BP$499:$CD$499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EDGE'!$BP$502:$CD$502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4.7300000000000002E-2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0.13730000000000001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A3-4F2C-8057-64880150D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0264480"/>
        <c:axId val="1730264960"/>
      </c:barChart>
      <c:catAx>
        <c:axId val="1730264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30264960"/>
        <c:crosses val="autoZero"/>
        <c:auto val="1"/>
        <c:lblAlgn val="ctr"/>
        <c:lblOffset val="100"/>
        <c:noMultiLvlLbl val="0"/>
      </c:catAx>
      <c:valAx>
        <c:axId val="17302649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3026448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 err="1"/>
              <a:t>TensorFlow</a:t>
            </a:r>
            <a:r>
              <a:rPr lang="it-IT" sz="1500" dirty="0"/>
              <a:t> </a:t>
            </a:r>
            <a:r>
              <a:rPr lang="it-IT" sz="1500" dirty="0" err="1"/>
              <a:t>DsiltBert</a:t>
            </a:r>
            <a:r>
              <a:rPr lang="it-IT" sz="1500" dirty="0"/>
              <a:t> - DistilGPT2 - BART-base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EDGE'!$F$480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EDGE'!$G$479:$K$479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EDGE'!$G$480:$K$480</c:f>
              <c:numCache>
                <c:formatCode>0.0000</c:formatCode>
                <c:ptCount val="5"/>
                <c:pt idx="0">
                  <c:v>0.86809999999999998</c:v>
                </c:pt>
                <c:pt idx="1">
                  <c:v>0.59740000000000004</c:v>
                </c:pt>
                <c:pt idx="2">
                  <c:v>6.0999999999999999E-2</c:v>
                </c:pt>
                <c:pt idx="3">
                  <c:v>0.1149</c:v>
                </c:pt>
                <c:pt idx="4">
                  <c:v>6.8000000000000005E-2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6-4DAB-81FE-FB68E04699AC}"/>
            </c:ext>
          </c:extLst>
        </c:ser>
        <c:ser>
          <c:idx val="1"/>
          <c:order val="1"/>
          <c:tx>
            <c:strRef>
              <c:f>'Compare model da TON A EDGE'!$F$481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EDGE'!$G$479:$K$479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EDGE'!$G$481:$K$481</c:f>
              <c:numCache>
                <c:formatCode>General</c:formatCode>
                <c:ptCount val="5"/>
                <c:pt idx="0">
                  <c:v>0.83309999999999995</c:v>
                </c:pt>
                <c:pt idx="1">
                  <c:v>0.61450000000000005</c:v>
                </c:pt>
                <c:pt idx="2">
                  <c:v>0.16470000000000001</c:v>
                </c:pt>
                <c:pt idx="3">
                  <c:v>9.1600000000000001E-2</c:v>
                </c:pt>
                <c:pt idx="4" formatCode="0.000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C6-4DAB-81FE-FB68E04699AC}"/>
            </c:ext>
          </c:extLst>
        </c:ser>
        <c:ser>
          <c:idx val="2"/>
          <c:order val="2"/>
          <c:tx>
            <c:strRef>
              <c:f>'Compare model da TON A EDGE'!$F$482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EDGE'!$G$479:$K$479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EDGE'!$G$482:$K$482</c:f>
              <c:numCache>
                <c:formatCode>0.0000</c:formatCode>
                <c:ptCount val="5"/>
                <c:pt idx="0">
                  <c:v>0.87290000000000001</c:v>
                </c:pt>
                <c:pt idx="1">
                  <c:v>0.43149999999999999</c:v>
                </c:pt>
                <c:pt idx="2">
                  <c:v>5.8099999999999999E-2</c:v>
                </c:pt>
                <c:pt idx="3">
                  <c:v>6.25E-2</c:v>
                </c:pt>
                <c:pt idx="4">
                  <c:v>5.8099999999999999E-2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C6-4DAB-81FE-FB68E04699A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0231840"/>
        <c:axId val="1730223200"/>
      </c:barChart>
      <c:catAx>
        <c:axId val="17302318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30223200"/>
        <c:crosses val="autoZero"/>
        <c:auto val="1"/>
        <c:lblAlgn val="ctr"/>
        <c:lblOffset val="100"/>
        <c:noMultiLvlLbl val="0"/>
      </c:catAx>
      <c:valAx>
        <c:axId val="1730223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3023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 err="1"/>
              <a:t>PyTorch</a:t>
            </a:r>
            <a:r>
              <a:rPr lang="it-IT" sz="1500" dirty="0"/>
              <a:t> </a:t>
            </a:r>
            <a:r>
              <a:rPr lang="it-IT" sz="1500" dirty="0" err="1"/>
              <a:t>DsiltBert</a:t>
            </a:r>
            <a:r>
              <a:rPr lang="it-IT" sz="1500" dirty="0"/>
              <a:t> - DistilGPT2 - BART-base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EDGE'!$H$146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EDGE'!$I$145:$M$145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EDGE'!$I$146:$M$146</c:f>
              <c:numCache>
                <c:formatCode>0.0000</c:formatCode>
                <c:ptCount val="5"/>
                <c:pt idx="0">
                  <c:v>0.78139999999999998</c:v>
                </c:pt>
                <c:pt idx="1">
                  <c:v>0.70299999999999996</c:v>
                </c:pt>
                <c:pt idx="2">
                  <c:v>6.7100000000000007E-2</c:v>
                </c:pt>
                <c:pt idx="3">
                  <c:v>0.1177</c:v>
                </c:pt>
                <c:pt idx="4">
                  <c:v>1.5599999999999999E-2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3-446C-99F1-2D634B465CF3}"/>
            </c:ext>
          </c:extLst>
        </c:ser>
        <c:ser>
          <c:idx val="1"/>
          <c:order val="1"/>
          <c:tx>
            <c:strRef>
              <c:f>'Compare model da TON A EDGE'!$H$147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EDGE'!$I$145:$M$145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EDGE'!$I$147:$M$147</c:f>
              <c:numCache>
                <c:formatCode>General</c:formatCode>
                <c:ptCount val="5"/>
                <c:pt idx="0">
                  <c:v>0.89549999999999996</c:v>
                </c:pt>
                <c:pt idx="1">
                  <c:v>0.36959999999999998</c:v>
                </c:pt>
                <c:pt idx="2">
                  <c:v>8.5099999999999995E-2</c:v>
                </c:pt>
                <c:pt idx="3">
                  <c:v>7.1900000000000006E-2</c:v>
                </c:pt>
                <c:pt idx="4">
                  <c:v>6.54E-2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03-446C-99F1-2D634B465CF3}"/>
            </c:ext>
          </c:extLst>
        </c:ser>
        <c:ser>
          <c:idx val="2"/>
          <c:order val="2"/>
          <c:tx>
            <c:strRef>
              <c:f>'Compare model da TON A EDGE'!$H$148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EDGE'!$I$145:$M$145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EDGE'!$I$148:$M$148</c:f>
              <c:numCache>
                <c:formatCode>0.0000</c:formatCode>
                <c:ptCount val="5"/>
                <c:pt idx="0">
                  <c:v>0.88600000000000001</c:v>
                </c:pt>
                <c:pt idx="1">
                  <c:v>0.32329999999999998</c:v>
                </c:pt>
                <c:pt idx="2">
                  <c:v>5.9200000000000003E-2</c:v>
                </c:pt>
                <c:pt idx="3">
                  <c:v>0.11700000000000001</c:v>
                </c:pt>
                <c:pt idx="4">
                  <c:v>6.5000000000000002E-2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03-446C-99F1-2D634B465CF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78353711"/>
        <c:axId val="78354191"/>
      </c:barChart>
      <c:catAx>
        <c:axId val="783537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8354191"/>
        <c:crosses val="autoZero"/>
        <c:auto val="1"/>
        <c:lblAlgn val="ctr"/>
        <c:lblOffset val="100"/>
        <c:noMultiLvlLbl val="0"/>
      </c:catAx>
      <c:valAx>
        <c:axId val="78354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835371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 err="1"/>
              <a:t>LoRa</a:t>
            </a:r>
            <a:r>
              <a:rPr lang="it-IT" sz="1500" dirty="0"/>
              <a:t> Adapter TON</a:t>
            </a:r>
          </a:p>
          <a:p>
            <a:pPr>
              <a:defRPr/>
            </a:pPr>
            <a:r>
              <a:rPr lang="it-IT" sz="1500" dirty="0" err="1"/>
              <a:t>DistilBert</a:t>
            </a:r>
            <a:r>
              <a:rPr lang="it-IT" sz="1500" dirty="0"/>
              <a:t> - DistilGPT2 - 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T5'!$AR$64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T5'!$AS$63:$AW$63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T5'!$AS$64:$AW$64</c:f>
              <c:numCache>
                <c:formatCode>0.0000</c:formatCode>
                <c:ptCount val="5"/>
                <c:pt idx="0">
                  <c:v>0.9748</c:v>
                </c:pt>
                <c:pt idx="1">
                  <c:v>7.2999999999999995E-2</c:v>
                </c:pt>
                <c:pt idx="2">
                  <c:v>0.47070000000000001</c:v>
                </c:pt>
                <c:pt idx="3">
                  <c:v>0.42</c:v>
                </c:pt>
                <c:pt idx="4">
                  <c:v>0.44219999999999998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3-406A-9945-667EA0C446B8}"/>
            </c:ext>
          </c:extLst>
        </c:ser>
        <c:ser>
          <c:idx val="1"/>
          <c:order val="1"/>
          <c:tx>
            <c:strRef>
              <c:f>'Compare DistBer, Distgpt2, T5'!$AR$65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T5'!$AS$63:$AW$63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T5'!$AS$65:$AW$65</c:f>
              <c:numCache>
                <c:formatCode>0.0000</c:formatCode>
                <c:ptCount val="5"/>
                <c:pt idx="0">
                  <c:v>0.98150000000000004</c:v>
                </c:pt>
                <c:pt idx="1">
                  <c:v>6.0199999999999997E-2</c:v>
                </c:pt>
                <c:pt idx="2">
                  <c:v>0.48049999999999998</c:v>
                </c:pt>
                <c:pt idx="3">
                  <c:v>0.46039999999999998</c:v>
                </c:pt>
                <c:pt idx="4">
                  <c:v>0.47020000000000001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B3-406A-9945-667EA0C446B8}"/>
            </c:ext>
          </c:extLst>
        </c:ser>
        <c:ser>
          <c:idx val="2"/>
          <c:order val="2"/>
          <c:tx>
            <c:strRef>
              <c:f>'Compare DistBer, Distgpt2, T5'!$AR$66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T5'!$AS$63:$AW$63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T5'!$AS$66:$AW$66</c:f>
              <c:numCache>
                <c:formatCode>0.0000</c:formatCode>
                <c:ptCount val="5"/>
                <c:pt idx="0">
                  <c:v>0.98229999999999995</c:v>
                </c:pt>
                <c:pt idx="1">
                  <c:v>0.15179999999999999</c:v>
                </c:pt>
                <c:pt idx="2">
                  <c:v>0.48359999999999997</c:v>
                </c:pt>
                <c:pt idx="3">
                  <c:v>0.46179999999999999</c:v>
                </c:pt>
                <c:pt idx="4">
                  <c:v>0.47020000000000001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B3-406A-9945-667EA0C446B8}"/>
            </c:ext>
          </c:extLst>
        </c:ser>
        <c:ser>
          <c:idx val="3"/>
          <c:order val="3"/>
          <c:tx>
            <c:strRef>
              <c:f>'Compare DistBer, Distgpt2, T5'!$AR$67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T5'!$AS$63:$AW$63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T5'!$AS$67:$AW$67</c:f>
              <c:numCache>
                <c:formatCode>0.0000</c:formatCode>
                <c:ptCount val="5"/>
                <c:pt idx="0">
                  <c:v>0.97560000000000002</c:v>
                </c:pt>
                <c:pt idx="1">
                  <c:v>7.85E-2</c:v>
                </c:pt>
                <c:pt idx="2">
                  <c:v>0.44290000000000002</c:v>
                </c:pt>
                <c:pt idx="3">
                  <c:v>0.41739999999999999</c:v>
                </c:pt>
                <c:pt idx="4">
                  <c:v>0.47389999999999999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B3-406A-9945-667EA0C446B8}"/>
            </c:ext>
          </c:extLst>
        </c:ser>
        <c:ser>
          <c:idx val="4"/>
          <c:order val="4"/>
          <c:tx>
            <c:strRef>
              <c:f>'Compare DistBer, Distgpt2, T5'!$AR$68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T5'!$AS$63:$AW$63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T5'!$AS$68:$AW$68</c:f>
              <c:numCache>
                <c:formatCode>0.0000</c:formatCode>
                <c:ptCount val="5"/>
                <c:pt idx="0">
                  <c:v>0.77690000000000003</c:v>
                </c:pt>
                <c:pt idx="1">
                  <c:v>0.42259999999999998</c:v>
                </c:pt>
                <c:pt idx="2">
                  <c:v>0.68910000000000005</c:v>
                </c:pt>
                <c:pt idx="3">
                  <c:v>0.67769999999999997</c:v>
                </c:pt>
                <c:pt idx="4">
                  <c:v>0.67430000000000001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B3-406A-9945-667EA0C446B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322662223"/>
        <c:axId val="1322663183"/>
      </c:barChart>
      <c:catAx>
        <c:axId val="13226622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663183"/>
        <c:crosses val="autoZero"/>
        <c:auto val="1"/>
        <c:lblAlgn val="ctr"/>
        <c:lblOffset val="100"/>
        <c:noMultiLvlLbl val="0"/>
      </c:catAx>
      <c:valAx>
        <c:axId val="132266318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662223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LoRa</a:t>
            </a:r>
            <a:r>
              <a:rPr lang="it-IT" sz="1500" dirty="0"/>
              <a:t>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T5'!$BD$80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T5'!$BE$79:$BG$79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T5'!$BE$80:$BG$80</c:f>
              <c:numCache>
                <c:formatCode>0.0000</c:formatCode>
                <c:ptCount val="3"/>
                <c:pt idx="0">
                  <c:v>0.76870000000000005</c:v>
                </c:pt>
                <c:pt idx="1">
                  <c:v>0.67749999999999999</c:v>
                </c:pt>
                <c:pt idx="2">
                  <c:v>0.71740000000000004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14-458A-AF0C-E55D442D9847}"/>
            </c:ext>
          </c:extLst>
        </c:ser>
        <c:ser>
          <c:idx val="1"/>
          <c:order val="1"/>
          <c:tx>
            <c:strRef>
              <c:f>'Compare DistBer, Distgpt2, T5'!$BD$81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T5'!$BE$79:$BG$79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T5'!$BE$81:$BG$81</c:f>
              <c:numCache>
                <c:formatCode>0.0000</c:formatCode>
                <c:ptCount val="3"/>
                <c:pt idx="0">
                  <c:v>0.78490000000000004</c:v>
                </c:pt>
                <c:pt idx="1">
                  <c:v>0.75680000000000003</c:v>
                </c:pt>
                <c:pt idx="2">
                  <c:v>0.7681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14-458A-AF0C-E55D442D9847}"/>
            </c:ext>
          </c:extLst>
        </c:ser>
        <c:ser>
          <c:idx val="2"/>
          <c:order val="2"/>
          <c:tx>
            <c:strRef>
              <c:f>'Compare DistBer, Distgpt2, T5'!$BD$82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T5'!$BE$79:$BG$79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T5'!$BE$82:$BG$82</c:f>
              <c:numCache>
                <c:formatCode>0.0000</c:formatCode>
                <c:ptCount val="3"/>
                <c:pt idx="0">
                  <c:v>0.79049999999999998</c:v>
                </c:pt>
                <c:pt idx="1">
                  <c:v>0.75490000000000002</c:v>
                </c:pt>
                <c:pt idx="2">
                  <c:v>0.76770000000000005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14-458A-AF0C-E55D442D9847}"/>
            </c:ext>
          </c:extLst>
        </c:ser>
        <c:ser>
          <c:idx val="3"/>
          <c:order val="3"/>
          <c:tx>
            <c:strRef>
              <c:f>'Compare DistBer, Distgpt2, T5'!$BD$83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T5'!$BE$79:$BG$79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T5'!$BE$83:$BG$83</c:f>
              <c:numCache>
                <c:formatCode>0.0000</c:formatCode>
                <c:ptCount val="3"/>
                <c:pt idx="0">
                  <c:v>0.77329999999999999</c:v>
                </c:pt>
                <c:pt idx="1">
                  <c:v>0.66259999999999997</c:v>
                </c:pt>
                <c:pt idx="2">
                  <c:v>0.71240000000000003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14-458A-AF0C-E55D442D9847}"/>
            </c:ext>
          </c:extLst>
        </c:ser>
        <c:ser>
          <c:idx val="4"/>
          <c:order val="4"/>
          <c:tx>
            <c:strRef>
              <c:f>'Compare DistBer, Distgpt2, T5'!$BD$84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T5'!$BE$79:$BG$79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T5'!$BE$84:$BG$84</c:f>
              <c:numCache>
                <c:formatCode>0.0000</c:formatCode>
                <c:ptCount val="3"/>
                <c:pt idx="0">
                  <c:v>0.68910000000000005</c:v>
                </c:pt>
                <c:pt idx="1">
                  <c:v>0.67769999999999997</c:v>
                </c:pt>
                <c:pt idx="2">
                  <c:v>0.67430000000000001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14-458A-AF0C-E55D442D984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285891791"/>
        <c:axId val="1285892271"/>
      </c:barChart>
      <c:catAx>
        <c:axId val="12858917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92271"/>
        <c:crosses val="autoZero"/>
        <c:auto val="1"/>
        <c:lblAlgn val="ctr"/>
        <c:lblOffset val="100"/>
        <c:noMultiLvlLbl val="0"/>
      </c:catAx>
      <c:valAx>
        <c:axId val="1285892271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9179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Distilgpt2 </a:t>
            </a: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metriche per attacco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'Comparazione DistiBert - T5'!$BW$74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'Comparazione DistiBert - T5'!$BX$73:$CE$73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'Comparazione DistiBert - T5'!$BX$74:$CE$74</c:f>
              <c:numCache>
                <c:formatCode>0.0000</c:formatCode>
                <c:ptCount val="8"/>
                <c:pt idx="0">
                  <c:v>0.96550000000000002</c:v>
                </c:pt>
                <c:pt idx="1">
                  <c:v>0.93530000000000002</c:v>
                </c:pt>
                <c:pt idx="2">
                  <c:v>0</c:v>
                </c:pt>
                <c:pt idx="3">
                  <c:v>0.90910000000000002</c:v>
                </c:pt>
                <c:pt idx="4">
                  <c:v>0.8538</c:v>
                </c:pt>
                <c:pt idx="5">
                  <c:v>0.82889999999999997</c:v>
                </c:pt>
                <c:pt idx="6">
                  <c:v>0.89439999999999997</c:v>
                </c:pt>
                <c:pt idx="7">
                  <c:v>0.89190000000000003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3C-4B42-9DE6-ACAD7AD03387}"/>
            </c:ext>
          </c:extLst>
        </c:ser>
        <c:ser>
          <c:idx val="1"/>
          <c:order val="1"/>
          <c:tx>
            <c:strRef>
              <c:f>'Comparazione DistiBert - T5'!$BW$75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'Comparazione DistiBert - T5'!$BX$73:$CE$73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'Comparazione DistiBert - T5'!$BX$75:$CE$75</c:f>
              <c:numCache>
                <c:formatCode>0.0000</c:formatCode>
                <c:ptCount val="8"/>
                <c:pt idx="0">
                  <c:v>0.80579999999999996</c:v>
                </c:pt>
                <c:pt idx="1">
                  <c:v>0.79749999999999999</c:v>
                </c:pt>
                <c:pt idx="2">
                  <c:v>0</c:v>
                </c:pt>
                <c:pt idx="3">
                  <c:v>0.81479999999999997</c:v>
                </c:pt>
                <c:pt idx="4">
                  <c:v>0.82840000000000003</c:v>
                </c:pt>
                <c:pt idx="5">
                  <c:v>0.97670000000000001</c:v>
                </c:pt>
                <c:pt idx="6">
                  <c:v>0.92700000000000005</c:v>
                </c:pt>
                <c:pt idx="7">
                  <c:v>0.90410000000000001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3C-4B42-9DE6-ACAD7AD03387}"/>
            </c:ext>
          </c:extLst>
        </c:ser>
        <c:ser>
          <c:idx val="2"/>
          <c:order val="2"/>
          <c:tx>
            <c:strRef>
              <c:f>'Comparazione DistiBert - T5'!$BW$76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'Comparazione DistiBert - T5'!$BX$73:$CE$73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'Comparazione DistiBert - T5'!$BX$76:$CE$76</c:f>
              <c:numCache>
                <c:formatCode>0.0000</c:formatCode>
                <c:ptCount val="8"/>
                <c:pt idx="0">
                  <c:v>0.87839999999999996</c:v>
                </c:pt>
                <c:pt idx="1">
                  <c:v>0.8609</c:v>
                </c:pt>
                <c:pt idx="2">
                  <c:v>0</c:v>
                </c:pt>
                <c:pt idx="3">
                  <c:v>0.85940000000000005</c:v>
                </c:pt>
                <c:pt idx="4">
                  <c:v>0.84089999999999998</c:v>
                </c:pt>
                <c:pt idx="5">
                  <c:v>0.89680000000000004</c:v>
                </c:pt>
                <c:pt idx="6">
                  <c:v>0.91039999999999999</c:v>
                </c:pt>
                <c:pt idx="7">
                  <c:v>0.89800000000000002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3C-4B42-9DE6-ACAD7AD03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518800"/>
        <c:axId val="1173530320"/>
      </c:barChart>
      <c:catAx>
        <c:axId val="1173518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30320"/>
        <c:crosses val="autoZero"/>
        <c:auto val="1"/>
        <c:lblAlgn val="ctr"/>
        <c:lblOffset val="100"/>
        <c:noMultiLvlLbl val="0"/>
      </c:catAx>
      <c:valAx>
        <c:axId val="11735303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1880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 T5</a:t>
            </a:r>
          </a:p>
        </c:rich>
      </c:tx>
      <c:layout>
        <c:manualLayout>
          <c:xMode val="edge"/>
          <c:yMode val="edge"/>
          <c:x val="0.11190266841644793"/>
          <c:y val="2.6381905198250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T5'!$Q$301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T5'!$R$300:$T$300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T5'!$R$301:$T$301</c:f>
              <c:numCache>
                <c:formatCode>0.0000</c:formatCode>
                <c:ptCount val="3"/>
                <c:pt idx="0">
                  <c:v>3.2599999999999997E-2</c:v>
                </c:pt>
                <c:pt idx="1">
                  <c:v>0.53159999999999996</c:v>
                </c:pt>
                <c:pt idx="2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9F-491C-A762-C8C5482C72D9}"/>
            </c:ext>
          </c:extLst>
        </c:ser>
        <c:ser>
          <c:idx val="1"/>
          <c:order val="1"/>
          <c:tx>
            <c:strRef>
              <c:f>'Compare DistBer, Distgpt2, T5'!$Q$302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T5'!$R$300:$T$300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T5'!$R$302:$T$302</c:f>
              <c:numCache>
                <c:formatCode>0.0000</c:formatCode>
                <c:ptCount val="3"/>
                <c:pt idx="0">
                  <c:v>7.1800000000000003E-2</c:v>
                </c:pt>
                <c:pt idx="1">
                  <c:v>0.54110000000000003</c:v>
                </c:pt>
                <c:pt idx="2">
                  <c:v>0.1188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9F-491C-A762-C8C5482C72D9}"/>
            </c:ext>
          </c:extLst>
        </c:ser>
        <c:ser>
          <c:idx val="2"/>
          <c:order val="2"/>
          <c:tx>
            <c:strRef>
              <c:f>'Compare DistBer, Distgpt2, T5'!$Q$303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T5'!$R$300:$T$300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T5'!$R$303:$T$303</c:f>
              <c:numCache>
                <c:formatCode>0.0000</c:formatCode>
                <c:ptCount val="3"/>
                <c:pt idx="0">
                  <c:v>8.3000000000000004E-2</c:v>
                </c:pt>
                <c:pt idx="1">
                  <c:v>0.62729999999999997</c:v>
                </c:pt>
                <c:pt idx="2">
                  <c:v>0.14249999999999999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9F-491C-A762-C8C5482C72D9}"/>
            </c:ext>
          </c:extLst>
        </c:ser>
        <c:ser>
          <c:idx val="3"/>
          <c:order val="3"/>
          <c:tx>
            <c:strRef>
              <c:f>'Compare DistBer, Distgpt2, T5'!$Q$304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T5'!$R$300:$T$300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T5'!$R$304:$T$304</c:f>
              <c:numCache>
                <c:formatCode>0.0000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9F-491C-A762-C8C5482C72D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285865871"/>
        <c:axId val="1285872111"/>
      </c:barChart>
      <c:catAx>
        <c:axId val="12858658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72111"/>
        <c:crosses val="autoZero"/>
        <c:auto val="1"/>
        <c:lblAlgn val="ctr"/>
        <c:lblOffset val="100"/>
        <c:noMultiLvlLbl val="0"/>
      </c:catAx>
      <c:valAx>
        <c:axId val="1285872111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6587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DisitlBert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T5'!$AR$73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T5'!$AS$72:$AZ$72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T5'!$AS$73:$AZ$73</c:f>
              <c:numCache>
                <c:formatCode>0.0000</c:formatCode>
                <c:ptCount val="8"/>
                <c:pt idx="0">
                  <c:v>0.94069999999999998</c:v>
                </c:pt>
                <c:pt idx="1">
                  <c:v>0.86129999999999995</c:v>
                </c:pt>
                <c:pt idx="2">
                  <c:v>0</c:v>
                </c:pt>
                <c:pt idx="3">
                  <c:v>0.89190000000000003</c:v>
                </c:pt>
                <c:pt idx="4">
                  <c:v>0.86709999999999998</c:v>
                </c:pt>
                <c:pt idx="5">
                  <c:v>0.82840000000000003</c:v>
                </c:pt>
                <c:pt idx="6">
                  <c:v>0.86140000000000005</c:v>
                </c:pt>
                <c:pt idx="7">
                  <c:v>0.87680000000000002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00-419D-9DF1-C55EC9FACC19}"/>
            </c:ext>
          </c:extLst>
        </c:ser>
        <c:ser>
          <c:idx val="1"/>
          <c:order val="1"/>
          <c:tx>
            <c:strRef>
              <c:f>'Compare DistBer, Distgpt2, T5'!$AR$74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T5'!$AS$72:$AZ$72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T5'!$AS$74:$AZ$74</c:f>
              <c:numCache>
                <c:formatCode>0.0000</c:formatCode>
                <c:ptCount val="8"/>
                <c:pt idx="0">
                  <c:v>0.79859999999999998</c:v>
                </c:pt>
                <c:pt idx="1">
                  <c:v>0.91410000000000002</c:v>
                </c:pt>
                <c:pt idx="2">
                  <c:v>0</c:v>
                </c:pt>
                <c:pt idx="3">
                  <c:v>0.73329999999999995</c:v>
                </c:pt>
                <c:pt idx="4">
                  <c:v>0.85929999999999995</c:v>
                </c:pt>
                <c:pt idx="5">
                  <c:v>0.82840000000000003</c:v>
                </c:pt>
                <c:pt idx="6">
                  <c:v>0.63500000000000001</c:v>
                </c:pt>
                <c:pt idx="7">
                  <c:v>0.82879999999999998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00-419D-9DF1-C55EC9FACC19}"/>
            </c:ext>
          </c:extLst>
        </c:ser>
        <c:ser>
          <c:idx val="2"/>
          <c:order val="2"/>
          <c:tx>
            <c:strRef>
              <c:f>'Compare DistBer, Distgpt2, T5'!$AR$75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T5'!$AS$72:$AZ$72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T5'!$AS$75:$AZ$75</c:f>
              <c:numCache>
                <c:formatCode>0.0000</c:formatCode>
                <c:ptCount val="8"/>
                <c:pt idx="0">
                  <c:v>0.86380000000000001</c:v>
                </c:pt>
                <c:pt idx="1">
                  <c:v>0.88690000000000002</c:v>
                </c:pt>
                <c:pt idx="2">
                  <c:v>0</c:v>
                </c:pt>
                <c:pt idx="3">
                  <c:v>0.80489999999999995</c:v>
                </c:pt>
                <c:pt idx="4">
                  <c:v>0.86319999999999997</c:v>
                </c:pt>
                <c:pt idx="5">
                  <c:v>0.82840000000000003</c:v>
                </c:pt>
                <c:pt idx="6">
                  <c:v>0.73109999999999997</c:v>
                </c:pt>
                <c:pt idx="7">
                  <c:v>0.85209999999999997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00-419D-9DF1-C55EC9FAC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2587343"/>
        <c:axId val="1322583983"/>
      </c:barChart>
      <c:catAx>
        <c:axId val="13225873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83983"/>
        <c:crosses val="autoZero"/>
        <c:auto val="1"/>
        <c:lblAlgn val="ctr"/>
        <c:lblOffset val="100"/>
        <c:noMultiLvlLbl val="0"/>
      </c:catAx>
      <c:valAx>
        <c:axId val="132258398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87343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8208661417322837E-2"/>
          <c:y val="0.16712962962962963"/>
          <c:w val="0.88123578302712158"/>
          <c:h val="0.39782844852726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T5'!$BL$74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T5'!$BM$73:$BT$73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T5'!$BM$74:$BT$74</c:f>
              <c:numCache>
                <c:formatCode>0.0000</c:formatCode>
                <c:ptCount val="8"/>
                <c:pt idx="0">
                  <c:v>0.9113</c:v>
                </c:pt>
                <c:pt idx="1">
                  <c:v>0.88949999999999996</c:v>
                </c:pt>
                <c:pt idx="2">
                  <c:v>0</c:v>
                </c:pt>
                <c:pt idx="3">
                  <c:v>0.86839999999999995</c:v>
                </c:pt>
                <c:pt idx="4">
                  <c:v>0.77210000000000001</c:v>
                </c:pt>
                <c:pt idx="5">
                  <c:v>0.64670000000000005</c:v>
                </c:pt>
                <c:pt idx="6">
                  <c:v>0.73240000000000005</c:v>
                </c:pt>
                <c:pt idx="7">
                  <c:v>0.69230000000000003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F6-480D-A132-1FB8588917CE}"/>
            </c:ext>
          </c:extLst>
        </c:ser>
        <c:ser>
          <c:idx val="1"/>
          <c:order val="1"/>
          <c:tx>
            <c:strRef>
              <c:f>'Compare DistBer, Distgpt2, T5'!$BL$75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T5'!$BM$73:$BT$73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T5'!$BM$75:$BT$75</c:f>
              <c:numCache>
                <c:formatCode>0.0000</c:formatCode>
                <c:ptCount val="8"/>
                <c:pt idx="0">
                  <c:v>0.81289999999999996</c:v>
                </c:pt>
                <c:pt idx="1">
                  <c:v>0.93869999999999998</c:v>
                </c:pt>
                <c:pt idx="2">
                  <c:v>0</c:v>
                </c:pt>
                <c:pt idx="3">
                  <c:v>0.4889</c:v>
                </c:pt>
                <c:pt idx="4">
                  <c:v>0.78359999999999996</c:v>
                </c:pt>
                <c:pt idx="5">
                  <c:v>0.83720000000000006</c:v>
                </c:pt>
                <c:pt idx="6">
                  <c:v>0.7591</c:v>
                </c:pt>
                <c:pt idx="7">
                  <c:v>0.2014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F6-480D-A132-1FB8588917CE}"/>
            </c:ext>
          </c:extLst>
        </c:ser>
        <c:ser>
          <c:idx val="2"/>
          <c:order val="2"/>
          <c:tx>
            <c:strRef>
              <c:f>'Compare DistBer, Distgpt2, T5'!$BL$76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T5'!$BM$73:$BT$73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T5'!$BM$76:$BT$76</c:f>
              <c:numCache>
                <c:formatCode>0.0000</c:formatCode>
                <c:ptCount val="8"/>
                <c:pt idx="0">
                  <c:v>0.85929999999999995</c:v>
                </c:pt>
                <c:pt idx="1">
                  <c:v>0.91339999999999999</c:v>
                </c:pt>
                <c:pt idx="2">
                  <c:v>0</c:v>
                </c:pt>
                <c:pt idx="3">
                  <c:v>0.62560000000000004</c:v>
                </c:pt>
                <c:pt idx="4">
                  <c:v>0.77780000000000005</c:v>
                </c:pt>
                <c:pt idx="5">
                  <c:v>0.72970000000000002</c:v>
                </c:pt>
                <c:pt idx="6">
                  <c:v>0.74550000000000005</c:v>
                </c:pt>
                <c:pt idx="7">
                  <c:v>0.7429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F6-480D-A132-1FB858891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2617583"/>
        <c:axId val="1322615183"/>
      </c:barChart>
      <c:catAx>
        <c:axId val="1322617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layout>
            <c:manualLayout>
              <c:xMode val="edge"/>
              <c:yMode val="edge"/>
              <c:x val="0.43342366579177605"/>
              <c:y val="0.790811096529600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615183"/>
        <c:crosses val="autoZero"/>
        <c:auto val="1"/>
        <c:lblAlgn val="ctr"/>
        <c:lblOffset val="100"/>
        <c:noMultiLvlLbl val="0"/>
      </c:catAx>
      <c:valAx>
        <c:axId val="132261518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617583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T5'!$CH$74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T5'!$CI$73:$CP$73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T5'!$CI$74:$CP$74</c:f>
              <c:numCache>
                <c:formatCode>0.0000</c:formatCode>
                <c:ptCount val="8"/>
                <c:pt idx="0">
                  <c:v>0.9254</c:v>
                </c:pt>
                <c:pt idx="1">
                  <c:v>0.93210000000000004</c:v>
                </c:pt>
                <c:pt idx="2">
                  <c:v>0</c:v>
                </c:pt>
                <c:pt idx="3">
                  <c:v>0.92620000000000002</c:v>
                </c:pt>
                <c:pt idx="4">
                  <c:v>0.76129999999999998</c:v>
                </c:pt>
                <c:pt idx="5">
                  <c:v>0.9758</c:v>
                </c:pt>
                <c:pt idx="6">
                  <c:v>0.92310000000000003</c:v>
                </c:pt>
                <c:pt idx="7">
                  <c:v>0.87970000000000004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E4-4D41-8BB3-B25FBB3BE52B}"/>
            </c:ext>
          </c:extLst>
        </c:ser>
        <c:ser>
          <c:idx val="1"/>
          <c:order val="1"/>
          <c:tx>
            <c:strRef>
              <c:f>'Compare DistBer, Distgpt2, T5'!$CH$75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T5'!$CI$73:$CP$73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T5'!$CI$75:$CP$75</c:f>
              <c:numCache>
                <c:formatCode>0.0000</c:formatCode>
                <c:ptCount val="8"/>
                <c:pt idx="0">
                  <c:v>0.8921</c:v>
                </c:pt>
                <c:pt idx="1">
                  <c:v>0.9264</c:v>
                </c:pt>
                <c:pt idx="2">
                  <c:v>0</c:v>
                </c:pt>
                <c:pt idx="3">
                  <c:v>0.83699999999999997</c:v>
                </c:pt>
                <c:pt idx="4">
                  <c:v>0.88060000000000005</c:v>
                </c:pt>
                <c:pt idx="5">
                  <c:v>0.93799999999999994</c:v>
                </c:pt>
                <c:pt idx="6">
                  <c:v>0.61309999999999998</c:v>
                </c:pt>
                <c:pt idx="7">
                  <c:v>0.95209999999999995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E4-4D41-8BB3-B25FBB3BE52B}"/>
            </c:ext>
          </c:extLst>
        </c:ser>
        <c:ser>
          <c:idx val="2"/>
          <c:order val="2"/>
          <c:tx>
            <c:strRef>
              <c:f>'Compare DistBer, Distgpt2, T5'!$CH$76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T5'!$CI$73:$CP$73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T5'!$CI$76:$CP$76</c:f>
              <c:numCache>
                <c:formatCode>0.0000</c:formatCode>
                <c:ptCount val="8"/>
                <c:pt idx="0">
                  <c:v>0.90839999999999999</c:v>
                </c:pt>
                <c:pt idx="1">
                  <c:v>0.92920000000000003</c:v>
                </c:pt>
                <c:pt idx="2">
                  <c:v>0</c:v>
                </c:pt>
                <c:pt idx="3">
                  <c:v>0.87939999999999996</c:v>
                </c:pt>
                <c:pt idx="4">
                  <c:v>0.81659999999999999</c:v>
                </c:pt>
                <c:pt idx="5">
                  <c:v>0.95650000000000002</c:v>
                </c:pt>
                <c:pt idx="6">
                  <c:v>0.73680000000000001</c:v>
                </c:pt>
                <c:pt idx="7">
                  <c:v>0.91449999999999998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E4-4D41-8BB3-B25FBB3BE5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836927"/>
        <c:axId val="76830207"/>
      </c:barChart>
      <c:catAx>
        <c:axId val="768369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30207"/>
        <c:crosses val="autoZero"/>
        <c:auto val="1"/>
        <c:lblAlgn val="ctr"/>
        <c:lblOffset val="100"/>
        <c:noMultiLvlLbl val="0"/>
      </c:catAx>
      <c:valAx>
        <c:axId val="7683020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36927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GPT-Neo metriche per attacco</a:t>
            </a:r>
          </a:p>
        </c:rich>
      </c:tx>
      <c:layout>
        <c:manualLayout>
          <c:xMode val="edge"/>
          <c:yMode val="edge"/>
          <c:x val="0.2636318897637795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T5'!$CS$74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T5'!$CT$73:$DA$73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T5'!$CT$74:$DA$74</c:f>
              <c:numCache>
                <c:formatCode>0.0000</c:formatCode>
                <c:ptCount val="8"/>
                <c:pt idx="0">
                  <c:v>0.88139999999999996</c:v>
                </c:pt>
                <c:pt idx="1">
                  <c:v>0.94699999999999995</c:v>
                </c:pt>
                <c:pt idx="2">
                  <c:v>0</c:v>
                </c:pt>
                <c:pt idx="3">
                  <c:v>0.9153</c:v>
                </c:pt>
                <c:pt idx="4">
                  <c:v>0.86170000000000002</c:v>
                </c:pt>
                <c:pt idx="5">
                  <c:v>0.8</c:v>
                </c:pt>
                <c:pt idx="6">
                  <c:v>0.90600000000000003</c:v>
                </c:pt>
                <c:pt idx="7">
                  <c:v>0.875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BE-4858-8459-171C3372C13D}"/>
            </c:ext>
          </c:extLst>
        </c:ser>
        <c:ser>
          <c:idx val="1"/>
          <c:order val="1"/>
          <c:tx>
            <c:strRef>
              <c:f>'Compare DistBer, Distgpt2, T5'!$CS$75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T5'!$CT$73:$DA$73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T5'!$CT$75:$DA$75</c:f>
              <c:numCache>
                <c:formatCode>0.0000</c:formatCode>
                <c:ptCount val="8"/>
                <c:pt idx="0">
                  <c:v>0.74819999999999998</c:v>
                </c:pt>
                <c:pt idx="1">
                  <c:v>0.87729999999999997</c:v>
                </c:pt>
                <c:pt idx="2">
                  <c:v>0</c:v>
                </c:pt>
                <c:pt idx="3">
                  <c:v>0.8</c:v>
                </c:pt>
                <c:pt idx="4">
                  <c:v>0.60450000000000004</c:v>
                </c:pt>
                <c:pt idx="5">
                  <c:v>0.68220000000000003</c:v>
                </c:pt>
                <c:pt idx="6">
                  <c:v>0.77370000000000005</c:v>
                </c:pt>
                <c:pt idx="7">
                  <c:v>0.81510000000000005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BE-4858-8459-171C3372C13D}"/>
            </c:ext>
          </c:extLst>
        </c:ser>
        <c:ser>
          <c:idx val="2"/>
          <c:order val="2"/>
          <c:tx>
            <c:strRef>
              <c:f>'Compare DistBer, Distgpt2, T5'!$CS$76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T5'!$CT$73:$DA$73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T5'!$CT$76:$DA$76</c:f>
              <c:numCache>
                <c:formatCode>0.0000</c:formatCode>
                <c:ptCount val="8"/>
                <c:pt idx="0">
                  <c:v>0.80930000000000002</c:v>
                </c:pt>
                <c:pt idx="1">
                  <c:v>0.91080000000000005</c:v>
                </c:pt>
                <c:pt idx="2">
                  <c:v>0</c:v>
                </c:pt>
                <c:pt idx="3">
                  <c:v>0.83579999999999999</c:v>
                </c:pt>
                <c:pt idx="4">
                  <c:v>0.71050000000000002</c:v>
                </c:pt>
                <c:pt idx="5">
                  <c:v>0.73640000000000005</c:v>
                </c:pt>
                <c:pt idx="6">
                  <c:v>0.83460000000000001</c:v>
                </c:pt>
                <c:pt idx="7">
                  <c:v>0.84399999999999997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BE-4858-8459-171C3372C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4821088"/>
        <c:axId val="954828288"/>
      </c:barChart>
      <c:catAx>
        <c:axId val="954821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828288"/>
        <c:crosses val="autoZero"/>
        <c:auto val="1"/>
        <c:lblAlgn val="ctr"/>
        <c:lblOffset val="100"/>
        <c:noMultiLvlLbl val="0"/>
      </c:catAx>
      <c:valAx>
        <c:axId val="95482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821088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 err="1"/>
              <a:t>LoRa</a:t>
            </a:r>
            <a:r>
              <a:rPr lang="it-IT" sz="1500" dirty="0"/>
              <a:t> Adapter EDGE-</a:t>
            </a:r>
            <a:r>
              <a:rPr lang="it-IT" sz="1500" dirty="0" err="1"/>
              <a:t>IIoTset</a:t>
            </a:r>
            <a:r>
              <a:rPr lang="it-IT" sz="1500" dirty="0"/>
              <a:t> </a:t>
            </a:r>
            <a:r>
              <a:rPr lang="it-IT" sz="1500" dirty="0" err="1"/>
              <a:t>DsiltBert</a:t>
            </a:r>
            <a:r>
              <a:rPr lang="it-IT" sz="1500" dirty="0"/>
              <a:t> - DistilGPT2 - 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EDGE'!$H$207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EDGE'!$I$206:$M$206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EDGE'!$I$207:$M$207</c:f>
              <c:numCache>
                <c:formatCode>0.0000</c:formatCode>
                <c:ptCount val="5"/>
                <c:pt idx="0">
                  <c:v>0.96379999999999999</c:v>
                </c:pt>
                <c:pt idx="1">
                  <c:v>0.11899999999999999</c:v>
                </c:pt>
                <c:pt idx="2">
                  <c:v>0.57830000000000004</c:v>
                </c:pt>
                <c:pt idx="3">
                  <c:v>0.59299999999999997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B9-4F11-A71C-869D53C6A6C6}"/>
            </c:ext>
          </c:extLst>
        </c:ser>
        <c:ser>
          <c:idx val="1"/>
          <c:order val="1"/>
          <c:tx>
            <c:strRef>
              <c:f>'Compare model da TON A EDGE'!$H$208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EDGE'!$I$206:$M$206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EDGE'!$I$208:$M$208</c:f>
              <c:numCache>
                <c:formatCode>General</c:formatCode>
                <c:ptCount val="5"/>
                <c:pt idx="0">
                  <c:v>0.96709999999999996</c:v>
                </c:pt>
                <c:pt idx="1">
                  <c:v>0.1099</c:v>
                </c:pt>
                <c:pt idx="2">
                  <c:v>0.77810000000000001</c:v>
                </c:pt>
                <c:pt idx="3">
                  <c:v>0.62380000000000002</c:v>
                </c:pt>
                <c:pt idx="4">
                  <c:v>0.66249999999999998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B9-4F11-A71C-869D53C6A6C6}"/>
            </c:ext>
          </c:extLst>
        </c:ser>
        <c:ser>
          <c:idx val="2"/>
          <c:order val="2"/>
          <c:tx>
            <c:strRef>
              <c:f>'Compare model da TON A EDGE'!$H$209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EDGE'!$I$206:$M$206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EDGE'!$I$209:$M$209</c:f>
              <c:numCache>
                <c:formatCode>0.0000</c:formatCode>
                <c:ptCount val="5"/>
                <c:pt idx="0">
                  <c:v>0.96860000000000002</c:v>
                </c:pt>
                <c:pt idx="1">
                  <c:v>0.17249999999999999</c:v>
                </c:pt>
                <c:pt idx="2">
                  <c:v>0.59470000000000001</c:v>
                </c:pt>
                <c:pt idx="3">
                  <c:v>0.60309999999999997</c:v>
                </c:pt>
                <c:pt idx="4">
                  <c:v>0.5958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B9-4F11-A71C-869D53C6A6C6}"/>
            </c:ext>
          </c:extLst>
        </c:ser>
        <c:ser>
          <c:idx val="3"/>
          <c:order val="3"/>
          <c:tx>
            <c:strRef>
              <c:f>'Compare model da TON A EDGE'!$H$210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EDGE'!$I$206:$M$206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EDGE'!$I$210:$M$210</c:f>
              <c:numCache>
                <c:formatCode>0.0000</c:formatCode>
                <c:ptCount val="5"/>
                <c:pt idx="0">
                  <c:v>0.97619999999999996</c:v>
                </c:pt>
                <c:pt idx="1">
                  <c:v>7.4300000000000005E-2</c:v>
                </c:pt>
                <c:pt idx="2">
                  <c:v>0.90459999999999996</c:v>
                </c:pt>
                <c:pt idx="3">
                  <c:v>0.70330000000000004</c:v>
                </c:pt>
                <c:pt idx="4">
                  <c:v>0.76449999999999996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B9-4F11-A71C-869D53C6A6C6}"/>
            </c:ext>
          </c:extLst>
        </c:ser>
        <c:ser>
          <c:idx val="4"/>
          <c:order val="4"/>
          <c:tx>
            <c:strRef>
              <c:f>'Compare model da TON A EDGE'!$H$211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EDGE'!$I$206:$M$206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model da TON A EDGE'!$I$211:$M$211</c:f>
              <c:numCache>
                <c:formatCode>0.0000</c:formatCode>
                <c:ptCount val="5"/>
                <c:pt idx="0">
                  <c:v>0.80410000000000004</c:v>
                </c:pt>
                <c:pt idx="1">
                  <c:v>0.31469999999999998</c:v>
                </c:pt>
                <c:pt idx="2">
                  <c:v>0.83020000000000005</c:v>
                </c:pt>
                <c:pt idx="3">
                  <c:v>0.78320000000000001</c:v>
                </c:pt>
                <c:pt idx="4">
                  <c:v>0.79759999999999998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B9-4F11-A71C-869D53C6A6C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8285343"/>
        <c:axId val="168289663"/>
      </c:barChart>
      <c:catAx>
        <c:axId val="168285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8289663"/>
        <c:crosses val="autoZero"/>
        <c:auto val="1"/>
        <c:lblAlgn val="ctr"/>
        <c:lblOffset val="100"/>
        <c:noMultiLvlLbl val="0"/>
      </c:catAx>
      <c:valAx>
        <c:axId val="16828966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8285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LoRa</a:t>
            </a:r>
            <a:r>
              <a:rPr lang="it-IT" sz="1500" dirty="0"/>
              <a:t>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model da TON A EDGE'!$Z$231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EDGE'!$AA$230:$AC$230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EDGE'!$AA$231:$AC$231</c:f>
              <c:numCache>
                <c:formatCode>0.0000</c:formatCode>
                <c:ptCount val="3"/>
                <c:pt idx="0">
                  <c:v>0.60140000000000005</c:v>
                </c:pt>
                <c:pt idx="1">
                  <c:v>0.61970000000000003</c:v>
                </c:pt>
                <c:pt idx="2">
                  <c:v>0.60919999999999996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E3-4C02-BAAC-FA0017D778C1}"/>
            </c:ext>
          </c:extLst>
        </c:ser>
        <c:ser>
          <c:idx val="1"/>
          <c:order val="1"/>
          <c:tx>
            <c:strRef>
              <c:f>'Compare model da TON A EDGE'!$Z$232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EDGE'!$AA$230:$AC$230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EDGE'!$AA$232:$AC$232</c:f>
              <c:numCache>
                <c:formatCode>0.0000</c:formatCode>
                <c:ptCount val="3"/>
                <c:pt idx="0">
                  <c:v>0.75670000000000004</c:v>
                </c:pt>
                <c:pt idx="1">
                  <c:v>0.6038</c:v>
                </c:pt>
                <c:pt idx="2">
                  <c:v>0.63890000000000002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E3-4C02-BAAC-FA0017D778C1}"/>
            </c:ext>
          </c:extLst>
        </c:ser>
        <c:ser>
          <c:idx val="2"/>
          <c:order val="2"/>
          <c:tx>
            <c:strRef>
              <c:f>'Compare model da TON A EDGE'!$Z$233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EDGE'!$AA$230:$AC$230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EDGE'!$AA$233:$AC$233</c:f>
              <c:numCache>
                <c:formatCode>0.0000</c:formatCode>
                <c:ptCount val="3"/>
                <c:pt idx="0">
                  <c:v>0.54079999999999995</c:v>
                </c:pt>
                <c:pt idx="1">
                  <c:v>0.55089999999999995</c:v>
                </c:pt>
                <c:pt idx="2">
                  <c:v>0.5423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E3-4C02-BAAC-FA0017D778C1}"/>
            </c:ext>
          </c:extLst>
        </c:ser>
        <c:ser>
          <c:idx val="3"/>
          <c:order val="3"/>
          <c:tx>
            <c:strRef>
              <c:f>'Compare model da TON A EDGE'!$Z$234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EDGE'!$AA$230:$AC$230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EDGE'!$AA$234:$AC$234</c:f>
              <c:numCache>
                <c:formatCode>0.0000</c:formatCode>
                <c:ptCount val="3"/>
                <c:pt idx="0">
                  <c:v>0.89319999999999999</c:v>
                </c:pt>
                <c:pt idx="1">
                  <c:v>0.66879999999999995</c:v>
                </c:pt>
                <c:pt idx="2">
                  <c:v>0.73629999999999995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E3-4C02-BAAC-FA0017D778C1}"/>
            </c:ext>
          </c:extLst>
        </c:ser>
        <c:ser>
          <c:idx val="4"/>
          <c:order val="4"/>
          <c:tx>
            <c:strRef>
              <c:f>'Compare model da TON A EDGE'!$Z$235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model da TON A EDGE'!$AA$230:$AC$230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model da TON A EDGE'!$AA$235:$AC$235</c:f>
              <c:numCache>
                <c:formatCode>0.0000</c:formatCode>
                <c:ptCount val="3"/>
                <c:pt idx="0">
                  <c:v>0.85040000000000004</c:v>
                </c:pt>
                <c:pt idx="1">
                  <c:v>0.76870000000000005</c:v>
                </c:pt>
                <c:pt idx="2">
                  <c:v>0.79869999999999997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E3-4C02-BAAC-FA0017D778C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8287743"/>
        <c:axId val="168290143"/>
      </c:barChart>
      <c:catAx>
        <c:axId val="1682877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8290143"/>
        <c:crosses val="autoZero"/>
        <c:auto val="1"/>
        <c:lblAlgn val="ctr"/>
        <c:lblOffset val="100"/>
        <c:noMultiLvlLbl val="0"/>
      </c:catAx>
      <c:valAx>
        <c:axId val="168290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8287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DistilBERT 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EDGE'!$H$222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EDGE'!$I$221:$W$221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EDGE'!$I$222:$W$222</c:f>
              <c:numCache>
                <c:formatCode>0.0000</c:formatCode>
                <c:ptCount val="15"/>
                <c:pt idx="0">
                  <c:v>0</c:v>
                </c:pt>
                <c:pt idx="1">
                  <c:v>0.98980000000000001</c:v>
                </c:pt>
                <c:pt idx="2">
                  <c:v>0.93069999999999997</c:v>
                </c:pt>
                <c:pt idx="3">
                  <c:v>0.85709999999999997</c:v>
                </c:pt>
                <c:pt idx="4">
                  <c:v>1</c:v>
                </c:pt>
                <c:pt idx="5">
                  <c:v>0.89290000000000003</c:v>
                </c:pt>
                <c:pt idx="6">
                  <c:v>1</c:v>
                </c:pt>
                <c:pt idx="7">
                  <c:v>0.12039999999999999</c:v>
                </c:pt>
                <c:pt idx="8">
                  <c:v>0</c:v>
                </c:pt>
                <c:pt idx="9">
                  <c:v>0.70530000000000004</c:v>
                </c:pt>
                <c:pt idx="10">
                  <c:v>0</c:v>
                </c:pt>
                <c:pt idx="11" formatCode="General">
                  <c:v>0.85950000000000004</c:v>
                </c:pt>
                <c:pt idx="12">
                  <c:v>0.72160000000000002</c:v>
                </c:pt>
                <c:pt idx="13">
                  <c:v>0.94440000000000002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01-4BF8-8230-E7C9D0D71882}"/>
            </c:ext>
          </c:extLst>
        </c:ser>
        <c:ser>
          <c:idx val="1"/>
          <c:order val="1"/>
          <c:tx>
            <c:strRef>
              <c:f>'Compare model da TON A EDGE'!$H$223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EDGE'!$I$221:$W$221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EDGE'!$I$223:$W$223</c:f>
              <c:numCache>
                <c:formatCode>0.0000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0.98950000000000005</c:v>
                </c:pt>
                <c:pt idx="3">
                  <c:v>0.88890000000000002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0.21429999999999999</c:v>
                </c:pt>
                <c:pt idx="8">
                  <c:v>0</c:v>
                </c:pt>
                <c:pt idx="9">
                  <c:v>0.71279999999999999</c:v>
                </c:pt>
                <c:pt idx="10">
                  <c:v>0</c:v>
                </c:pt>
                <c:pt idx="11" formatCode="General">
                  <c:v>0.9123</c:v>
                </c:pt>
                <c:pt idx="12">
                  <c:v>0.73680000000000001</c:v>
                </c:pt>
                <c:pt idx="13">
                  <c:v>0.84160000000000001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01-4BF8-8230-E7C9D0D71882}"/>
            </c:ext>
          </c:extLst>
        </c:ser>
        <c:ser>
          <c:idx val="2"/>
          <c:order val="2"/>
          <c:tx>
            <c:strRef>
              <c:f>'Compare model da TON A EDGE'!$H$224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EDGE'!$I$221:$W$221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EDGE'!$I$224:$W$224</c:f>
              <c:numCache>
                <c:formatCode>0.0000</c:formatCode>
                <c:ptCount val="15"/>
                <c:pt idx="0">
                  <c:v>0</c:v>
                </c:pt>
                <c:pt idx="1">
                  <c:v>0.99490000000000001</c:v>
                </c:pt>
                <c:pt idx="2">
                  <c:v>0.95920000000000005</c:v>
                </c:pt>
                <c:pt idx="3">
                  <c:v>0.87270000000000003</c:v>
                </c:pt>
                <c:pt idx="4">
                  <c:v>1</c:v>
                </c:pt>
                <c:pt idx="5">
                  <c:v>0.94340000000000002</c:v>
                </c:pt>
                <c:pt idx="6">
                  <c:v>1</c:v>
                </c:pt>
                <c:pt idx="7">
                  <c:v>0.1542</c:v>
                </c:pt>
                <c:pt idx="8">
                  <c:v>0</c:v>
                </c:pt>
                <c:pt idx="9">
                  <c:v>0.70899999999999996</c:v>
                </c:pt>
                <c:pt idx="10">
                  <c:v>0</c:v>
                </c:pt>
                <c:pt idx="11" formatCode="General">
                  <c:v>0.8851</c:v>
                </c:pt>
                <c:pt idx="12">
                  <c:v>0.72919999999999996</c:v>
                </c:pt>
                <c:pt idx="13">
                  <c:v>0.8901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01-4BF8-8230-E7C9D0D71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836815"/>
        <c:axId val="257837295"/>
      </c:barChart>
      <c:catAx>
        <c:axId val="257836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57837295"/>
        <c:crosses val="autoZero"/>
        <c:auto val="1"/>
        <c:lblAlgn val="ctr"/>
        <c:lblOffset val="100"/>
        <c:noMultiLvlLbl val="0"/>
      </c:catAx>
      <c:valAx>
        <c:axId val="25783729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57836815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DistilGPT2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EDGE'!$AF$222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EDGE'!$AG$221:$AU$221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EDGE'!$AG$222:$AU$222</c:f>
              <c:numCache>
                <c:formatCode>0.0000</c:formatCode>
                <c:ptCount val="15"/>
                <c:pt idx="0">
                  <c:v>0.84419999999999995</c:v>
                </c:pt>
                <c:pt idx="1">
                  <c:v>1</c:v>
                </c:pt>
                <c:pt idx="2">
                  <c:v>0.97940000000000005</c:v>
                </c:pt>
                <c:pt idx="3">
                  <c:v>0.74809999999999999</c:v>
                </c:pt>
                <c:pt idx="4">
                  <c:v>0.98960000000000004</c:v>
                </c:pt>
                <c:pt idx="5">
                  <c:v>0.96150000000000002</c:v>
                </c:pt>
                <c:pt idx="6">
                  <c:v>1</c:v>
                </c:pt>
                <c:pt idx="7">
                  <c:v>0.93220000000000003</c:v>
                </c:pt>
                <c:pt idx="8">
                  <c:v>0</c:v>
                </c:pt>
                <c:pt idx="9">
                  <c:v>0.59840000000000004</c:v>
                </c:pt>
                <c:pt idx="10">
                  <c:v>0.81820000000000004</c:v>
                </c:pt>
                <c:pt idx="11">
                  <c:v>0</c:v>
                </c:pt>
                <c:pt idx="12">
                  <c:v>0.72499999999999998</c:v>
                </c:pt>
                <c:pt idx="13">
                  <c:v>0.92049999999999998</c:v>
                </c:pt>
                <c:pt idx="14" formatCode="General">
                  <c:v>0.83330000000000004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5E-45D4-981E-9EC3080A223E}"/>
            </c:ext>
          </c:extLst>
        </c:ser>
        <c:ser>
          <c:idx val="1"/>
          <c:order val="1"/>
          <c:tx>
            <c:strRef>
              <c:f>'Compare model da TON A EDGE'!$AF$223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EDGE'!$AG$221:$AU$221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EDGE'!$AG$223:$AU$223</c:f>
              <c:numCache>
                <c:formatCode>0.0000</c:formatCode>
                <c:ptCount val="15"/>
                <c:pt idx="0">
                  <c:v>0.6633</c:v>
                </c:pt>
                <c:pt idx="1">
                  <c:v>0.91749999999999998</c:v>
                </c:pt>
                <c:pt idx="2">
                  <c:v>1</c:v>
                </c:pt>
                <c:pt idx="3">
                  <c:v>0.90739999999999998</c:v>
                </c:pt>
                <c:pt idx="4">
                  <c:v>1</c:v>
                </c:pt>
                <c:pt idx="5">
                  <c:v>0.75</c:v>
                </c:pt>
                <c:pt idx="6">
                  <c:v>1</c:v>
                </c:pt>
                <c:pt idx="7">
                  <c:v>0.52380000000000004</c:v>
                </c:pt>
                <c:pt idx="8">
                  <c:v>0</c:v>
                </c:pt>
                <c:pt idx="9">
                  <c:v>0.8085</c:v>
                </c:pt>
                <c:pt idx="10">
                  <c:v>0.28720000000000001</c:v>
                </c:pt>
                <c:pt idx="11">
                  <c:v>0</c:v>
                </c:pt>
                <c:pt idx="12">
                  <c:v>0.30530000000000002</c:v>
                </c:pt>
                <c:pt idx="13">
                  <c:v>0.80200000000000005</c:v>
                </c:pt>
                <c:pt idx="14" formatCode="General">
                  <c:v>9.2600000000000002E-2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5E-45D4-981E-9EC3080A223E}"/>
            </c:ext>
          </c:extLst>
        </c:ser>
        <c:ser>
          <c:idx val="2"/>
          <c:order val="2"/>
          <c:tx>
            <c:strRef>
              <c:f>'Compare model da TON A EDGE'!$AF$224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EDGE'!$AG$221:$AU$221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EDGE'!$AG$224:$AU$224</c:f>
              <c:numCache>
                <c:formatCode>0.0000</c:formatCode>
                <c:ptCount val="15"/>
                <c:pt idx="0">
                  <c:v>0.7429</c:v>
                </c:pt>
                <c:pt idx="1">
                  <c:v>0.95699999999999996</c:v>
                </c:pt>
                <c:pt idx="2">
                  <c:v>0.98960000000000004</c:v>
                </c:pt>
                <c:pt idx="3">
                  <c:v>0.82010000000000005</c:v>
                </c:pt>
                <c:pt idx="4">
                  <c:v>0.99480000000000002</c:v>
                </c:pt>
                <c:pt idx="5">
                  <c:v>0.8427</c:v>
                </c:pt>
                <c:pt idx="6">
                  <c:v>1</c:v>
                </c:pt>
                <c:pt idx="7">
                  <c:v>0.67069999999999996</c:v>
                </c:pt>
                <c:pt idx="8">
                  <c:v>0</c:v>
                </c:pt>
                <c:pt idx="9">
                  <c:v>0.68779999999999997</c:v>
                </c:pt>
                <c:pt idx="10">
                  <c:v>0.42520000000000002</c:v>
                </c:pt>
                <c:pt idx="11">
                  <c:v>0</c:v>
                </c:pt>
                <c:pt idx="12">
                  <c:v>0.42959999999999998</c:v>
                </c:pt>
                <c:pt idx="13">
                  <c:v>0.85709999999999997</c:v>
                </c:pt>
                <c:pt idx="14" formatCode="General">
                  <c:v>0.16669999999999999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5E-45D4-981E-9EC3080A2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1737455"/>
        <c:axId val="281731215"/>
      </c:barChart>
      <c:catAx>
        <c:axId val="2817374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1731215"/>
        <c:crosses val="autoZero"/>
        <c:auto val="1"/>
        <c:lblAlgn val="ctr"/>
        <c:lblOffset val="100"/>
        <c:noMultiLvlLbl val="0"/>
      </c:catAx>
      <c:valAx>
        <c:axId val="28173121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1737455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EDGE'!$CM$222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EDGE'!$CN$221:$DB$221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EDGE'!$CN$222:$DB$222</c:f>
              <c:numCache>
                <c:formatCode>0.0000</c:formatCode>
                <c:ptCount val="15"/>
                <c:pt idx="0">
                  <c:v>0.92959999999999998</c:v>
                </c:pt>
                <c:pt idx="1">
                  <c:v>0.92159999999999997</c:v>
                </c:pt>
                <c:pt idx="2">
                  <c:v>0.8407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0.92789999999999995</c:v>
                </c:pt>
                <c:pt idx="8">
                  <c:v>0</c:v>
                </c:pt>
                <c:pt idx="9">
                  <c:v>0.91180000000000005</c:v>
                </c:pt>
                <c:pt idx="10">
                  <c:v>0</c:v>
                </c:pt>
                <c:pt idx="11" formatCode="General">
                  <c:v>1</c:v>
                </c:pt>
                <c:pt idx="12">
                  <c:v>0.77239999999999998</c:v>
                </c:pt>
                <c:pt idx="13">
                  <c:v>0.90280000000000005</c:v>
                </c:pt>
                <c:pt idx="14" formatCode="General">
                  <c:v>0.96340000000000003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CE-4694-86EB-C44F3F0F175A}"/>
            </c:ext>
          </c:extLst>
        </c:ser>
        <c:ser>
          <c:idx val="1"/>
          <c:order val="1"/>
          <c:tx>
            <c:strRef>
              <c:f>'Compare model da TON A EDGE'!$CM$223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EDGE'!$CN$221:$DB$221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EDGE'!$CN$223:$DB$223</c:f>
              <c:numCache>
                <c:formatCode>0.0000</c:formatCode>
                <c:ptCount val="15"/>
                <c:pt idx="0">
                  <c:v>0.67349999999999999</c:v>
                </c:pt>
                <c:pt idx="1">
                  <c:v>0.96909999999999996</c:v>
                </c:pt>
                <c:pt idx="2">
                  <c:v>1</c:v>
                </c:pt>
                <c:pt idx="3">
                  <c:v>0.54630000000000001</c:v>
                </c:pt>
                <c:pt idx="4">
                  <c:v>0.98950000000000005</c:v>
                </c:pt>
                <c:pt idx="5">
                  <c:v>0.9</c:v>
                </c:pt>
                <c:pt idx="6">
                  <c:v>1</c:v>
                </c:pt>
                <c:pt idx="7">
                  <c:v>0.98099999999999998</c:v>
                </c:pt>
                <c:pt idx="8">
                  <c:v>0</c:v>
                </c:pt>
                <c:pt idx="9">
                  <c:v>0.98939999999999995</c:v>
                </c:pt>
                <c:pt idx="10">
                  <c:v>0</c:v>
                </c:pt>
                <c:pt idx="11" formatCode="General">
                  <c:v>0.91230999999999995</c:v>
                </c:pt>
                <c:pt idx="12">
                  <c:v>1</c:v>
                </c:pt>
                <c:pt idx="13">
                  <c:v>0.64359999999999995</c:v>
                </c:pt>
                <c:pt idx="14" formatCode="General">
                  <c:v>0.73150000000000004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CE-4694-86EB-C44F3F0F175A}"/>
            </c:ext>
          </c:extLst>
        </c:ser>
        <c:ser>
          <c:idx val="2"/>
          <c:order val="2"/>
          <c:tx>
            <c:strRef>
              <c:f>'Compare model da TON A EDGE'!$CM$224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EDGE'!$CN$221:$DB$221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EDGE'!$CN$224:$DB$224</c:f>
              <c:numCache>
                <c:formatCode>0.0000</c:formatCode>
                <c:ptCount val="15"/>
                <c:pt idx="0">
                  <c:v>0.78110000000000002</c:v>
                </c:pt>
                <c:pt idx="1">
                  <c:v>0.94469999999999998</c:v>
                </c:pt>
                <c:pt idx="2">
                  <c:v>0.91349999999999998</c:v>
                </c:pt>
                <c:pt idx="3">
                  <c:v>0.70660000000000001</c:v>
                </c:pt>
                <c:pt idx="4">
                  <c:v>0.99470000000000003</c:v>
                </c:pt>
                <c:pt idx="5">
                  <c:v>0.94740000000000002</c:v>
                </c:pt>
                <c:pt idx="6">
                  <c:v>1</c:v>
                </c:pt>
                <c:pt idx="7">
                  <c:v>0.95369999999999999</c:v>
                </c:pt>
                <c:pt idx="8">
                  <c:v>0</c:v>
                </c:pt>
                <c:pt idx="9">
                  <c:v>0.94899999999999995</c:v>
                </c:pt>
                <c:pt idx="10">
                  <c:v>0</c:v>
                </c:pt>
                <c:pt idx="11" formatCode="General">
                  <c:v>0.95409999999999995</c:v>
                </c:pt>
                <c:pt idx="12">
                  <c:v>0.87160000000000004</c:v>
                </c:pt>
                <c:pt idx="13">
                  <c:v>0.75139999999999996</c:v>
                </c:pt>
                <c:pt idx="14" formatCode="General">
                  <c:v>0.83160000000000001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CE-4694-86EB-C44F3F0F1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538687"/>
        <c:axId val="211540607"/>
      </c:barChart>
      <c:catAx>
        <c:axId val="2115386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540607"/>
        <c:crosses val="autoZero"/>
        <c:auto val="1"/>
        <c:lblAlgn val="ctr"/>
        <c:lblOffset val="100"/>
        <c:noMultiLvlLbl val="0"/>
      </c:catAx>
      <c:valAx>
        <c:axId val="21154060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53868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model da TON A EDGE'!$BA$222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model da TON A EDGE'!$BB$221:$BP$221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EDGE'!$BB$222:$BP$222</c:f>
              <c:numCache>
                <c:formatCode>0.0000</c:formatCode>
                <c:ptCount val="15"/>
                <c:pt idx="0">
                  <c:v>0.5494</c:v>
                </c:pt>
                <c:pt idx="1">
                  <c:v>0</c:v>
                </c:pt>
                <c:pt idx="2">
                  <c:v>0.98960999999999999</c:v>
                </c:pt>
                <c:pt idx="3">
                  <c:v>1</c:v>
                </c:pt>
                <c:pt idx="4">
                  <c:v>1</c:v>
                </c:pt>
                <c:pt idx="5">
                  <c:v>0.79349999999999998</c:v>
                </c:pt>
                <c:pt idx="6">
                  <c:v>0.98919999999999997</c:v>
                </c:pt>
                <c:pt idx="7">
                  <c:v>1</c:v>
                </c:pt>
                <c:pt idx="8">
                  <c:v>0</c:v>
                </c:pt>
                <c:pt idx="9">
                  <c:v>0.84850000000000003</c:v>
                </c:pt>
                <c:pt idx="10">
                  <c:v>0</c:v>
                </c:pt>
                <c:pt idx="11" formatCode="General">
                  <c:v>0</c:v>
                </c:pt>
                <c:pt idx="12">
                  <c:v>0</c:v>
                </c:pt>
                <c:pt idx="13">
                  <c:v>0.94120000000000004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39-44F5-B2EF-68A056F44741}"/>
            </c:ext>
          </c:extLst>
        </c:ser>
        <c:ser>
          <c:idx val="1"/>
          <c:order val="1"/>
          <c:tx>
            <c:strRef>
              <c:f>'Compare model da TON A EDGE'!$BA$223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model da TON A EDGE'!$BB$221:$BP$221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EDGE'!$BB$223:$BP$223</c:f>
              <c:numCache>
                <c:formatCode>0.0000</c:formatCode>
                <c:ptCount val="15"/>
                <c:pt idx="0">
                  <c:v>0.90820000000000001</c:v>
                </c:pt>
                <c:pt idx="1">
                  <c:v>0</c:v>
                </c:pt>
                <c:pt idx="2">
                  <c:v>1</c:v>
                </c:pt>
                <c:pt idx="3">
                  <c:v>0.99070000000000003</c:v>
                </c:pt>
                <c:pt idx="4">
                  <c:v>0.95789999999999997</c:v>
                </c:pt>
                <c:pt idx="5">
                  <c:v>0.73</c:v>
                </c:pt>
                <c:pt idx="6">
                  <c:v>1</c:v>
                </c:pt>
                <c:pt idx="7">
                  <c:v>0.99050000000000005</c:v>
                </c:pt>
                <c:pt idx="8">
                  <c:v>0</c:v>
                </c:pt>
                <c:pt idx="9">
                  <c:v>0.89359999999999995</c:v>
                </c:pt>
                <c:pt idx="10">
                  <c:v>0</c:v>
                </c:pt>
                <c:pt idx="11" formatCode="General">
                  <c:v>0</c:v>
                </c:pt>
                <c:pt idx="12">
                  <c:v>0</c:v>
                </c:pt>
                <c:pt idx="13">
                  <c:v>0.79210000000000003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39-44F5-B2EF-68A056F44741}"/>
            </c:ext>
          </c:extLst>
        </c:ser>
        <c:ser>
          <c:idx val="2"/>
          <c:order val="2"/>
          <c:tx>
            <c:strRef>
              <c:f>'Compare model da TON A EDGE'!$BA$224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model da TON A EDGE'!$BB$221:$BP$221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model da TON A EDGE'!$BB$224:$BP$224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0.99480000000000002</c:v>
                </c:pt>
                <c:pt idx="3">
                  <c:v>0.99529999999999996</c:v>
                </c:pt>
                <c:pt idx="4">
                  <c:v>0.97850000000000004</c:v>
                </c:pt>
                <c:pt idx="5">
                  <c:v>0.76039999999999996</c:v>
                </c:pt>
                <c:pt idx="6">
                  <c:v>0.99460000000000004</c:v>
                </c:pt>
                <c:pt idx="7">
                  <c:v>0.99519999999999997</c:v>
                </c:pt>
                <c:pt idx="8">
                  <c:v>0</c:v>
                </c:pt>
                <c:pt idx="9">
                  <c:v>0.87050000000000005</c:v>
                </c:pt>
                <c:pt idx="10">
                  <c:v>0</c:v>
                </c:pt>
                <c:pt idx="11" formatCode="General">
                  <c:v>0</c:v>
                </c:pt>
                <c:pt idx="12">
                  <c:v>0</c:v>
                </c:pt>
                <c:pt idx="13">
                  <c:v>0.86019999999999996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39-44F5-B2EF-68A056F44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526207"/>
        <c:axId val="157527167"/>
      </c:barChart>
      <c:catAx>
        <c:axId val="157526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7527167"/>
        <c:crosses val="autoZero"/>
        <c:auto val="1"/>
        <c:lblAlgn val="ctr"/>
        <c:lblOffset val="100"/>
        <c:noMultiLvlLbl val="0"/>
      </c:catAx>
      <c:valAx>
        <c:axId val="15752716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752620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8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9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6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7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8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9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0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6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7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8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9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0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6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7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8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0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6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7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8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14/05/2025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7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14/05/2025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451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14/05/2025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11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14/05/2025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05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14/05/2025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6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14/05/2025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97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14/05/2025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428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14/05/2025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25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14/05/2025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25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14/05/2025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45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14/05/2025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56BB1-E762-4347-89D7-3C5955874312}" type="datetimeFigureOut">
              <a:rPr lang="it-IT" smtClean="0"/>
              <a:t>14/05/2025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04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9.xml"/><Relationship Id="rId4" Type="http://schemas.openxmlformats.org/officeDocument/2006/relationships/chart" Target="../charts/chart4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56.xml"/><Relationship Id="rId4" Type="http://schemas.openxmlformats.org/officeDocument/2006/relationships/chart" Target="../charts/chart5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2.xml"/><Relationship Id="rId4" Type="http://schemas.openxmlformats.org/officeDocument/2006/relationships/chart" Target="../charts/chart6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5.xml"/><Relationship Id="rId2" Type="http://schemas.openxmlformats.org/officeDocument/2006/relationships/chart" Target="../charts/chart6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9.xml"/><Relationship Id="rId4" Type="http://schemas.openxmlformats.org/officeDocument/2006/relationships/chart" Target="../charts/chart6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3.xml"/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77.xml"/><Relationship Id="rId4" Type="http://schemas.openxmlformats.org/officeDocument/2006/relationships/chart" Target="../charts/chart7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0.xml"/><Relationship Id="rId2" Type="http://schemas.openxmlformats.org/officeDocument/2006/relationships/chart" Target="../charts/chart7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2.xml"/><Relationship Id="rId2" Type="http://schemas.openxmlformats.org/officeDocument/2006/relationships/chart" Target="../charts/chart8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84.xml"/><Relationship Id="rId4" Type="http://schemas.openxmlformats.org/officeDocument/2006/relationships/chart" Target="../charts/chart8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6.xml"/><Relationship Id="rId2" Type="http://schemas.openxmlformats.org/officeDocument/2006/relationships/chart" Target="../charts/chart8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8.xml"/><Relationship Id="rId2" Type="http://schemas.openxmlformats.org/officeDocument/2006/relationships/chart" Target="../charts/chart8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0.xml"/><Relationship Id="rId2" Type="http://schemas.openxmlformats.org/officeDocument/2006/relationships/chart" Target="../charts/chart89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92.xml"/><Relationship Id="rId4" Type="http://schemas.openxmlformats.org/officeDocument/2006/relationships/chart" Target="../charts/chart9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5.xml"/><Relationship Id="rId2" Type="http://schemas.openxmlformats.org/officeDocument/2006/relationships/chart" Target="../charts/chart9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7.xml"/><Relationship Id="rId2" Type="http://schemas.openxmlformats.org/officeDocument/2006/relationships/chart" Target="../charts/chart96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99.xml"/><Relationship Id="rId4" Type="http://schemas.openxmlformats.org/officeDocument/2006/relationships/chart" Target="../charts/chart9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2.xml"/><Relationship Id="rId2" Type="http://schemas.openxmlformats.org/officeDocument/2006/relationships/chart" Target="../charts/chart10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4.xml"/><Relationship Id="rId2" Type="http://schemas.openxmlformats.org/officeDocument/2006/relationships/chart" Target="../charts/chart103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06.xml"/><Relationship Id="rId4" Type="http://schemas.openxmlformats.org/officeDocument/2006/relationships/chart" Target="../charts/chart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9.xml"/><Relationship Id="rId2" Type="http://schemas.openxmlformats.org/officeDocument/2006/relationships/chart" Target="../charts/chart10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1.xml"/><Relationship Id="rId2" Type="http://schemas.openxmlformats.org/officeDocument/2006/relationships/chart" Target="../charts/chart110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13.xml"/><Relationship Id="rId4" Type="http://schemas.openxmlformats.org/officeDocument/2006/relationships/chart" Target="../charts/chart1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6.xml"/><Relationship Id="rId2" Type="http://schemas.openxmlformats.org/officeDocument/2006/relationships/chart" Target="../charts/chart11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8.xml"/><Relationship Id="rId4" Type="http://schemas.openxmlformats.org/officeDocument/2006/relationships/chart" Target="../charts/chart1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0.xml"/><Relationship Id="rId2" Type="http://schemas.openxmlformats.org/officeDocument/2006/relationships/chart" Target="../charts/chart11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2.xml"/><Relationship Id="rId4" Type="http://schemas.openxmlformats.org/officeDocument/2006/relationships/chart" Target="../charts/chart1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4.xml"/><Relationship Id="rId2" Type="http://schemas.openxmlformats.org/officeDocument/2006/relationships/chart" Target="../charts/chart12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6.xml"/><Relationship Id="rId4" Type="http://schemas.openxmlformats.org/officeDocument/2006/relationships/chart" Target="../charts/chart1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8.xml"/><Relationship Id="rId2" Type="http://schemas.openxmlformats.org/officeDocument/2006/relationships/chart" Target="../charts/chart12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0.xml"/><Relationship Id="rId4" Type="http://schemas.openxmlformats.org/officeDocument/2006/relationships/chart" Target="../charts/chart12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2.xml"/><Relationship Id="rId2" Type="http://schemas.openxmlformats.org/officeDocument/2006/relationships/chart" Target="../charts/chart13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4.xml"/><Relationship Id="rId4" Type="http://schemas.openxmlformats.org/officeDocument/2006/relationships/chart" Target="../charts/chart13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6.xml"/><Relationship Id="rId2" Type="http://schemas.openxmlformats.org/officeDocument/2006/relationships/chart" Target="../charts/chart13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8.xml"/><Relationship Id="rId4" Type="http://schemas.openxmlformats.org/officeDocument/2006/relationships/chart" Target="../charts/chart13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A9480F-F1EB-18EF-1BAD-86CAE3B2A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it-IT" sz="7200"/>
              <a:t>Large Language Model (LLM)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2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9A53F-454E-FCE3-A306-ECD99AA16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B9127D-7050-E967-B7A2-A533344F9BDA}"/>
              </a:ext>
            </a:extLst>
          </p:cNvPr>
          <p:cNvSpPr txBox="1"/>
          <p:nvPr/>
        </p:nvSpPr>
        <p:spPr>
          <a:xfrm>
            <a:off x="594850" y="334297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ZERO SHOT </a:t>
            </a:r>
            <a:r>
              <a:rPr lang="it-IT" sz="3000" dirty="0" err="1">
                <a:latin typeface="+mj-lt"/>
              </a:rPr>
              <a:t>PyTorch</a:t>
            </a:r>
            <a:r>
              <a:rPr lang="it-IT" sz="3000" dirty="0">
                <a:latin typeface="+mj-lt"/>
              </a:rPr>
              <a:t> metriche per attacco TON-IoT</a:t>
            </a: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43476EF-2E68-7CB9-F2ED-AEEA6726E8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627102"/>
              </p:ext>
            </p:extLst>
          </p:nvPr>
        </p:nvGraphicFramePr>
        <p:xfrm>
          <a:off x="2689121" y="1641988"/>
          <a:ext cx="6813753" cy="2949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429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EBFF7-B1F5-FEDE-41E4-A2C40AEFF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7DE59-FDDC-C37C-5C19-8F1EB24E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489"/>
            <a:ext cx="10515600" cy="863907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ZERO SHOT </a:t>
            </a:r>
            <a:r>
              <a:rPr lang="it-IT" sz="3000" dirty="0" err="1"/>
              <a:t>TensorFlow</a:t>
            </a:r>
            <a:r>
              <a:rPr lang="it-IT" sz="3000" dirty="0"/>
              <a:t> </a:t>
            </a:r>
            <a:r>
              <a:rPr lang="it-IT" sz="3000" dirty="0">
                <a:latin typeface="+mj-lt"/>
              </a:rPr>
              <a:t>TON-IoT</a:t>
            </a:r>
            <a:endParaRPr lang="it-IT" sz="3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0D264B-139A-EB1B-4A46-6A3118CB097B}"/>
              </a:ext>
            </a:extLst>
          </p:cNvPr>
          <p:cNvSpPr txBox="1"/>
          <p:nvPr/>
        </p:nvSpPr>
        <p:spPr>
          <a:xfrm>
            <a:off x="4646070" y="552752"/>
            <a:ext cx="322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T5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C0EEA055-326C-1F98-D0E2-95E8DEBBB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962815"/>
              </p:ext>
            </p:extLst>
          </p:nvPr>
        </p:nvGraphicFramePr>
        <p:xfrm>
          <a:off x="1037303" y="1416659"/>
          <a:ext cx="4572000" cy="4295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FA630636-E596-31F6-FCFD-1F5D8533B9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329883"/>
              </p:ext>
            </p:extLst>
          </p:nvPr>
        </p:nvGraphicFramePr>
        <p:xfrm>
          <a:off x="6781800" y="1416659"/>
          <a:ext cx="4572000" cy="4295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010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39A0D-670D-20C8-3B6D-B3C5F0D5F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66AB6A1-981F-8E3C-A5C9-DD62E0D7C810}"/>
              </a:ext>
            </a:extLst>
          </p:cNvPr>
          <p:cNvSpPr txBox="1"/>
          <p:nvPr/>
        </p:nvSpPr>
        <p:spPr>
          <a:xfrm>
            <a:off x="594850" y="334297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ZERO SHOT </a:t>
            </a:r>
            <a:r>
              <a:rPr lang="it-IT" sz="3000" dirty="0" err="1">
                <a:latin typeface="+mj-lt"/>
              </a:rPr>
              <a:t>TensorFlow</a:t>
            </a:r>
            <a:r>
              <a:rPr lang="it-IT" sz="3000" dirty="0">
                <a:latin typeface="+mj-lt"/>
              </a:rPr>
              <a:t> metriche per attacco TON-IoT</a:t>
            </a: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1222A8FE-AE79-AB7B-9354-1AFDCA9880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049480"/>
              </p:ext>
            </p:extLst>
          </p:nvPr>
        </p:nvGraphicFramePr>
        <p:xfrm>
          <a:off x="594850" y="4336026"/>
          <a:ext cx="5674442" cy="235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92591887-43B7-E3AA-9E33-6C0CD0C096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499081"/>
              </p:ext>
            </p:extLst>
          </p:nvPr>
        </p:nvGraphicFramePr>
        <p:xfrm>
          <a:off x="594850" y="1203290"/>
          <a:ext cx="5501150" cy="2637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CAE1C273-EFD5-FE23-AFEE-CF569616C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903736"/>
              </p:ext>
            </p:extLst>
          </p:nvPr>
        </p:nvGraphicFramePr>
        <p:xfrm>
          <a:off x="6617109" y="1203289"/>
          <a:ext cx="5073445" cy="2637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2800BD4-6C9F-D238-5528-BECFC17668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083833"/>
              </p:ext>
            </p:extLst>
          </p:nvPr>
        </p:nvGraphicFramePr>
        <p:xfrm>
          <a:off x="6838335" y="4057060"/>
          <a:ext cx="5073445" cy="2717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3458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545E9-7BBE-D792-D173-86A792D95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42AE22-79DB-8BC1-2A20-76A14316B27A}"/>
              </a:ext>
            </a:extLst>
          </p:cNvPr>
          <p:cNvSpPr txBox="1"/>
          <p:nvPr/>
        </p:nvSpPr>
        <p:spPr>
          <a:xfrm>
            <a:off x="3578941" y="186813"/>
            <a:ext cx="5329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 err="1">
                <a:latin typeface="Calibri Light (Titoli)"/>
              </a:rPr>
              <a:t>DistilBert</a:t>
            </a:r>
            <a:r>
              <a:rPr lang="it-IT" sz="3000" dirty="0">
                <a:latin typeface="Calibri Light (Titoli)"/>
              </a:rPr>
              <a:t> - DistilGPT2 – BART-base Zero Shot TON-IoT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EA5F36ED-4035-F161-09F1-931E55197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125839"/>
              </p:ext>
            </p:extLst>
          </p:nvPr>
        </p:nvGraphicFramePr>
        <p:xfrm>
          <a:off x="581523" y="1612490"/>
          <a:ext cx="4686300" cy="4414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DC7B3A2B-F3EA-AB3B-F8EB-65B617262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391093"/>
              </p:ext>
            </p:extLst>
          </p:nvPr>
        </p:nvGraphicFramePr>
        <p:xfrm>
          <a:off x="7157884" y="1612490"/>
          <a:ext cx="4028660" cy="4414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012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AC16D-38A2-1D56-A45C-AA879D1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731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FINE TUNING </a:t>
            </a:r>
            <a:r>
              <a:rPr lang="it-IT" sz="3000" dirty="0" err="1"/>
              <a:t>PyTorch</a:t>
            </a:r>
            <a:r>
              <a:rPr lang="it-IT" sz="3000" dirty="0"/>
              <a:t> EDGE-</a:t>
            </a:r>
            <a:r>
              <a:rPr lang="it-IT" sz="3000" dirty="0" err="1"/>
              <a:t>IIoTset</a:t>
            </a:r>
            <a:endParaRPr lang="it-IT" sz="3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4A9E24-FCAC-B44B-8789-B072C55C8D5C}"/>
              </a:ext>
            </a:extLst>
          </p:cNvPr>
          <p:cNvSpPr txBox="1"/>
          <p:nvPr/>
        </p:nvSpPr>
        <p:spPr>
          <a:xfrm>
            <a:off x="4533284" y="559851"/>
            <a:ext cx="312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GPT-Neo VS  T5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86FA1380-3870-7E45-D48F-F1A10AA91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377116"/>
              </p:ext>
            </p:extLst>
          </p:nvPr>
        </p:nvGraphicFramePr>
        <p:xfrm>
          <a:off x="6787737" y="1295940"/>
          <a:ext cx="4566063" cy="4513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FF1F2DEA-5779-C79F-54CC-FA9384107E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949186"/>
              </p:ext>
            </p:extLst>
          </p:nvPr>
        </p:nvGraphicFramePr>
        <p:xfrm>
          <a:off x="542026" y="1295939"/>
          <a:ext cx="4559663" cy="4513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186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7FFECC-C793-210A-BE09-DB05F76F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 err="1"/>
              <a:t>PyTorch</a:t>
            </a:r>
            <a:r>
              <a:rPr lang="it-IT" sz="3000" dirty="0"/>
              <a:t> metriche per attacco EDGE-</a:t>
            </a:r>
            <a:r>
              <a:rPr lang="it-IT" sz="3000" dirty="0" err="1"/>
              <a:t>IIoTset</a:t>
            </a:r>
            <a:endParaRPr lang="it-IT" sz="3000" dirty="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8B430F67-99B9-10FE-C2C2-0D507B1172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548049"/>
              </p:ext>
            </p:extLst>
          </p:nvPr>
        </p:nvGraphicFramePr>
        <p:xfrm>
          <a:off x="6472084" y="1088890"/>
          <a:ext cx="5040022" cy="2873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FE58394D-29AD-3B80-8515-DE378D1DE2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901410"/>
              </p:ext>
            </p:extLst>
          </p:nvPr>
        </p:nvGraphicFramePr>
        <p:xfrm>
          <a:off x="6725264" y="3962399"/>
          <a:ext cx="4876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ABBF5ED6-F7E9-DE84-8866-9A1FF93BE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243893"/>
              </p:ext>
            </p:extLst>
          </p:nvPr>
        </p:nvGraphicFramePr>
        <p:xfrm>
          <a:off x="481781" y="1088890"/>
          <a:ext cx="5238136" cy="2873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C58802A5-44BF-3317-4087-F70F48FF11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726978"/>
              </p:ext>
            </p:extLst>
          </p:nvPr>
        </p:nvGraphicFramePr>
        <p:xfrm>
          <a:off x="317139" y="3855742"/>
          <a:ext cx="6154945" cy="2873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1568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A434F-4934-6F68-FE83-8CA8D18E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err="1"/>
              <a:t>PyTorch</a:t>
            </a:r>
            <a:r>
              <a:rPr lang="it-IT" sz="3000" dirty="0"/>
              <a:t> metriche per attacco EDGE-</a:t>
            </a:r>
            <a:r>
              <a:rPr lang="it-IT" sz="3000" dirty="0" err="1"/>
              <a:t>IIoTset</a:t>
            </a:r>
            <a:endParaRPr lang="it-IT" sz="3000" dirty="0"/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B18519BD-2D14-F4EC-7E13-888D37441D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320168"/>
              </p:ext>
            </p:extLst>
          </p:nvPr>
        </p:nvGraphicFramePr>
        <p:xfrm>
          <a:off x="2787445" y="1690688"/>
          <a:ext cx="6617110" cy="3117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877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185A5-D828-C02B-7561-2DA815098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0E346D-EAD8-4CD1-CC85-02086BAA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120" y="-111326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FINE TUNING </a:t>
            </a:r>
            <a:r>
              <a:rPr lang="it-IT" sz="3000" dirty="0" err="1"/>
              <a:t>TensorFlow</a:t>
            </a:r>
            <a:r>
              <a:rPr lang="it-IT" sz="3000" dirty="0"/>
              <a:t> EDGE-</a:t>
            </a:r>
            <a:r>
              <a:rPr lang="it-IT" sz="3000" dirty="0" err="1"/>
              <a:t>IIoTset</a:t>
            </a:r>
            <a:endParaRPr lang="it-IT" sz="3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49F0A0-B442-7354-3E28-A61DD8C3D8A9}"/>
              </a:ext>
            </a:extLst>
          </p:cNvPr>
          <p:cNvSpPr txBox="1"/>
          <p:nvPr/>
        </p:nvSpPr>
        <p:spPr>
          <a:xfrm>
            <a:off x="4608115" y="478691"/>
            <a:ext cx="299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T5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99E8A072-AA3B-77B9-A33A-DF6728FCE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508277"/>
              </p:ext>
            </p:extLst>
          </p:nvPr>
        </p:nvGraphicFramePr>
        <p:xfrm>
          <a:off x="476785" y="1667168"/>
          <a:ext cx="5119255" cy="3953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DDF8AEDF-F3F1-39FF-713A-5FFE7FF53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35487"/>
              </p:ext>
            </p:extLst>
          </p:nvPr>
        </p:nvGraphicFramePr>
        <p:xfrm>
          <a:off x="6877316" y="1715040"/>
          <a:ext cx="4566063" cy="3905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415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9DC64-3A66-04D4-FA59-247F42A5F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6F9F0-106F-B449-35E6-8A448A1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 err="1"/>
              <a:t>TensorFlow</a:t>
            </a:r>
            <a:r>
              <a:rPr lang="it-IT" sz="3000" dirty="0"/>
              <a:t> metriche per attacco EDGE-</a:t>
            </a:r>
            <a:r>
              <a:rPr lang="it-IT" sz="3000" dirty="0" err="1"/>
              <a:t>IIoTset</a:t>
            </a:r>
            <a:endParaRPr lang="it-IT" sz="3000" dirty="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9754C371-1515-125E-6EA5-9DE4A86D9E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04140"/>
              </p:ext>
            </p:extLst>
          </p:nvPr>
        </p:nvGraphicFramePr>
        <p:xfrm>
          <a:off x="6216381" y="1117638"/>
          <a:ext cx="5250188" cy="2833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1F17F5BF-4E79-3BF3-C861-6025BE8D8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894153"/>
              </p:ext>
            </p:extLst>
          </p:nvPr>
        </p:nvGraphicFramePr>
        <p:xfrm>
          <a:off x="6216381" y="4034811"/>
          <a:ext cx="562141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410F8AEE-697B-FDF3-78A9-32759788B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377696"/>
              </p:ext>
            </p:extLst>
          </p:nvPr>
        </p:nvGraphicFramePr>
        <p:xfrm>
          <a:off x="494071" y="1117638"/>
          <a:ext cx="4900327" cy="2917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E53A9CED-A919-B9DB-60E7-A49C75098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021786"/>
              </p:ext>
            </p:extLst>
          </p:nvPr>
        </p:nvGraphicFramePr>
        <p:xfrm>
          <a:off x="494071" y="3939365"/>
          <a:ext cx="5019766" cy="2917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66500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B583C-CFF2-0759-1702-C6631E342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8B69C-76C7-C0F6-2448-DC6BEDAE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731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FINE TUNING </a:t>
            </a:r>
            <a:r>
              <a:rPr lang="it-IT" sz="3000" dirty="0" err="1"/>
              <a:t>PyTorch</a:t>
            </a:r>
            <a:r>
              <a:rPr lang="it-IT" sz="3000" dirty="0"/>
              <a:t> TON-IoT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F8D413-C905-636B-587A-A1F87A7DF9AB}"/>
              </a:ext>
            </a:extLst>
          </p:cNvPr>
          <p:cNvSpPr txBox="1"/>
          <p:nvPr/>
        </p:nvSpPr>
        <p:spPr>
          <a:xfrm>
            <a:off x="4533284" y="559851"/>
            <a:ext cx="312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GPT-Neo VS  T5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B1CD5652-B6E8-459E-E748-6D8A82CB45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891202"/>
              </p:ext>
            </p:extLst>
          </p:nvPr>
        </p:nvGraphicFramePr>
        <p:xfrm>
          <a:off x="911246" y="1295939"/>
          <a:ext cx="4548809" cy="475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01D25FA0-830B-9B93-A25D-4921E9A6D8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444107"/>
              </p:ext>
            </p:extLst>
          </p:nvPr>
        </p:nvGraphicFramePr>
        <p:xfrm>
          <a:off x="6907161" y="1295939"/>
          <a:ext cx="4572000" cy="4750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4487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F0880-4C84-8E7D-B9E3-A00A8C90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489"/>
            <a:ext cx="10515600" cy="863907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ZERO SHOT </a:t>
            </a:r>
            <a:r>
              <a:rPr lang="it-IT" sz="3000" dirty="0" err="1"/>
              <a:t>PyTorch</a:t>
            </a:r>
            <a:r>
              <a:rPr lang="it-IT" sz="3000" dirty="0"/>
              <a:t> EDGE-</a:t>
            </a:r>
            <a:r>
              <a:rPr lang="it-IT" sz="3000" dirty="0" err="1"/>
              <a:t>IIoTset</a:t>
            </a:r>
            <a:endParaRPr lang="it-IT" sz="3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273C57-99DF-FB4A-59D1-D79938752F10}"/>
              </a:ext>
            </a:extLst>
          </p:cNvPr>
          <p:cNvSpPr txBox="1"/>
          <p:nvPr/>
        </p:nvSpPr>
        <p:spPr>
          <a:xfrm>
            <a:off x="4244265" y="528837"/>
            <a:ext cx="370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GPT-Neo VS T5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B9DD9D9D-AC36-F6DA-2F2F-AC849522D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975010"/>
              </p:ext>
            </p:extLst>
          </p:nvPr>
        </p:nvGraphicFramePr>
        <p:xfrm>
          <a:off x="7085229" y="1175168"/>
          <a:ext cx="4569823" cy="4424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79EBFBD0-94D8-6BCB-A8D8-ACCD6EF7A9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925808"/>
              </p:ext>
            </p:extLst>
          </p:nvPr>
        </p:nvGraphicFramePr>
        <p:xfrm>
          <a:off x="1199102" y="1175167"/>
          <a:ext cx="4563035" cy="4424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1481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3DB68-9013-05EF-887E-8FF3A6E86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8E7B7D-76F1-482C-4DC9-447E1CFB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 err="1"/>
              <a:t>PyTorch</a:t>
            </a:r>
            <a:r>
              <a:rPr lang="it-IT" sz="3000" dirty="0"/>
              <a:t> metriche per attacco TON-IoT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F23AC577-BE0B-0F8B-B6E2-381A5797DD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121231"/>
              </p:ext>
            </p:extLst>
          </p:nvPr>
        </p:nvGraphicFramePr>
        <p:xfrm>
          <a:off x="594851" y="1405552"/>
          <a:ext cx="4572000" cy="2773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57B143E3-7D0B-E230-43CB-47A24201C1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681165"/>
              </p:ext>
            </p:extLst>
          </p:nvPr>
        </p:nvGraphicFramePr>
        <p:xfrm>
          <a:off x="6667500" y="1405552"/>
          <a:ext cx="4686300" cy="2773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10348BA-9202-F497-625D-5ABA70476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175271"/>
              </p:ext>
            </p:extLst>
          </p:nvPr>
        </p:nvGraphicFramePr>
        <p:xfrm>
          <a:off x="597611" y="4115428"/>
          <a:ext cx="4569239" cy="2662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1FAC2314-2997-7BBC-4E11-1A26DA25B1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597393"/>
              </p:ext>
            </p:extLst>
          </p:nvPr>
        </p:nvGraphicFramePr>
        <p:xfrm>
          <a:off x="6667500" y="4187687"/>
          <a:ext cx="4767416" cy="2670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533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12BC1-834E-322A-AC84-F6405C319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36BC66-3DFC-BE17-29D6-DBAB4355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err="1"/>
              <a:t>PyTorch</a:t>
            </a:r>
            <a:r>
              <a:rPr lang="it-IT" sz="3000" dirty="0"/>
              <a:t> metriche per attacco TON-IoT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83D2A770-4C26-3A5F-AB77-4A663236B849}"/>
              </a:ext>
            </a:extLst>
          </p:cNvPr>
          <p:cNvGraphicFramePr>
            <a:graphicFrameLocks/>
          </p:cNvGraphicFramePr>
          <p:nvPr/>
        </p:nvGraphicFramePr>
        <p:xfrm>
          <a:off x="2787445" y="1690688"/>
          <a:ext cx="6617110" cy="3117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3193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AEDEE-6CC3-4CC2-3ECC-635C05483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534B03-9775-629C-36E3-58D1A965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120" y="-111326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FINE TUNING </a:t>
            </a:r>
            <a:r>
              <a:rPr lang="it-IT" sz="3000" dirty="0" err="1"/>
              <a:t>TensorFlow</a:t>
            </a:r>
            <a:r>
              <a:rPr lang="it-IT" sz="3000" dirty="0"/>
              <a:t> TON-IoT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5F282C-70AB-8949-528D-DEAC17B11C2C}"/>
              </a:ext>
            </a:extLst>
          </p:cNvPr>
          <p:cNvSpPr txBox="1"/>
          <p:nvPr/>
        </p:nvSpPr>
        <p:spPr>
          <a:xfrm>
            <a:off x="4608115" y="478691"/>
            <a:ext cx="299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T5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37C4688B-9290-761F-8957-28B135B697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355800"/>
              </p:ext>
            </p:extLst>
          </p:nvPr>
        </p:nvGraphicFramePr>
        <p:xfrm>
          <a:off x="693174" y="1406013"/>
          <a:ext cx="4572000" cy="4119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33B93342-3443-A4DD-15A0-65A8E9977E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195603"/>
              </p:ext>
            </p:extLst>
          </p:nvPr>
        </p:nvGraphicFramePr>
        <p:xfrm>
          <a:off x="6926826" y="1214779"/>
          <a:ext cx="4572000" cy="431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1265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D0EB7-B081-BCCB-AEBF-5085684CA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12476-AA48-588A-8FF3-3B2D4942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 err="1"/>
              <a:t>TensorFlow</a:t>
            </a:r>
            <a:r>
              <a:rPr lang="it-IT" sz="3000" dirty="0"/>
              <a:t> metriche per attacco TON-IoT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B9AF6538-F125-4AD1-9031-A82D32B909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609795"/>
              </p:ext>
            </p:extLst>
          </p:nvPr>
        </p:nvGraphicFramePr>
        <p:xfrm>
          <a:off x="575187" y="1405552"/>
          <a:ext cx="4572000" cy="2700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81BF9333-F58D-F2B2-146A-045FE38A86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032113"/>
              </p:ext>
            </p:extLst>
          </p:nvPr>
        </p:nvGraphicFramePr>
        <p:xfrm>
          <a:off x="7157884" y="1405552"/>
          <a:ext cx="4569759" cy="2700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142B217F-1D41-8DBD-B15D-ABEFA1C6DF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64074"/>
              </p:ext>
            </p:extLst>
          </p:nvPr>
        </p:nvGraphicFramePr>
        <p:xfrm>
          <a:off x="7157884" y="4161118"/>
          <a:ext cx="4572000" cy="2696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81129A6D-D0B2-145B-D14A-49593C5DE8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363442"/>
              </p:ext>
            </p:extLst>
          </p:nvPr>
        </p:nvGraphicFramePr>
        <p:xfrm>
          <a:off x="575187" y="4072164"/>
          <a:ext cx="4572000" cy="2705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83203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22737-F8E8-FB7C-3F79-5362DFC3D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03A16D-F7F6-257B-37A1-E5566F38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1841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CROSS VALIDATION SU TON </a:t>
            </a:r>
            <a:r>
              <a:rPr lang="it-IT" sz="3000" dirty="0" err="1"/>
              <a:t>PyTorch</a:t>
            </a:r>
            <a:r>
              <a:rPr lang="it-IT" sz="3000" dirty="0"/>
              <a:t> su TON-IoT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E6541C-597C-6C38-15D6-47C897474B1C}"/>
              </a:ext>
            </a:extLst>
          </p:cNvPr>
          <p:cNvSpPr txBox="1"/>
          <p:nvPr/>
        </p:nvSpPr>
        <p:spPr>
          <a:xfrm>
            <a:off x="4577530" y="577852"/>
            <a:ext cx="303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GPT-Neo VS T5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E7B1329-5622-69D2-6622-E58A7D48D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589163"/>
              </p:ext>
            </p:extLst>
          </p:nvPr>
        </p:nvGraphicFramePr>
        <p:xfrm>
          <a:off x="6903122" y="1396181"/>
          <a:ext cx="4757057" cy="4621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18EAA311-3A20-76B6-95E5-31831E8FBC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459546"/>
              </p:ext>
            </p:extLst>
          </p:nvPr>
        </p:nvGraphicFramePr>
        <p:xfrm>
          <a:off x="986985" y="1396181"/>
          <a:ext cx="4751294" cy="4621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274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BE9CD-5FAD-BADE-92C7-551513E86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85E485-041C-12AB-F3B4-42CF6071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 err="1"/>
              <a:t>PyTorch</a:t>
            </a:r>
            <a:r>
              <a:rPr lang="it-IT" sz="3000" dirty="0"/>
              <a:t> metriche per attacco su TON-IoT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1344B65E-64D9-1812-983F-24D063DB4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94336"/>
              </p:ext>
            </p:extLst>
          </p:nvPr>
        </p:nvGraphicFramePr>
        <p:xfrm>
          <a:off x="6781800" y="1146312"/>
          <a:ext cx="4572000" cy="2756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C56C935-A7FF-7061-6C68-3C256CCD2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694845"/>
              </p:ext>
            </p:extLst>
          </p:nvPr>
        </p:nvGraphicFramePr>
        <p:xfrm>
          <a:off x="6781800" y="39025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26E6C9DE-DC1C-30EB-9937-2AAEB0FFC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027766"/>
              </p:ext>
            </p:extLst>
          </p:nvPr>
        </p:nvGraphicFramePr>
        <p:xfrm>
          <a:off x="731864" y="1405552"/>
          <a:ext cx="4573280" cy="2753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0C4F8CEE-8B0D-E910-D790-8E10E9F2AE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326268"/>
              </p:ext>
            </p:extLst>
          </p:nvPr>
        </p:nvGraphicFramePr>
        <p:xfrm>
          <a:off x="824093" y="4107837"/>
          <a:ext cx="4572000" cy="2753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93806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2EC6E-D6B3-9E9A-0881-361ED516E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CA1617-6827-6CE3-E33C-BCAD4577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 err="1"/>
              <a:t>PyTorch</a:t>
            </a:r>
            <a:r>
              <a:rPr lang="it-IT" sz="3000" dirty="0"/>
              <a:t> metriche per attacco su TON-IoT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EDF5D8DE-5CCE-5038-3D26-6B339CE35664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5145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EB169-3C02-E33B-CB4B-06BF6AC3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DE8B4-2F40-3700-ABD7-2ADE92C8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682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CROSS VALIDATION SU TON </a:t>
            </a:r>
            <a:r>
              <a:rPr lang="it-IT" sz="3000" dirty="0" err="1"/>
              <a:t>TensorFlow</a:t>
            </a:r>
            <a:r>
              <a:rPr lang="it-IT" sz="3000" dirty="0"/>
              <a:t> su TON-IoT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A7A561-467E-AA62-7366-2379B172D663}"/>
              </a:ext>
            </a:extLst>
          </p:cNvPr>
          <p:cNvSpPr txBox="1"/>
          <p:nvPr/>
        </p:nvSpPr>
        <p:spPr>
          <a:xfrm>
            <a:off x="4577530" y="591516"/>
            <a:ext cx="303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T5</a:t>
            </a: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3354232D-F19D-1E96-B6C6-86311E41B3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638425"/>
              </p:ext>
            </p:extLst>
          </p:nvPr>
        </p:nvGraphicFramePr>
        <p:xfrm>
          <a:off x="6638137" y="1524000"/>
          <a:ext cx="4761139" cy="4742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050342CB-E0E8-4EAF-78E8-17CB9620F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591692"/>
              </p:ext>
            </p:extLst>
          </p:nvPr>
        </p:nvGraphicFramePr>
        <p:xfrm>
          <a:off x="1058052" y="1524001"/>
          <a:ext cx="4762644" cy="4742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0372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668D7-9E66-4412-88C7-D14AD7D78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F7B9C-EF62-CD29-15FB-668DF3CC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 err="1"/>
              <a:t>TensorFlow</a:t>
            </a:r>
            <a:r>
              <a:rPr lang="it-IT" sz="3000" dirty="0"/>
              <a:t> metriche per attacco su TON-IoT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0F1EB5B9-843E-E277-910B-CD17E182E0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751373"/>
              </p:ext>
            </p:extLst>
          </p:nvPr>
        </p:nvGraphicFramePr>
        <p:xfrm>
          <a:off x="6668729" y="1126359"/>
          <a:ext cx="4572000" cy="2922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CFBA4A9D-F208-F7F3-8391-18390F513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950803"/>
              </p:ext>
            </p:extLst>
          </p:nvPr>
        </p:nvGraphicFramePr>
        <p:xfrm>
          <a:off x="6781800" y="40489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22304849-CABF-9E9D-1814-7FCB0DA738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320937"/>
              </p:ext>
            </p:extLst>
          </p:nvPr>
        </p:nvGraphicFramePr>
        <p:xfrm>
          <a:off x="683342" y="1218711"/>
          <a:ext cx="4571999" cy="2830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15D740D1-AC28-E7E2-EF75-57FE1E4CB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340247"/>
              </p:ext>
            </p:extLst>
          </p:nvPr>
        </p:nvGraphicFramePr>
        <p:xfrm>
          <a:off x="720741" y="4048997"/>
          <a:ext cx="4689460" cy="2552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53658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BBFF7-2B25-4835-0915-371E7585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08C64-C515-5E7D-522D-7A181ADD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914"/>
            <a:ext cx="10515600" cy="73608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000" dirty="0"/>
              <a:t>CROSS VALIDATION SU TON </a:t>
            </a:r>
            <a:r>
              <a:rPr lang="it-IT" sz="3000" dirty="0" err="1">
                <a:latin typeface="Calibri Light (Titoli)"/>
              </a:rPr>
              <a:t>DistilBert</a:t>
            </a:r>
            <a:r>
              <a:rPr lang="it-IT" sz="3000" dirty="0">
                <a:latin typeface="Calibri Light (Titoli)"/>
              </a:rPr>
              <a:t> - DistilGPT2 – BART-base su </a:t>
            </a:r>
            <a:r>
              <a:rPr lang="it-IT" sz="3000" dirty="0"/>
              <a:t>TON-IoT</a:t>
            </a: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91D0DCDB-CB52-8601-31C1-72C29CC30D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869644"/>
              </p:ext>
            </p:extLst>
          </p:nvPr>
        </p:nvGraphicFramePr>
        <p:xfrm>
          <a:off x="492140" y="1514168"/>
          <a:ext cx="5170714" cy="330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E0AD9E3A-E9B6-1151-4236-60DDE268C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759149"/>
              </p:ext>
            </p:extLst>
          </p:nvPr>
        </p:nvGraphicFramePr>
        <p:xfrm>
          <a:off x="6574967" y="1545107"/>
          <a:ext cx="5124893" cy="327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87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B2CF4F-E548-887A-A4B1-6F97B8E0DAEF}"/>
              </a:ext>
            </a:extLst>
          </p:cNvPr>
          <p:cNvSpPr txBox="1"/>
          <p:nvPr/>
        </p:nvSpPr>
        <p:spPr>
          <a:xfrm>
            <a:off x="594850" y="334297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ZERO SHOT </a:t>
            </a:r>
            <a:r>
              <a:rPr lang="it-IT" sz="3000" dirty="0" err="1">
                <a:latin typeface="+mj-lt"/>
              </a:rPr>
              <a:t>PyTorch</a:t>
            </a:r>
            <a:r>
              <a:rPr lang="it-IT" sz="3000" dirty="0">
                <a:latin typeface="+mj-lt"/>
              </a:rPr>
              <a:t> metriche per attacco EDGE-</a:t>
            </a:r>
            <a:r>
              <a:rPr lang="it-IT" sz="3000" dirty="0" err="1">
                <a:latin typeface="+mj-lt"/>
              </a:rPr>
              <a:t>IIoTset</a:t>
            </a:r>
            <a:endParaRPr lang="it-IT" sz="3000" dirty="0">
              <a:latin typeface="+mj-lt"/>
            </a:endParaRP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7BC4248F-2AD0-A0A2-6DB9-581DF73CE8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143097"/>
              </p:ext>
            </p:extLst>
          </p:nvPr>
        </p:nvGraphicFramePr>
        <p:xfrm>
          <a:off x="6641212" y="1109521"/>
          <a:ext cx="4955935" cy="2670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34C74755-8FA3-C152-E1D9-C8C5031B6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355582"/>
              </p:ext>
            </p:extLst>
          </p:nvPr>
        </p:nvGraphicFramePr>
        <p:xfrm>
          <a:off x="6833179" y="37805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6B033A9A-9574-4F52-65DB-A52D6A4DE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621174"/>
              </p:ext>
            </p:extLst>
          </p:nvPr>
        </p:nvGraphicFramePr>
        <p:xfrm>
          <a:off x="703533" y="1109521"/>
          <a:ext cx="5136828" cy="2862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2C9FB9E8-1160-4CA7-2DE9-5E218DB69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502793"/>
              </p:ext>
            </p:extLst>
          </p:nvPr>
        </p:nvGraphicFramePr>
        <p:xfrm>
          <a:off x="786821" y="4078071"/>
          <a:ext cx="49630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672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3FDA9-A196-C8D1-3089-D397718DA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D96C9E-DBB8-F8D4-E100-B5388589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1841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CROSS VALIDATION SU TON </a:t>
            </a:r>
            <a:r>
              <a:rPr lang="it-IT" sz="3000" dirty="0" err="1"/>
              <a:t>PyTorch</a:t>
            </a:r>
            <a:r>
              <a:rPr lang="it-IT" sz="3000" dirty="0"/>
              <a:t> su EDGE-</a:t>
            </a:r>
            <a:r>
              <a:rPr lang="it-IT" sz="3000" dirty="0" err="1"/>
              <a:t>IIoT</a:t>
            </a:r>
            <a:endParaRPr lang="it-IT" sz="3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531B7A-70FA-B10E-215F-7454579D4803}"/>
              </a:ext>
            </a:extLst>
          </p:cNvPr>
          <p:cNvSpPr txBox="1"/>
          <p:nvPr/>
        </p:nvSpPr>
        <p:spPr>
          <a:xfrm>
            <a:off x="4577530" y="577852"/>
            <a:ext cx="303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GPT-Neo VS T5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A261A225-842E-8C55-C1BD-C49BF4E244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891431"/>
              </p:ext>
            </p:extLst>
          </p:nvPr>
        </p:nvGraphicFramePr>
        <p:xfrm>
          <a:off x="838200" y="1396181"/>
          <a:ext cx="5031657" cy="4522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9BC60279-2527-9F04-97E3-144DA7D23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746286"/>
              </p:ext>
            </p:extLst>
          </p:nvPr>
        </p:nvGraphicFramePr>
        <p:xfrm>
          <a:off x="7079572" y="1396181"/>
          <a:ext cx="4659796" cy="4522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8968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99DB3-8249-BB75-445F-2CE14CA28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0758A-CD83-96C3-A7F9-2734284C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 err="1"/>
              <a:t>PyTorch</a:t>
            </a:r>
            <a:r>
              <a:rPr lang="it-IT" sz="3000" dirty="0"/>
              <a:t> metriche per attacco su EDGE-</a:t>
            </a:r>
            <a:r>
              <a:rPr lang="it-IT" sz="3000" dirty="0" err="1"/>
              <a:t>IIoTset</a:t>
            </a:r>
            <a:endParaRPr lang="it-IT" sz="3000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EE21B123-A1CC-8151-89F9-5F76FFDDDE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860342"/>
              </p:ext>
            </p:extLst>
          </p:nvPr>
        </p:nvGraphicFramePr>
        <p:xfrm>
          <a:off x="861393" y="1405552"/>
          <a:ext cx="4548808" cy="2689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FA8EBCBB-3700-931E-B4B2-1EAA6F7F5D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019876"/>
              </p:ext>
            </p:extLst>
          </p:nvPr>
        </p:nvGraphicFramePr>
        <p:xfrm>
          <a:off x="6781800" y="1225612"/>
          <a:ext cx="4545496" cy="2676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9C6FF170-6D16-8EF6-31A3-3C539FDB66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257954"/>
              </p:ext>
            </p:extLst>
          </p:nvPr>
        </p:nvGraphicFramePr>
        <p:xfrm>
          <a:off x="6701067" y="4092789"/>
          <a:ext cx="4551569" cy="2685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1B94E2E0-3F5D-89DD-3243-42BCCEBD5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305617"/>
              </p:ext>
            </p:extLst>
          </p:nvPr>
        </p:nvGraphicFramePr>
        <p:xfrm>
          <a:off x="942126" y="3997988"/>
          <a:ext cx="4548808" cy="2676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91496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02756-65E0-0031-64E6-213FB24BD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B14ABC-46D0-D216-0832-49037F9A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 err="1"/>
              <a:t>PyTorch</a:t>
            </a:r>
            <a:r>
              <a:rPr lang="it-IT" sz="3000" dirty="0"/>
              <a:t> metriche per attacco su EDGE-</a:t>
            </a:r>
            <a:r>
              <a:rPr lang="it-IT" sz="3000" dirty="0" err="1"/>
              <a:t>IIoTset</a:t>
            </a:r>
            <a:endParaRPr lang="it-IT" sz="3000" dirty="0"/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95F30A8A-64CB-CDE0-C82E-0677E729E7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732059"/>
              </p:ext>
            </p:extLst>
          </p:nvPr>
        </p:nvGraphicFramePr>
        <p:xfrm>
          <a:off x="2602523" y="1708220"/>
          <a:ext cx="6852976" cy="3059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4933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E5AD-F962-6A30-5C97-709BEE7C4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3A4FDC-4A6D-C473-0AF8-1374713A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682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CROSS VALIDATION SU TON </a:t>
            </a:r>
            <a:r>
              <a:rPr lang="it-IT" sz="3000" dirty="0" err="1"/>
              <a:t>TensorFlow</a:t>
            </a:r>
            <a:r>
              <a:rPr lang="it-IT" sz="3000" dirty="0"/>
              <a:t> su EDGE-</a:t>
            </a:r>
            <a:r>
              <a:rPr lang="it-IT" sz="3000" dirty="0" err="1"/>
              <a:t>IIoTset</a:t>
            </a:r>
            <a:endParaRPr lang="it-IT" sz="3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6A48E6-39AD-8813-C169-DDC2DFBBC194}"/>
              </a:ext>
            </a:extLst>
          </p:cNvPr>
          <p:cNvSpPr txBox="1"/>
          <p:nvPr/>
        </p:nvSpPr>
        <p:spPr>
          <a:xfrm>
            <a:off x="4577530" y="591516"/>
            <a:ext cx="303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T5</a:t>
            </a: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A6D54BED-1859-6BB8-3D08-36A91AE74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171096"/>
              </p:ext>
            </p:extLst>
          </p:nvPr>
        </p:nvGraphicFramePr>
        <p:xfrm>
          <a:off x="545690" y="1327604"/>
          <a:ext cx="4572000" cy="468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1318A82B-E9E7-F2C2-ECBF-F9E5D5E0A9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032717"/>
              </p:ext>
            </p:extLst>
          </p:nvPr>
        </p:nvGraphicFramePr>
        <p:xfrm>
          <a:off x="6307393" y="1435759"/>
          <a:ext cx="4572000" cy="4463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7965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3EB29-04C3-7036-5A2A-4A47E2E61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A4E30F-4E17-90EB-2B7D-5197FDF9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 err="1"/>
              <a:t>TensorFlow</a:t>
            </a:r>
            <a:r>
              <a:rPr lang="it-IT" sz="3000" dirty="0"/>
              <a:t> metriche per attacco su EDGE-</a:t>
            </a:r>
            <a:r>
              <a:rPr lang="it-IT" sz="3000" dirty="0" err="1"/>
              <a:t>IIoTset</a:t>
            </a:r>
            <a:endParaRPr lang="it-IT" sz="3000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0AD4F7D1-3C74-DD75-6CB8-EC0BAE88B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404885"/>
              </p:ext>
            </p:extLst>
          </p:nvPr>
        </p:nvGraphicFramePr>
        <p:xfrm>
          <a:off x="506362" y="1341643"/>
          <a:ext cx="4945626" cy="2674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2DEE7F9F-6933-2D91-2D41-E859ABFEC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228862"/>
              </p:ext>
            </p:extLst>
          </p:nvPr>
        </p:nvGraphicFramePr>
        <p:xfrm>
          <a:off x="6892413" y="1405552"/>
          <a:ext cx="4793225" cy="2566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14A5E20B-C243-97A6-BA84-05E8954C6D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670510"/>
              </p:ext>
            </p:extLst>
          </p:nvPr>
        </p:nvGraphicFramePr>
        <p:xfrm>
          <a:off x="7003024" y="3873911"/>
          <a:ext cx="4682613" cy="3088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DA5D98E7-DFEA-6ACB-9B70-681439DB76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548030"/>
              </p:ext>
            </p:extLst>
          </p:nvPr>
        </p:nvGraphicFramePr>
        <p:xfrm>
          <a:off x="506362" y="4155963"/>
          <a:ext cx="4945626" cy="272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20669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06C6A-FC04-9F0B-F50F-E373AD96C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EC097-B7F9-E12F-BB2F-E3679A7B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71" y="241901"/>
            <a:ext cx="11127658" cy="73608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000" dirty="0"/>
              <a:t>CROSS VALIDATION SU TON </a:t>
            </a:r>
            <a:r>
              <a:rPr lang="it-IT" sz="3000" dirty="0" err="1">
                <a:latin typeface="Calibri Light (Titoli)"/>
              </a:rPr>
              <a:t>DistilBert</a:t>
            </a:r>
            <a:r>
              <a:rPr lang="it-IT" sz="3000" dirty="0">
                <a:latin typeface="Calibri Light (Titoli)"/>
              </a:rPr>
              <a:t> - DistilGPT2 – BART-base su </a:t>
            </a:r>
            <a:r>
              <a:rPr lang="it-IT" sz="3000" dirty="0"/>
              <a:t>EDGE-</a:t>
            </a:r>
            <a:r>
              <a:rPr lang="it-IT" sz="3000" dirty="0" err="1"/>
              <a:t>IIoTset</a:t>
            </a:r>
            <a:endParaRPr lang="it-IT" sz="3000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FA65AF5C-AA65-808D-2750-9D1478D6A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026972"/>
              </p:ext>
            </p:extLst>
          </p:nvPr>
        </p:nvGraphicFramePr>
        <p:xfrm>
          <a:off x="6690693" y="1386349"/>
          <a:ext cx="4569759" cy="4306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8DB37CFB-1326-625D-D8AC-1210B6D28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205903"/>
              </p:ext>
            </p:extLst>
          </p:nvPr>
        </p:nvGraphicFramePr>
        <p:xfrm>
          <a:off x="931548" y="1386349"/>
          <a:ext cx="4663109" cy="4306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1873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55056-D0B9-3CFB-8AF9-63B772252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0E80-ECF9-9CB8-0A81-C54BFC70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899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FINE TUNING </a:t>
            </a:r>
            <a:r>
              <a:rPr lang="it-IT" sz="3000" dirty="0" err="1"/>
              <a:t>LoRa</a:t>
            </a:r>
            <a:r>
              <a:rPr lang="it-IT" sz="3000" dirty="0"/>
              <a:t> SU TON </a:t>
            </a:r>
            <a:r>
              <a:rPr lang="it-IT" sz="3000" dirty="0" err="1"/>
              <a:t>PyTorch</a:t>
            </a:r>
            <a:endParaRPr lang="it-IT" sz="3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264246-C984-69D5-96F9-E6B2DF383AB4}"/>
              </a:ext>
            </a:extLst>
          </p:cNvPr>
          <p:cNvSpPr txBox="1"/>
          <p:nvPr/>
        </p:nvSpPr>
        <p:spPr>
          <a:xfrm>
            <a:off x="4498872" y="566776"/>
            <a:ext cx="31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GPT-Neo VS T5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2678538-AD0C-AA68-750A-BCF4AF96B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224640"/>
              </p:ext>
            </p:extLst>
          </p:nvPr>
        </p:nvGraphicFramePr>
        <p:xfrm>
          <a:off x="1022327" y="1302863"/>
          <a:ext cx="4857589" cy="4911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9C0C1D58-70B7-EF49-E6C2-A2A70B31B9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53778"/>
              </p:ext>
            </p:extLst>
          </p:nvPr>
        </p:nvGraphicFramePr>
        <p:xfrm>
          <a:off x="6781800" y="1302863"/>
          <a:ext cx="4572000" cy="4911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0686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FF71B-4C31-A547-2656-99A199214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B9BB0-8F4A-19A5-9B1A-1941203C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/>
              <a:t>FINE TUNING </a:t>
            </a:r>
            <a:r>
              <a:rPr lang="it-IT" sz="3000" dirty="0" err="1"/>
              <a:t>LoRa</a:t>
            </a:r>
            <a:r>
              <a:rPr lang="it-IT" sz="3000" dirty="0"/>
              <a:t> SU TON </a:t>
            </a:r>
            <a:r>
              <a:rPr lang="it-IT" sz="3000" dirty="0" err="1"/>
              <a:t>PyTorch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EB621035-410A-3458-B9E7-58B8D99B14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844632"/>
              </p:ext>
            </p:extLst>
          </p:nvPr>
        </p:nvGraphicFramePr>
        <p:xfrm>
          <a:off x="6588111" y="1124104"/>
          <a:ext cx="4572000" cy="2837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CCA5D462-7BD2-2F43-AF26-0540BFDA3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228742"/>
              </p:ext>
            </p:extLst>
          </p:nvPr>
        </p:nvGraphicFramePr>
        <p:xfrm>
          <a:off x="938981" y="1207348"/>
          <a:ext cx="4572000" cy="2754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6F2C3A6F-6E0F-D90F-27DC-5CBE86E31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917387"/>
              </p:ext>
            </p:extLst>
          </p:nvPr>
        </p:nvGraphicFramePr>
        <p:xfrm>
          <a:off x="838200" y="3940629"/>
          <a:ext cx="4572000" cy="2917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08AD744C-E009-4823-9D46-85297D807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094550"/>
              </p:ext>
            </p:extLst>
          </p:nvPr>
        </p:nvGraphicFramePr>
        <p:xfrm>
          <a:off x="6781802" y="4020670"/>
          <a:ext cx="4378309" cy="2757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07053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23BC7-00A7-96B8-E617-47372BFC0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398AA-835A-BD20-BF5C-1A403729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/>
              <a:t>FINE TUNING </a:t>
            </a:r>
            <a:r>
              <a:rPr lang="it-IT" sz="3000" dirty="0" err="1"/>
              <a:t>LoRa</a:t>
            </a:r>
            <a:r>
              <a:rPr lang="it-IT" sz="3000" dirty="0"/>
              <a:t> SU TON </a:t>
            </a:r>
            <a:r>
              <a:rPr lang="it-IT" sz="3000" dirty="0" err="1"/>
              <a:t>PyTorch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C0F16F2C-534C-74E2-DD29-A959B7DEC9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716917"/>
              </p:ext>
            </p:extLst>
          </p:nvPr>
        </p:nvGraphicFramePr>
        <p:xfrm>
          <a:off x="3126658" y="1724332"/>
          <a:ext cx="5938684" cy="3409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0089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C9AD7-1191-BA59-DCFB-98175FF6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12522-9108-6431-A7AE-61C7F013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899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FINE TUNING </a:t>
            </a:r>
            <a:r>
              <a:rPr lang="it-IT" sz="3000" dirty="0" err="1"/>
              <a:t>LoRa</a:t>
            </a:r>
            <a:r>
              <a:rPr lang="it-IT" sz="3000" dirty="0"/>
              <a:t> SU EDGE </a:t>
            </a:r>
            <a:r>
              <a:rPr lang="it-IT" sz="3000" dirty="0" err="1"/>
              <a:t>PyTorch</a:t>
            </a:r>
            <a:endParaRPr lang="it-IT" sz="3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0762E96-9605-C6D9-7A60-7A2E880E0C74}"/>
              </a:ext>
            </a:extLst>
          </p:cNvPr>
          <p:cNvSpPr txBox="1"/>
          <p:nvPr/>
        </p:nvSpPr>
        <p:spPr>
          <a:xfrm>
            <a:off x="4498872" y="566776"/>
            <a:ext cx="31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GPT-Neo VS T5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2221EBC6-D79C-2BC8-98D2-120D7D74C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32607"/>
              </p:ext>
            </p:extLst>
          </p:nvPr>
        </p:nvGraphicFramePr>
        <p:xfrm>
          <a:off x="732503" y="1302865"/>
          <a:ext cx="4572000" cy="451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02AC3B3F-5C19-0DF8-FF05-76396BDB5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176070"/>
              </p:ext>
            </p:extLst>
          </p:nvPr>
        </p:nvGraphicFramePr>
        <p:xfrm>
          <a:off x="6505883" y="1302864"/>
          <a:ext cx="4686300" cy="451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557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377E9-09E2-50D6-305E-A4143A680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1B4078-1323-C7AD-5FF9-B1F4626EE294}"/>
              </a:ext>
            </a:extLst>
          </p:cNvPr>
          <p:cNvSpPr txBox="1"/>
          <p:nvPr/>
        </p:nvSpPr>
        <p:spPr>
          <a:xfrm>
            <a:off x="594850" y="334297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ZERO SHOT </a:t>
            </a:r>
            <a:r>
              <a:rPr lang="it-IT" sz="3000" dirty="0" err="1">
                <a:latin typeface="+mj-lt"/>
              </a:rPr>
              <a:t>PyTorch</a:t>
            </a:r>
            <a:r>
              <a:rPr lang="it-IT" sz="3000" dirty="0">
                <a:latin typeface="+mj-lt"/>
              </a:rPr>
              <a:t> metriche per attacco EDGE-</a:t>
            </a:r>
            <a:r>
              <a:rPr lang="it-IT" sz="3000" dirty="0" err="1">
                <a:latin typeface="+mj-lt"/>
              </a:rPr>
              <a:t>IIoTset</a:t>
            </a:r>
            <a:endParaRPr lang="it-IT" sz="3000" dirty="0">
              <a:latin typeface="+mj-lt"/>
            </a:endParaRP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0BE040D3-AD68-0769-DBC0-E7243F018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24549"/>
              </p:ext>
            </p:extLst>
          </p:nvPr>
        </p:nvGraphicFramePr>
        <p:xfrm>
          <a:off x="2851353" y="1678858"/>
          <a:ext cx="6489290" cy="3500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9445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A68F4-4490-D5C5-368B-B953CAF82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B2652-2CE9-58D5-9B77-09FA17B6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/>
              <a:t>FINE TUNING </a:t>
            </a:r>
            <a:r>
              <a:rPr lang="it-IT" sz="3000" dirty="0" err="1"/>
              <a:t>LoRa</a:t>
            </a:r>
            <a:r>
              <a:rPr lang="it-IT" sz="3000" dirty="0"/>
              <a:t> SU EDGE </a:t>
            </a:r>
            <a:r>
              <a:rPr lang="it-IT" sz="3000" dirty="0" err="1"/>
              <a:t>PyTorch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C58DBB5F-2D10-8283-D293-16E977E194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535311"/>
              </p:ext>
            </p:extLst>
          </p:nvPr>
        </p:nvGraphicFramePr>
        <p:xfrm>
          <a:off x="388373" y="1405552"/>
          <a:ext cx="5127523" cy="2822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BC9B4B91-2E9B-ED44-F1D2-4E33EFF4F0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200868"/>
              </p:ext>
            </p:extLst>
          </p:nvPr>
        </p:nvGraphicFramePr>
        <p:xfrm>
          <a:off x="6452420" y="1248697"/>
          <a:ext cx="5039032" cy="297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0E676EF-8A54-2C77-B144-2DE04E39F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494544"/>
              </p:ext>
            </p:extLst>
          </p:nvPr>
        </p:nvGraphicFramePr>
        <p:xfrm>
          <a:off x="388372" y="4126340"/>
          <a:ext cx="5039031" cy="2822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5C78517C-708D-5E5C-6B34-56735046EB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512239"/>
              </p:ext>
            </p:extLst>
          </p:nvPr>
        </p:nvGraphicFramePr>
        <p:xfrm>
          <a:off x="6274210" y="4126340"/>
          <a:ext cx="5395452" cy="2719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79315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6792C-A887-D897-B445-04B268279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9AF1F6-33AE-D408-C866-DB5A991A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/>
              <a:t>FINE TUNING </a:t>
            </a:r>
            <a:r>
              <a:rPr lang="it-IT" sz="3000" dirty="0" err="1"/>
              <a:t>LoRa</a:t>
            </a:r>
            <a:r>
              <a:rPr lang="it-IT" sz="3000" dirty="0"/>
              <a:t> SU EDGE </a:t>
            </a:r>
            <a:r>
              <a:rPr lang="it-IT" sz="3000" dirty="0" err="1"/>
              <a:t>PyTorch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C30EE6BA-CF51-1CCE-F0AD-B8798F0AFC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543818"/>
              </p:ext>
            </p:extLst>
          </p:nvPr>
        </p:nvGraphicFramePr>
        <p:xfrm>
          <a:off x="3347884" y="1750141"/>
          <a:ext cx="5496232" cy="3519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290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EC503-60BF-3333-731F-E1A369314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6803E-B8EE-4A17-71DF-A17BCE8C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731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CROSS VALIDATION SU TON CON AGGIUNTA DEI </a:t>
            </a:r>
            <a:r>
              <a:rPr lang="it-IT" sz="3000" dirty="0" err="1"/>
              <a:t>LoRA</a:t>
            </a:r>
            <a:r>
              <a:rPr lang="it-IT" sz="3000" dirty="0"/>
              <a:t> </a:t>
            </a:r>
            <a:r>
              <a:rPr lang="it-IT" sz="3000" dirty="0" err="1"/>
              <a:t>PyTorch</a:t>
            </a:r>
            <a:endParaRPr lang="it-IT" sz="3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EFDB55-C43B-1DB4-5204-FB7A16BC8E5D}"/>
              </a:ext>
            </a:extLst>
          </p:cNvPr>
          <p:cNvSpPr txBox="1"/>
          <p:nvPr/>
        </p:nvSpPr>
        <p:spPr>
          <a:xfrm>
            <a:off x="4503789" y="579777"/>
            <a:ext cx="318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GPT-Neo VS T5</a:t>
            </a: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2859187-F518-45E0-BF17-069DBE86D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620169"/>
              </p:ext>
            </p:extLst>
          </p:nvPr>
        </p:nvGraphicFramePr>
        <p:xfrm>
          <a:off x="978310" y="1396181"/>
          <a:ext cx="4572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F45AC084-3541-1B4D-9919-3199C04625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374274"/>
              </p:ext>
            </p:extLst>
          </p:nvPr>
        </p:nvGraphicFramePr>
        <p:xfrm>
          <a:off x="6783805" y="1396181"/>
          <a:ext cx="456999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016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14226-2F85-1FDD-DF58-D48E27881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43719B-0E37-27AF-9962-FBFDB7BE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/>
              <a:t>CROSS VALIDATION SU TON con i </a:t>
            </a:r>
            <a:r>
              <a:rPr lang="it-IT" sz="3000" dirty="0" err="1"/>
              <a:t>LoRA</a:t>
            </a:r>
            <a:r>
              <a:rPr lang="it-IT" sz="3000" dirty="0"/>
              <a:t> </a:t>
            </a:r>
            <a:r>
              <a:rPr lang="it-IT" sz="3000" dirty="0" err="1"/>
              <a:t>PyTorch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DBAAC931-0C71-976C-4008-F6E3E0C22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215868"/>
              </p:ext>
            </p:extLst>
          </p:nvPr>
        </p:nvGraphicFramePr>
        <p:xfrm>
          <a:off x="6781800" y="1393596"/>
          <a:ext cx="4572000" cy="2595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5EB42A0C-8D24-CF9D-C779-ADF53BCF6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190709"/>
              </p:ext>
            </p:extLst>
          </p:nvPr>
        </p:nvGraphicFramePr>
        <p:xfrm>
          <a:off x="679297" y="1405552"/>
          <a:ext cx="4903839" cy="258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10E21FF4-FEF4-F277-3859-1AA80AF1A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990686"/>
              </p:ext>
            </p:extLst>
          </p:nvPr>
        </p:nvGraphicFramePr>
        <p:xfrm>
          <a:off x="679298" y="4097955"/>
          <a:ext cx="4903839" cy="2760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53A3F345-E691-E104-2360-24F1F9B81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730517"/>
              </p:ext>
            </p:extLst>
          </p:nvPr>
        </p:nvGraphicFramePr>
        <p:xfrm>
          <a:off x="6608865" y="4109857"/>
          <a:ext cx="4572000" cy="2668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37981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B7BF0-25AD-0F5D-B7DA-2419FB68A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83F85-9CD8-BD3A-C8D6-2822AB02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/>
              <a:t>CROSS VALIDATION SU TON con i </a:t>
            </a:r>
            <a:r>
              <a:rPr lang="it-IT" sz="3000" dirty="0" err="1"/>
              <a:t>LoRA</a:t>
            </a:r>
            <a:r>
              <a:rPr lang="it-IT" sz="3000" dirty="0"/>
              <a:t> </a:t>
            </a:r>
            <a:r>
              <a:rPr lang="it-IT" sz="3000" dirty="0" err="1"/>
              <a:t>PyTorch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929362B6-65D8-ACD2-E374-210B4DAFE5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419475"/>
              </p:ext>
            </p:extLst>
          </p:nvPr>
        </p:nvGraphicFramePr>
        <p:xfrm>
          <a:off x="2910348" y="1474839"/>
          <a:ext cx="6292646" cy="3598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09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4CB60-B918-A3C0-3788-515B21B0B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7EE14-DDC2-1D2D-77BA-0B5F0B28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731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CROSS VALIDATION SU EDGE CON AGGIUNTA DEI </a:t>
            </a:r>
            <a:r>
              <a:rPr lang="it-IT" sz="3000" dirty="0" err="1"/>
              <a:t>LoRA</a:t>
            </a:r>
            <a:r>
              <a:rPr lang="it-IT" sz="3000" dirty="0"/>
              <a:t> </a:t>
            </a:r>
            <a:r>
              <a:rPr lang="it-IT" sz="3000" dirty="0" err="1"/>
              <a:t>PyTorch</a:t>
            </a:r>
            <a:endParaRPr lang="it-IT" sz="3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29E393-A52A-7404-1A86-96D8B69ABB85}"/>
              </a:ext>
            </a:extLst>
          </p:cNvPr>
          <p:cNvSpPr txBox="1"/>
          <p:nvPr/>
        </p:nvSpPr>
        <p:spPr>
          <a:xfrm>
            <a:off x="4503789" y="579777"/>
            <a:ext cx="318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GPT-Neo VS T5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5041E026-A8B9-2E26-2C0E-3AFC850B4D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43356"/>
              </p:ext>
            </p:extLst>
          </p:nvPr>
        </p:nvGraphicFramePr>
        <p:xfrm>
          <a:off x="651101" y="1315865"/>
          <a:ext cx="4557823" cy="4347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44A2BFB7-E61A-617D-863A-CE485767FC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341381"/>
              </p:ext>
            </p:extLst>
          </p:nvPr>
        </p:nvGraphicFramePr>
        <p:xfrm>
          <a:off x="6983078" y="1226108"/>
          <a:ext cx="4673895" cy="4437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9420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6EB84-386A-813E-D313-31F9F5BB3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3FD15-8977-5EED-79C8-DA62ABFC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/>
              <a:t>CROSS VALIDATION SU EDGE con i </a:t>
            </a:r>
            <a:r>
              <a:rPr lang="it-IT" sz="3000" dirty="0" err="1"/>
              <a:t>LoRA</a:t>
            </a:r>
            <a:r>
              <a:rPr lang="it-IT" sz="3000" dirty="0"/>
              <a:t> </a:t>
            </a:r>
            <a:r>
              <a:rPr lang="it-IT" sz="3000" dirty="0" err="1"/>
              <a:t>PyTorch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0648E57A-EA89-DBBD-8B65-A5CACC298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97899"/>
              </p:ext>
            </p:extLst>
          </p:nvPr>
        </p:nvGraphicFramePr>
        <p:xfrm>
          <a:off x="690840" y="1297858"/>
          <a:ext cx="4756231" cy="2726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07EFF9D9-02FF-845C-3F12-406941C6C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280833"/>
              </p:ext>
            </p:extLst>
          </p:nvPr>
        </p:nvGraphicFramePr>
        <p:xfrm>
          <a:off x="6843251" y="1194558"/>
          <a:ext cx="4756231" cy="2830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1B24780A-1D35-EB29-4480-730E1C2BD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898008"/>
              </p:ext>
            </p:extLst>
          </p:nvPr>
        </p:nvGraphicFramePr>
        <p:xfrm>
          <a:off x="6970879" y="4024705"/>
          <a:ext cx="4896656" cy="2833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9FAB42C8-46B2-988C-2D62-89EDC2C9E0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201817"/>
              </p:ext>
            </p:extLst>
          </p:nvPr>
        </p:nvGraphicFramePr>
        <p:xfrm>
          <a:off x="690840" y="3928862"/>
          <a:ext cx="4657910" cy="2627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17555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F753B-6234-C606-859E-666AF36D3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C5EF3-5205-60EE-EEAD-B5112136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/>
              <a:t>CROSS VALIDATION SU EDGE con i </a:t>
            </a:r>
            <a:r>
              <a:rPr lang="it-IT" sz="3000" dirty="0" err="1"/>
              <a:t>LoRA</a:t>
            </a:r>
            <a:r>
              <a:rPr lang="it-IT" sz="3000" dirty="0"/>
              <a:t> </a:t>
            </a:r>
            <a:r>
              <a:rPr lang="it-IT" sz="3000" dirty="0" err="1"/>
              <a:t>PyTorch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36862E00-2895-0F60-6523-0BDF27309F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143497"/>
              </p:ext>
            </p:extLst>
          </p:nvPr>
        </p:nvGraphicFramePr>
        <p:xfrm>
          <a:off x="2989006" y="1592826"/>
          <a:ext cx="6882581" cy="3569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1052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4121F8-F66B-3143-DB24-8272763F9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DB6DBEC-70E8-C162-63A8-3FA7972A4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7900D4B0-3D2E-29FA-3B76-62BA09ACC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C12BA18-7470-ACDA-4281-026775030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37C20A-9810-2917-FF54-FD9DA47E3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CONFRONTO TRA TENSORFLOW VS PYTORCH</a:t>
            </a:r>
            <a:endParaRPr lang="it-IT" sz="7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1E73C0-F352-2C21-A0AC-428ECA2E5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378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46B8D-1A4B-3D33-9D3E-F364EF1B2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464CB0-698A-D95F-7CAB-CC901748FE6E}"/>
              </a:ext>
            </a:extLst>
          </p:cNvPr>
          <p:cNvSpPr txBox="1"/>
          <p:nvPr/>
        </p:nvSpPr>
        <p:spPr>
          <a:xfrm>
            <a:off x="594849" y="304800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ZERO SHOT </a:t>
            </a:r>
            <a:r>
              <a:rPr lang="it-IT" sz="3000" dirty="0" err="1">
                <a:latin typeface="+mj-lt"/>
              </a:rPr>
              <a:t>PyTorch</a:t>
            </a:r>
            <a:r>
              <a:rPr lang="it-IT" sz="3000" dirty="0">
                <a:latin typeface="+mj-lt"/>
              </a:rPr>
              <a:t> VS </a:t>
            </a:r>
            <a:r>
              <a:rPr lang="it-IT" sz="3000" dirty="0" err="1">
                <a:latin typeface="+mj-lt"/>
              </a:rPr>
              <a:t>TensorFlow</a:t>
            </a:r>
            <a:r>
              <a:rPr lang="it-IT" sz="3000" dirty="0">
                <a:latin typeface="+mj-lt"/>
              </a:rPr>
              <a:t> EDGE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5C27471F-4488-CF1A-C1BF-7F73D22F5D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603971"/>
              </p:ext>
            </p:extLst>
          </p:nvPr>
        </p:nvGraphicFramePr>
        <p:xfrm>
          <a:off x="6549339" y="1161800"/>
          <a:ext cx="4855028" cy="2797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EF3E3FEB-33AF-925A-D254-E7E6718359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917448"/>
              </p:ext>
            </p:extLst>
          </p:nvPr>
        </p:nvGraphicFramePr>
        <p:xfrm>
          <a:off x="909482" y="3974323"/>
          <a:ext cx="4572000" cy="2634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A47B3DC-6F11-7577-E377-7E1D3A462A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492607"/>
              </p:ext>
            </p:extLst>
          </p:nvPr>
        </p:nvGraphicFramePr>
        <p:xfrm>
          <a:off x="594849" y="1279824"/>
          <a:ext cx="4566237" cy="2561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E19A20E8-04A5-CF63-93AA-E5B73B9D56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884669"/>
              </p:ext>
            </p:extLst>
          </p:nvPr>
        </p:nvGraphicFramePr>
        <p:xfrm>
          <a:off x="6690853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988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759D4-D37E-B7D8-90DC-AA80DE8D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B37016-3B36-1D67-4DFE-C2A123A51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489"/>
            <a:ext cx="10515600" cy="863907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ZERO SHOT </a:t>
            </a:r>
            <a:r>
              <a:rPr lang="it-IT" sz="3000" dirty="0" err="1"/>
              <a:t>TensorFlow</a:t>
            </a:r>
            <a:r>
              <a:rPr lang="it-IT" sz="3000" dirty="0"/>
              <a:t> </a:t>
            </a:r>
            <a:r>
              <a:rPr lang="it-IT" sz="3000" dirty="0">
                <a:latin typeface="+mj-lt"/>
              </a:rPr>
              <a:t>EDGE-</a:t>
            </a:r>
            <a:r>
              <a:rPr lang="it-IT" sz="3000" dirty="0" err="1">
                <a:latin typeface="+mj-lt"/>
              </a:rPr>
              <a:t>IIoTset</a:t>
            </a:r>
            <a:endParaRPr lang="it-IT" sz="3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109DEE-842A-6E13-3DFE-C639D45BFC6F}"/>
              </a:ext>
            </a:extLst>
          </p:cNvPr>
          <p:cNvSpPr txBox="1"/>
          <p:nvPr/>
        </p:nvSpPr>
        <p:spPr>
          <a:xfrm>
            <a:off x="4646070" y="552752"/>
            <a:ext cx="322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T5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98A92C08-47A4-0E81-FB0B-0AFC39AC18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577079"/>
              </p:ext>
            </p:extLst>
          </p:nvPr>
        </p:nvGraphicFramePr>
        <p:xfrm>
          <a:off x="434164" y="1416659"/>
          <a:ext cx="4737282" cy="3804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1FDD659A-902F-4015-2E27-ED539C1E87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262783"/>
              </p:ext>
            </p:extLst>
          </p:nvPr>
        </p:nvGraphicFramePr>
        <p:xfrm>
          <a:off x="7020556" y="1533067"/>
          <a:ext cx="4572000" cy="368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29088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33C41-57BF-F9C6-3560-530131869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298085-DB67-0E41-6EF0-C3E3174C6813}"/>
              </a:ext>
            </a:extLst>
          </p:cNvPr>
          <p:cNvSpPr txBox="1"/>
          <p:nvPr/>
        </p:nvSpPr>
        <p:spPr>
          <a:xfrm>
            <a:off x="594850" y="334297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FINE TUNING </a:t>
            </a:r>
            <a:r>
              <a:rPr lang="it-IT" sz="3000" dirty="0" err="1">
                <a:latin typeface="+mj-lt"/>
              </a:rPr>
              <a:t>PyTorch</a:t>
            </a:r>
            <a:r>
              <a:rPr lang="it-IT" sz="3000" dirty="0">
                <a:latin typeface="+mj-lt"/>
              </a:rPr>
              <a:t> VS </a:t>
            </a:r>
            <a:r>
              <a:rPr lang="it-IT" sz="3000" dirty="0" err="1">
                <a:latin typeface="+mj-lt"/>
              </a:rPr>
              <a:t>TensorFlow</a:t>
            </a:r>
            <a:r>
              <a:rPr lang="it-IT" sz="3000" dirty="0">
                <a:latin typeface="+mj-lt"/>
              </a:rPr>
              <a:t> EDGE</a:t>
            </a: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8AB1F08A-56E5-AF5A-5BFC-32867CA85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837253"/>
              </p:ext>
            </p:extLst>
          </p:nvPr>
        </p:nvGraphicFramePr>
        <p:xfrm>
          <a:off x="403650" y="4097593"/>
          <a:ext cx="533189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053BFE8-8CBF-F7E7-FAB0-66FB9D414D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525439"/>
              </p:ext>
            </p:extLst>
          </p:nvPr>
        </p:nvGraphicFramePr>
        <p:xfrm>
          <a:off x="403650" y="11921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B9917EA8-5DBA-53E4-03E3-B307DA9F33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767671"/>
              </p:ext>
            </p:extLst>
          </p:nvPr>
        </p:nvGraphicFramePr>
        <p:xfrm>
          <a:off x="6606928" y="1192161"/>
          <a:ext cx="48550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D2DFEEA3-4506-67E9-3822-5AF0B4146A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399620"/>
              </p:ext>
            </p:extLst>
          </p:nvPr>
        </p:nvGraphicFramePr>
        <p:xfrm>
          <a:off x="6748442" y="40140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263494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39F85-B665-21F5-7927-4DC678364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1179D4-C3BB-39A6-305D-1D5C36C2D1B5}"/>
              </a:ext>
            </a:extLst>
          </p:cNvPr>
          <p:cNvSpPr txBox="1"/>
          <p:nvPr/>
        </p:nvSpPr>
        <p:spPr>
          <a:xfrm>
            <a:off x="594850" y="334297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CROSS VALIDATION (no </a:t>
            </a:r>
            <a:r>
              <a:rPr lang="it-IT" sz="3000" dirty="0" err="1">
                <a:latin typeface="+mj-lt"/>
              </a:rPr>
              <a:t>LoRa</a:t>
            </a:r>
            <a:r>
              <a:rPr lang="it-IT" sz="3000" dirty="0">
                <a:latin typeface="+mj-lt"/>
              </a:rPr>
              <a:t>) </a:t>
            </a:r>
            <a:r>
              <a:rPr lang="it-IT" sz="3000" dirty="0" err="1">
                <a:latin typeface="+mj-lt"/>
              </a:rPr>
              <a:t>PyTorch</a:t>
            </a:r>
            <a:r>
              <a:rPr lang="it-IT" sz="3000" dirty="0">
                <a:latin typeface="+mj-lt"/>
              </a:rPr>
              <a:t> VS </a:t>
            </a:r>
            <a:r>
              <a:rPr lang="it-IT" sz="3000" dirty="0" err="1">
                <a:latin typeface="+mj-lt"/>
              </a:rPr>
              <a:t>TensorFlow</a:t>
            </a:r>
            <a:r>
              <a:rPr lang="it-IT" sz="3000" dirty="0">
                <a:latin typeface="+mj-lt"/>
              </a:rPr>
              <a:t> su TON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3692B32F-E96C-DDF7-73D8-9CEE18DBE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872990"/>
              </p:ext>
            </p:extLst>
          </p:nvPr>
        </p:nvGraphicFramePr>
        <p:xfrm>
          <a:off x="487224" y="1094305"/>
          <a:ext cx="4572000" cy="2743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6BA96F7A-7664-F3DB-C467-A63173BC1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255822"/>
              </p:ext>
            </p:extLst>
          </p:nvPr>
        </p:nvGraphicFramePr>
        <p:xfrm>
          <a:off x="6742119" y="1001777"/>
          <a:ext cx="4855028" cy="292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DFC7E739-DC3B-1053-211B-AE4CB6829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194468"/>
              </p:ext>
            </p:extLst>
          </p:nvPr>
        </p:nvGraphicFramePr>
        <p:xfrm>
          <a:off x="6778821" y="40435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3E68205F-E011-4719-9D4B-7416B5204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391295"/>
              </p:ext>
            </p:extLst>
          </p:nvPr>
        </p:nvGraphicFramePr>
        <p:xfrm>
          <a:off x="487224" y="3804030"/>
          <a:ext cx="4572000" cy="2982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266748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EF18E-3CFD-C210-5DB7-C826EB8F6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7DC6E5-79B8-C9F1-21D5-294764AB32E4}"/>
              </a:ext>
            </a:extLst>
          </p:cNvPr>
          <p:cNvSpPr txBox="1"/>
          <p:nvPr/>
        </p:nvSpPr>
        <p:spPr>
          <a:xfrm>
            <a:off x="594849" y="304800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ZERO SHOT </a:t>
            </a:r>
            <a:r>
              <a:rPr lang="it-IT" sz="3000" dirty="0" err="1">
                <a:latin typeface="+mj-lt"/>
              </a:rPr>
              <a:t>PyTorch</a:t>
            </a:r>
            <a:r>
              <a:rPr lang="it-IT" sz="3000" dirty="0">
                <a:latin typeface="+mj-lt"/>
              </a:rPr>
              <a:t> VS </a:t>
            </a:r>
            <a:r>
              <a:rPr lang="it-IT" sz="3000" dirty="0" err="1">
                <a:latin typeface="+mj-lt"/>
              </a:rPr>
              <a:t>TensorFlow</a:t>
            </a:r>
            <a:r>
              <a:rPr lang="it-IT" sz="3000" dirty="0">
                <a:latin typeface="+mj-lt"/>
              </a:rPr>
              <a:t> TON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3FE59684-7CD6-4E59-8954-3FE2C9F08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94125"/>
              </p:ext>
            </p:extLst>
          </p:nvPr>
        </p:nvGraphicFramePr>
        <p:xfrm>
          <a:off x="778279" y="1140542"/>
          <a:ext cx="4566237" cy="2641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92CAC014-933D-4DCE-8A73-31B83A844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768518"/>
              </p:ext>
            </p:extLst>
          </p:nvPr>
        </p:nvGraphicFramePr>
        <p:xfrm>
          <a:off x="6918317" y="973394"/>
          <a:ext cx="4855028" cy="3084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1DD8B821-4E9C-4AF5-8A65-068B482EF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044314"/>
              </p:ext>
            </p:extLst>
          </p:nvPr>
        </p:nvGraphicFramePr>
        <p:xfrm>
          <a:off x="772516" y="3799114"/>
          <a:ext cx="4572000" cy="2754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BC8DD57B-A678-4B47-80B1-E1782261A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471166"/>
              </p:ext>
            </p:extLst>
          </p:nvPr>
        </p:nvGraphicFramePr>
        <p:xfrm>
          <a:off x="6847486" y="41725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949533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CEDE2-C0C1-D6C4-DFF9-F1D789306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42FABF-14B6-4C7E-35F0-59A7108D8638}"/>
              </a:ext>
            </a:extLst>
          </p:cNvPr>
          <p:cNvSpPr txBox="1"/>
          <p:nvPr/>
        </p:nvSpPr>
        <p:spPr>
          <a:xfrm>
            <a:off x="594850" y="334297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FINE TUNING </a:t>
            </a:r>
            <a:r>
              <a:rPr lang="it-IT" sz="3000" dirty="0" err="1">
                <a:latin typeface="+mj-lt"/>
              </a:rPr>
              <a:t>PyTorch</a:t>
            </a:r>
            <a:r>
              <a:rPr lang="it-IT" sz="3000" dirty="0">
                <a:latin typeface="+mj-lt"/>
              </a:rPr>
              <a:t> VS </a:t>
            </a:r>
            <a:r>
              <a:rPr lang="it-IT" sz="3000" dirty="0" err="1">
                <a:latin typeface="+mj-lt"/>
              </a:rPr>
              <a:t>TensorFlow</a:t>
            </a:r>
            <a:r>
              <a:rPr lang="it-IT" sz="3000" dirty="0">
                <a:latin typeface="+mj-lt"/>
              </a:rPr>
              <a:t> TON</a:t>
            </a: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FA518B10-27D5-42D0-9397-150B1A7A81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093274"/>
              </p:ext>
            </p:extLst>
          </p:nvPr>
        </p:nvGraphicFramePr>
        <p:xfrm>
          <a:off x="358877" y="1425678"/>
          <a:ext cx="5171768" cy="2873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A76ECD63-D476-4987-9107-AF7634B03E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740354"/>
              </p:ext>
            </p:extLst>
          </p:nvPr>
        </p:nvGraphicFramePr>
        <p:xfrm>
          <a:off x="6508955" y="1425677"/>
          <a:ext cx="5230762" cy="2873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8255A7AC-BB63-4A50-A6C4-04397A8D50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070409"/>
              </p:ext>
            </p:extLst>
          </p:nvPr>
        </p:nvGraphicFramePr>
        <p:xfrm>
          <a:off x="358877" y="4203290"/>
          <a:ext cx="51717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91BE1FA-78D7-4E7E-90FD-78BA9CB36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840085"/>
              </p:ext>
            </p:extLst>
          </p:nvPr>
        </p:nvGraphicFramePr>
        <p:xfrm>
          <a:off x="6508955" y="4203290"/>
          <a:ext cx="5230762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019114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FB307-43BF-19D1-8FF1-1635AC48F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0102C-999A-1502-B784-35CE4CA74420}"/>
              </a:ext>
            </a:extLst>
          </p:cNvPr>
          <p:cNvSpPr txBox="1"/>
          <p:nvPr/>
        </p:nvSpPr>
        <p:spPr>
          <a:xfrm>
            <a:off x="594850" y="334297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CROSS VALIDATION (no </a:t>
            </a:r>
            <a:r>
              <a:rPr lang="it-IT" sz="3000" dirty="0" err="1">
                <a:latin typeface="+mj-lt"/>
              </a:rPr>
              <a:t>LoRa</a:t>
            </a:r>
            <a:r>
              <a:rPr lang="it-IT" sz="3000" dirty="0">
                <a:latin typeface="+mj-lt"/>
              </a:rPr>
              <a:t>) </a:t>
            </a:r>
            <a:r>
              <a:rPr lang="it-IT" sz="3000" dirty="0" err="1">
                <a:latin typeface="+mj-lt"/>
              </a:rPr>
              <a:t>PyTorch</a:t>
            </a:r>
            <a:r>
              <a:rPr lang="it-IT" sz="3000" dirty="0">
                <a:latin typeface="+mj-lt"/>
              </a:rPr>
              <a:t> VS </a:t>
            </a:r>
            <a:r>
              <a:rPr lang="it-IT" sz="3000" dirty="0" err="1">
                <a:latin typeface="+mj-lt"/>
              </a:rPr>
              <a:t>TensorFlow</a:t>
            </a:r>
            <a:r>
              <a:rPr lang="it-IT" sz="3000" dirty="0">
                <a:latin typeface="+mj-lt"/>
              </a:rPr>
              <a:t> su EDGE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76B13094-EC03-476C-8CC9-F081A9B67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234798"/>
              </p:ext>
            </p:extLst>
          </p:nvPr>
        </p:nvGraphicFramePr>
        <p:xfrm>
          <a:off x="450407" y="1027580"/>
          <a:ext cx="4572000" cy="292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8C7ABDA4-A387-49C7-8C1E-1AA58923FA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432864"/>
              </p:ext>
            </p:extLst>
          </p:nvPr>
        </p:nvGraphicFramePr>
        <p:xfrm>
          <a:off x="6269010" y="1166866"/>
          <a:ext cx="4855028" cy="292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3E68205F-E011-4719-9D4B-7416B5204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842212"/>
              </p:ext>
            </p:extLst>
          </p:nvPr>
        </p:nvGraphicFramePr>
        <p:xfrm>
          <a:off x="450407" y="4095122"/>
          <a:ext cx="4572000" cy="2982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CE14E65E-8A69-4464-A091-2CBEFC00B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457248"/>
              </p:ext>
            </p:extLst>
          </p:nvPr>
        </p:nvGraphicFramePr>
        <p:xfrm>
          <a:off x="6269010" y="4214864"/>
          <a:ext cx="4572000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999977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B4E59B-9222-469C-948E-3895C88A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Risultati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confronto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nel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dettaglio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0710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388CBA-8749-866E-5405-584C1B4E95E8}"/>
              </a:ext>
            </a:extLst>
          </p:cNvPr>
          <p:cNvSpPr txBox="1"/>
          <p:nvPr/>
        </p:nvSpPr>
        <p:spPr>
          <a:xfrm>
            <a:off x="3246783" y="294967"/>
            <a:ext cx="5889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ZERO-SHOT su EDGE-</a:t>
            </a:r>
            <a:r>
              <a:rPr lang="it-IT" sz="3000" dirty="0" err="1"/>
              <a:t>IIoTset</a:t>
            </a:r>
            <a:endParaRPr lang="it-IT" sz="3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C031ECA-183D-08A5-BBBB-4CCA6CC3FB44}"/>
              </a:ext>
            </a:extLst>
          </p:cNvPr>
          <p:cNvSpPr txBox="1"/>
          <p:nvPr/>
        </p:nvSpPr>
        <p:spPr>
          <a:xfrm>
            <a:off x="1119810" y="776748"/>
            <a:ext cx="131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err="1"/>
              <a:t>PyTorch</a:t>
            </a:r>
            <a:endParaRPr lang="it-IT" sz="2200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24D536-CE55-AA4E-2700-EBC1955B17E9}"/>
              </a:ext>
            </a:extLst>
          </p:cNvPr>
          <p:cNvSpPr txBox="1"/>
          <p:nvPr/>
        </p:nvSpPr>
        <p:spPr>
          <a:xfrm>
            <a:off x="892599" y="3753400"/>
            <a:ext cx="1771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err="1"/>
              <a:t>TensorFlow</a:t>
            </a:r>
            <a:endParaRPr lang="it-IT" sz="2200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DCF194E-7AB9-FBCC-257C-BDDC32CC3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684" y="1532967"/>
            <a:ext cx="6589719" cy="19673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AB20BCA-553D-6051-94DA-FB4BC82E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647" y="4437402"/>
            <a:ext cx="7002705" cy="212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212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EEBC4-2FC4-6BC6-BB21-2709DE0C0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F56933-8315-B401-D280-8B7D8890FD62}"/>
              </a:ext>
            </a:extLst>
          </p:cNvPr>
          <p:cNvSpPr txBox="1"/>
          <p:nvPr/>
        </p:nvSpPr>
        <p:spPr>
          <a:xfrm>
            <a:off x="3246783" y="294967"/>
            <a:ext cx="5889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ZERO-SHOT su TON-IoT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32CED4A-A9FB-0BA4-DB34-B525BA7A2956}"/>
              </a:ext>
            </a:extLst>
          </p:cNvPr>
          <p:cNvSpPr txBox="1"/>
          <p:nvPr/>
        </p:nvSpPr>
        <p:spPr>
          <a:xfrm>
            <a:off x="1119810" y="776748"/>
            <a:ext cx="131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err="1"/>
              <a:t>PyTorch</a:t>
            </a:r>
            <a:endParaRPr lang="it-IT" sz="2200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99CE13-34AC-2744-4C82-04FF1EBD9241}"/>
              </a:ext>
            </a:extLst>
          </p:cNvPr>
          <p:cNvSpPr txBox="1"/>
          <p:nvPr/>
        </p:nvSpPr>
        <p:spPr>
          <a:xfrm>
            <a:off x="892599" y="3753400"/>
            <a:ext cx="1771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err="1"/>
              <a:t>TensorFlow</a:t>
            </a:r>
            <a:endParaRPr lang="it-IT" sz="22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6638D36-8C33-251A-2FD3-3E68F81D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22" y="1443462"/>
            <a:ext cx="6747755" cy="220909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E199EA1-383F-139E-B8CF-8A9FC058B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543" y="4453092"/>
            <a:ext cx="7128386" cy="192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5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53130-8D0B-4C7D-2BE7-FB01DD50B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430B4D8A-4242-3936-814E-717A2936095A}"/>
              </a:ext>
            </a:extLst>
          </p:cNvPr>
          <p:cNvSpPr txBox="1"/>
          <p:nvPr/>
        </p:nvSpPr>
        <p:spPr>
          <a:xfrm>
            <a:off x="3151237" y="294967"/>
            <a:ext cx="5889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FINE-TUNING su EDGE-</a:t>
            </a:r>
            <a:r>
              <a:rPr lang="it-IT" sz="3000" dirty="0" err="1"/>
              <a:t>IIoTset</a:t>
            </a:r>
            <a:endParaRPr lang="it-IT" sz="3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886E2AC-98C9-71CC-7BE1-EC0566D7B25D}"/>
              </a:ext>
            </a:extLst>
          </p:cNvPr>
          <p:cNvSpPr txBox="1"/>
          <p:nvPr/>
        </p:nvSpPr>
        <p:spPr>
          <a:xfrm>
            <a:off x="1119810" y="776748"/>
            <a:ext cx="131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err="1"/>
              <a:t>PyTorch</a:t>
            </a:r>
            <a:endParaRPr lang="it-IT" sz="2200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FB04EA-C817-FD77-8254-7159B9207CAD}"/>
              </a:ext>
            </a:extLst>
          </p:cNvPr>
          <p:cNvSpPr txBox="1"/>
          <p:nvPr/>
        </p:nvSpPr>
        <p:spPr>
          <a:xfrm>
            <a:off x="892599" y="3753400"/>
            <a:ext cx="1771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err="1"/>
              <a:t>TensorFlow</a:t>
            </a:r>
            <a:endParaRPr lang="it-IT" sz="22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6B93599-7220-F537-C923-11DAA377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66" y="1506119"/>
            <a:ext cx="10074513" cy="182895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CB0D746-BCF6-7DB8-0DF2-6EF37B481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211" y="4387193"/>
            <a:ext cx="10021168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311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28748-4D54-7B1B-C48A-F695A28C4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825DB00-4F94-A0E8-0CFA-CE9AF6E833D9}"/>
              </a:ext>
            </a:extLst>
          </p:cNvPr>
          <p:cNvSpPr txBox="1"/>
          <p:nvPr/>
        </p:nvSpPr>
        <p:spPr>
          <a:xfrm>
            <a:off x="3151237" y="294967"/>
            <a:ext cx="5889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FINE-TUNING su TON-IoT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E60ADE-EF82-BB10-2969-A5305A708B43}"/>
              </a:ext>
            </a:extLst>
          </p:cNvPr>
          <p:cNvSpPr txBox="1"/>
          <p:nvPr/>
        </p:nvSpPr>
        <p:spPr>
          <a:xfrm>
            <a:off x="1119810" y="776748"/>
            <a:ext cx="131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err="1"/>
              <a:t>PyTorch</a:t>
            </a:r>
            <a:endParaRPr lang="it-IT" sz="2200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B676CC-AB04-AE8C-BB5C-9337826F4CD7}"/>
              </a:ext>
            </a:extLst>
          </p:cNvPr>
          <p:cNvSpPr txBox="1"/>
          <p:nvPr/>
        </p:nvSpPr>
        <p:spPr>
          <a:xfrm>
            <a:off x="892599" y="3753400"/>
            <a:ext cx="1771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err="1"/>
              <a:t>TensorFlow</a:t>
            </a:r>
            <a:endParaRPr lang="it-IT" sz="2200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55AA1A-F1FB-37D4-C1DE-87CD9BB0A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10" y="1642245"/>
            <a:ext cx="10074513" cy="175248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6EC961A-64A9-9F9D-03AA-9FBB3809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48" y="4375355"/>
            <a:ext cx="10249478" cy="17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0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C90E2-37D9-9916-A2A7-96B5F9A4F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B2B8986-AB98-25AA-3D1A-91748B011EAE}"/>
              </a:ext>
            </a:extLst>
          </p:cNvPr>
          <p:cNvSpPr txBox="1"/>
          <p:nvPr/>
        </p:nvSpPr>
        <p:spPr>
          <a:xfrm>
            <a:off x="594850" y="334297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ZERO SHOT </a:t>
            </a:r>
            <a:r>
              <a:rPr lang="it-IT" sz="3000" dirty="0" err="1">
                <a:latin typeface="+mj-lt"/>
              </a:rPr>
              <a:t>TensorFlow</a:t>
            </a:r>
            <a:r>
              <a:rPr lang="it-IT" sz="3000" dirty="0">
                <a:latin typeface="+mj-lt"/>
              </a:rPr>
              <a:t> metriche per attacco EDGE-</a:t>
            </a:r>
            <a:r>
              <a:rPr lang="it-IT" sz="3000" dirty="0" err="1">
                <a:latin typeface="+mj-lt"/>
              </a:rPr>
              <a:t>IIoTset</a:t>
            </a:r>
            <a:endParaRPr lang="it-IT" sz="3000" dirty="0">
              <a:latin typeface="+mj-lt"/>
            </a:endParaRP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906979EA-6585-2192-7B2C-8FD028BC30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923235"/>
              </p:ext>
            </p:extLst>
          </p:nvPr>
        </p:nvGraphicFramePr>
        <p:xfrm>
          <a:off x="6784258" y="888295"/>
          <a:ext cx="4812889" cy="2946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80D2A85D-E6BC-1F60-E850-E4E407FCD2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460475"/>
              </p:ext>
            </p:extLst>
          </p:nvPr>
        </p:nvGraphicFramePr>
        <p:xfrm>
          <a:off x="6784258" y="3728884"/>
          <a:ext cx="4812889" cy="3129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5F4F06A-7099-C5AD-7A60-A86BE4C05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644424"/>
              </p:ext>
            </p:extLst>
          </p:nvPr>
        </p:nvGraphicFramePr>
        <p:xfrm>
          <a:off x="314631" y="954926"/>
          <a:ext cx="5781367" cy="2879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80CFFC6F-9773-95AD-CA46-69962D21F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919833"/>
              </p:ext>
            </p:extLst>
          </p:nvPr>
        </p:nvGraphicFramePr>
        <p:xfrm>
          <a:off x="594850" y="4336026"/>
          <a:ext cx="5674442" cy="235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402092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D2451-B276-0BDA-3D75-B3C25C3E1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9C38AD-91FD-E4EE-D94E-A3538C1AB75D}"/>
              </a:ext>
            </a:extLst>
          </p:cNvPr>
          <p:cNvSpPr txBox="1"/>
          <p:nvPr/>
        </p:nvSpPr>
        <p:spPr>
          <a:xfrm>
            <a:off x="3151238" y="222750"/>
            <a:ext cx="5889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CROSS VALIDATION su TON-IoT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B0208D-BFDF-F28A-325D-07945067B4CF}"/>
              </a:ext>
            </a:extLst>
          </p:cNvPr>
          <p:cNvSpPr txBox="1"/>
          <p:nvPr/>
        </p:nvSpPr>
        <p:spPr>
          <a:xfrm>
            <a:off x="1119810" y="776748"/>
            <a:ext cx="131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err="1"/>
              <a:t>PyTorch</a:t>
            </a:r>
            <a:endParaRPr lang="it-IT" sz="2200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ECEC48-E79B-1D18-2CB1-8D4BDB549568}"/>
              </a:ext>
            </a:extLst>
          </p:cNvPr>
          <p:cNvSpPr txBox="1"/>
          <p:nvPr/>
        </p:nvSpPr>
        <p:spPr>
          <a:xfrm>
            <a:off x="892599" y="3753400"/>
            <a:ext cx="1771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err="1"/>
              <a:t>TensorFlow</a:t>
            </a:r>
            <a:endParaRPr lang="it-IT" sz="22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EF3E65F-FE8D-BDD9-4618-99DDC3C6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76" y="1364091"/>
            <a:ext cx="8131245" cy="22328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EC816B0-3583-42F9-60CE-024BC4E8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772" y="4340743"/>
            <a:ext cx="7986452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148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6DA9D-F41E-67EB-7360-7E9ABF0F2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0F275D-C08F-AD1A-46E3-8220FEB4838A}"/>
              </a:ext>
            </a:extLst>
          </p:cNvPr>
          <p:cNvSpPr txBox="1"/>
          <p:nvPr/>
        </p:nvSpPr>
        <p:spPr>
          <a:xfrm>
            <a:off x="3151238" y="222750"/>
            <a:ext cx="5889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CROSS VALIDATION su EDGE-</a:t>
            </a:r>
            <a:r>
              <a:rPr lang="it-IT" sz="3000" dirty="0" err="1"/>
              <a:t>IIoTset</a:t>
            </a:r>
            <a:endParaRPr lang="it-IT" sz="3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3634FA-CDB1-5B91-9506-65D99E954194}"/>
              </a:ext>
            </a:extLst>
          </p:cNvPr>
          <p:cNvSpPr txBox="1"/>
          <p:nvPr/>
        </p:nvSpPr>
        <p:spPr>
          <a:xfrm>
            <a:off x="1119810" y="776748"/>
            <a:ext cx="131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err="1"/>
              <a:t>PyTorch</a:t>
            </a:r>
            <a:endParaRPr lang="it-IT" sz="2200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E6D86E-39D2-E559-FEB3-0CDDE2AA7600}"/>
              </a:ext>
            </a:extLst>
          </p:cNvPr>
          <p:cNvSpPr txBox="1"/>
          <p:nvPr/>
        </p:nvSpPr>
        <p:spPr>
          <a:xfrm>
            <a:off x="892599" y="3753400"/>
            <a:ext cx="1771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err="1"/>
              <a:t>TensorFlow</a:t>
            </a:r>
            <a:endParaRPr lang="it-IT" sz="2200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47D8A52-A907-A68F-F211-EA26DB051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21" y="4522513"/>
            <a:ext cx="8024555" cy="18442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1AC22EA-B096-4065-0A24-412E509C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75" y="1545861"/>
            <a:ext cx="8131245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02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702D2-17C0-5525-0377-9D68B7CEB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279B77-445E-B81F-7433-EDF664E5D506}"/>
              </a:ext>
            </a:extLst>
          </p:cNvPr>
          <p:cNvSpPr txBox="1"/>
          <p:nvPr/>
        </p:nvSpPr>
        <p:spPr>
          <a:xfrm>
            <a:off x="3151238" y="222750"/>
            <a:ext cx="5889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FINE-TUNING </a:t>
            </a:r>
            <a:r>
              <a:rPr lang="it-IT" sz="3000" dirty="0" err="1"/>
              <a:t>LoRa</a:t>
            </a:r>
            <a:r>
              <a:rPr lang="it-IT" sz="3000" dirty="0"/>
              <a:t> su EDGE-</a:t>
            </a:r>
            <a:r>
              <a:rPr lang="it-IT" sz="3000" dirty="0" err="1"/>
              <a:t>IIoTset</a:t>
            </a:r>
            <a:endParaRPr lang="it-IT" sz="3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B7C4A7-2E18-DFC1-047F-D039F0DAC4B7}"/>
              </a:ext>
            </a:extLst>
          </p:cNvPr>
          <p:cNvSpPr txBox="1"/>
          <p:nvPr/>
        </p:nvSpPr>
        <p:spPr>
          <a:xfrm>
            <a:off x="1119810" y="776748"/>
            <a:ext cx="131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err="1"/>
              <a:t>PyTorch</a:t>
            </a:r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6017263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88270-2A94-0A5C-E37F-3BAB70DAE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2948D9-6BD0-1091-FC5D-764AA7B905A2}"/>
              </a:ext>
            </a:extLst>
          </p:cNvPr>
          <p:cNvSpPr txBox="1"/>
          <p:nvPr/>
        </p:nvSpPr>
        <p:spPr>
          <a:xfrm>
            <a:off x="3151238" y="222750"/>
            <a:ext cx="5889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FINE-TUNING </a:t>
            </a:r>
            <a:r>
              <a:rPr lang="it-IT" sz="3000" dirty="0" err="1"/>
              <a:t>LoRa</a:t>
            </a:r>
            <a:endParaRPr lang="it-IT" sz="3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ADF633-1CE6-AA5B-2E77-ADE148D1BA7C}"/>
              </a:ext>
            </a:extLst>
          </p:cNvPr>
          <p:cNvSpPr txBox="1"/>
          <p:nvPr/>
        </p:nvSpPr>
        <p:spPr>
          <a:xfrm>
            <a:off x="844507" y="776748"/>
            <a:ext cx="36095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err="1"/>
              <a:t>LoRa</a:t>
            </a:r>
            <a:r>
              <a:rPr lang="it-IT" sz="2200" b="1" dirty="0"/>
              <a:t> addestrati su TON-IoT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599A47B-E9C5-747F-67C1-56F5074AA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83" y="1470230"/>
            <a:ext cx="9118034" cy="206938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A19C2B-6D91-7AA8-F2DB-40CD0AAD422D}"/>
              </a:ext>
            </a:extLst>
          </p:cNvPr>
          <p:cNvSpPr txBox="1"/>
          <p:nvPr/>
        </p:nvSpPr>
        <p:spPr>
          <a:xfrm>
            <a:off x="545156" y="3878825"/>
            <a:ext cx="4208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 err="1"/>
              <a:t>LoRa</a:t>
            </a:r>
            <a:r>
              <a:rPr lang="it-IT" sz="2200" b="1" dirty="0"/>
              <a:t> addestrati su EDGE-</a:t>
            </a:r>
            <a:r>
              <a:rPr lang="it-IT" sz="2200" b="1" dirty="0" err="1"/>
              <a:t>IIoTset</a:t>
            </a:r>
            <a:endParaRPr lang="it-IT" sz="2200" b="1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036B524-DD23-7867-93DC-AF67778A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82" y="4387339"/>
            <a:ext cx="9118033" cy="18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280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B4DD6-370B-D57D-D114-E984ADBAD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A4F969-4035-7947-84E9-FCC6763F406A}"/>
              </a:ext>
            </a:extLst>
          </p:cNvPr>
          <p:cNvSpPr txBox="1"/>
          <p:nvPr/>
        </p:nvSpPr>
        <p:spPr>
          <a:xfrm>
            <a:off x="3151236" y="222750"/>
            <a:ext cx="5889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CROSS VALIDATION CON I </a:t>
            </a:r>
            <a:r>
              <a:rPr lang="it-IT" sz="3000" dirty="0" err="1"/>
              <a:t>LoRa</a:t>
            </a:r>
            <a:endParaRPr lang="it-IT" sz="30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4AA3EA5-2161-EEC7-58B2-CA6E56A5A607}"/>
              </a:ext>
            </a:extLst>
          </p:cNvPr>
          <p:cNvSpPr txBox="1"/>
          <p:nvPr/>
        </p:nvSpPr>
        <p:spPr>
          <a:xfrm>
            <a:off x="731967" y="785086"/>
            <a:ext cx="48385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/>
              <a:t>Cross </a:t>
            </a:r>
            <a:r>
              <a:rPr lang="it-IT" sz="2200" b="1" dirty="0" err="1"/>
              <a:t>validation</a:t>
            </a:r>
            <a:r>
              <a:rPr lang="it-IT" sz="2200" b="1" dirty="0"/>
              <a:t> con i </a:t>
            </a:r>
            <a:r>
              <a:rPr lang="it-IT" sz="2200" b="1" dirty="0" err="1"/>
              <a:t>LoRa</a:t>
            </a:r>
            <a:r>
              <a:rPr lang="it-IT" sz="2200" b="1" dirty="0"/>
              <a:t> su TON-IoT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6F0B81-21D7-88EB-395C-F8CC493B0ACF}"/>
              </a:ext>
            </a:extLst>
          </p:cNvPr>
          <p:cNvSpPr txBox="1"/>
          <p:nvPr/>
        </p:nvSpPr>
        <p:spPr>
          <a:xfrm>
            <a:off x="493801" y="3878825"/>
            <a:ext cx="5314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/>
              <a:t>Cross </a:t>
            </a:r>
            <a:r>
              <a:rPr lang="it-IT" sz="2200" b="1" dirty="0" err="1"/>
              <a:t>validation</a:t>
            </a:r>
            <a:r>
              <a:rPr lang="it-IT" sz="2200" b="1" dirty="0"/>
              <a:t> con i </a:t>
            </a:r>
            <a:r>
              <a:rPr lang="it-IT" sz="2200" b="1" dirty="0" err="1"/>
              <a:t>LoRa</a:t>
            </a:r>
            <a:r>
              <a:rPr lang="it-IT" sz="2200" b="1" dirty="0"/>
              <a:t> su EDGE-</a:t>
            </a:r>
            <a:r>
              <a:rPr lang="it-IT" sz="2200" b="1" dirty="0" err="1"/>
              <a:t>IIoTset</a:t>
            </a:r>
            <a:endParaRPr lang="it-IT" sz="22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21821D9-44C9-7716-C1F1-76662869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17" y="1680473"/>
            <a:ext cx="9038278" cy="17485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1218234-B5CC-7264-3481-EE2203214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217" y="4493342"/>
            <a:ext cx="9118764" cy="17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3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2AA3EB67-F0C0-B794-3876-17CED0E126FA}"/>
              </a:ext>
            </a:extLst>
          </p:cNvPr>
          <p:cNvSpPr txBox="1"/>
          <p:nvPr/>
        </p:nvSpPr>
        <p:spPr>
          <a:xfrm>
            <a:off x="3578941" y="186813"/>
            <a:ext cx="5329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 err="1">
                <a:latin typeface="Calibri Light (Titoli)"/>
              </a:rPr>
              <a:t>DistilBert</a:t>
            </a:r>
            <a:r>
              <a:rPr lang="it-IT" sz="3000" dirty="0">
                <a:latin typeface="Calibri Light (Titoli)"/>
              </a:rPr>
              <a:t> - DistilGPT2 – BART-base Zero Shot EDGE-</a:t>
            </a:r>
            <a:r>
              <a:rPr lang="it-IT" sz="3000" dirty="0" err="1">
                <a:latin typeface="Calibri Light (Titoli)"/>
              </a:rPr>
              <a:t>IIoTset</a:t>
            </a:r>
            <a:endParaRPr lang="it-IT" sz="3000" dirty="0">
              <a:latin typeface="Calibri Light (Titoli)"/>
            </a:endParaRP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88618EF8-27C9-D1D1-9A14-3838C3ECE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29727"/>
              </p:ext>
            </p:extLst>
          </p:nvPr>
        </p:nvGraphicFramePr>
        <p:xfrm>
          <a:off x="707030" y="1692823"/>
          <a:ext cx="4560794" cy="3056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BDA82C2A-7044-2FA3-60DC-A675621F1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499654"/>
              </p:ext>
            </p:extLst>
          </p:nvPr>
        </p:nvGraphicFramePr>
        <p:xfrm>
          <a:off x="6096000" y="1778967"/>
          <a:ext cx="5147954" cy="3103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914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E5720-D607-1A7B-2116-35FA01A0D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34F34-C9F0-A5EB-9625-A0CA29C7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489"/>
            <a:ext cx="10515600" cy="863907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ZERO SHOT </a:t>
            </a:r>
            <a:r>
              <a:rPr lang="it-IT" sz="3000" dirty="0" err="1"/>
              <a:t>PyTorch</a:t>
            </a:r>
            <a:r>
              <a:rPr lang="it-IT" sz="3000" dirty="0"/>
              <a:t> TON-IoT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7645972-D812-1EFE-94A6-1CEEE4255606}"/>
              </a:ext>
            </a:extLst>
          </p:cNvPr>
          <p:cNvSpPr txBox="1"/>
          <p:nvPr/>
        </p:nvSpPr>
        <p:spPr>
          <a:xfrm>
            <a:off x="4244265" y="528837"/>
            <a:ext cx="370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GPT-Neo VS T5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EF87C925-E295-0365-72F9-BD3C87E036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886612"/>
              </p:ext>
            </p:extLst>
          </p:nvPr>
        </p:nvGraphicFramePr>
        <p:xfrm>
          <a:off x="778925" y="1175168"/>
          <a:ext cx="4569823" cy="4675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E5944898-F25D-912B-E04D-F0A86B93E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076994"/>
              </p:ext>
            </p:extLst>
          </p:nvPr>
        </p:nvGraphicFramePr>
        <p:xfrm>
          <a:off x="7074309" y="1175169"/>
          <a:ext cx="4572000" cy="4675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615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EA242-9F4D-3459-1494-D8352D93C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B85BB6-7541-6EB8-FE13-72F52235219B}"/>
              </a:ext>
            </a:extLst>
          </p:cNvPr>
          <p:cNvSpPr txBox="1"/>
          <p:nvPr/>
        </p:nvSpPr>
        <p:spPr>
          <a:xfrm>
            <a:off x="594850" y="334297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ZERO SHOT </a:t>
            </a:r>
            <a:r>
              <a:rPr lang="it-IT" sz="3000" dirty="0" err="1">
                <a:latin typeface="+mj-lt"/>
              </a:rPr>
              <a:t>PyTorch</a:t>
            </a:r>
            <a:r>
              <a:rPr lang="it-IT" sz="3000" dirty="0">
                <a:latin typeface="+mj-lt"/>
              </a:rPr>
              <a:t> metriche per attacco TON-IoT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BE69C580-5153-4D70-C0F6-D298E49F3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449399"/>
              </p:ext>
            </p:extLst>
          </p:nvPr>
        </p:nvGraphicFramePr>
        <p:xfrm>
          <a:off x="786821" y="3929511"/>
          <a:ext cx="49630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29904F59-CAA0-0DF0-FBD0-BBA06FD631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170037"/>
              </p:ext>
            </p:extLst>
          </p:nvPr>
        </p:nvGraphicFramePr>
        <p:xfrm>
          <a:off x="982368" y="1057026"/>
          <a:ext cx="4572000" cy="2723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1DCE7211-DBBD-4A85-7CE6-89776CD82A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742843"/>
              </p:ext>
            </p:extLst>
          </p:nvPr>
        </p:nvGraphicFramePr>
        <p:xfrm>
          <a:off x="6637632" y="1059715"/>
          <a:ext cx="4688541" cy="272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A564942B-C38A-47E8-D7B3-1519C544A6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267329"/>
              </p:ext>
            </p:extLst>
          </p:nvPr>
        </p:nvGraphicFramePr>
        <p:xfrm>
          <a:off x="6442087" y="3951923"/>
          <a:ext cx="4572000" cy="272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9771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3537</TotalTime>
  <Words>1499</Words>
  <Application>Microsoft Office PowerPoint</Application>
  <PresentationFormat>Widescreen</PresentationFormat>
  <Paragraphs>342</Paragraphs>
  <Slides>64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Calibri Light (Titoli)</vt:lpstr>
      <vt:lpstr>Office 2013 - Tema 2022</vt:lpstr>
      <vt:lpstr>Large Language Model (LLM)</vt:lpstr>
      <vt:lpstr>ZERO SHOT PyTorch EDGE-IIoTset</vt:lpstr>
      <vt:lpstr>Presentazione standard di PowerPoint</vt:lpstr>
      <vt:lpstr>Presentazione standard di PowerPoint</vt:lpstr>
      <vt:lpstr>ZERO SHOT TensorFlow EDGE-IIoTset</vt:lpstr>
      <vt:lpstr>Presentazione standard di PowerPoint</vt:lpstr>
      <vt:lpstr>Presentazione standard di PowerPoint</vt:lpstr>
      <vt:lpstr>ZERO SHOT PyTorch TON-IoT</vt:lpstr>
      <vt:lpstr>Presentazione standard di PowerPoint</vt:lpstr>
      <vt:lpstr>Presentazione standard di PowerPoint</vt:lpstr>
      <vt:lpstr>ZERO SHOT TensorFlow TON-IoT</vt:lpstr>
      <vt:lpstr>Presentazione standard di PowerPoint</vt:lpstr>
      <vt:lpstr>Presentazione standard di PowerPoint</vt:lpstr>
      <vt:lpstr>FINE TUNING PyTorch EDGE-IIoTset</vt:lpstr>
      <vt:lpstr>PyTorch metriche per attacco EDGE-IIoTset</vt:lpstr>
      <vt:lpstr>PyTorch metriche per attacco EDGE-IIoTset</vt:lpstr>
      <vt:lpstr>FINE TUNING TensorFlow EDGE-IIoTset</vt:lpstr>
      <vt:lpstr>TensorFlow metriche per attacco EDGE-IIoTset</vt:lpstr>
      <vt:lpstr>FINE TUNING PyTorch TON-IoT</vt:lpstr>
      <vt:lpstr>PyTorch metriche per attacco TON-IoT</vt:lpstr>
      <vt:lpstr>PyTorch metriche per attacco TON-IoT</vt:lpstr>
      <vt:lpstr>FINE TUNING TensorFlow TON-IoT</vt:lpstr>
      <vt:lpstr>TensorFlow metriche per attacco TON-IoT</vt:lpstr>
      <vt:lpstr>CROSS VALIDATION SU TON PyTorch su TON-IoT</vt:lpstr>
      <vt:lpstr>PyTorch metriche per attacco su TON-IoT</vt:lpstr>
      <vt:lpstr>PyTorch metriche per attacco su TON-IoT</vt:lpstr>
      <vt:lpstr>CROSS VALIDATION SU TON TensorFlow su TON-IoT</vt:lpstr>
      <vt:lpstr>TensorFlow metriche per attacco su TON-IoT</vt:lpstr>
      <vt:lpstr>CROSS VALIDATION SU TON DistilBert - DistilGPT2 – BART-base su TON-IoT</vt:lpstr>
      <vt:lpstr>CROSS VALIDATION SU TON PyTorch su EDGE-IIoT</vt:lpstr>
      <vt:lpstr>PyTorch metriche per attacco su EDGE-IIoTset</vt:lpstr>
      <vt:lpstr>PyTorch metriche per attacco su EDGE-IIoTset</vt:lpstr>
      <vt:lpstr>CROSS VALIDATION SU TON TensorFlow su EDGE-IIoTset</vt:lpstr>
      <vt:lpstr>TensorFlow metriche per attacco su EDGE-IIoTset</vt:lpstr>
      <vt:lpstr>CROSS VALIDATION SU TON DistilBert - DistilGPT2 – BART-base su EDGE-IIoTset</vt:lpstr>
      <vt:lpstr>FINE TUNING LoRa SU TON PyTorch</vt:lpstr>
      <vt:lpstr>FINE TUNING LoRa SU TON PyTorch metriche per attacco</vt:lpstr>
      <vt:lpstr>FINE TUNING LoRa SU TON PyTorch metriche per attacco</vt:lpstr>
      <vt:lpstr>FINE TUNING LoRa SU EDGE PyTorch</vt:lpstr>
      <vt:lpstr>FINE TUNING LoRa SU EDGE PyTorch metriche per attacco</vt:lpstr>
      <vt:lpstr>FINE TUNING LoRa SU EDGE PyTorch metriche per attacco</vt:lpstr>
      <vt:lpstr>CROSS VALIDATION SU TON CON AGGIUNTA DEI LoRA PyTorch</vt:lpstr>
      <vt:lpstr>CROSS VALIDATION SU TON con i LoRA PyTorch metriche per attacco</vt:lpstr>
      <vt:lpstr>CROSS VALIDATION SU TON con i LoRA PyTorch metriche per attacco</vt:lpstr>
      <vt:lpstr>CROSS VALIDATION SU EDGE CON AGGIUNTA DEI LoRA PyTorch</vt:lpstr>
      <vt:lpstr>CROSS VALIDATION SU EDGE con i LoRA PyTorch metriche per attacco</vt:lpstr>
      <vt:lpstr>CROSS VALIDATION SU EDGE con i LoRA PyTorch metriche per attacco</vt:lpstr>
      <vt:lpstr>CONFRONTO TRA TENSORFLOW VS PYTORCH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Risultati a confronto tra i modelli nel dettaglio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LARDO NICCOLÒ</dc:creator>
  <cp:lastModifiedBy>LARDO NICCOLÒ</cp:lastModifiedBy>
  <cp:revision>167</cp:revision>
  <dcterms:created xsi:type="dcterms:W3CDTF">2025-04-07T08:43:35Z</dcterms:created>
  <dcterms:modified xsi:type="dcterms:W3CDTF">2025-05-14T16:31:28Z</dcterms:modified>
</cp:coreProperties>
</file>