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6"/>
  </p:notesMasterIdLst>
  <p:sldIdLst>
    <p:sldId id="256" r:id="rId2"/>
    <p:sldId id="257" r:id="rId3"/>
    <p:sldId id="284" r:id="rId4"/>
    <p:sldId id="289" r:id="rId5"/>
    <p:sldId id="290" r:id="rId6"/>
    <p:sldId id="291" r:id="rId7"/>
    <p:sldId id="292" r:id="rId8"/>
    <p:sldId id="390" r:id="rId9"/>
    <p:sldId id="391" r:id="rId10"/>
    <p:sldId id="293" r:id="rId11"/>
    <p:sldId id="258" r:id="rId12"/>
    <p:sldId id="267" r:id="rId13"/>
    <p:sldId id="287" r:id="rId14"/>
    <p:sldId id="266" r:id="rId15"/>
    <p:sldId id="259" r:id="rId16"/>
    <p:sldId id="260" r:id="rId17"/>
    <p:sldId id="268" r:id="rId18"/>
    <p:sldId id="269" r:id="rId19"/>
    <p:sldId id="270" r:id="rId20"/>
    <p:sldId id="271" r:id="rId21"/>
    <p:sldId id="272" r:id="rId22"/>
    <p:sldId id="273" r:id="rId23"/>
    <p:sldId id="265" r:id="rId24"/>
    <p:sldId id="274" r:id="rId25"/>
    <p:sldId id="275" r:id="rId26"/>
    <p:sldId id="365" r:id="rId27"/>
    <p:sldId id="276" r:id="rId28"/>
    <p:sldId id="277" r:id="rId29"/>
    <p:sldId id="261" r:id="rId30"/>
    <p:sldId id="278" r:id="rId31"/>
    <p:sldId id="279" r:id="rId32"/>
    <p:sldId id="280" r:id="rId33"/>
    <p:sldId id="262" r:id="rId34"/>
    <p:sldId id="281" r:id="rId35"/>
    <p:sldId id="282" r:id="rId36"/>
    <p:sldId id="283" r:id="rId37"/>
    <p:sldId id="263" r:id="rId38"/>
    <p:sldId id="264"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285" r:id="rId64"/>
    <p:sldId id="288" r:id="rId65"/>
    <p:sldId id="302" r:id="rId66"/>
    <p:sldId id="303" r:id="rId67"/>
    <p:sldId id="304" r:id="rId68"/>
    <p:sldId id="305" r:id="rId69"/>
    <p:sldId id="294" r:id="rId70"/>
    <p:sldId id="295" r:id="rId71"/>
    <p:sldId id="296" r:id="rId72"/>
    <p:sldId id="326" r:id="rId73"/>
    <p:sldId id="297" r:id="rId74"/>
    <p:sldId id="327" r:id="rId75"/>
    <p:sldId id="328" r:id="rId76"/>
    <p:sldId id="298" r:id="rId77"/>
    <p:sldId id="299" r:id="rId78"/>
    <p:sldId id="300" r:id="rId79"/>
    <p:sldId id="329" r:id="rId80"/>
    <p:sldId id="330" r:id="rId81"/>
    <p:sldId id="331" r:id="rId82"/>
    <p:sldId id="301" r:id="rId83"/>
    <p:sldId id="306" r:id="rId84"/>
    <p:sldId id="314" r:id="rId85"/>
    <p:sldId id="307" r:id="rId86"/>
    <p:sldId id="315" r:id="rId87"/>
    <p:sldId id="308" r:id="rId88"/>
    <p:sldId id="309" r:id="rId89"/>
    <p:sldId id="310" r:id="rId90"/>
    <p:sldId id="332" r:id="rId91"/>
    <p:sldId id="333" r:id="rId92"/>
    <p:sldId id="334" r:id="rId93"/>
    <p:sldId id="311" r:id="rId94"/>
    <p:sldId id="316" r:id="rId95"/>
    <p:sldId id="312" r:id="rId96"/>
    <p:sldId id="317" r:id="rId97"/>
    <p:sldId id="318" r:id="rId98"/>
    <p:sldId id="319" r:id="rId99"/>
    <p:sldId id="313" r:id="rId100"/>
    <p:sldId id="324" r:id="rId101"/>
    <p:sldId id="320" r:id="rId102"/>
    <p:sldId id="322" r:id="rId103"/>
    <p:sldId id="323" r:id="rId104"/>
    <p:sldId id="325"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126" autoAdjust="0"/>
  </p:normalViewPr>
  <p:slideViewPr>
    <p:cSldViewPr snapToGrid="0">
      <p:cViewPr varScale="1">
        <p:scale>
          <a:sx n="70" d="100"/>
          <a:sy n="70" d="100"/>
        </p:scale>
        <p:origin x="10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FD1C1-1A0D-4EDF-95D7-7A4AE83E84BC}" type="datetimeFigureOut">
              <a:rPr lang="en-GB" smtClean="0"/>
              <a:t>19/04/2024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80F1F-6103-4320-8F4A-DF45A44C37F1}" type="slidenum">
              <a:rPr lang="en-GB" smtClean="0"/>
              <a:t>‹#›</a:t>
            </a:fld>
            <a:endParaRPr lang="en-GB"/>
          </a:p>
        </p:txBody>
      </p:sp>
    </p:spTree>
    <p:extLst>
      <p:ext uri="{BB962C8B-B14F-4D97-AF65-F5344CB8AC3E}">
        <p14:creationId xmlns:p14="http://schemas.microsoft.com/office/powerpoint/2010/main" val="209120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searchsoftwarequality.techtarget.com/definition/use-case"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searchsoftwarequality.techtarget.com/definition/Unified-Modeling-Language"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s://www.techtarget.com/searchapparchitecture/definition/object" TargetMode="External"/><Relationship Id="rId5" Type="http://schemas.openxmlformats.org/officeDocument/2006/relationships/hyperlink" Target="https://www.lucidchart.com/pages/examples/uml_diagram_tool" TargetMode="External"/><Relationship Id="rId10" Type="http://schemas.openxmlformats.org/officeDocument/2006/relationships/hyperlink" Target="http://www.colorado.edu/infs/jcb/class/sysdevel.html" TargetMode="External"/><Relationship Id="rId4" Type="http://schemas.openxmlformats.org/officeDocument/2006/relationships/hyperlink" Target="https://en.wikipedia.org/wiki/4+1_architectural_view_model" TargetMode="External"/><Relationship Id="rId9" Type="http://schemas.openxmlformats.org/officeDocument/2006/relationships/hyperlink" Target="http://www.colorado.edu/infs/jcb/class/analysis.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echtarget.com/searchnetworking/definition/TCP-IP"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ictionary.cambridge.org/dictionary/english/important" TargetMode="External"/><Relationship Id="rId2" Type="http://schemas.openxmlformats.org/officeDocument/2006/relationships/slide" Target="../slides/slide64.xml"/><Relationship Id="rId1" Type="http://schemas.openxmlformats.org/officeDocument/2006/relationships/notesMaster" Target="../notesMasters/notesMaster1.xml"/><Relationship Id="rId6" Type="http://schemas.openxmlformats.org/officeDocument/2006/relationships/hyperlink" Target="https://dictionary.cambridge.org/dictionary/english/area" TargetMode="External"/><Relationship Id="rId5" Type="http://schemas.openxmlformats.org/officeDocument/2006/relationships/hyperlink" Target="https://dictionary.cambridge.org/dictionary/english/affecting" TargetMode="External"/><Relationship Id="rId4" Type="http://schemas.openxmlformats.org/officeDocument/2006/relationships/hyperlink" Target="https://dictionary.cambridge.org/dictionary/english/includ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E80F1F-6103-4320-8F4A-DF45A44C37F1}" type="slidenum">
              <a:rPr lang="en-GB" smtClean="0"/>
              <a:t>26</a:t>
            </a:fld>
            <a:endParaRPr lang="en-GB"/>
          </a:p>
        </p:txBody>
      </p:sp>
    </p:spTree>
    <p:extLst>
      <p:ext uri="{BB962C8B-B14F-4D97-AF65-F5344CB8AC3E}">
        <p14:creationId xmlns:p14="http://schemas.microsoft.com/office/powerpoint/2010/main" val="311435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Cumulative endeavor</a:t>
            </a:r>
            <a:r>
              <a:rPr lang="en-US" dirty="0"/>
              <a:t>:- </a:t>
            </a:r>
            <a:r>
              <a:rPr lang="en-US" sz="1200" b="0" i="0" kern="1200" dirty="0">
                <a:solidFill>
                  <a:schemeClr val="tx1"/>
                </a:solidFill>
                <a:effectLst/>
                <a:latin typeface="+mn-lt"/>
                <a:ea typeface="+mn-ea"/>
                <a:cs typeface="+mn-cs"/>
              </a:rPr>
              <a:t>Science as a cumulative endeavor works best when published results are reliable. </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65</a:t>
            </a:fld>
            <a:endParaRPr lang="en-GB"/>
          </a:p>
        </p:txBody>
      </p:sp>
    </p:spTree>
    <p:extLst>
      <p:ext uri="{BB962C8B-B14F-4D97-AF65-F5344CB8AC3E}">
        <p14:creationId xmlns:p14="http://schemas.microsoft.com/office/powerpoint/2010/main" val="219363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Extant</a:t>
            </a:r>
            <a:r>
              <a:rPr lang="en-US" dirty="0"/>
              <a:t>:- </a:t>
            </a:r>
            <a:r>
              <a:rPr lang="en-GB" sz="1200" b="0" i="0" kern="1200" dirty="0">
                <a:solidFill>
                  <a:schemeClr val="tx1"/>
                </a:solidFill>
                <a:effectLst/>
                <a:latin typeface="+mn-lt"/>
                <a:ea typeface="+mn-ea"/>
                <a:cs typeface="+mn-cs"/>
              </a:rPr>
              <a:t>still in existence; surviving.</a:t>
            </a:r>
          </a:p>
          <a:p>
            <a:r>
              <a:rPr lang="en-US" b="1" dirty="0"/>
              <a:t>Screening for inclusion</a:t>
            </a:r>
            <a:r>
              <a:rPr lang="en-US" dirty="0"/>
              <a:t>:- </a:t>
            </a:r>
            <a:r>
              <a:rPr lang="en-US" sz="1200" b="0" i="0" kern="1200" dirty="0">
                <a:solidFill>
                  <a:schemeClr val="tx1"/>
                </a:solidFill>
                <a:effectLst/>
                <a:latin typeface="+mn-lt"/>
                <a:ea typeface="+mn-ea"/>
                <a:cs typeface="+mn-cs"/>
              </a:rPr>
              <a:t>Screening is the process where you select the studies from the literature which will be included in your review. Each individual article must be assessed to see if it meets the inclusion criteria you've set out in your protocol.</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68</a:t>
            </a:fld>
            <a:endParaRPr lang="en-GB"/>
          </a:p>
        </p:txBody>
      </p:sp>
    </p:spTree>
    <p:extLst>
      <p:ext uri="{BB962C8B-B14F-4D97-AF65-F5344CB8AC3E}">
        <p14:creationId xmlns:p14="http://schemas.microsoft.com/office/powerpoint/2010/main" val="40091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Overarching</a:t>
            </a:r>
            <a:r>
              <a:rPr lang="en-US" dirty="0"/>
              <a:t>:- </a:t>
            </a:r>
            <a:r>
              <a:rPr lang="en-GB" sz="1200" b="0" i="0" kern="1200" dirty="0">
                <a:solidFill>
                  <a:schemeClr val="tx1"/>
                </a:solidFill>
                <a:effectLst/>
                <a:latin typeface="+mn-lt"/>
                <a:ea typeface="+mn-ea"/>
                <a:cs typeface="+mn-cs"/>
              </a:rPr>
              <a:t>comprehensive or all-embracing</a:t>
            </a:r>
          </a:p>
          <a:p>
            <a:r>
              <a:rPr lang="en-US" b="1" dirty="0"/>
              <a:t>Rationale</a:t>
            </a:r>
            <a:r>
              <a:rPr lang="en-US" dirty="0"/>
              <a:t>:- </a:t>
            </a:r>
            <a:r>
              <a:rPr lang="en-US" sz="1200" b="0" i="0" kern="1200" dirty="0">
                <a:solidFill>
                  <a:schemeClr val="tx1"/>
                </a:solidFill>
                <a:effectLst/>
                <a:latin typeface="+mn-lt"/>
                <a:ea typeface="+mn-ea"/>
                <a:cs typeface="+mn-cs"/>
              </a:rPr>
              <a:t>a set of reasons or a logical basis for a course of action or belief.</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70</a:t>
            </a:fld>
            <a:endParaRPr lang="en-GB"/>
          </a:p>
        </p:txBody>
      </p:sp>
    </p:spTree>
    <p:extLst>
      <p:ext uri="{BB962C8B-B14F-4D97-AF65-F5344CB8AC3E}">
        <p14:creationId xmlns:p14="http://schemas.microsoft.com/office/powerpoint/2010/main" val="451841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77</a:t>
            </a:fld>
            <a:endParaRPr lang="en-GB"/>
          </a:p>
        </p:txBody>
      </p:sp>
    </p:spTree>
    <p:extLst>
      <p:ext uri="{BB962C8B-B14F-4D97-AF65-F5344CB8AC3E}">
        <p14:creationId xmlns:p14="http://schemas.microsoft.com/office/powerpoint/2010/main" val="1705601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Flow Diagram:- </a:t>
            </a:r>
            <a:r>
              <a:rPr lang="en-US" sz="1200" b="0" i="0" kern="1200" dirty="0">
                <a:solidFill>
                  <a:schemeClr val="tx1"/>
                </a:solidFill>
                <a:effectLst/>
                <a:latin typeface="+mn-lt"/>
                <a:ea typeface="+mn-ea"/>
                <a:cs typeface="+mn-cs"/>
              </a:rPr>
              <a:t>A data-flow diagram is a way of representing a flow of data through a process or a system. The DFD also provides information about the outputs and inputs of each entity and the process itself. A data-flow diagram has no control flow — there are no decision rules and no loops.</a:t>
            </a:r>
          </a:p>
          <a:p>
            <a:r>
              <a:rPr lang="en-US" b="1" dirty="0"/>
              <a:t>Flowcharts:- </a:t>
            </a:r>
            <a:r>
              <a:rPr lang="en-US" sz="1200" b="0" i="0" kern="1200" dirty="0">
                <a:solidFill>
                  <a:schemeClr val="tx1"/>
                </a:solidFill>
                <a:effectLst/>
                <a:latin typeface="+mn-lt"/>
                <a:ea typeface="+mn-ea"/>
                <a:cs typeface="+mn-cs"/>
              </a:rPr>
              <a:t>are </a:t>
            </a:r>
            <a:r>
              <a:rPr lang="en-US" sz="1200" b="1" i="0" kern="1200" dirty="0">
                <a:solidFill>
                  <a:schemeClr val="tx1"/>
                </a:solidFill>
                <a:effectLst/>
                <a:latin typeface="+mn-lt"/>
                <a:ea typeface="+mn-ea"/>
                <a:cs typeface="+mn-cs"/>
              </a:rPr>
              <a:t>diagrams that show the steps in a process</a:t>
            </a:r>
            <a:r>
              <a:rPr lang="en-US" sz="1200" b="0" i="0" kern="1200" dirty="0">
                <a:solidFill>
                  <a:schemeClr val="tx1"/>
                </a:solidFill>
                <a:effectLst/>
                <a:latin typeface="+mn-lt"/>
                <a:ea typeface="+mn-ea"/>
                <a:cs typeface="+mn-cs"/>
              </a:rPr>
              <a:t>. Basic flowcharts are easy to create and, because the shapes are simple and visual, they are easy to understand. Note: You can also automatically create a basic flow chart from data by using a Data Visualizer diagram in Visio.</a:t>
            </a:r>
          </a:p>
          <a:p>
            <a:r>
              <a:rPr lang="en-US" b="1" dirty="0"/>
              <a:t>Sequence Diagram:-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sequence diagram</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system sequence diagram</a:t>
            </a:r>
            <a:r>
              <a:rPr lang="en-US" sz="1200" b="0" i="0" kern="1200" dirty="0">
                <a:solidFill>
                  <a:schemeClr val="tx1"/>
                </a:solidFill>
                <a:effectLst/>
                <a:latin typeface="+mn-lt"/>
                <a:ea typeface="+mn-ea"/>
                <a:cs typeface="+mn-cs"/>
              </a:rPr>
              <a:t> (SSD) shows object interactions arranged in time sequence in the field of </a:t>
            </a:r>
            <a:r>
              <a:rPr lang="en-US" sz="1200" b="0" i="0" u="none" strike="noStrike" kern="1200" dirty="0">
                <a:solidFill>
                  <a:schemeClr val="tx1"/>
                </a:solidFill>
                <a:effectLst/>
                <a:latin typeface="+mn-lt"/>
                <a:ea typeface="+mn-ea"/>
                <a:cs typeface="+mn-cs"/>
                <a:hlinkClick r:id="rId3" tooltip="Software engineering"/>
              </a:rPr>
              <a:t>software engineering</a:t>
            </a:r>
            <a:r>
              <a:rPr lang="en-US" sz="1200" b="0" i="0" kern="1200" dirty="0">
                <a:solidFill>
                  <a:schemeClr val="tx1"/>
                </a:solidFill>
                <a:effectLst/>
                <a:latin typeface="+mn-lt"/>
                <a:ea typeface="+mn-ea"/>
                <a:cs typeface="+mn-cs"/>
              </a:rPr>
              <a:t>. It depicts the objects involved in the scenario and the sequence of messages exchanged between the objects needed to carry out the functionality of scenario. Sequence diagrams are typically associated with use case realizations in the </a:t>
            </a:r>
            <a:r>
              <a:rPr lang="en-US" sz="1200" b="0" i="0" u="none" strike="noStrike" kern="1200" dirty="0">
                <a:solidFill>
                  <a:schemeClr val="tx1"/>
                </a:solidFill>
                <a:effectLst/>
                <a:latin typeface="+mn-lt"/>
                <a:ea typeface="+mn-ea"/>
                <a:cs typeface="+mn-cs"/>
                <a:hlinkClick r:id="rId4" tooltip="4+1 architectural view model"/>
              </a:rPr>
              <a:t>logical view</a:t>
            </a:r>
            <a:r>
              <a:rPr lang="en-US" sz="1200" b="0" i="0" kern="1200" dirty="0">
                <a:solidFill>
                  <a:schemeClr val="tx1"/>
                </a:solidFill>
                <a:effectLst/>
                <a:latin typeface="+mn-lt"/>
                <a:ea typeface="+mn-ea"/>
                <a:cs typeface="+mn-cs"/>
              </a:rPr>
              <a:t> of the system under development. Sequence diagrams are sometimes called </a:t>
            </a:r>
            <a:r>
              <a:rPr lang="en-US" sz="1200" b="1" i="0" kern="1200" dirty="0">
                <a:solidFill>
                  <a:schemeClr val="tx1"/>
                </a:solidFill>
                <a:effectLst/>
                <a:latin typeface="+mn-lt"/>
                <a:ea typeface="+mn-ea"/>
                <a:cs typeface="+mn-cs"/>
              </a:rPr>
              <a:t>event diagrams</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event scenarios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Sequence diagrams are a popular dynamic modeling solution in UML because they specifically focus on </a:t>
            </a:r>
            <a:r>
              <a:rPr lang="en-US" sz="1200" b="0" i="1" kern="1200" dirty="0">
                <a:solidFill>
                  <a:schemeClr val="tx1"/>
                </a:solidFill>
                <a:effectLst/>
                <a:latin typeface="+mn-lt"/>
                <a:ea typeface="+mn-ea"/>
                <a:cs typeface="+mn-cs"/>
              </a:rPr>
              <a:t>lifelines</a:t>
            </a:r>
            <a:r>
              <a:rPr lang="en-US" sz="1200" b="0" i="0" kern="1200" dirty="0">
                <a:solidFill>
                  <a:schemeClr val="tx1"/>
                </a:solidFill>
                <a:effectLst/>
                <a:latin typeface="+mn-lt"/>
                <a:ea typeface="+mn-ea"/>
                <a:cs typeface="+mn-cs"/>
              </a:rPr>
              <a:t>, or the processes and objects that live simultaneously, and the messages exchanged between them to perform a function before the lifeline ends. Along with our </a:t>
            </a:r>
            <a:r>
              <a:rPr lang="en-US" sz="1200" b="0" i="0" kern="1200" dirty="0">
                <a:solidFill>
                  <a:schemeClr val="tx1"/>
                </a:solidFill>
                <a:effectLst/>
                <a:latin typeface="+mn-lt"/>
                <a:ea typeface="+mn-ea"/>
                <a:cs typeface="+mn-cs"/>
                <a:hlinkClick r:id="rId5"/>
              </a:rPr>
              <a:t>UML diagramming tool</a:t>
            </a:r>
            <a:r>
              <a:rPr lang="en-US" sz="1200" b="0" i="0" kern="1200" dirty="0">
                <a:solidFill>
                  <a:schemeClr val="tx1"/>
                </a:solidFill>
                <a:effectLst/>
                <a:latin typeface="+mn-lt"/>
                <a:ea typeface="+mn-ea"/>
                <a:cs typeface="+mn-cs"/>
              </a:rPr>
              <a:t>, use this guide to learn everything there is to know about sequence diagrams in UML.</a:t>
            </a:r>
          </a:p>
          <a:p>
            <a:r>
              <a:rPr lang="en-US" b="1" dirty="0"/>
              <a:t>Collaboration Diagrams:- </a:t>
            </a:r>
            <a:r>
              <a:rPr lang="en-US" sz="1200" b="0" i="0" kern="1200" dirty="0">
                <a:solidFill>
                  <a:schemeClr val="tx1"/>
                </a:solidFill>
                <a:effectLst/>
                <a:latin typeface="+mn-lt"/>
                <a:ea typeface="+mn-ea"/>
                <a:cs typeface="+mn-cs"/>
              </a:rPr>
              <a:t>A collaboration diagram, also known as a communication diagram, is an illustration of the relationships and interactions among software </a:t>
            </a:r>
            <a:r>
              <a:rPr lang="en-US" sz="1200" b="0" i="0" u="sng" kern="1200" dirty="0">
                <a:solidFill>
                  <a:schemeClr val="tx1"/>
                </a:solidFill>
                <a:effectLst/>
                <a:latin typeface="+mn-lt"/>
                <a:ea typeface="+mn-ea"/>
                <a:cs typeface="+mn-cs"/>
                <a:hlinkClick r:id="rId6"/>
              </a:rPr>
              <a:t>objects</a:t>
            </a:r>
            <a:r>
              <a:rPr lang="en-US" sz="1200" b="0" i="0" kern="1200" dirty="0">
                <a:solidFill>
                  <a:schemeClr val="tx1"/>
                </a:solidFill>
                <a:effectLst/>
                <a:latin typeface="+mn-lt"/>
                <a:ea typeface="+mn-ea"/>
                <a:cs typeface="+mn-cs"/>
              </a:rPr>
              <a:t> in the Unified Modeling Language (</a:t>
            </a:r>
            <a:r>
              <a:rPr lang="en-US" sz="1200" b="0" i="0" u="sng" kern="1200" dirty="0">
                <a:solidFill>
                  <a:schemeClr val="tx1"/>
                </a:solidFill>
                <a:effectLst/>
                <a:latin typeface="+mn-lt"/>
                <a:ea typeface="+mn-ea"/>
                <a:cs typeface="+mn-cs"/>
                <a:hlinkClick r:id="rId7"/>
              </a:rPr>
              <a:t>UML</a:t>
            </a:r>
            <a:r>
              <a:rPr lang="en-US" sz="1200" b="0" i="0" kern="1200" dirty="0">
                <a:solidFill>
                  <a:schemeClr val="tx1"/>
                </a:solidFill>
                <a:effectLst/>
                <a:latin typeface="+mn-lt"/>
                <a:ea typeface="+mn-ea"/>
                <a:cs typeface="+mn-cs"/>
              </a:rPr>
              <a:t>). These diagrams can be used to portray the dynamic behavior of a particular </a:t>
            </a:r>
            <a:r>
              <a:rPr lang="en-US" sz="1200" b="0" i="0" u="sng" kern="1200" dirty="0">
                <a:solidFill>
                  <a:schemeClr val="tx1"/>
                </a:solidFill>
                <a:effectLst/>
                <a:latin typeface="+mn-lt"/>
                <a:ea typeface="+mn-ea"/>
                <a:cs typeface="+mn-cs"/>
                <a:hlinkClick r:id="rId8"/>
              </a:rPr>
              <a:t>use case</a:t>
            </a:r>
            <a:r>
              <a:rPr lang="en-US" sz="1200" b="0" i="0" kern="1200" dirty="0">
                <a:solidFill>
                  <a:schemeClr val="tx1"/>
                </a:solidFill>
                <a:effectLst/>
                <a:latin typeface="+mn-lt"/>
                <a:ea typeface="+mn-ea"/>
                <a:cs typeface="+mn-cs"/>
              </a:rPr>
              <a:t> and define the role of each object.</a:t>
            </a:r>
          </a:p>
          <a:p>
            <a:r>
              <a:rPr lang="en-US" b="1" dirty="0"/>
              <a:t>Use Case Diagrams:- </a:t>
            </a:r>
            <a:r>
              <a:rPr lang="en-US" sz="1200" b="0" i="0" kern="1200" dirty="0">
                <a:solidFill>
                  <a:schemeClr val="tx1"/>
                </a:solidFill>
                <a:effectLst/>
                <a:latin typeface="+mn-lt"/>
                <a:ea typeface="+mn-ea"/>
                <a:cs typeface="+mn-cs"/>
              </a:rPr>
              <a:t>is 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 </a:t>
            </a:r>
          </a:p>
          <a:p>
            <a:r>
              <a:rPr lang="en-GB" b="1" dirty="0"/>
              <a:t>Pseudocodes:- </a:t>
            </a:r>
            <a:r>
              <a:rPr lang="en-US" sz="1200" b="0" i="0" kern="1200" dirty="0">
                <a:solidFill>
                  <a:schemeClr val="tx1"/>
                </a:solidFill>
                <a:effectLst/>
                <a:latin typeface="+mn-lt"/>
                <a:ea typeface="+mn-ea"/>
                <a:cs typeface="+mn-cs"/>
              </a:rPr>
              <a:t>In computer science, pseudocode is a plain language description of the steps in an algorithm or another system. Pseudocode often uses structural conventions of a normal programming language, but is intended for human reading rather than machine reading.</a:t>
            </a:r>
          </a:p>
          <a:p>
            <a:r>
              <a:rPr lang="en-GB" b="1" dirty="0"/>
              <a:t>Early System prototypes (I/O design):- </a:t>
            </a:r>
            <a:r>
              <a:rPr lang="en-US" dirty="0"/>
              <a:t>Prototyping is the process of building a model of a system. In terms of an information system, prototypes are employed to help system designers build an information system that intuitive and easy to manipulate for end users. Prototyping is an iterative process that is part of the </a:t>
            </a:r>
            <a:r>
              <a:rPr lang="en-US" dirty="0">
                <a:hlinkClick r:id="rId9"/>
              </a:rPr>
              <a:t>analysis phase </a:t>
            </a:r>
            <a:r>
              <a:rPr lang="en-US" dirty="0"/>
              <a:t>of the </a:t>
            </a:r>
            <a:r>
              <a:rPr lang="en-US" dirty="0">
                <a:hlinkClick r:id="rId10"/>
              </a:rPr>
              <a:t>systems development life cycle</a:t>
            </a:r>
            <a:r>
              <a:rPr lang="en-US" dirty="0"/>
              <a:t>.</a:t>
            </a:r>
            <a:endParaRPr lang="en-US" sz="1200" b="1" kern="1200" dirty="0">
              <a:solidFill>
                <a:schemeClr val="tx1"/>
              </a:solidFill>
              <a:effectLst/>
              <a:latin typeface="+mn-lt"/>
              <a:ea typeface="+mn-ea"/>
              <a:cs typeface="+mn-cs"/>
            </a:endParaRPr>
          </a:p>
          <a:p>
            <a:r>
              <a:rPr lang="en-US" dirty="0"/>
              <a:t>During the requirements determination portion of the systems analysis phase, system analysts gather information about the organization's current procedures and business processes related the proposed information system. In addition, they study the current information system, if there is one, and conduct user interviews and collect documentation. This helps the analysts develop an initial set of system requirements.</a:t>
            </a:r>
            <a:endParaRPr lang="en-US" sz="1200" b="1" kern="1200" dirty="0">
              <a:solidFill>
                <a:schemeClr val="tx1"/>
              </a:solidFill>
              <a:effectLst/>
              <a:latin typeface="+mn-lt"/>
              <a:ea typeface="+mn-ea"/>
              <a:cs typeface="+mn-cs"/>
            </a:endParaRPr>
          </a:p>
          <a:p>
            <a:r>
              <a:rPr lang="en-US" dirty="0"/>
              <a:t>Prototyping can augment this process because it converts these basic, yet sometimes intangible, specifications into a tangible but limited working model of the desired information system. The user feedback gained from developing a physical system that the users can touch and see facilitates an evaluative response that the analyst can employ to modify existing requirements as well as developing new ones.</a:t>
            </a:r>
          </a:p>
          <a:p>
            <a:r>
              <a:rPr lang="en-US" b="1" dirty="0"/>
              <a:t>Design of the User Interface:- </a:t>
            </a:r>
            <a:r>
              <a:rPr lang="en-US" sz="1200" b="0" i="0" kern="1200" dirty="0">
                <a:solidFill>
                  <a:schemeClr val="tx1"/>
                </a:solidFill>
                <a:effectLst/>
                <a:latin typeface="+mn-lt"/>
                <a:ea typeface="+mn-ea"/>
                <a:cs typeface="+mn-cs"/>
              </a:rPr>
              <a:t>(UI) design is the </a:t>
            </a:r>
            <a:r>
              <a:rPr lang="en-US" sz="1200" b="1" i="0" kern="1200" dirty="0">
                <a:solidFill>
                  <a:schemeClr val="tx1"/>
                </a:solidFill>
                <a:effectLst/>
                <a:latin typeface="+mn-lt"/>
                <a:ea typeface="+mn-ea"/>
                <a:cs typeface="+mn-cs"/>
              </a:rPr>
              <a:t>process designers use to build interfaces in software or computerized devices</a:t>
            </a:r>
            <a:r>
              <a:rPr lang="en-US" sz="1200" b="0" i="0" kern="1200" dirty="0">
                <a:solidFill>
                  <a:schemeClr val="tx1"/>
                </a:solidFill>
                <a:effectLst/>
                <a:latin typeface="+mn-lt"/>
                <a:ea typeface="+mn-ea"/>
                <a:cs typeface="+mn-cs"/>
              </a:rPr>
              <a:t>, focusing on looks or style. Designers aim to create interfaces which users find easy to use and pleasurable. UI design refers to graphical user interfaces and other forms—e.g., voice-controlled interfaces.</a:t>
            </a:r>
          </a:p>
          <a:p>
            <a:r>
              <a:rPr lang="en-US" b="1" dirty="0"/>
              <a:t>Design of the Database:- </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the organization of data according to a database model</a:t>
            </a:r>
            <a:r>
              <a:rPr lang="en-US" sz="1200" b="0" i="0" kern="1200" dirty="0">
                <a:solidFill>
                  <a:schemeClr val="tx1"/>
                </a:solidFill>
                <a:effectLst/>
                <a:latin typeface="+mn-lt"/>
                <a:ea typeface="+mn-ea"/>
                <a:cs typeface="+mn-cs"/>
              </a:rPr>
              <a:t>. The designer determines what data must be stored and how the data elements interrelate. With this information, they can begin to fit the data to the database model. Database management system manages the data accordingly.</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endParaRPr lang="en-GB" dirty="0"/>
          </a:p>
          <a:p>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78</a:t>
            </a:fld>
            <a:endParaRPr lang="en-GB"/>
          </a:p>
        </p:txBody>
      </p:sp>
    </p:spTree>
    <p:extLst>
      <p:ext uri="{BB962C8B-B14F-4D97-AF65-F5344CB8AC3E}">
        <p14:creationId xmlns:p14="http://schemas.microsoft.com/office/powerpoint/2010/main" val="59119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API</a:t>
            </a:r>
            <a:r>
              <a:rPr lang="en-US" dirty="0"/>
              <a:t>:- </a:t>
            </a:r>
            <a:r>
              <a:rPr lang="en-US" sz="1200" b="0" i="0" kern="1200" dirty="0">
                <a:solidFill>
                  <a:schemeClr val="tx1"/>
                </a:solidFill>
                <a:effectLst/>
                <a:latin typeface="+mn-lt"/>
                <a:ea typeface="+mn-ea"/>
                <a:cs typeface="+mn-cs"/>
              </a:rPr>
              <a:t>stands for </a:t>
            </a:r>
            <a:r>
              <a:rPr lang="en-US" sz="1200" b="1" i="0" kern="1200" dirty="0">
                <a:solidFill>
                  <a:schemeClr val="tx1"/>
                </a:solidFill>
                <a:effectLst/>
                <a:latin typeface="+mn-lt"/>
                <a:ea typeface="+mn-ea"/>
                <a:cs typeface="+mn-cs"/>
              </a:rPr>
              <a:t>application programming interface</a:t>
            </a:r>
            <a:r>
              <a:rPr lang="en-US" sz="1200" b="0" i="0" kern="1200" dirty="0">
                <a:solidFill>
                  <a:schemeClr val="tx1"/>
                </a:solidFill>
                <a:effectLst/>
                <a:latin typeface="+mn-lt"/>
                <a:ea typeface="+mn-ea"/>
                <a:cs typeface="+mn-cs"/>
              </a:rPr>
              <a:t>, which is a set of definitions and protocols for building and integrating application software</a:t>
            </a:r>
          </a:p>
          <a:p>
            <a:r>
              <a:rPr lang="en-US" sz="1200" b="0" i="0" kern="1200" dirty="0">
                <a:solidFill>
                  <a:schemeClr val="tx1"/>
                </a:solidFill>
                <a:effectLst/>
                <a:latin typeface="+mn-lt"/>
                <a:ea typeface="+mn-ea"/>
                <a:cs typeface="+mn-cs"/>
              </a:rPr>
              <a:t>	An application programming interface is a connection between computers or between computer programs. It is a type of software interface, offering a service to other pieces of software. A document or standard that describes how to build or use such a connection or interface is called an API specification.</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83</a:t>
            </a:fld>
            <a:endParaRPr lang="en-GB"/>
          </a:p>
        </p:txBody>
      </p:sp>
    </p:spTree>
    <p:extLst>
      <p:ext uri="{BB962C8B-B14F-4D97-AF65-F5344CB8AC3E}">
        <p14:creationId xmlns:p14="http://schemas.microsoft.com/office/powerpoint/2010/main" val="1035981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a:t>JavaScript</a:t>
            </a:r>
            <a:r>
              <a:rPr lang="en-GB" dirty="0"/>
              <a:t>:- </a:t>
            </a:r>
            <a:r>
              <a:rPr lang="en-US" sz="1200" b="0" i="0" kern="1200" dirty="0">
                <a:solidFill>
                  <a:schemeClr val="tx1"/>
                </a:solidFill>
                <a:effectLst/>
                <a:latin typeface="+mn-lt"/>
                <a:ea typeface="+mn-ea"/>
                <a:cs typeface="+mn-cs"/>
              </a:rPr>
              <a:t>often abbreviated JS, is a programming language that is one of the core technologies of the World Wide Web, alongside HTML and CSS. Over 97% of websites use JavaScript on the client side for web page behavior, often incorporating third-party libraries.</a:t>
            </a: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Python</a:t>
            </a:r>
            <a:r>
              <a:rPr lang="en-GB" dirty="0"/>
              <a:t>:- </a:t>
            </a:r>
            <a:r>
              <a:rPr lang="en-US" sz="1200" b="0" i="0" kern="1200" dirty="0">
                <a:solidFill>
                  <a:schemeClr val="tx1"/>
                </a:solidFill>
                <a:effectLst/>
                <a:latin typeface="+mn-lt"/>
                <a:ea typeface="+mn-ea"/>
                <a:cs typeface="+mn-cs"/>
              </a:rPr>
              <a:t>is an interpreted high-level general-purpose programming language. Its design philosophy emphasizes code readability with its use of significant indentation. Its language constructs and object-oriented approach aim to help programmers write clear, logical code for small- and large-scale projects.</a:t>
            </a: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Ruby</a:t>
            </a:r>
            <a:r>
              <a:rPr lang="en-GB" dirty="0"/>
              <a:t>:- </a:t>
            </a:r>
            <a:r>
              <a:rPr lang="en-US" sz="1200" b="0" i="0" kern="1200" dirty="0">
                <a:solidFill>
                  <a:schemeClr val="tx1"/>
                </a:solidFill>
                <a:effectLst/>
                <a:latin typeface="+mn-lt"/>
                <a:ea typeface="+mn-ea"/>
                <a:cs typeface="+mn-cs"/>
              </a:rPr>
              <a:t>A dynamic, open source programming language with a focus on simplicity and productivity. It has an elegant syntax that is natural to read and easy to write.</a:t>
            </a:r>
          </a:p>
          <a:p>
            <a:r>
              <a:rPr lang="en-GB" b="1" dirty="0"/>
              <a:t>PHP</a:t>
            </a:r>
            <a:r>
              <a:rPr lang="en-GB" dirty="0"/>
              <a:t>:- </a:t>
            </a:r>
            <a:r>
              <a:rPr lang="en-US" sz="1200" b="0" i="0" kern="1200" dirty="0">
                <a:solidFill>
                  <a:schemeClr val="tx1"/>
                </a:solidFill>
                <a:effectLst/>
                <a:latin typeface="+mn-lt"/>
                <a:ea typeface="+mn-ea"/>
                <a:cs typeface="+mn-cs"/>
              </a:rPr>
              <a:t>PHP is a popular general-purpose scripting language that is especially suited to web development.</a:t>
            </a:r>
          </a:p>
          <a:p>
            <a:r>
              <a:rPr lang="en-US" sz="1200" b="0" i="0" kern="1200" dirty="0">
                <a:solidFill>
                  <a:schemeClr val="tx1"/>
                </a:solidFill>
                <a:effectLst/>
                <a:latin typeface="+mn-lt"/>
                <a:ea typeface="+mn-ea"/>
                <a:cs typeface="+mn-cs"/>
              </a:rPr>
              <a:t>Fast, flexible and pragmatic, PHP powers everything from your blog to the most popular websites in the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Java</a:t>
            </a:r>
            <a:r>
              <a:rPr lang="en-GB" dirty="0"/>
              <a:t>:- </a:t>
            </a:r>
            <a:r>
              <a:rPr lang="en-US" sz="1200" b="0" i="0" kern="1200" dirty="0">
                <a:solidFill>
                  <a:schemeClr val="tx1"/>
                </a:solidFill>
                <a:effectLst/>
                <a:latin typeface="+mn-lt"/>
                <a:ea typeface="+mn-ea"/>
                <a:cs typeface="+mn-cs"/>
              </a:rPr>
              <a:t>is a high-level, class-based, object-oriented programming language that is designed to have as few implementation dependencies as possible.</a:t>
            </a:r>
            <a:endParaRPr lang="en-GB" dirty="0"/>
          </a:p>
          <a:p>
            <a:r>
              <a:rPr lang="en-GB" b="1" dirty="0" err="1"/>
              <a:t>Golang</a:t>
            </a:r>
            <a:r>
              <a:rPr lang="en-GB" dirty="0"/>
              <a:t>:- </a:t>
            </a:r>
            <a:r>
              <a:rPr lang="en-US" sz="1200" b="0" i="0" kern="1200" dirty="0">
                <a:solidFill>
                  <a:schemeClr val="tx1"/>
                </a:solidFill>
                <a:effectLst/>
                <a:latin typeface="+mn-lt"/>
                <a:ea typeface="+mn-ea"/>
                <a:cs typeface="+mn-cs"/>
              </a:rPr>
              <a:t>Go is a statically typed, compiled programming language designed at Google by Robert </a:t>
            </a:r>
            <a:r>
              <a:rPr lang="en-US" sz="1200" b="0" i="0" kern="1200" dirty="0" err="1">
                <a:solidFill>
                  <a:schemeClr val="tx1"/>
                </a:solidFill>
                <a:effectLst/>
                <a:latin typeface="+mn-lt"/>
                <a:ea typeface="+mn-ea"/>
                <a:cs typeface="+mn-cs"/>
              </a:rPr>
              <a:t>Griesemer</a:t>
            </a:r>
            <a:r>
              <a:rPr lang="en-US" sz="1200" b="0" i="0" kern="1200" dirty="0">
                <a:solidFill>
                  <a:schemeClr val="tx1"/>
                </a:solidFill>
                <a:effectLst/>
                <a:latin typeface="+mn-lt"/>
                <a:ea typeface="+mn-ea"/>
                <a:cs typeface="+mn-cs"/>
              </a:rPr>
              <a:t>, Rob Pike, and Ken Thompson. Go is syntactically similar to C, but with memory safety, garbage collection, structural typing, and CSP-style concurrency. </a:t>
            </a:r>
          </a:p>
          <a:p>
            <a:r>
              <a:rPr lang="en-GB" b="1" dirty="0"/>
              <a:t>C#</a:t>
            </a:r>
            <a:r>
              <a:rPr lang="en-GB" dirty="0"/>
              <a:t>:- </a:t>
            </a:r>
            <a:r>
              <a:rPr lang="en-US" sz="1200" b="0" i="0" kern="1200" dirty="0">
                <a:solidFill>
                  <a:schemeClr val="tx1"/>
                </a:solidFill>
                <a:effectLst/>
                <a:latin typeface="+mn-lt"/>
                <a:ea typeface="+mn-ea"/>
                <a:cs typeface="+mn-cs"/>
              </a:rPr>
              <a:t>(C-Sharp) is a programming language developed by Microsoft that runs on the .NET Framework.</a:t>
            </a:r>
          </a:p>
          <a:p>
            <a:r>
              <a:rPr lang="en-US" sz="1200" b="0" i="0" kern="1200" dirty="0">
                <a:solidFill>
                  <a:schemeClr val="tx1"/>
                </a:solidFill>
                <a:effectLst/>
                <a:latin typeface="+mn-lt"/>
                <a:ea typeface="+mn-ea"/>
                <a:cs typeface="+mn-cs"/>
              </a:rPr>
              <a:t>C# is used to develop web apps, desktop apps, mobile apps, games and much more.</a:t>
            </a:r>
          </a:p>
          <a:p>
            <a:r>
              <a:rPr lang="en-GB" sz="1200" b="0" i="0" kern="1200" dirty="0">
                <a:solidFill>
                  <a:schemeClr val="tx1"/>
                </a:solidFill>
                <a:effectLst/>
                <a:latin typeface="+mn-lt"/>
                <a:ea typeface="+mn-ea"/>
                <a:cs typeface="+mn-cs"/>
              </a:rPr>
              <a:t>C# is a general-purpose, multi-paradigm programming language. C# encompasses static typing, strong typing, lexically scoped, imperative, declarative, functional, generic, object-oriented, and component-oriented programming disciplines.</a:t>
            </a:r>
          </a:p>
          <a:p>
            <a:r>
              <a:rPr lang="en-GB" b="1" dirty="0"/>
              <a:t>Perl</a:t>
            </a:r>
            <a:r>
              <a:rPr lang="en-GB" dirty="0"/>
              <a:t>:- </a:t>
            </a:r>
            <a:r>
              <a:rPr lang="en-US" sz="1200" b="0" i="0" kern="1200" dirty="0">
                <a:solidFill>
                  <a:schemeClr val="tx1"/>
                </a:solidFill>
                <a:effectLst/>
                <a:latin typeface="+mn-lt"/>
                <a:ea typeface="+mn-ea"/>
                <a:cs typeface="+mn-cs"/>
              </a:rPr>
              <a:t>Perl is a highly capable, feature-rich programming language with over 30 years of development.</a:t>
            </a:r>
          </a:p>
          <a:p>
            <a:r>
              <a:rPr lang="en-US" sz="1200" b="0" i="0" kern="1200" dirty="0">
                <a:solidFill>
                  <a:schemeClr val="tx1"/>
                </a:solidFill>
                <a:effectLst/>
                <a:latin typeface="+mn-lt"/>
                <a:ea typeface="+mn-ea"/>
                <a:cs typeface="+mn-cs"/>
              </a:rPr>
              <a:t>	Perl is a family of two high-level, general-purpose, interpreted, dynamic programming languages. "Perl" refers to Perl 5, but from 2000 to 2019 it also referred to its redesigned "sister language", Perl 6, before the latter's name was officially changed to </a:t>
            </a:r>
            <a:r>
              <a:rPr lang="en-US" sz="1200" b="0" i="0" kern="1200" dirty="0" err="1">
                <a:solidFill>
                  <a:schemeClr val="tx1"/>
                </a:solidFill>
                <a:effectLst/>
                <a:latin typeface="+mn-lt"/>
                <a:ea typeface="+mn-ea"/>
                <a:cs typeface="+mn-cs"/>
              </a:rPr>
              <a:t>Raku</a:t>
            </a:r>
            <a:r>
              <a:rPr lang="en-US" sz="1200" b="0" i="0" kern="1200" dirty="0">
                <a:solidFill>
                  <a:schemeClr val="tx1"/>
                </a:solidFill>
                <a:effectLst/>
                <a:latin typeface="+mn-lt"/>
                <a:ea typeface="+mn-ea"/>
                <a:cs typeface="+mn-cs"/>
              </a:rPr>
              <a:t> in October 2019.</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84</a:t>
            </a:fld>
            <a:endParaRPr lang="en-GB"/>
          </a:p>
        </p:txBody>
      </p:sp>
    </p:spTree>
    <p:extLst>
      <p:ext uri="{BB962C8B-B14F-4D97-AF65-F5344CB8AC3E}">
        <p14:creationId xmlns:p14="http://schemas.microsoft.com/office/powerpoint/2010/main" val="2058318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stands for </a:t>
            </a:r>
            <a:r>
              <a:rPr lang="en-US" sz="1200" b="0" i="1"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 URL is nothing more than the address of a given unique resource on the Web. In theory, each valid URL points to a unique resource. Such resources can be an HTML page, a CSS document, an image, etc. In practice, there are some exceptions, the most common being a URL pointing to a resource that no longer exists or that has moved. As the resource represented by the URL and the URL itself are handled by the Web server, it is up to the owner of the web server to carefully manage that resource and its associated URL.</a:t>
            </a:r>
          </a:p>
          <a:p>
            <a:r>
              <a:rPr lang="en-GB" b="1" dirty="0"/>
              <a:t>Hypertext Transfer Protocol</a:t>
            </a:r>
            <a:r>
              <a:rPr lang="en-GB" dirty="0"/>
              <a:t>:- </a:t>
            </a:r>
            <a:r>
              <a:rPr lang="en-US" sz="1200" b="0" i="0" kern="1200" dirty="0">
                <a:solidFill>
                  <a:schemeClr val="tx1"/>
                </a:solidFill>
                <a:effectLst/>
                <a:latin typeface="+mn-lt"/>
                <a:ea typeface="+mn-ea"/>
                <a:cs typeface="+mn-cs"/>
              </a:rPr>
              <a:t>HTTP (Hypertext Transfer Protocol) is the set of rules for transferring files -- such as text, images, sound, video and other multimedia files -- over the web. As soon as a user opens their web browser, they are indirectly using HTTP. HTTP is an application protocol that runs on top of the </a:t>
            </a:r>
            <a:r>
              <a:rPr lang="en-US" sz="1200" b="0" i="0" u="sng" kern="1200" dirty="0">
                <a:solidFill>
                  <a:schemeClr val="tx1"/>
                </a:solidFill>
                <a:effectLst/>
                <a:latin typeface="+mn-lt"/>
                <a:ea typeface="+mn-ea"/>
                <a:cs typeface="+mn-cs"/>
                <a:hlinkClick r:id="rId3"/>
              </a:rPr>
              <a:t>TCP/IP</a:t>
            </a:r>
            <a:r>
              <a:rPr lang="en-US" sz="1200" b="0" i="0" kern="1200" dirty="0">
                <a:solidFill>
                  <a:schemeClr val="tx1"/>
                </a:solidFill>
                <a:effectLst/>
                <a:latin typeface="+mn-lt"/>
                <a:ea typeface="+mn-ea"/>
                <a:cs typeface="+mn-cs"/>
              </a:rPr>
              <a:t> suite of protocols, which forms the foundation of the internet.</a:t>
            </a:r>
            <a:endParaRPr lang="en-US" sz="1200" b="1" i="0" kern="1200" dirty="0">
              <a:solidFill>
                <a:schemeClr val="tx1"/>
              </a:solidFill>
              <a:effectLst/>
              <a:latin typeface="+mn-lt"/>
              <a:ea typeface="+mn-ea"/>
              <a:cs typeface="+mn-cs"/>
            </a:endParaRPr>
          </a:p>
          <a:p>
            <a:r>
              <a:rPr lang="en-GB" b="1" dirty="0"/>
              <a:t>Hyper Text </a:t>
            </a:r>
            <a:r>
              <a:rPr lang="en-GB" b="1" dirty="0" err="1"/>
              <a:t>Markup</a:t>
            </a:r>
            <a:r>
              <a:rPr lang="en-GB" b="1" dirty="0"/>
              <a:t> Language</a:t>
            </a:r>
            <a:r>
              <a:rPr lang="en-GB" dirty="0"/>
              <a:t>:- </a:t>
            </a:r>
            <a:r>
              <a:rPr lang="en-US" sz="1200" b="0" i="0" kern="1200" dirty="0">
                <a:solidFill>
                  <a:schemeClr val="tx1"/>
                </a:solidFill>
                <a:effectLst/>
                <a:latin typeface="+mn-lt"/>
                <a:ea typeface="+mn-ea"/>
                <a:cs typeface="+mn-cs"/>
              </a:rPr>
              <a:t> or HTML is the standard markup language for documents designed to be displayed in a web browser. It can be assisted by technologies such as Cascading Style Sheets and scripting languages such as JavaScript.</a:t>
            </a:r>
          </a:p>
          <a:p>
            <a:r>
              <a:rPr lang="en-GB" b="1" dirty="0"/>
              <a:t>Cascading Style Sheets</a:t>
            </a:r>
            <a:r>
              <a:rPr lang="en-GB" dirty="0"/>
              <a:t>:- </a:t>
            </a:r>
            <a:r>
              <a:rPr lang="en-US" sz="1200" b="0" i="0" kern="1200" dirty="0">
                <a:solidFill>
                  <a:schemeClr val="tx1"/>
                </a:solidFill>
                <a:effectLst/>
                <a:latin typeface="+mn-lt"/>
                <a:ea typeface="+mn-ea"/>
                <a:cs typeface="+mn-cs"/>
              </a:rPr>
              <a:t>is a style sheet language used for describing the presentation of a document written in a markup language such as HTML. CSS is a cornerstone technology of the World Wide Web, alongside HTML and JavaScript.</a:t>
            </a:r>
          </a:p>
          <a:p>
            <a:r>
              <a:rPr lang="en-GB" b="1" dirty="0"/>
              <a:t>JavaScript Object Notation</a:t>
            </a:r>
            <a:r>
              <a:rPr lang="en-GB" dirty="0"/>
              <a:t>:- </a:t>
            </a:r>
            <a:r>
              <a:rPr lang="en-US" sz="1200" b="1" i="0" kern="1200" dirty="0">
                <a:solidFill>
                  <a:schemeClr val="tx1"/>
                </a:solidFill>
                <a:effectLst/>
                <a:latin typeface="+mn-lt"/>
                <a:ea typeface="+mn-ea"/>
                <a:cs typeface="+mn-cs"/>
              </a:rPr>
              <a:t>JSON</a:t>
            </a:r>
            <a:r>
              <a:rPr lang="en-US" sz="1200" b="0" i="0" kern="1200" dirty="0">
                <a:solidFill>
                  <a:schemeClr val="tx1"/>
                </a:solidFill>
                <a:effectLst/>
                <a:latin typeface="+mn-lt"/>
                <a:ea typeface="+mn-ea"/>
                <a:cs typeface="+mn-cs"/>
              </a:rPr>
              <a:t> (JavaScript Object Notation) is a lightweight data-interchange format. It is easy for humans to read and write. It is easy for machines to parse and generate. It is based on a subset of the JavaScript Programming Language Standard ECMA-262 3rd Edition - December 1999. JSON is a text format that is completely language independent but uses conventions that are familiar to programmers of the C-family of languages, including C, C++, C#, Java, JavaScript, Perl, Python, and many others. These properties make JSON an ideal data-interchange language.</a:t>
            </a:r>
          </a:p>
          <a:p>
            <a:r>
              <a:rPr lang="en-GB" b="1" dirty="0"/>
              <a:t>Document Object Model</a:t>
            </a:r>
            <a:r>
              <a:rPr lang="en-GB" dirty="0"/>
              <a:t>:- </a:t>
            </a:r>
            <a:r>
              <a:rPr lang="en-US" sz="1200" b="0" i="0" kern="1200" dirty="0">
                <a:solidFill>
                  <a:schemeClr val="tx1"/>
                </a:solidFill>
                <a:effectLst/>
                <a:latin typeface="+mn-lt"/>
                <a:ea typeface="+mn-ea"/>
                <a:cs typeface="+mn-cs"/>
              </a:rPr>
              <a:t>(DOM) is </a:t>
            </a:r>
            <a:r>
              <a:rPr lang="en-US" sz="1200" b="1" i="0" kern="1200" dirty="0">
                <a:solidFill>
                  <a:schemeClr val="tx1"/>
                </a:solidFill>
                <a:effectLst/>
                <a:latin typeface="+mn-lt"/>
                <a:ea typeface="+mn-ea"/>
                <a:cs typeface="+mn-cs"/>
              </a:rPr>
              <a:t>a programming interface for web documents</a:t>
            </a:r>
            <a:r>
              <a:rPr lang="en-US" sz="1200" b="0" i="0" kern="1200" dirty="0">
                <a:solidFill>
                  <a:schemeClr val="tx1"/>
                </a:solidFill>
                <a:effectLst/>
                <a:latin typeface="+mn-lt"/>
                <a:ea typeface="+mn-ea"/>
                <a:cs typeface="+mn-cs"/>
              </a:rPr>
              <a:t>. It represents the page so that programs can change the document structure, style, and content. The DOM represents the document as nodes and objects; that way, programming languages can interact with the page.</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86</a:t>
            </a:fld>
            <a:endParaRPr lang="en-GB"/>
          </a:p>
        </p:txBody>
      </p:sp>
    </p:spTree>
    <p:extLst>
      <p:ext uri="{BB962C8B-B14F-4D97-AF65-F5344CB8AC3E}">
        <p14:creationId xmlns:p14="http://schemas.microsoft.com/office/powerpoint/2010/main" val="161632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Research design</a:t>
            </a:r>
            <a:r>
              <a:rPr lang="en-US" dirty="0"/>
              <a:t>:- </a:t>
            </a:r>
            <a:r>
              <a:rPr lang="en-US" sz="1200" b="0" i="0" kern="1200" dirty="0">
                <a:solidFill>
                  <a:schemeClr val="tx1"/>
                </a:solidFill>
                <a:effectLst/>
                <a:latin typeface="+mn-lt"/>
                <a:ea typeface="+mn-ea"/>
                <a:cs typeface="+mn-cs"/>
              </a:rPr>
              <a:t>refers to </a:t>
            </a:r>
            <a:r>
              <a:rPr lang="en-US" sz="1200" b="1" i="0" kern="1200" dirty="0">
                <a:solidFill>
                  <a:schemeClr val="tx1"/>
                </a:solidFill>
                <a:effectLst/>
                <a:latin typeface="+mn-lt"/>
                <a:ea typeface="+mn-ea"/>
                <a:cs typeface="+mn-cs"/>
              </a:rPr>
              <a:t>the overall strategy that you choose to integrate the different components of the study in a coherent and logical way</a:t>
            </a:r>
            <a:r>
              <a:rPr lang="en-US" sz="1200" b="0" i="0" kern="1200" dirty="0">
                <a:solidFill>
                  <a:schemeClr val="tx1"/>
                </a:solidFill>
                <a:effectLst/>
                <a:latin typeface="+mn-lt"/>
                <a:ea typeface="+mn-ea"/>
                <a:cs typeface="+mn-cs"/>
              </a:rPr>
              <a:t>, thereby, ensuring you will effectively address the research problem; it constitutes the blueprint for the collection, measurement, and analysis of data.</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27</a:t>
            </a:fld>
            <a:endParaRPr lang="en-GB"/>
          </a:p>
        </p:txBody>
      </p:sp>
    </p:spTree>
    <p:extLst>
      <p:ext uri="{BB962C8B-B14F-4D97-AF65-F5344CB8AC3E}">
        <p14:creationId xmlns:p14="http://schemas.microsoft.com/office/powerpoint/2010/main" val="282534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Anecdotal</a:t>
            </a:r>
            <a:r>
              <a:rPr lang="en-US" dirty="0"/>
              <a:t>:- </a:t>
            </a:r>
            <a:r>
              <a:rPr lang="en-US" sz="1200" b="0" i="0" kern="1200" dirty="0">
                <a:solidFill>
                  <a:schemeClr val="tx1"/>
                </a:solidFill>
                <a:effectLst/>
                <a:latin typeface="+mn-lt"/>
                <a:ea typeface="+mn-ea"/>
                <a:cs typeface="+mn-cs"/>
              </a:rPr>
              <a:t>(of an account) not necessarily true or reliable, because based on personal accounts rather than facts or research.</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42</a:t>
            </a:fld>
            <a:endParaRPr lang="en-GB"/>
          </a:p>
        </p:txBody>
      </p:sp>
    </p:spTree>
    <p:extLst>
      <p:ext uri="{BB962C8B-B14F-4D97-AF65-F5344CB8AC3E}">
        <p14:creationId xmlns:p14="http://schemas.microsoft.com/office/powerpoint/2010/main" val="329542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Introspection</a:t>
            </a:r>
            <a:r>
              <a:rPr lang="en-US" i="1" dirty="0"/>
              <a:t>:- </a:t>
            </a:r>
            <a:r>
              <a:rPr lang="en-US" sz="1200" b="0" i="0" kern="1200" dirty="0">
                <a:solidFill>
                  <a:schemeClr val="tx1"/>
                </a:solidFill>
                <a:effectLst/>
                <a:latin typeface="+mn-lt"/>
                <a:ea typeface="+mn-ea"/>
                <a:cs typeface="+mn-cs"/>
              </a:rPr>
              <a:t>the examination or observation of one's own mental and emotional processes.</a:t>
            </a:r>
          </a:p>
          <a:p>
            <a:r>
              <a:rPr lang="en-US" sz="1200" b="0" i="0" kern="1200" dirty="0">
                <a:solidFill>
                  <a:schemeClr val="tx1"/>
                </a:solidFill>
                <a:effectLst/>
                <a:latin typeface="+mn-lt"/>
                <a:ea typeface="+mn-ea"/>
                <a:cs typeface="+mn-cs"/>
              </a:rPr>
              <a:t>	- Introspection is the examination of one's own conscious thoughts and feelings. In psychology, the process of introspection relies on the observation of one's mental state, while in a spiritual context it may refer to the examination of one's soul.</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43</a:t>
            </a:fld>
            <a:endParaRPr lang="en-GB"/>
          </a:p>
        </p:txBody>
      </p:sp>
    </p:spTree>
    <p:extLst>
      <p:ext uri="{BB962C8B-B14F-4D97-AF65-F5344CB8AC3E}">
        <p14:creationId xmlns:p14="http://schemas.microsoft.com/office/powerpoint/2010/main" val="3883605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Heuristics:- </a:t>
            </a:r>
            <a:r>
              <a:rPr lang="en-US" sz="1200" b="0" i="0" kern="1200" dirty="0">
                <a:solidFill>
                  <a:schemeClr val="tx1"/>
                </a:solidFill>
                <a:effectLst/>
                <a:latin typeface="+mn-lt"/>
                <a:ea typeface="+mn-ea"/>
                <a:cs typeface="+mn-cs"/>
              </a:rPr>
              <a:t>is </a:t>
            </a:r>
            <a:r>
              <a:rPr lang="en-US" sz="1200" b="1" i="0" kern="1200" dirty="0">
                <a:solidFill>
                  <a:schemeClr val="tx1"/>
                </a:solidFill>
                <a:effectLst/>
                <a:latin typeface="+mn-lt"/>
                <a:ea typeface="+mn-ea"/>
                <a:cs typeface="+mn-cs"/>
              </a:rPr>
              <a:t>a mental shortcut that allows people to solve problems and make judgments quickly and efficiently</a:t>
            </a:r>
            <a:r>
              <a:rPr lang="en-US" sz="1200" b="0" i="0" kern="1200" dirty="0">
                <a:solidFill>
                  <a:schemeClr val="tx1"/>
                </a:solidFill>
                <a:effectLst/>
                <a:latin typeface="+mn-lt"/>
                <a:ea typeface="+mn-ea"/>
                <a:cs typeface="+mn-cs"/>
              </a:rPr>
              <a:t>. These rule-of-thumb strategies shorten decision-making time and allow people to function without constantly stopping to think about their next course of action.</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49</a:t>
            </a:fld>
            <a:endParaRPr lang="en-GB"/>
          </a:p>
        </p:txBody>
      </p:sp>
    </p:spTree>
    <p:extLst>
      <p:ext uri="{BB962C8B-B14F-4D97-AF65-F5344CB8AC3E}">
        <p14:creationId xmlns:p14="http://schemas.microsoft.com/office/powerpoint/2010/main" val="260027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Bandied</a:t>
            </a:r>
            <a:r>
              <a:rPr lang="en-US" dirty="0"/>
              <a:t>:- </a:t>
            </a:r>
            <a:r>
              <a:rPr lang="en-US" sz="1200" b="0" i="0" kern="1200" dirty="0">
                <a:solidFill>
                  <a:schemeClr val="tx1"/>
                </a:solidFill>
                <a:effectLst/>
                <a:latin typeface="+mn-lt"/>
                <a:ea typeface="+mn-ea"/>
                <a:cs typeface="+mn-cs"/>
              </a:rPr>
              <a:t>pass on or discuss (an idea or </a:t>
            </a:r>
            <a:r>
              <a:rPr lang="en-US" sz="1200" b="0" i="0" kern="1200" dirty="0" err="1">
                <a:solidFill>
                  <a:schemeClr val="tx1"/>
                </a:solidFill>
                <a:effectLst/>
                <a:latin typeface="+mn-lt"/>
                <a:ea typeface="+mn-ea"/>
                <a:cs typeface="+mn-cs"/>
              </a:rPr>
              <a:t>rumour</a:t>
            </a:r>
            <a:r>
              <a:rPr lang="en-US" sz="1200" b="0" i="0" kern="1200" dirty="0">
                <a:solidFill>
                  <a:schemeClr val="tx1"/>
                </a:solidFill>
                <a:effectLst/>
                <a:latin typeface="+mn-lt"/>
                <a:ea typeface="+mn-ea"/>
                <a:cs typeface="+mn-cs"/>
              </a:rPr>
              <a:t>) in a casual or uninformed way.</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51</a:t>
            </a:fld>
            <a:endParaRPr lang="en-GB"/>
          </a:p>
        </p:txBody>
      </p:sp>
    </p:spTree>
    <p:extLst>
      <p:ext uri="{BB962C8B-B14F-4D97-AF65-F5344CB8AC3E}">
        <p14:creationId xmlns:p14="http://schemas.microsoft.com/office/powerpoint/2010/main" val="106884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Proof-of-Principle</a:t>
            </a:r>
            <a:r>
              <a:rPr lang="en-US" dirty="0"/>
              <a:t>:- </a:t>
            </a:r>
            <a:r>
              <a:rPr lang="en-US" sz="1200" b="0" i="0" kern="1200" dirty="0">
                <a:solidFill>
                  <a:schemeClr val="tx1"/>
                </a:solidFill>
                <a:effectLst/>
                <a:latin typeface="+mn-lt"/>
                <a:ea typeface="+mn-ea"/>
                <a:cs typeface="+mn-cs"/>
              </a:rPr>
              <a:t>also known as proof of principle, is a realization of a certain method or idea in order to demonstrate its feasibility, or a demonstration in principle with the aim of verifying that some concept or theory has practical potential. A proof of concept is usually small and may or may not be complete.</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54</a:t>
            </a:fld>
            <a:endParaRPr lang="en-GB"/>
          </a:p>
        </p:txBody>
      </p:sp>
    </p:spTree>
    <p:extLst>
      <p:ext uri="{BB962C8B-B14F-4D97-AF65-F5344CB8AC3E}">
        <p14:creationId xmlns:p14="http://schemas.microsoft.com/office/powerpoint/2010/main" val="4102032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Antidepressants</a:t>
            </a:r>
            <a:r>
              <a:rPr lang="en-US" dirty="0"/>
              <a:t>:- </a:t>
            </a:r>
            <a:r>
              <a:rPr lang="en-US" sz="1200" b="0" i="0" kern="1200" dirty="0">
                <a:solidFill>
                  <a:schemeClr val="tx1"/>
                </a:solidFill>
                <a:effectLst/>
                <a:latin typeface="+mn-lt"/>
                <a:ea typeface="+mn-ea"/>
                <a:cs typeface="+mn-cs"/>
              </a:rPr>
              <a:t>are medications used to treat major depressive disorder, some anxiety disorders, some chronic pain conditions, and to help manage some addictions. Common side-effects of antidepressants include dry mouth, weight gain, dizziness, headaches, sexual dysfunction, and emotional blunting. </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59</a:t>
            </a:fld>
            <a:endParaRPr lang="en-GB"/>
          </a:p>
        </p:txBody>
      </p:sp>
    </p:spTree>
    <p:extLst>
      <p:ext uri="{BB962C8B-B14F-4D97-AF65-F5344CB8AC3E}">
        <p14:creationId xmlns:p14="http://schemas.microsoft.com/office/powerpoint/2010/main" val="35508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Overarching:- </a:t>
            </a:r>
            <a:r>
              <a:rPr lang="en-GB" sz="1200" b="0" i="0" kern="1200" dirty="0">
                <a:solidFill>
                  <a:schemeClr val="tx1"/>
                </a:solidFill>
                <a:effectLst/>
                <a:latin typeface="+mn-lt"/>
                <a:ea typeface="+mn-ea"/>
                <a:cs typeface="+mn-cs"/>
              </a:rPr>
              <a:t>comprehensive or all-embracing.</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most </a:t>
            </a:r>
            <a:r>
              <a:rPr lang="en-US" sz="1200" b="1" i="0" u="none" strike="noStrike" kern="1200" dirty="0">
                <a:solidFill>
                  <a:schemeClr val="tx1"/>
                </a:solidFill>
                <a:effectLst/>
                <a:latin typeface="+mn-lt"/>
                <a:ea typeface="+mn-ea"/>
                <a:cs typeface="+mn-cs"/>
                <a:hlinkClick r:id="rId3" tooltip="important"/>
              </a:rPr>
              <a:t>important</a:t>
            </a:r>
            <a:r>
              <a:rPr lang="en-US" sz="1200" b="1" i="0" kern="1200" dirty="0">
                <a:solidFill>
                  <a:schemeClr val="tx1"/>
                </a:solidFill>
                <a:effectLst/>
                <a:latin typeface="+mn-lt"/>
                <a:ea typeface="+mn-ea"/>
                <a:cs typeface="+mn-cs"/>
              </a:rPr>
              <a:t>, because of </a:t>
            </a:r>
            <a:r>
              <a:rPr lang="en-US" sz="1200" b="1" i="0" u="none" strike="noStrike" kern="1200" dirty="0">
                <a:solidFill>
                  <a:schemeClr val="tx1"/>
                </a:solidFill>
                <a:effectLst/>
                <a:latin typeface="+mn-lt"/>
                <a:ea typeface="+mn-ea"/>
                <a:cs typeface="+mn-cs"/>
                <a:hlinkClick r:id="rId4" tooltip="including"/>
              </a:rPr>
              <a:t>including</a:t>
            </a:r>
            <a:r>
              <a:rPr lang="en-US" sz="1200" b="1" i="0" kern="1200" dirty="0">
                <a:solidFill>
                  <a:schemeClr val="tx1"/>
                </a:solidFill>
                <a:effectLst/>
                <a:latin typeface="+mn-lt"/>
                <a:ea typeface="+mn-ea"/>
                <a:cs typeface="+mn-cs"/>
              </a:rPr>
              <a:t> or </a:t>
            </a:r>
            <a:r>
              <a:rPr lang="en-US" sz="1200" b="1" i="0" u="none" strike="noStrike" kern="1200" dirty="0">
                <a:solidFill>
                  <a:schemeClr val="tx1"/>
                </a:solidFill>
                <a:effectLst/>
                <a:latin typeface="+mn-lt"/>
                <a:ea typeface="+mn-ea"/>
                <a:cs typeface="+mn-cs"/>
                <a:hlinkClick r:id="rId5" tooltip="affecting"/>
              </a:rPr>
              <a:t>affecting</a:t>
            </a:r>
            <a:r>
              <a:rPr lang="en-US" sz="1200" b="1" i="0" kern="1200" dirty="0">
                <a:solidFill>
                  <a:schemeClr val="tx1"/>
                </a:solidFill>
                <a:effectLst/>
                <a:latin typeface="+mn-lt"/>
                <a:ea typeface="+mn-ea"/>
                <a:cs typeface="+mn-cs"/>
              </a:rPr>
              <a:t> all other </a:t>
            </a:r>
            <a:r>
              <a:rPr lang="en-US" sz="1200" b="1" i="0" u="none" strike="noStrike" kern="1200" dirty="0">
                <a:solidFill>
                  <a:schemeClr val="tx1"/>
                </a:solidFill>
                <a:effectLst/>
                <a:latin typeface="+mn-lt"/>
                <a:ea typeface="+mn-ea"/>
                <a:cs typeface="+mn-cs"/>
                <a:hlinkClick r:id="rId6" tooltip="areas"/>
              </a:rPr>
              <a:t>areas</a:t>
            </a:r>
            <a:endParaRPr lang="en-GB" dirty="0"/>
          </a:p>
        </p:txBody>
      </p:sp>
      <p:sp>
        <p:nvSpPr>
          <p:cNvPr id="4" name="Slide Number Placeholder 3"/>
          <p:cNvSpPr>
            <a:spLocks noGrp="1"/>
          </p:cNvSpPr>
          <p:nvPr>
            <p:ph type="sldNum" sz="quarter" idx="10"/>
          </p:nvPr>
        </p:nvSpPr>
        <p:spPr/>
        <p:txBody>
          <a:bodyPr/>
          <a:lstStyle/>
          <a:p>
            <a:fld id="{A8E80F1F-6103-4320-8F4A-DF45A44C37F1}" type="slidenum">
              <a:rPr lang="en-GB" smtClean="0"/>
              <a:t>64</a:t>
            </a:fld>
            <a:endParaRPr lang="en-GB"/>
          </a:p>
        </p:txBody>
      </p:sp>
    </p:spTree>
    <p:extLst>
      <p:ext uri="{BB962C8B-B14F-4D97-AF65-F5344CB8AC3E}">
        <p14:creationId xmlns:p14="http://schemas.microsoft.com/office/powerpoint/2010/main" val="4238413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564DD6A-E197-4D2B-B3DD-7988E60C4781}" type="datetime1">
              <a:rPr lang="en-GB" smtClean="0"/>
              <a:t>19/04/2024</a:t>
            </a:fld>
            <a:endParaRPr lang="en-GB"/>
          </a:p>
        </p:txBody>
      </p:sp>
      <p:sp>
        <p:nvSpPr>
          <p:cNvPr id="5" name="Footer Placeholder 4"/>
          <p:cNvSpPr>
            <a:spLocks noGrp="1"/>
          </p:cNvSpPr>
          <p:nvPr>
            <p:ph type="ftr" sz="quarter" idx="11"/>
          </p:nvPr>
        </p:nvSpPr>
        <p:spPr/>
        <p:txBody>
          <a:bodyPr/>
          <a:lstStyle/>
          <a:p>
            <a:r>
              <a:rPr lang="en-GB"/>
              <a:t>Research Talk</a:t>
            </a:r>
          </a:p>
        </p:txBody>
      </p:sp>
      <p:sp>
        <p:nvSpPr>
          <p:cNvPr id="6" name="Slide Number Placeholder 5"/>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323517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B92289B-6BF4-4234-A3A4-65C457E7E83A}" type="datetime1">
              <a:rPr lang="en-GB" smtClean="0"/>
              <a:t>19/04/2024</a:t>
            </a:fld>
            <a:endParaRPr lang="en-GB"/>
          </a:p>
        </p:txBody>
      </p:sp>
      <p:sp>
        <p:nvSpPr>
          <p:cNvPr id="5" name="Footer Placeholder 4"/>
          <p:cNvSpPr>
            <a:spLocks noGrp="1"/>
          </p:cNvSpPr>
          <p:nvPr>
            <p:ph type="ftr" sz="quarter" idx="11"/>
          </p:nvPr>
        </p:nvSpPr>
        <p:spPr/>
        <p:txBody>
          <a:bodyPr/>
          <a:lstStyle/>
          <a:p>
            <a:r>
              <a:rPr lang="en-GB"/>
              <a:t>Research Talk</a:t>
            </a:r>
          </a:p>
        </p:txBody>
      </p:sp>
      <p:sp>
        <p:nvSpPr>
          <p:cNvPr id="6" name="Slide Number Placeholder 5"/>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352305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AB0163-2F35-4C86-97D4-67C3133719D4}" type="datetime1">
              <a:rPr lang="en-GB" smtClean="0"/>
              <a:t>19/04/2024</a:t>
            </a:fld>
            <a:endParaRPr lang="en-GB"/>
          </a:p>
        </p:txBody>
      </p:sp>
      <p:sp>
        <p:nvSpPr>
          <p:cNvPr id="5" name="Footer Placeholder 4"/>
          <p:cNvSpPr>
            <a:spLocks noGrp="1"/>
          </p:cNvSpPr>
          <p:nvPr>
            <p:ph type="ftr" sz="quarter" idx="11"/>
          </p:nvPr>
        </p:nvSpPr>
        <p:spPr/>
        <p:txBody>
          <a:bodyPr/>
          <a:lstStyle/>
          <a:p>
            <a:r>
              <a:rPr lang="en-GB"/>
              <a:t>Research Talk</a:t>
            </a:r>
          </a:p>
        </p:txBody>
      </p:sp>
      <p:sp>
        <p:nvSpPr>
          <p:cNvPr id="6" name="Slide Number Placeholder 5"/>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145317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D20EF02-60DF-4B24-AC95-F174557227DD}" type="datetime1">
              <a:rPr lang="en-GB" smtClean="0"/>
              <a:t>19/04/2024</a:t>
            </a:fld>
            <a:endParaRPr lang="en-GB"/>
          </a:p>
        </p:txBody>
      </p:sp>
      <p:sp>
        <p:nvSpPr>
          <p:cNvPr id="5" name="Footer Placeholder 4"/>
          <p:cNvSpPr>
            <a:spLocks noGrp="1"/>
          </p:cNvSpPr>
          <p:nvPr>
            <p:ph type="ftr" sz="quarter" idx="11"/>
          </p:nvPr>
        </p:nvSpPr>
        <p:spPr/>
        <p:txBody>
          <a:bodyPr/>
          <a:lstStyle/>
          <a:p>
            <a:r>
              <a:rPr lang="en-GB"/>
              <a:t>Research Talk</a:t>
            </a:r>
          </a:p>
        </p:txBody>
      </p:sp>
      <p:sp>
        <p:nvSpPr>
          <p:cNvPr id="6" name="Slide Number Placeholder 5"/>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250263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8C6C3F-2990-414E-9916-5A0188AE93B8}" type="datetime1">
              <a:rPr lang="en-GB" smtClean="0"/>
              <a:t>19/04/2024</a:t>
            </a:fld>
            <a:endParaRPr lang="en-GB"/>
          </a:p>
        </p:txBody>
      </p:sp>
      <p:sp>
        <p:nvSpPr>
          <p:cNvPr id="5" name="Footer Placeholder 4"/>
          <p:cNvSpPr>
            <a:spLocks noGrp="1"/>
          </p:cNvSpPr>
          <p:nvPr>
            <p:ph type="ftr" sz="quarter" idx="11"/>
          </p:nvPr>
        </p:nvSpPr>
        <p:spPr/>
        <p:txBody>
          <a:bodyPr/>
          <a:lstStyle/>
          <a:p>
            <a:r>
              <a:rPr lang="en-GB"/>
              <a:t>Research Talk</a:t>
            </a:r>
          </a:p>
        </p:txBody>
      </p:sp>
      <p:sp>
        <p:nvSpPr>
          <p:cNvPr id="6" name="Slide Number Placeholder 5"/>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54372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BF0C0EB-4D15-4392-9E16-3349B254A590}" type="datetime1">
              <a:rPr lang="en-GB" smtClean="0"/>
              <a:t>19/04/2024</a:t>
            </a:fld>
            <a:endParaRPr lang="en-GB"/>
          </a:p>
        </p:txBody>
      </p:sp>
      <p:sp>
        <p:nvSpPr>
          <p:cNvPr id="6" name="Footer Placeholder 5"/>
          <p:cNvSpPr>
            <a:spLocks noGrp="1"/>
          </p:cNvSpPr>
          <p:nvPr>
            <p:ph type="ftr" sz="quarter" idx="11"/>
          </p:nvPr>
        </p:nvSpPr>
        <p:spPr/>
        <p:txBody>
          <a:bodyPr/>
          <a:lstStyle/>
          <a:p>
            <a:r>
              <a:rPr lang="en-GB"/>
              <a:t>Research Talk</a:t>
            </a:r>
          </a:p>
        </p:txBody>
      </p:sp>
      <p:sp>
        <p:nvSpPr>
          <p:cNvPr id="7" name="Slide Number Placeholder 6"/>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197421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52FE840-D883-4206-A360-2C8F60D0AFC5}" type="datetime1">
              <a:rPr lang="en-GB" smtClean="0"/>
              <a:t>19/04/2024</a:t>
            </a:fld>
            <a:endParaRPr lang="en-GB"/>
          </a:p>
        </p:txBody>
      </p:sp>
      <p:sp>
        <p:nvSpPr>
          <p:cNvPr id="8" name="Footer Placeholder 7"/>
          <p:cNvSpPr>
            <a:spLocks noGrp="1"/>
          </p:cNvSpPr>
          <p:nvPr>
            <p:ph type="ftr" sz="quarter" idx="11"/>
          </p:nvPr>
        </p:nvSpPr>
        <p:spPr/>
        <p:txBody>
          <a:bodyPr/>
          <a:lstStyle/>
          <a:p>
            <a:r>
              <a:rPr lang="en-GB"/>
              <a:t>Research Talk</a:t>
            </a:r>
          </a:p>
        </p:txBody>
      </p:sp>
      <p:sp>
        <p:nvSpPr>
          <p:cNvPr id="9" name="Slide Number Placeholder 8"/>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416529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85AC5F8-1F22-43A6-9EE3-FF46AB088B04}" type="datetime1">
              <a:rPr lang="en-GB" smtClean="0"/>
              <a:t>19/04/2024</a:t>
            </a:fld>
            <a:endParaRPr lang="en-GB"/>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27397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A8D64-1717-4763-AA0E-4ED0D5CE3581}" type="datetime1">
              <a:rPr lang="en-GB" smtClean="0"/>
              <a:t>19/04/2024</a:t>
            </a:fld>
            <a:endParaRPr lang="en-GB"/>
          </a:p>
        </p:txBody>
      </p:sp>
      <p:sp>
        <p:nvSpPr>
          <p:cNvPr id="3" name="Footer Placeholder 2"/>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23051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CE6D1-4081-4E86-A8DD-AC364EF78EA7}" type="datetime1">
              <a:rPr lang="en-GB" smtClean="0"/>
              <a:t>19/04/2024</a:t>
            </a:fld>
            <a:endParaRPr lang="en-GB"/>
          </a:p>
        </p:txBody>
      </p:sp>
      <p:sp>
        <p:nvSpPr>
          <p:cNvPr id="6" name="Footer Placeholder 5"/>
          <p:cNvSpPr>
            <a:spLocks noGrp="1"/>
          </p:cNvSpPr>
          <p:nvPr>
            <p:ph type="ftr" sz="quarter" idx="11"/>
          </p:nvPr>
        </p:nvSpPr>
        <p:spPr/>
        <p:txBody>
          <a:bodyPr/>
          <a:lstStyle/>
          <a:p>
            <a:r>
              <a:rPr lang="en-GB"/>
              <a:t>Research Talk</a:t>
            </a:r>
          </a:p>
        </p:txBody>
      </p:sp>
      <p:sp>
        <p:nvSpPr>
          <p:cNvPr id="7" name="Slide Number Placeholder 6"/>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7006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70DCC1-D334-423E-BF44-B95051616217}" type="datetime1">
              <a:rPr lang="en-GB" smtClean="0"/>
              <a:t>19/04/2024</a:t>
            </a:fld>
            <a:endParaRPr lang="en-GB"/>
          </a:p>
        </p:txBody>
      </p:sp>
      <p:sp>
        <p:nvSpPr>
          <p:cNvPr id="6" name="Footer Placeholder 5"/>
          <p:cNvSpPr>
            <a:spLocks noGrp="1"/>
          </p:cNvSpPr>
          <p:nvPr>
            <p:ph type="ftr" sz="quarter" idx="11"/>
          </p:nvPr>
        </p:nvSpPr>
        <p:spPr/>
        <p:txBody>
          <a:bodyPr/>
          <a:lstStyle/>
          <a:p>
            <a:r>
              <a:rPr lang="en-GB"/>
              <a:t>Research Talk</a:t>
            </a:r>
          </a:p>
        </p:txBody>
      </p:sp>
      <p:sp>
        <p:nvSpPr>
          <p:cNvPr id="7" name="Slide Number Placeholder 6"/>
          <p:cNvSpPr>
            <a:spLocks noGrp="1"/>
          </p:cNvSpPr>
          <p:nvPr>
            <p:ph type="sldNum" sz="quarter" idx="12"/>
          </p:nvPr>
        </p:nvSpPr>
        <p:spPr/>
        <p:txBody>
          <a:bodyPr/>
          <a:lstStyle/>
          <a:p>
            <a:fld id="{8A5F548E-8327-481B-8086-06896D061425}" type="slidenum">
              <a:rPr lang="en-GB" smtClean="0"/>
              <a:t>‹#›</a:t>
            </a:fld>
            <a:endParaRPr lang="en-GB"/>
          </a:p>
        </p:txBody>
      </p:sp>
    </p:spTree>
    <p:extLst>
      <p:ext uri="{BB962C8B-B14F-4D97-AF65-F5344CB8AC3E}">
        <p14:creationId xmlns:p14="http://schemas.microsoft.com/office/powerpoint/2010/main" val="2227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0B18D-E3F8-49DA-8D39-5262E22F4C66}" type="datetime1">
              <a:rPr lang="en-GB" smtClean="0"/>
              <a:t>19/04/2024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Research Talk</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F548E-8327-481B-8086-06896D061425}" type="slidenum">
              <a:rPr lang="en-GB" smtClean="0"/>
              <a:t>‹#›</a:t>
            </a:fld>
            <a:endParaRPr lang="en-GB"/>
          </a:p>
        </p:txBody>
      </p:sp>
    </p:spTree>
    <p:extLst>
      <p:ext uri="{BB962C8B-B14F-4D97-AF65-F5344CB8AC3E}">
        <p14:creationId xmlns:p14="http://schemas.microsoft.com/office/powerpoint/2010/main" val="310534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ncbi.nlm.nih.gov/books/NBK48158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n.wikipedia.org/wiki/4+1_architectural_view_model"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searchsoftwarequality.techtarget.com/definition/Unified-Modeling-Language" TargetMode="External"/><Relationship Id="rId2" Type="http://schemas.openxmlformats.org/officeDocument/2006/relationships/hyperlink" Target="https://www.techtarget.com/searchapparchitecture/definition/object" TargetMode="External"/><Relationship Id="rId1" Type="http://schemas.openxmlformats.org/officeDocument/2006/relationships/slideLayout" Target="../slideLayouts/slideLayout2.xml"/><Relationship Id="rId4" Type="http://schemas.openxmlformats.org/officeDocument/2006/relationships/hyperlink" Target="https://searchsoftwarequality.techtarget.com/definition/use-c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colorado.edu/infs/jcb/class/sysdevel.html" TargetMode="External"/><Relationship Id="rId2" Type="http://schemas.openxmlformats.org/officeDocument/2006/relationships/hyperlink" Target="http://www.colorado.edu/infs/jcb/class/analysis.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9696"/>
            <a:ext cx="9144000" cy="2387600"/>
          </a:xfrm>
        </p:spPr>
        <p:txBody>
          <a:bodyPr/>
          <a:lstStyle/>
          <a:p>
            <a:r>
              <a:rPr lang="en-US" dirty="0"/>
              <a:t>RESEARCH </a:t>
            </a:r>
            <a:r>
              <a:rPr lang="en-US" dirty="0" smtClean="0"/>
              <a:t>TALK</a:t>
            </a:r>
            <a:endParaRPr lang="en-GB" dirty="0"/>
          </a:p>
        </p:txBody>
      </p:sp>
    </p:spTree>
    <p:extLst>
      <p:ext uri="{BB962C8B-B14F-4D97-AF65-F5344CB8AC3E}">
        <p14:creationId xmlns:p14="http://schemas.microsoft.com/office/powerpoint/2010/main" val="2632465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i="1" dirty="0"/>
              <a:t>ABSTRACT</a:t>
            </a:r>
            <a:r>
              <a:rPr lang="en-GB" dirty="0"/>
              <a:t/>
            </a:r>
            <a:br>
              <a:rPr lang="en-GB" dirty="0"/>
            </a:br>
            <a:endParaRPr lang="en-GB" dirty="0"/>
          </a:p>
        </p:txBody>
      </p:sp>
      <p:sp>
        <p:nvSpPr>
          <p:cNvPr id="3" name="Content Placeholder 2"/>
          <p:cNvSpPr>
            <a:spLocks noGrp="1"/>
          </p:cNvSpPr>
          <p:nvPr>
            <p:ph idx="1"/>
          </p:nvPr>
        </p:nvSpPr>
        <p:spPr/>
        <p:txBody>
          <a:bodyPr/>
          <a:lstStyle/>
          <a:p>
            <a:r>
              <a:rPr lang="en-GB" dirty="0"/>
              <a:t> Is a brief summary of a research article, thesis, review, conference proceeding, or any in-depth analysis of a particular subject and is often used to help the reader quickly ascertain the paper's purpose.</a:t>
            </a:r>
          </a:p>
          <a:p>
            <a:r>
              <a:rPr lang="en-GB" b="1" dirty="0"/>
              <a:t>IS A SYNOPSIS</a:t>
            </a:r>
            <a:r>
              <a:rPr lang="en-GB" dirty="0"/>
              <a:t>:- a brief summary or general survey of something.</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10</a:t>
            </a:fld>
            <a:endParaRPr lang="en-GB"/>
          </a:p>
        </p:txBody>
      </p:sp>
    </p:spTree>
    <p:extLst>
      <p:ext uri="{BB962C8B-B14F-4D97-AF65-F5344CB8AC3E}">
        <p14:creationId xmlns:p14="http://schemas.microsoft.com/office/powerpoint/2010/main" val="14449711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Deployment and Use Fundamentals</a:t>
            </a:r>
          </a:p>
        </p:txBody>
      </p:sp>
      <p:sp>
        <p:nvSpPr>
          <p:cNvPr id="3" name="Content Placeholder 2"/>
          <p:cNvSpPr>
            <a:spLocks noGrp="1"/>
          </p:cNvSpPr>
          <p:nvPr>
            <p:ph idx="1"/>
          </p:nvPr>
        </p:nvSpPr>
        <p:spPr>
          <a:xfrm>
            <a:off x="321277" y="1421027"/>
            <a:ext cx="11615350" cy="5226908"/>
          </a:xfrm>
        </p:spPr>
        <p:txBody>
          <a:bodyPr>
            <a:normAutofit/>
          </a:bodyPr>
          <a:lstStyle/>
          <a:p>
            <a:r>
              <a:rPr lang="en-US" dirty="0"/>
              <a:t>System deployment and use includes the processes used to plan for and manage the transition of new or evolved systems and capabilities into operational use and the transition of support responsibilities to the eventual maintenance or support organization. </a:t>
            </a:r>
          </a:p>
          <a:p>
            <a:r>
              <a:rPr lang="en-US" dirty="0"/>
              <a:t>The </a:t>
            </a:r>
            <a:r>
              <a:rPr lang="en-US" i="1" dirty="0"/>
              <a:t>use</a:t>
            </a:r>
            <a:r>
              <a:rPr lang="en-US" dirty="0"/>
              <a:t> stage normally represents the longest period of a system life cycle and, hence, generally accounts for the largest portion of the life cycle cost. </a:t>
            </a:r>
          </a:p>
          <a:p>
            <a:r>
              <a:rPr lang="en-US" dirty="0"/>
              <a:t>These activities need to be properly managed in order to evaluate the actual system performance, effectiveness, and cost in its intended environment and within its specified utilization over its life cycle. </a:t>
            </a:r>
          </a:p>
          <a:p>
            <a:r>
              <a:rPr lang="en-US" dirty="0"/>
              <a:t>Included in use fundamentals are the aspects of continuation of personnel training and certification.</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100</a:t>
            </a:fld>
            <a:endParaRPr lang="en-GB"/>
          </a:p>
        </p:txBody>
      </p:sp>
    </p:spTree>
    <p:extLst>
      <p:ext uri="{BB962C8B-B14F-4D97-AF65-F5344CB8AC3E}">
        <p14:creationId xmlns:p14="http://schemas.microsoft.com/office/powerpoint/2010/main" val="25507647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Deployment Methodologies</a:t>
            </a:r>
            <a:endParaRPr lang="en-US" dirty="0"/>
          </a:p>
        </p:txBody>
      </p:sp>
      <p:sp>
        <p:nvSpPr>
          <p:cNvPr id="3" name="Content Placeholder 2"/>
          <p:cNvSpPr>
            <a:spLocks noGrp="1"/>
          </p:cNvSpPr>
          <p:nvPr>
            <p:ph idx="1"/>
          </p:nvPr>
        </p:nvSpPr>
        <p:spPr/>
        <p:txBody>
          <a:bodyPr/>
          <a:lstStyle/>
          <a:p>
            <a:pPr marL="571500" indent="-571500">
              <a:buFont typeface="+mj-lt"/>
              <a:buAutoNum type="romanLcPeriod"/>
            </a:pPr>
            <a:r>
              <a:rPr lang="en-US" dirty="0"/>
              <a:t>Coding</a:t>
            </a:r>
          </a:p>
          <a:p>
            <a:pPr marL="571500" indent="-571500">
              <a:buFont typeface="+mj-lt"/>
              <a:buAutoNum type="romanLcPeriod"/>
            </a:pPr>
            <a:r>
              <a:rPr lang="en-US" dirty="0"/>
              <a:t>Building</a:t>
            </a:r>
          </a:p>
          <a:p>
            <a:pPr marL="571500" indent="-571500">
              <a:buFont typeface="+mj-lt"/>
              <a:buAutoNum type="romanLcPeriod"/>
            </a:pPr>
            <a:r>
              <a:rPr lang="en-US" dirty="0"/>
              <a:t>Testing</a:t>
            </a:r>
          </a:p>
          <a:p>
            <a:pPr marL="571500" indent="-571500">
              <a:buFont typeface="+mj-lt"/>
              <a:buAutoNum type="romanLcPeriod"/>
            </a:pPr>
            <a:r>
              <a:rPr lang="en-US" dirty="0"/>
              <a:t>Packaging</a:t>
            </a:r>
          </a:p>
          <a:p>
            <a:pPr marL="571500" indent="-571500">
              <a:buFont typeface="+mj-lt"/>
              <a:buAutoNum type="romanLcPeriod"/>
            </a:pPr>
            <a:r>
              <a:rPr lang="en-US" dirty="0"/>
              <a:t>Releasing</a:t>
            </a:r>
          </a:p>
          <a:p>
            <a:pPr marL="571500" indent="-571500">
              <a:buFont typeface="+mj-lt"/>
              <a:buAutoNum type="romanLcPeriod"/>
            </a:pPr>
            <a:r>
              <a:rPr lang="en-US" dirty="0"/>
              <a:t>Configuring</a:t>
            </a:r>
          </a:p>
          <a:p>
            <a:pPr marL="571500" indent="-571500">
              <a:buFont typeface="+mj-lt"/>
              <a:buAutoNum type="romanLcPeriod"/>
            </a:pPr>
            <a:r>
              <a:rPr lang="en-US" dirty="0"/>
              <a:t>Monitoring</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101</a:t>
            </a:fld>
            <a:endParaRPr lang="en-GB"/>
          </a:p>
        </p:txBody>
      </p:sp>
    </p:spTree>
    <p:extLst>
      <p:ext uri="{BB962C8B-B14F-4D97-AF65-F5344CB8AC3E}">
        <p14:creationId xmlns:p14="http://schemas.microsoft.com/office/powerpoint/2010/main" val="12801925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Software Deployment Methods</a:t>
            </a:r>
          </a:p>
        </p:txBody>
      </p:sp>
      <p:sp>
        <p:nvSpPr>
          <p:cNvPr id="3" name="Content Placeholder 2"/>
          <p:cNvSpPr>
            <a:spLocks noGrp="1"/>
          </p:cNvSpPr>
          <p:nvPr>
            <p:ph idx="1"/>
          </p:nvPr>
        </p:nvSpPr>
        <p:spPr>
          <a:xfrm>
            <a:off x="395416" y="1285103"/>
            <a:ext cx="11491784" cy="5486400"/>
          </a:xfrm>
        </p:spPr>
        <p:txBody>
          <a:bodyPr>
            <a:normAutofit lnSpcReduction="10000"/>
          </a:bodyPr>
          <a:lstStyle/>
          <a:p>
            <a:pPr fontAlgn="base"/>
            <a:r>
              <a:rPr lang="en-US" b="1" dirty="0"/>
              <a:t>Deployment methods based on package creation:</a:t>
            </a:r>
          </a:p>
          <a:p>
            <a:pPr marL="0" indent="0" fontAlgn="base">
              <a:buNone/>
            </a:pPr>
            <a:r>
              <a:rPr lang="en-US" b="1" dirty="0"/>
              <a:t>   Automated software package creation:</a:t>
            </a:r>
            <a:endParaRPr lang="en-US" dirty="0"/>
          </a:p>
          <a:p>
            <a:pPr marL="571500" indent="-571500" fontAlgn="base">
              <a:buFont typeface="+mj-lt"/>
              <a:buAutoNum type="romanLcPeriod"/>
            </a:pPr>
            <a:r>
              <a:rPr lang="en-US" dirty="0"/>
              <a:t>Automated software package creation can be achieved via templates. A template refers to a predefined application that can be downloaded and deployed to multiple target machines. You have the option to choose from 8,000 applications listed as templates that can be used to create packages. You can also automate template updates for Windows, meaning every time there is a new version of the software, the corresponding template will be updated automatically.</a:t>
            </a:r>
          </a:p>
          <a:p>
            <a:pPr marL="571500" indent="-571500" fontAlgn="base">
              <a:buFont typeface="+mj-lt"/>
              <a:buAutoNum type="romanLcPeriod"/>
            </a:pPr>
            <a:r>
              <a:rPr lang="en-US" b="1" dirty="0"/>
              <a:t>Manual software package creation:</a:t>
            </a:r>
            <a:endParaRPr lang="en-US" dirty="0"/>
          </a:p>
          <a:p>
            <a:pPr fontAlgn="base"/>
            <a:r>
              <a:rPr lang="en-US" dirty="0"/>
              <a:t>If the required software is not available in the Templates section, you can create Windows and Mac packages. These packages are stored in the software repository to enable installation on the client machine as required.</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102</a:t>
            </a:fld>
            <a:endParaRPr lang="en-GB"/>
          </a:p>
        </p:txBody>
      </p:sp>
    </p:spTree>
    <p:extLst>
      <p:ext uri="{BB962C8B-B14F-4D97-AF65-F5344CB8AC3E}">
        <p14:creationId xmlns:p14="http://schemas.microsoft.com/office/powerpoint/2010/main" val="36498207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130348"/>
            <a:ext cx="10515600" cy="1179470"/>
          </a:xfrm>
        </p:spPr>
        <p:txBody>
          <a:bodyPr>
            <a:normAutofit fontScale="90000"/>
          </a:bodyPr>
          <a:lstStyle/>
          <a:p>
            <a:pPr fontAlgn="base"/>
            <a:r>
              <a:rPr lang="en-US" b="1" dirty="0"/>
              <a:t>Choosing the right software deployment strategy</a:t>
            </a:r>
          </a:p>
        </p:txBody>
      </p:sp>
      <p:sp>
        <p:nvSpPr>
          <p:cNvPr id="3" name="Content Placeholder 2"/>
          <p:cNvSpPr>
            <a:spLocks noGrp="1"/>
          </p:cNvSpPr>
          <p:nvPr>
            <p:ph idx="1"/>
          </p:nvPr>
        </p:nvSpPr>
        <p:spPr>
          <a:xfrm>
            <a:off x="370703" y="1124465"/>
            <a:ext cx="11600935" cy="5597010"/>
          </a:xfrm>
        </p:spPr>
        <p:txBody>
          <a:bodyPr>
            <a:normAutofit/>
          </a:bodyPr>
          <a:lstStyle/>
          <a:p>
            <a:pPr fontAlgn="base"/>
            <a:r>
              <a:rPr lang="en-US" dirty="0"/>
              <a:t>A software deployment strategy is necessary to ensure zero to minimal interference among end-users. You can-- </a:t>
            </a:r>
          </a:p>
          <a:p>
            <a:pPr marL="571500" indent="-571500" fontAlgn="base">
              <a:buFont typeface="+mj-lt"/>
              <a:buAutoNum type="romanLcPeriod"/>
            </a:pPr>
            <a:r>
              <a:rPr lang="en-US" b="1" dirty="0"/>
              <a:t>Choose a schedule</a:t>
            </a:r>
            <a:r>
              <a:rPr lang="en-US" dirty="0"/>
              <a:t>: You can specify when a software package should be deployed to the end-user machines based on the preferred week/day of deployment.</a:t>
            </a:r>
          </a:p>
          <a:p>
            <a:pPr marL="571500" indent="-571500" fontAlgn="base">
              <a:buFont typeface="+mj-lt"/>
              <a:buAutoNum type="romanLcPeriod"/>
            </a:pPr>
            <a:r>
              <a:rPr lang="en-US" b="1" dirty="0"/>
              <a:t>Apply pre-deployment settings</a:t>
            </a:r>
            <a:r>
              <a:rPr lang="en-US" dirty="0"/>
              <a:t>: Automatically wake computers before software deployment or download packages according to the refresh cycle.</a:t>
            </a:r>
          </a:p>
          <a:p>
            <a:pPr marL="571500" indent="-571500" fontAlgn="base">
              <a:buFont typeface="+mj-lt"/>
              <a:buAutoNum type="romanLcPeriod"/>
            </a:pPr>
            <a:r>
              <a:rPr lang="en-US" b="1" dirty="0"/>
              <a:t>Notify users prior to deployment</a:t>
            </a:r>
            <a:r>
              <a:rPr lang="en-US" dirty="0"/>
              <a:t>: Notify users before a deployment is about to begin. Additionally you can let your users skip/delay deployment for a specific number of times.</a:t>
            </a:r>
          </a:p>
          <a:p>
            <a:pPr marL="571500" indent="-571500" fontAlgn="base">
              <a:buFont typeface="+mj-lt"/>
              <a:buAutoNum type="romanLcPeriod"/>
            </a:pPr>
            <a:r>
              <a:rPr lang="en-US" b="1" dirty="0"/>
              <a:t>Set a reboot policy</a:t>
            </a:r>
            <a:r>
              <a:rPr lang="en-US" dirty="0"/>
              <a:t>: Some software require computers to be rebooted while others may not. Depending on the requirement, you can reboot/shutdown computers after deployment if the software requires it.</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103</a:t>
            </a:fld>
            <a:endParaRPr lang="en-GB"/>
          </a:p>
        </p:txBody>
      </p:sp>
    </p:spTree>
    <p:extLst>
      <p:ext uri="{BB962C8B-B14F-4D97-AF65-F5344CB8AC3E}">
        <p14:creationId xmlns:p14="http://schemas.microsoft.com/office/powerpoint/2010/main" val="1106350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843" y="2502844"/>
            <a:ext cx="10515600" cy="1325563"/>
          </a:xfrm>
        </p:spPr>
        <p:txBody>
          <a:bodyPr/>
          <a:lstStyle/>
          <a:p>
            <a:r>
              <a:rPr lang="en-US" dirty="0"/>
              <a:t>				</a:t>
            </a:r>
            <a:r>
              <a:rPr lang="en-US" sz="6000" b="1" dirty="0">
                <a:solidFill>
                  <a:srgbClr val="FF0000"/>
                </a:solidFill>
                <a:effectLst>
                  <a:outerShdw blurRad="38100" dist="38100" dir="2700000" algn="tl">
                    <a:srgbClr val="000000">
                      <a:alpha val="43137"/>
                    </a:srgbClr>
                  </a:outerShdw>
                </a:effectLst>
              </a:rPr>
              <a:t>****END****</a:t>
            </a:r>
            <a:endParaRPr lang="en-GB" sz="6000" b="1" dirty="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104</a:t>
            </a:fld>
            <a:endParaRPr lang="en-GB"/>
          </a:p>
        </p:txBody>
      </p:sp>
    </p:spTree>
    <p:extLst>
      <p:ext uri="{BB962C8B-B14F-4D97-AF65-F5344CB8AC3E}">
        <p14:creationId xmlns:p14="http://schemas.microsoft.com/office/powerpoint/2010/main" val="1577732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u="sng" dirty="0"/>
              <a:t>CONTENTS OF A CREDIBLE ABSTRACT</a:t>
            </a:r>
            <a:endParaRPr lang="en-GB" dirty="0"/>
          </a:p>
        </p:txBody>
      </p:sp>
      <p:sp>
        <p:nvSpPr>
          <p:cNvPr id="3" name="Content Placeholder 2"/>
          <p:cNvSpPr>
            <a:spLocks noGrp="1"/>
          </p:cNvSpPr>
          <p:nvPr>
            <p:ph idx="1"/>
          </p:nvPr>
        </p:nvSpPr>
        <p:spPr/>
        <p:txBody>
          <a:bodyPr/>
          <a:lstStyle/>
          <a:p>
            <a:pPr lvl="0"/>
            <a:r>
              <a:rPr lang="en-US" dirty="0"/>
              <a:t>Research Title</a:t>
            </a:r>
            <a:endParaRPr lang="en-GB" dirty="0"/>
          </a:p>
          <a:p>
            <a:pPr lvl="0"/>
            <a:r>
              <a:rPr lang="en-GB" dirty="0"/>
              <a:t>Your </a:t>
            </a:r>
            <a:r>
              <a:rPr lang="en-GB" i="1" dirty="0"/>
              <a:t>research problem</a:t>
            </a:r>
            <a:r>
              <a:rPr lang="en-GB" dirty="0"/>
              <a:t> and </a:t>
            </a:r>
            <a:r>
              <a:rPr lang="en-GB" i="1" dirty="0"/>
              <a:t>objectives</a:t>
            </a:r>
          </a:p>
          <a:p>
            <a:pPr lvl="0"/>
            <a:r>
              <a:rPr lang="en-GB" dirty="0"/>
              <a:t>Your </a:t>
            </a:r>
            <a:r>
              <a:rPr lang="en-GB" i="1" dirty="0"/>
              <a:t>methods</a:t>
            </a:r>
          </a:p>
          <a:p>
            <a:pPr lvl="0"/>
            <a:r>
              <a:rPr lang="en-US" dirty="0"/>
              <a:t>Frontend and backend </a:t>
            </a:r>
            <a:r>
              <a:rPr lang="en-US" i="1" dirty="0"/>
              <a:t>tools</a:t>
            </a:r>
            <a:endParaRPr lang="en-GB" i="1" dirty="0"/>
          </a:p>
          <a:p>
            <a:pPr lvl="0"/>
            <a:r>
              <a:rPr lang="en-GB" dirty="0"/>
              <a:t>Your key </a:t>
            </a:r>
            <a:r>
              <a:rPr lang="en-GB" i="1" dirty="0"/>
              <a:t>results</a:t>
            </a:r>
            <a:r>
              <a:rPr lang="en-GB" dirty="0"/>
              <a:t> or arguments</a:t>
            </a:r>
          </a:p>
          <a:p>
            <a:pPr lvl="0"/>
            <a:r>
              <a:rPr lang="en-GB" dirty="0"/>
              <a:t>Your </a:t>
            </a:r>
            <a:r>
              <a:rPr lang="en-GB" i="1" dirty="0"/>
              <a:t>conclusion</a:t>
            </a:r>
          </a:p>
          <a:p>
            <a:pPr lvl="0"/>
            <a:r>
              <a:rPr lang="en-GB" i="1" dirty="0"/>
              <a:t>Should be one paragraph, single-spaced &amp; </a:t>
            </a:r>
            <a:r>
              <a:rPr lang="en-GB" i="1" dirty="0" err="1"/>
              <a:t>Italized</a:t>
            </a:r>
            <a:endParaRPr lang="en-GB" i="1" dirty="0"/>
          </a:p>
          <a:p>
            <a:r>
              <a:rPr lang="en-GB" dirty="0"/>
              <a:t>SIZE OF ABSTRACT: - An abstract is usually around 150–300 words</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a:xfrm>
            <a:off x="8610600" y="6697546"/>
            <a:ext cx="2743200" cy="365125"/>
          </a:xfrm>
        </p:spPr>
        <p:txBody>
          <a:bodyPr/>
          <a:lstStyle/>
          <a:p>
            <a:fld id="{8A5F548E-8327-481B-8086-06896D061425}" type="slidenum">
              <a:rPr lang="en-GB" smtClean="0"/>
              <a:t>11</a:t>
            </a:fld>
            <a:endParaRPr lang="en-GB"/>
          </a:p>
        </p:txBody>
      </p:sp>
    </p:spTree>
    <p:extLst>
      <p:ext uri="{BB962C8B-B14F-4D97-AF65-F5344CB8AC3E}">
        <p14:creationId xmlns:p14="http://schemas.microsoft.com/office/powerpoint/2010/main" val="332088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175" y="2559685"/>
            <a:ext cx="8682174" cy="1325563"/>
          </a:xfrm>
        </p:spPr>
        <p:txBody>
          <a:bodyPr/>
          <a:lstStyle/>
          <a:p>
            <a:r>
              <a:rPr lang="en-GB" dirty="0"/>
              <a:t>CHAPTER 1 - INTRODUCTION</a:t>
            </a:r>
          </a:p>
        </p:txBody>
      </p:sp>
      <p:sp>
        <p:nvSpPr>
          <p:cNvPr id="3" name="Footer Placeholder 2"/>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12</a:t>
            </a:fld>
            <a:endParaRPr lang="en-GB"/>
          </a:p>
        </p:txBody>
      </p:sp>
    </p:spTree>
    <p:extLst>
      <p:ext uri="{BB962C8B-B14F-4D97-AF65-F5344CB8AC3E}">
        <p14:creationId xmlns:p14="http://schemas.microsoft.com/office/powerpoint/2010/main" val="179561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introduction</a:t>
            </a:r>
          </a:p>
        </p:txBody>
      </p:sp>
      <p:sp>
        <p:nvSpPr>
          <p:cNvPr id="3" name="Content Placeholder 2"/>
          <p:cNvSpPr>
            <a:spLocks noGrp="1"/>
          </p:cNvSpPr>
          <p:nvPr>
            <p:ph idx="1"/>
          </p:nvPr>
        </p:nvSpPr>
        <p:spPr/>
        <p:txBody>
          <a:bodyPr/>
          <a:lstStyle/>
          <a:p>
            <a:pPr marL="0" indent="0">
              <a:buNone/>
            </a:pPr>
            <a:r>
              <a:rPr lang="en-US" dirty="0"/>
              <a:t>1.1 Chapter Introduction (Introduce the Chapter)</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13</a:t>
            </a:fld>
            <a:endParaRPr lang="en-GB"/>
          </a:p>
        </p:txBody>
      </p:sp>
    </p:spTree>
    <p:extLst>
      <p:ext uri="{BB962C8B-B14F-4D97-AF65-F5344CB8AC3E}">
        <p14:creationId xmlns:p14="http://schemas.microsoft.com/office/powerpoint/2010/main" val="412285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lstStyle/>
          <a:p>
            <a:r>
              <a:rPr lang="en-US" dirty="0"/>
              <a:t>1.2Motivation and Background of the Research</a:t>
            </a:r>
            <a:endParaRPr lang="en-GB" dirty="0"/>
          </a:p>
        </p:txBody>
      </p:sp>
      <p:sp>
        <p:nvSpPr>
          <p:cNvPr id="3" name="Content Placeholder 2"/>
          <p:cNvSpPr>
            <a:spLocks noGrp="1"/>
          </p:cNvSpPr>
          <p:nvPr>
            <p:ph idx="1"/>
          </p:nvPr>
        </p:nvSpPr>
        <p:spPr>
          <a:xfrm>
            <a:off x="838200" y="1319350"/>
            <a:ext cx="10515600" cy="5290456"/>
          </a:xfrm>
        </p:spPr>
        <p:txBody>
          <a:bodyPr/>
          <a:lstStyle/>
          <a:p>
            <a:r>
              <a:rPr lang="en-US" b="1" dirty="0"/>
              <a:t>What motivated you to do this research?</a:t>
            </a:r>
          </a:p>
          <a:p>
            <a:r>
              <a:rPr lang="en-US" dirty="0"/>
              <a:t>During my undergraduate and postgraduate years, my circle of friends included a few people who were pursuing their PhD degrees. </a:t>
            </a:r>
          </a:p>
          <a:p>
            <a:r>
              <a:rPr lang="en-US" dirty="0"/>
              <a:t>It was easy to see how our lives differed. </a:t>
            </a:r>
          </a:p>
          <a:p>
            <a:r>
              <a:rPr lang="en-US" dirty="0"/>
              <a:t>My days were filled with classes and assignments (and quite a bit of free time), while theirs was mostly free time. </a:t>
            </a:r>
          </a:p>
          <a:p>
            <a:r>
              <a:rPr lang="en-US" dirty="0"/>
              <a:t>Or so I thought. </a:t>
            </a:r>
          </a:p>
          <a:p>
            <a:r>
              <a:rPr lang="en-US" dirty="0"/>
              <a:t>They got paid for studying, while I made no money off of my efforts. </a:t>
            </a:r>
          </a:p>
          <a:p>
            <a:r>
              <a:rPr lang="en-US" dirty="0"/>
              <a:t>So, the grass definitely seemed greener on the </a:t>
            </a:r>
            <a:r>
              <a:rPr lang="en-US"/>
              <a:t>PhD path</a:t>
            </a:r>
            <a:r>
              <a:rPr lang="en-US" dirty="0"/>
              <a:t>.</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14</a:t>
            </a:fld>
            <a:endParaRPr lang="en-GB"/>
          </a:p>
        </p:txBody>
      </p:sp>
    </p:spTree>
    <p:extLst>
      <p:ext uri="{BB962C8B-B14F-4D97-AF65-F5344CB8AC3E}">
        <p14:creationId xmlns:p14="http://schemas.microsoft.com/office/powerpoint/2010/main" val="362950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496389"/>
            <a:ext cx="10805160" cy="6165669"/>
          </a:xfrm>
        </p:spPr>
        <p:txBody>
          <a:bodyPr>
            <a:normAutofit/>
          </a:bodyPr>
          <a:lstStyle/>
          <a:p>
            <a:pPr marL="0" lvl="0" indent="0">
              <a:buNone/>
            </a:pPr>
            <a:r>
              <a:rPr lang="en-GB" b="1" i="1" dirty="0"/>
              <a:t>1.3 BACKGROUND OF THE RESEARCH</a:t>
            </a:r>
            <a:endParaRPr lang="en-GB" dirty="0"/>
          </a:p>
          <a:p>
            <a:r>
              <a:rPr lang="en-GB" b="1" dirty="0"/>
              <a:t>Is a brief outline of the most important studies that have been conducted so far presented</a:t>
            </a:r>
            <a:r>
              <a:rPr lang="en-GB" dirty="0"/>
              <a:t> in a chronological order. </a:t>
            </a:r>
          </a:p>
          <a:p>
            <a:r>
              <a:rPr lang="en-US" dirty="0"/>
              <a:t>The background of your study will </a:t>
            </a:r>
            <a:r>
              <a:rPr lang="en-US" b="1" dirty="0"/>
              <a:t>provide context to the information discussed throughout the research paper</a:t>
            </a:r>
            <a:r>
              <a:rPr lang="en-US" dirty="0"/>
              <a:t>. </a:t>
            </a:r>
          </a:p>
          <a:p>
            <a:r>
              <a:rPr lang="en-US" dirty="0"/>
              <a:t>In addition, the background of the study will discuss your problem statement, rationale, and research questions. </a:t>
            </a:r>
          </a:p>
          <a:p>
            <a:r>
              <a:rPr lang="en-US" dirty="0"/>
              <a:t>It links introduction to your research topic and ensures a logical flow of ideas.</a:t>
            </a:r>
            <a:endParaRPr lang="en-GB" dirty="0"/>
          </a:p>
          <a:p>
            <a:r>
              <a:rPr lang="en-GB" dirty="0"/>
              <a:t>Research background should also include a brief discussion of major theories and models related to the research problem. ... Research background is written after the literature review.</a:t>
            </a:r>
          </a:p>
          <a:p>
            <a:pPr marL="0" indent="0">
              <a:buNone/>
            </a:pP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15</a:t>
            </a:fld>
            <a:endParaRPr lang="en-GB"/>
          </a:p>
        </p:txBody>
      </p:sp>
    </p:spTree>
    <p:extLst>
      <p:ext uri="{BB962C8B-B14F-4D97-AF65-F5344CB8AC3E}">
        <p14:creationId xmlns:p14="http://schemas.microsoft.com/office/powerpoint/2010/main" val="18222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i="1" dirty="0"/>
              <a:t>1.4 PROBLEM STATEMENT</a:t>
            </a:r>
            <a:endParaRPr lang="en-GB" dirty="0"/>
          </a:p>
        </p:txBody>
      </p:sp>
      <p:sp>
        <p:nvSpPr>
          <p:cNvPr id="3" name="Content Placeholder 2"/>
          <p:cNvSpPr>
            <a:spLocks noGrp="1"/>
          </p:cNvSpPr>
          <p:nvPr>
            <p:ph idx="1"/>
          </p:nvPr>
        </p:nvSpPr>
        <p:spPr>
          <a:xfrm>
            <a:off x="156753" y="1345474"/>
            <a:ext cx="11769635" cy="5512525"/>
          </a:xfrm>
        </p:spPr>
        <p:txBody>
          <a:bodyPr>
            <a:normAutofit lnSpcReduction="10000"/>
          </a:bodyPr>
          <a:lstStyle/>
          <a:p>
            <a:r>
              <a:rPr lang="en-GB" dirty="0"/>
              <a:t>Is a </a:t>
            </a:r>
            <a:r>
              <a:rPr lang="en-GB" b="1" dirty="0"/>
              <a:t>statement of a current issue or problem that requires timely action to improve the situation</a:t>
            </a:r>
            <a:r>
              <a:rPr lang="en-GB" dirty="0"/>
              <a:t>. </a:t>
            </a:r>
          </a:p>
          <a:p>
            <a:r>
              <a:rPr lang="en-GB" dirty="0"/>
              <a:t>This statement concisely explains the barrier the current problem places between a functional process and/or product and the current (problematic) state of affairs.</a:t>
            </a:r>
          </a:p>
          <a:p>
            <a:r>
              <a:rPr lang="en-GB" b="1" dirty="0"/>
              <a:t>SHOULD BE SUCCINCT</a:t>
            </a:r>
            <a:r>
              <a:rPr lang="en-GB" dirty="0"/>
              <a:t>: - (especially of something written or spoken) briefly and clearly expressed.</a:t>
            </a:r>
          </a:p>
          <a:p>
            <a:r>
              <a:rPr lang="en-US" dirty="0"/>
              <a:t>A problem statement is a concise description of an issue to be addressed or a condition to be improved upon. </a:t>
            </a:r>
          </a:p>
          <a:p>
            <a:r>
              <a:rPr lang="en-US" dirty="0"/>
              <a:t>It identifies the gap between the current state and desired state of a process or product. </a:t>
            </a:r>
          </a:p>
          <a:p>
            <a:r>
              <a:rPr lang="en-US" dirty="0"/>
              <a:t>Focusing on the facts, the problem statement should be designed to address the Five </a:t>
            </a:r>
            <a:r>
              <a:rPr lang="en-US" dirty="0" err="1"/>
              <a:t>Ws</a:t>
            </a:r>
            <a:r>
              <a:rPr lang="en-US" dirty="0"/>
              <a:t>.</a:t>
            </a:r>
            <a:endParaRPr lang="en-GB" dirty="0"/>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16</a:t>
            </a:fld>
            <a:endParaRPr lang="en-GB"/>
          </a:p>
        </p:txBody>
      </p:sp>
    </p:spTree>
    <p:extLst>
      <p:ext uri="{BB962C8B-B14F-4D97-AF65-F5344CB8AC3E}">
        <p14:creationId xmlns:p14="http://schemas.microsoft.com/office/powerpoint/2010/main" val="203559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 W’s</a:t>
            </a:r>
            <a:endParaRPr lang="en-GB" dirty="0"/>
          </a:p>
        </p:txBody>
      </p:sp>
      <p:sp>
        <p:nvSpPr>
          <p:cNvPr id="3" name="Content Placeholder 2"/>
          <p:cNvSpPr>
            <a:spLocks noGrp="1"/>
          </p:cNvSpPr>
          <p:nvPr>
            <p:ph idx="1"/>
          </p:nvPr>
        </p:nvSpPr>
        <p:spPr>
          <a:xfrm>
            <a:off x="404949" y="1476103"/>
            <a:ext cx="10948851" cy="5251268"/>
          </a:xfrm>
        </p:spPr>
        <p:txBody>
          <a:bodyPr>
            <a:normAutofit/>
          </a:bodyPr>
          <a:lstStyle/>
          <a:p>
            <a:r>
              <a:rPr lang="en-US" dirty="0"/>
              <a:t>A problem statement often touches on the 5 w's</a:t>
            </a:r>
          </a:p>
          <a:p>
            <a:pPr marL="571500" indent="-571500">
              <a:buAutoNum type="romanLcPeriod"/>
            </a:pPr>
            <a:r>
              <a:rPr lang="en-US" b="1" dirty="0"/>
              <a:t>who, </a:t>
            </a:r>
          </a:p>
          <a:p>
            <a:pPr marL="571500" indent="-571500">
              <a:buAutoNum type="romanLcPeriod"/>
            </a:pPr>
            <a:r>
              <a:rPr lang="en-US" b="1" dirty="0"/>
              <a:t>what, </a:t>
            </a:r>
          </a:p>
          <a:p>
            <a:pPr marL="571500" indent="-571500">
              <a:buAutoNum type="romanLcPeriod"/>
            </a:pPr>
            <a:r>
              <a:rPr lang="en-US" b="1" dirty="0"/>
              <a:t>where, </a:t>
            </a:r>
          </a:p>
          <a:p>
            <a:pPr marL="571500" indent="-571500">
              <a:buAutoNum type="romanLcPeriod"/>
            </a:pPr>
            <a:r>
              <a:rPr lang="en-US" b="1" dirty="0"/>
              <a:t>when, </a:t>
            </a:r>
          </a:p>
          <a:p>
            <a:pPr marL="571500" indent="-571500">
              <a:buAutoNum type="romanLcPeriod"/>
            </a:pPr>
            <a:r>
              <a:rPr lang="en-US" b="1" dirty="0"/>
              <a:t>why of the problem</a:t>
            </a:r>
            <a:r>
              <a:rPr lang="en-US" dirty="0"/>
              <a:t>. </a:t>
            </a:r>
          </a:p>
          <a:p>
            <a:pPr marL="0" indent="0">
              <a:buNone/>
            </a:pPr>
            <a:endParaRPr lang="en-US" dirty="0"/>
          </a:p>
          <a:p>
            <a:r>
              <a:rPr lang="en-US" dirty="0"/>
              <a:t>In other words, where and when does the problem occur, who or what does it affect, and how does it affect them.</a:t>
            </a:r>
            <a:endParaRPr lang="en-GB" b="1"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17</a:t>
            </a:fld>
            <a:endParaRPr lang="en-GB"/>
          </a:p>
        </p:txBody>
      </p:sp>
    </p:spTree>
    <p:extLst>
      <p:ext uri="{BB962C8B-B14F-4D97-AF65-F5344CB8AC3E}">
        <p14:creationId xmlns:p14="http://schemas.microsoft.com/office/powerpoint/2010/main" val="241578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1.5 Aim of research</a:t>
            </a:r>
          </a:p>
        </p:txBody>
      </p:sp>
      <p:sp>
        <p:nvSpPr>
          <p:cNvPr id="3" name="Content Placeholder 2"/>
          <p:cNvSpPr>
            <a:spLocks noGrp="1"/>
          </p:cNvSpPr>
          <p:nvPr>
            <p:ph idx="1"/>
          </p:nvPr>
        </p:nvSpPr>
        <p:spPr>
          <a:xfrm>
            <a:off x="838200" y="1515291"/>
            <a:ext cx="10515600" cy="4661672"/>
          </a:xfrm>
        </p:spPr>
        <p:txBody>
          <a:bodyPr/>
          <a:lstStyle/>
          <a:p>
            <a:r>
              <a:rPr lang="en-US" dirty="0"/>
              <a:t>The aim of the research is </a:t>
            </a:r>
            <a:r>
              <a:rPr lang="en-US" b="1" dirty="0"/>
              <a:t>the overall purpose of conducting the research</a:t>
            </a:r>
            <a:r>
              <a:rPr lang="en-US" dirty="0"/>
              <a:t>. </a:t>
            </a:r>
          </a:p>
          <a:p>
            <a:r>
              <a:rPr lang="en-US" dirty="0"/>
              <a:t>It could be to add to the knowledge in the area, to address an existing gap in the knowledge, to devise and test a solution to an existing problem, and so on.</a:t>
            </a:r>
          </a:p>
          <a:p>
            <a:r>
              <a:rPr lang="en-US" b="1" dirty="0"/>
              <a:t>Research aim</a:t>
            </a:r>
            <a:r>
              <a:rPr lang="en-US" dirty="0"/>
              <a:t> emphasizes what needs to be achieved within the scope of the </a:t>
            </a:r>
            <a:r>
              <a:rPr lang="en-US" b="1" dirty="0"/>
              <a:t>research</a:t>
            </a:r>
            <a:r>
              <a:rPr lang="en-US" dirty="0"/>
              <a:t>, by the end of the </a:t>
            </a:r>
            <a:r>
              <a:rPr lang="en-US" b="1" dirty="0"/>
              <a:t>research</a:t>
            </a:r>
            <a:r>
              <a:rPr lang="en-US" dirty="0"/>
              <a:t> process.</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18</a:t>
            </a:fld>
            <a:endParaRPr lang="en-GB"/>
          </a:p>
        </p:txBody>
      </p:sp>
    </p:spTree>
    <p:extLst>
      <p:ext uri="{BB962C8B-B14F-4D97-AF65-F5344CB8AC3E}">
        <p14:creationId xmlns:p14="http://schemas.microsoft.com/office/powerpoint/2010/main" val="213314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00446"/>
            <a:ext cx="10988040" cy="6309359"/>
          </a:xfrm>
        </p:spPr>
        <p:txBody>
          <a:bodyPr/>
          <a:lstStyle/>
          <a:p>
            <a:pPr fontAlgn="base"/>
            <a:r>
              <a:rPr lang="en-US" dirty="0"/>
              <a:t>A research aim is what the author or writer hopes to achieve at the end of the research. </a:t>
            </a:r>
          </a:p>
          <a:p>
            <a:pPr fontAlgn="base"/>
            <a:r>
              <a:rPr lang="en-US" dirty="0"/>
              <a:t>It gives an overview of what readers will gain at the end of the theme. </a:t>
            </a:r>
          </a:p>
          <a:p>
            <a:pPr fontAlgn="base"/>
            <a:r>
              <a:rPr lang="en-US" dirty="0"/>
              <a:t>Furthermore, it outlines the focal point of the study.</a:t>
            </a:r>
          </a:p>
          <a:p>
            <a:pPr fontAlgn="base"/>
            <a:r>
              <a:rPr lang="en-US" dirty="0"/>
              <a:t>The audience wants to find the reason to read your thesis or proposal. </a:t>
            </a:r>
          </a:p>
          <a:p>
            <a:pPr fontAlgn="base"/>
            <a:r>
              <a:rPr lang="en-US" dirty="0"/>
              <a:t>The research aim and objectives serve as a glue that ties them to your topic.</a:t>
            </a:r>
          </a:p>
          <a:p>
            <a:pPr fontAlgn="base"/>
            <a:r>
              <a:rPr lang="en-US" dirty="0"/>
              <a:t>It serves as a background, and it will give a foundation and structure to your topic of discussion. </a:t>
            </a:r>
          </a:p>
          <a:p>
            <a:pPr fontAlgn="base"/>
            <a:r>
              <a:rPr lang="en-US" dirty="0"/>
              <a:t>Most research aims come with a brief overview of the promises and benefits of reading the research paper.</a:t>
            </a:r>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19</a:t>
            </a:fld>
            <a:endParaRPr lang="en-GB"/>
          </a:p>
        </p:txBody>
      </p:sp>
    </p:spTree>
    <p:extLst>
      <p:ext uri="{BB962C8B-B14F-4D97-AF65-F5344CB8AC3E}">
        <p14:creationId xmlns:p14="http://schemas.microsoft.com/office/powerpoint/2010/main" val="329889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RESEARCH FORMAT</a:t>
            </a:r>
            <a:endParaRPr lang="en-GB" dirty="0"/>
          </a:p>
        </p:txBody>
      </p:sp>
      <p:sp>
        <p:nvSpPr>
          <p:cNvPr id="3" name="Content Placeholder 2"/>
          <p:cNvSpPr>
            <a:spLocks noGrp="1"/>
          </p:cNvSpPr>
          <p:nvPr>
            <p:ph idx="1"/>
          </p:nvPr>
        </p:nvSpPr>
        <p:spPr/>
        <p:txBody>
          <a:bodyPr/>
          <a:lstStyle/>
          <a:p>
            <a:pPr lvl="0"/>
            <a:r>
              <a:rPr lang="en-GB" b="1" dirty="0"/>
              <a:t>PRELIMINARY</a:t>
            </a:r>
          </a:p>
          <a:p>
            <a:pPr lvl="0">
              <a:buFont typeface="Wingdings" panose="05000000000000000000" pitchFamily="2" charset="2"/>
              <a:buChar char="§"/>
            </a:pPr>
            <a:r>
              <a:rPr lang="en-US" dirty="0"/>
              <a:t>Preliminary section should be numbered in Roman lower case</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2</a:t>
            </a:fld>
            <a:endParaRPr lang="en-GB"/>
          </a:p>
        </p:txBody>
      </p:sp>
    </p:spTree>
    <p:extLst>
      <p:ext uri="{BB962C8B-B14F-4D97-AF65-F5344CB8AC3E}">
        <p14:creationId xmlns:p14="http://schemas.microsoft.com/office/powerpoint/2010/main" val="1233008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gripping researching aim</a:t>
            </a:r>
            <a:endParaRPr lang="en-GB" dirty="0"/>
          </a:p>
        </p:txBody>
      </p:sp>
      <p:sp>
        <p:nvSpPr>
          <p:cNvPr id="3" name="Content Placeholder 2"/>
          <p:cNvSpPr>
            <a:spLocks noGrp="1"/>
          </p:cNvSpPr>
          <p:nvPr>
            <p:ph idx="1"/>
          </p:nvPr>
        </p:nvSpPr>
        <p:spPr/>
        <p:txBody>
          <a:bodyPr/>
          <a:lstStyle/>
          <a:p>
            <a:pPr marL="571500" indent="-571500">
              <a:buAutoNum type="romanLcPeriod"/>
            </a:pPr>
            <a:r>
              <a:rPr lang="en-US" b="1" dirty="0"/>
              <a:t>Explicitly state the aim and objectives of your research.</a:t>
            </a:r>
          </a:p>
          <a:p>
            <a:r>
              <a:rPr lang="en-US" dirty="0"/>
              <a:t>In stating your research aim, use action-verb words. </a:t>
            </a:r>
          </a:p>
          <a:p>
            <a:r>
              <a:rPr lang="en-US" dirty="0"/>
              <a:t>Avoid using slack and dull words. </a:t>
            </a:r>
          </a:p>
          <a:p>
            <a:r>
              <a:rPr lang="en-US" dirty="0"/>
              <a:t>Preferably, your statements should be in verb-form.</a:t>
            </a:r>
          </a:p>
          <a:p>
            <a:pPr marL="0" indent="0">
              <a:buNone/>
            </a:pPr>
            <a:endParaRPr lang="en-US" dirty="0"/>
          </a:p>
          <a:p>
            <a:pPr marL="0" indent="0">
              <a:buNone/>
            </a:pPr>
            <a:r>
              <a:rPr lang="en-US" dirty="0"/>
              <a:t>ii. </a:t>
            </a:r>
            <a:r>
              <a:rPr lang="en-US" b="1" dirty="0"/>
              <a:t>Determine the number of aims that should be in your proposal</a:t>
            </a:r>
          </a:p>
          <a:p>
            <a:r>
              <a:rPr lang="en-US" dirty="0"/>
              <a:t>Most supervisors prefer to see one predominant research aim and then an additional subsidiary research aim.</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20</a:t>
            </a:fld>
            <a:endParaRPr lang="en-GB"/>
          </a:p>
        </p:txBody>
      </p:sp>
    </p:spTree>
    <p:extLst>
      <p:ext uri="{BB962C8B-B14F-4D97-AF65-F5344CB8AC3E}">
        <p14:creationId xmlns:p14="http://schemas.microsoft.com/office/powerpoint/2010/main" val="176381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287383"/>
            <a:ext cx="10974977" cy="6348548"/>
          </a:xfrm>
        </p:spPr>
        <p:txBody>
          <a:bodyPr>
            <a:normAutofit/>
          </a:bodyPr>
          <a:lstStyle/>
          <a:p>
            <a:pPr marL="0" indent="0">
              <a:buNone/>
            </a:pPr>
            <a:r>
              <a:rPr lang="en-US" dirty="0"/>
              <a:t>iii. </a:t>
            </a:r>
            <a:r>
              <a:rPr lang="en-US" b="1" dirty="0"/>
              <a:t>Write them with broad terms</a:t>
            </a:r>
          </a:p>
          <a:p>
            <a:r>
              <a:rPr lang="en-US" dirty="0"/>
              <a:t>Research aims are to be written with a broad term that captures the whole essence of the work. </a:t>
            </a:r>
          </a:p>
          <a:p>
            <a:r>
              <a:rPr lang="en-US" dirty="0"/>
              <a:t>While objectives should be concise, as they capture the small unit of actions to be taken to achieve those aims.</a:t>
            </a:r>
          </a:p>
          <a:p>
            <a:endParaRPr lang="en-US" dirty="0"/>
          </a:p>
          <a:p>
            <a:pPr marL="0" indent="0">
              <a:buNone/>
            </a:pPr>
            <a:r>
              <a:rPr lang="en-US" dirty="0"/>
              <a:t>iv. </a:t>
            </a:r>
            <a:r>
              <a:rPr lang="en-GB" b="1" dirty="0"/>
              <a:t>Make It Short</a:t>
            </a:r>
          </a:p>
          <a:p>
            <a:r>
              <a:rPr lang="en-US" dirty="0"/>
              <a:t>Your research aim and objectives should be very short. </a:t>
            </a:r>
          </a:p>
          <a:p>
            <a:r>
              <a:rPr lang="en-US" dirty="0"/>
              <a:t>The purpose of this is to make your readers remember your dreams and objectives. </a:t>
            </a:r>
          </a:p>
          <a:p>
            <a:r>
              <a:rPr lang="en-US" dirty="0"/>
              <a:t>It should not be written with complex sentences. </a:t>
            </a:r>
          </a:p>
          <a:p>
            <a:r>
              <a:rPr lang="en-US" dirty="0"/>
              <a:t>Both the aim and objectives of your proposal should not exceed 500 to 1000 words</a:t>
            </a: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21</a:t>
            </a:fld>
            <a:endParaRPr lang="en-GB"/>
          </a:p>
        </p:txBody>
      </p:sp>
    </p:spTree>
    <p:extLst>
      <p:ext uri="{BB962C8B-B14F-4D97-AF65-F5344CB8AC3E}">
        <p14:creationId xmlns:p14="http://schemas.microsoft.com/office/powerpoint/2010/main" val="335121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marL="0" indent="0">
              <a:buNone/>
            </a:pPr>
            <a:r>
              <a:rPr lang="en-US" dirty="0"/>
              <a:t>v.</a:t>
            </a:r>
            <a:r>
              <a:rPr lang="en-US" b="1" dirty="0"/>
              <a:t> Let Them Relate to Each other</a:t>
            </a:r>
          </a:p>
          <a:p>
            <a:r>
              <a:rPr lang="en-US" dirty="0"/>
              <a:t>While stating your aims and objectives, let them flow with each other. </a:t>
            </a:r>
          </a:p>
          <a:p>
            <a:r>
              <a:rPr lang="en-US" dirty="0"/>
              <a:t>If your goals do not relate to each other, then you maim the believability of your work. </a:t>
            </a:r>
          </a:p>
          <a:p>
            <a:r>
              <a:rPr lang="en-US" dirty="0"/>
              <a:t>The question is, the aims and objectives you stated, can they be actualized with one factor?</a:t>
            </a:r>
            <a:endParaRPr lang="en-GB" b="1"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22</a:t>
            </a:fld>
            <a:endParaRPr lang="en-GB"/>
          </a:p>
        </p:txBody>
      </p:sp>
    </p:spTree>
    <p:extLst>
      <p:ext uri="{BB962C8B-B14F-4D97-AF65-F5344CB8AC3E}">
        <p14:creationId xmlns:p14="http://schemas.microsoft.com/office/powerpoint/2010/main" val="344382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1.6 Objectives of the </a:t>
            </a:r>
            <a:r>
              <a:rPr lang="en-GB" dirty="0" smtClean="0"/>
              <a:t>Research</a:t>
            </a:r>
            <a:r>
              <a:rPr lang="en-GB" dirty="0"/>
              <a:t/>
            </a:r>
            <a:br>
              <a:rPr lang="en-GB" dirty="0"/>
            </a:br>
            <a:r>
              <a:rPr lang="en-GB" dirty="0"/>
              <a:t>1.6.1 Main Objective of the </a:t>
            </a:r>
            <a:r>
              <a:rPr lang="en-GB" dirty="0" smtClean="0"/>
              <a:t>Research</a:t>
            </a:r>
            <a:br>
              <a:rPr lang="en-GB" dirty="0" smtClean="0"/>
            </a:br>
            <a:r>
              <a:rPr lang="en-GB" b="1" dirty="0" smtClean="0"/>
              <a:t>Recite the Research </a:t>
            </a:r>
            <a:r>
              <a:rPr lang="en-GB" b="1" dirty="0"/>
              <a:t>T</a:t>
            </a:r>
            <a:r>
              <a:rPr lang="en-GB" b="1" dirty="0" smtClean="0"/>
              <a:t>itle</a:t>
            </a:r>
            <a:r>
              <a:rPr lang="en-GB" dirty="0"/>
              <a:t/>
            </a:r>
            <a:br>
              <a:rPr lang="en-GB" dirty="0"/>
            </a:br>
            <a:r>
              <a:rPr lang="en-GB" dirty="0"/>
              <a:t>1.6.2 Specific Objectives of the Research </a:t>
            </a:r>
          </a:p>
        </p:txBody>
      </p:sp>
      <p:sp>
        <p:nvSpPr>
          <p:cNvPr id="3" name="Content Placeholder 2"/>
          <p:cNvSpPr>
            <a:spLocks noGrp="1"/>
          </p:cNvSpPr>
          <p:nvPr>
            <p:ph idx="1"/>
          </p:nvPr>
        </p:nvSpPr>
        <p:spPr>
          <a:xfrm>
            <a:off x="838200" y="1916112"/>
            <a:ext cx="10515600" cy="4805363"/>
          </a:xfrm>
        </p:spPr>
        <p:txBody>
          <a:bodyPr>
            <a:normAutofit lnSpcReduction="10000"/>
          </a:bodyPr>
          <a:lstStyle/>
          <a:p>
            <a:r>
              <a:rPr lang="en-US" dirty="0"/>
              <a:t>The purpose of research objectives is </a:t>
            </a:r>
            <a:r>
              <a:rPr lang="en-US" b="1" dirty="0"/>
              <a:t>to drive the research project, including data collection, analysis and conclusions</a:t>
            </a:r>
            <a:r>
              <a:rPr lang="en-US" dirty="0"/>
              <a:t>. </a:t>
            </a:r>
          </a:p>
          <a:p>
            <a:r>
              <a:rPr lang="en-US" dirty="0"/>
              <a:t>Research objectives also help you narrow in on the focus of your research and key variables, guiding you through the research process.</a:t>
            </a:r>
          </a:p>
          <a:p>
            <a:r>
              <a:rPr lang="en-US" dirty="0"/>
              <a:t>Research Objectives should </a:t>
            </a:r>
            <a:r>
              <a:rPr lang="en-US" dirty="0" smtClean="0"/>
              <a:t>be numbered </a:t>
            </a:r>
            <a:r>
              <a:rPr lang="en-US" dirty="0"/>
              <a:t>in roman lower case</a:t>
            </a:r>
          </a:p>
          <a:p>
            <a:r>
              <a:rPr lang="en-US" dirty="0"/>
              <a:t>Totaling 3 to 4 only</a:t>
            </a:r>
          </a:p>
          <a:p>
            <a:r>
              <a:rPr lang="en-US" dirty="0"/>
              <a:t>They should be SMART (</a:t>
            </a:r>
            <a:r>
              <a:rPr lang="en-US" b="1" dirty="0"/>
              <a:t>S</a:t>
            </a:r>
            <a:r>
              <a:rPr lang="en-US" dirty="0"/>
              <a:t>pecific </a:t>
            </a:r>
            <a:r>
              <a:rPr lang="en-US" b="1" dirty="0"/>
              <a:t>M</a:t>
            </a:r>
            <a:r>
              <a:rPr lang="en-US" dirty="0"/>
              <a:t>easurable </a:t>
            </a:r>
            <a:r>
              <a:rPr lang="en-US" b="1" dirty="0"/>
              <a:t>A</a:t>
            </a:r>
            <a:r>
              <a:rPr lang="en-US" dirty="0"/>
              <a:t>chievable </a:t>
            </a:r>
            <a:r>
              <a:rPr lang="en-US" b="1" dirty="0"/>
              <a:t>R</a:t>
            </a:r>
            <a:r>
              <a:rPr lang="en-US" dirty="0"/>
              <a:t>ealistic and </a:t>
            </a:r>
            <a:r>
              <a:rPr lang="en-US" b="1" dirty="0"/>
              <a:t>T</a:t>
            </a:r>
            <a:r>
              <a:rPr lang="en-US" dirty="0"/>
              <a:t>ime-bound).</a:t>
            </a:r>
          </a:p>
          <a:p>
            <a:r>
              <a:rPr lang="en-US" dirty="0"/>
              <a:t>And be the functional specifications of the system under development</a:t>
            </a:r>
          </a:p>
          <a:p>
            <a:r>
              <a:rPr lang="en-US" dirty="0"/>
              <a:t>Specific </a:t>
            </a:r>
            <a:r>
              <a:rPr lang="en-US" dirty="0" smtClean="0"/>
              <a:t>objectives must </a:t>
            </a:r>
            <a:r>
              <a:rPr lang="en-US" dirty="0"/>
              <a:t>be atomic sentences</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23</a:t>
            </a:fld>
            <a:endParaRPr lang="en-GB"/>
          </a:p>
        </p:txBody>
      </p:sp>
    </p:spTree>
    <p:extLst>
      <p:ext uri="{BB962C8B-B14F-4D97-AF65-F5344CB8AC3E}">
        <p14:creationId xmlns:p14="http://schemas.microsoft.com/office/powerpoint/2010/main" val="284732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4852"/>
          </a:xfrm>
        </p:spPr>
        <p:txBody>
          <a:bodyPr/>
          <a:lstStyle/>
          <a:p>
            <a:r>
              <a:rPr lang="en-US" b="1" dirty="0"/>
              <a:t>What are the research objectives?</a:t>
            </a:r>
          </a:p>
        </p:txBody>
      </p:sp>
      <p:sp>
        <p:nvSpPr>
          <p:cNvPr id="3" name="Content Placeholder 2"/>
          <p:cNvSpPr>
            <a:spLocks noGrp="1"/>
          </p:cNvSpPr>
          <p:nvPr>
            <p:ph idx="1"/>
          </p:nvPr>
        </p:nvSpPr>
        <p:spPr/>
        <p:txBody>
          <a:bodyPr/>
          <a:lstStyle/>
          <a:p>
            <a:r>
              <a:rPr lang="en-US" dirty="0"/>
              <a:t>In general, research objectives describe what we </a:t>
            </a:r>
            <a:r>
              <a:rPr lang="en-US" b="1" dirty="0"/>
              <a:t>expect to achieve</a:t>
            </a:r>
            <a:r>
              <a:rPr lang="en-US" dirty="0"/>
              <a:t> by a project.</a:t>
            </a:r>
          </a:p>
          <a:p>
            <a:r>
              <a:rPr lang="en-US" dirty="0"/>
              <a:t>Research objectives are usually expressed in</a:t>
            </a:r>
            <a:r>
              <a:rPr lang="en-US" b="1" dirty="0"/>
              <a:t> lay terms</a:t>
            </a:r>
            <a:r>
              <a:rPr lang="en-US" dirty="0"/>
              <a:t> and are directed as much to the client as to the researcher. </a:t>
            </a:r>
          </a:p>
          <a:p>
            <a:r>
              <a:rPr lang="en-US" dirty="0"/>
              <a:t>Research objectives may be linked with a hypothesis or used as a statement of purpose in a study that does not have a hypothesis.</a:t>
            </a:r>
          </a:p>
          <a:p>
            <a:r>
              <a:rPr lang="en-US" dirty="0"/>
              <a:t>Even if the nature of the research has not been clear to the layperson from the hypotheses, s/he should be able to understand the research from the objectives.</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24</a:t>
            </a:fld>
            <a:endParaRPr lang="en-GB"/>
          </a:p>
        </p:txBody>
      </p:sp>
    </p:spTree>
    <p:extLst>
      <p:ext uri="{BB962C8B-B14F-4D97-AF65-F5344CB8AC3E}">
        <p14:creationId xmlns:p14="http://schemas.microsoft.com/office/powerpoint/2010/main" val="1678487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5" y="285008"/>
            <a:ext cx="11352811" cy="6341423"/>
          </a:xfrm>
        </p:spPr>
        <p:txBody>
          <a:bodyPr>
            <a:normAutofit lnSpcReduction="10000"/>
          </a:bodyPr>
          <a:lstStyle/>
          <a:p>
            <a:r>
              <a:rPr lang="en-US" dirty="0"/>
              <a:t>As a rule of </a:t>
            </a:r>
            <a:r>
              <a:rPr lang="en-US" dirty="0" smtClean="0"/>
              <a:t>th</a:t>
            </a:r>
            <a:r>
              <a:rPr lang="en-US" dirty="0" smtClean="0"/>
              <a:t>umb</a:t>
            </a:r>
            <a:r>
              <a:rPr lang="en-US" dirty="0"/>
              <a:t>, there would be one research aim and several research objectives. </a:t>
            </a:r>
          </a:p>
          <a:p>
            <a:r>
              <a:rPr lang="en-US" dirty="0"/>
              <a:t>Achievement of each research objective will lead to the achievement of the research aim.</a:t>
            </a:r>
          </a:p>
          <a:p>
            <a:r>
              <a:rPr lang="en-US" dirty="0"/>
              <a:t>This is system development. </a:t>
            </a:r>
          </a:p>
          <a:p>
            <a:r>
              <a:rPr lang="en-US" dirty="0"/>
              <a:t>When writing your specific research objectives, avoid use of words like “</a:t>
            </a:r>
            <a:r>
              <a:rPr lang="en-US" b="1" dirty="0"/>
              <a:t>To Identify….</a:t>
            </a:r>
            <a:r>
              <a:rPr lang="en-US" dirty="0"/>
              <a:t>”, “</a:t>
            </a:r>
            <a:r>
              <a:rPr lang="en-US" b="1" dirty="0"/>
              <a:t>To Investigate….</a:t>
            </a:r>
            <a:r>
              <a:rPr lang="en-US" dirty="0"/>
              <a:t>”, “</a:t>
            </a:r>
            <a:r>
              <a:rPr lang="en-US" b="1" dirty="0"/>
              <a:t>To Assess…</a:t>
            </a:r>
            <a:r>
              <a:rPr lang="en-US" dirty="0"/>
              <a:t>”, “</a:t>
            </a:r>
            <a:r>
              <a:rPr lang="en-US" b="1" dirty="0"/>
              <a:t>To Explore….</a:t>
            </a:r>
            <a:r>
              <a:rPr lang="en-US" dirty="0"/>
              <a:t>”, “</a:t>
            </a:r>
            <a:r>
              <a:rPr lang="en-US" b="1" dirty="0"/>
              <a:t>To Automate…</a:t>
            </a:r>
            <a:r>
              <a:rPr lang="en-US" dirty="0"/>
              <a:t>”, “</a:t>
            </a:r>
            <a:r>
              <a:rPr lang="en-US" b="1" dirty="0"/>
              <a:t>To Evaluate…</a:t>
            </a:r>
            <a:r>
              <a:rPr lang="en-US" dirty="0"/>
              <a:t>”, “</a:t>
            </a:r>
            <a:r>
              <a:rPr lang="en-US" b="1" dirty="0"/>
              <a:t>To Determine</a:t>
            </a:r>
            <a:r>
              <a:rPr lang="en-US" b="1" dirty="0" smtClean="0"/>
              <a:t>….</a:t>
            </a:r>
            <a:r>
              <a:rPr lang="en-US" dirty="0" smtClean="0"/>
              <a:t>”, </a:t>
            </a:r>
            <a:r>
              <a:rPr lang="en-US" b="1" dirty="0" smtClean="0"/>
              <a:t>“To Discuss….”,</a:t>
            </a:r>
            <a:r>
              <a:rPr lang="en-US" dirty="0" smtClean="0"/>
              <a:t> </a:t>
            </a:r>
            <a:r>
              <a:rPr lang="en-US" dirty="0"/>
              <a:t>“</a:t>
            </a:r>
            <a:r>
              <a:rPr lang="en-US" b="1" dirty="0"/>
              <a:t>To Gather and Understand….</a:t>
            </a:r>
            <a:r>
              <a:rPr lang="en-US" dirty="0"/>
              <a:t>”, “</a:t>
            </a:r>
            <a:r>
              <a:rPr lang="en-US" b="1" dirty="0"/>
              <a:t>To Analyze…”, </a:t>
            </a:r>
            <a:r>
              <a:rPr lang="en-US" dirty="0"/>
              <a:t>“</a:t>
            </a:r>
            <a:r>
              <a:rPr lang="en-US" b="1" dirty="0"/>
              <a:t>To Provide…..</a:t>
            </a:r>
            <a:r>
              <a:rPr lang="en-US" dirty="0"/>
              <a:t>”, “</a:t>
            </a:r>
            <a:r>
              <a:rPr lang="en-US" b="1" dirty="0"/>
              <a:t>To Suggest…</a:t>
            </a:r>
            <a:r>
              <a:rPr lang="en-US" dirty="0"/>
              <a:t>”, “</a:t>
            </a:r>
            <a:r>
              <a:rPr lang="en-US" b="1" dirty="0"/>
              <a:t>To Contribute…</a:t>
            </a:r>
            <a:r>
              <a:rPr lang="en-US" dirty="0"/>
              <a:t>”, “</a:t>
            </a:r>
            <a:r>
              <a:rPr lang="en-US" b="1" dirty="0"/>
              <a:t>To Recommend…..</a:t>
            </a:r>
            <a:r>
              <a:rPr lang="en-US" dirty="0"/>
              <a:t>”, “</a:t>
            </a:r>
            <a:r>
              <a:rPr lang="en-US" b="1" dirty="0"/>
              <a:t>To Improve…</a:t>
            </a:r>
            <a:r>
              <a:rPr lang="en-US" dirty="0"/>
              <a:t>”, </a:t>
            </a:r>
            <a:r>
              <a:rPr lang="en-US" dirty="0" smtClean="0"/>
              <a:t>“</a:t>
            </a:r>
            <a:r>
              <a:rPr lang="en-US" b="1" dirty="0" smtClean="0"/>
              <a:t>To Enhance Transparency…”</a:t>
            </a:r>
            <a:r>
              <a:rPr lang="en-US" dirty="0" smtClean="0"/>
              <a:t>“</a:t>
            </a:r>
            <a:r>
              <a:rPr lang="en-US" b="1" dirty="0" smtClean="0"/>
              <a:t>To </a:t>
            </a:r>
            <a:r>
              <a:rPr lang="en-US" b="1" dirty="0"/>
              <a:t>Help…</a:t>
            </a:r>
            <a:r>
              <a:rPr lang="en-US" dirty="0"/>
              <a:t>”, “</a:t>
            </a:r>
            <a:r>
              <a:rPr lang="en-US" b="1" dirty="0"/>
              <a:t>To Review…</a:t>
            </a:r>
            <a:r>
              <a:rPr lang="en-US" dirty="0"/>
              <a:t>”, </a:t>
            </a:r>
            <a:r>
              <a:rPr lang="en-US" dirty="0" smtClean="0"/>
              <a:t> </a:t>
            </a:r>
            <a:r>
              <a:rPr lang="en-US" dirty="0"/>
              <a:t>“</a:t>
            </a:r>
            <a:r>
              <a:rPr lang="en-US" b="1" dirty="0"/>
              <a:t>To Propose…</a:t>
            </a:r>
            <a:r>
              <a:rPr lang="en-US" dirty="0"/>
              <a:t>”, “</a:t>
            </a:r>
            <a:r>
              <a:rPr lang="en-US" b="1" dirty="0"/>
              <a:t>To Offer…</a:t>
            </a:r>
            <a:r>
              <a:rPr lang="en-US" dirty="0"/>
              <a:t>”, “</a:t>
            </a:r>
            <a:r>
              <a:rPr lang="en-US" b="1" dirty="0"/>
              <a:t>To Increase…”, “To Examine…”</a:t>
            </a:r>
            <a:r>
              <a:rPr lang="en-US" dirty="0"/>
              <a:t> </a:t>
            </a:r>
            <a:r>
              <a:rPr lang="en-US" dirty="0" err="1"/>
              <a:t>e.t.c</a:t>
            </a:r>
            <a:endParaRPr lang="en-US" dirty="0"/>
          </a:p>
          <a:p>
            <a:pPr fontAlgn="base"/>
            <a:r>
              <a:rPr lang="en-US" dirty="0"/>
              <a:t>NB:- </a:t>
            </a:r>
            <a:r>
              <a:rPr lang="en-US" b="1" dirty="0"/>
              <a:t>A research objective describes, in a few words, the result of the research project after its implementation. </a:t>
            </a:r>
          </a:p>
          <a:p>
            <a:pPr fontAlgn="base"/>
            <a:r>
              <a:rPr lang="en-US" b="1" dirty="0"/>
              <a:t>It answers the question, “</a:t>
            </a:r>
            <a:r>
              <a:rPr lang="en-US" b="1" i="1" dirty="0"/>
              <a:t>What does the researcher want or hope to achieve at the end of the research project.”</a:t>
            </a:r>
            <a:r>
              <a:rPr lang="en-US" b="1" dirty="0"/>
              <a:t> </a:t>
            </a:r>
          </a:p>
          <a:p>
            <a:endParaRPr lang="en-GB" dirty="0"/>
          </a:p>
        </p:txBody>
      </p:sp>
      <p:sp>
        <p:nvSpPr>
          <p:cNvPr id="2" name="Footer Placeholder 1"/>
          <p:cNvSpPr>
            <a:spLocks noGrp="1"/>
          </p:cNvSpPr>
          <p:nvPr>
            <p:ph type="ftr" sz="quarter" idx="11"/>
          </p:nvPr>
        </p:nvSpPr>
        <p:spPr/>
        <p:txBody>
          <a:bodyPr/>
          <a:lstStyle/>
          <a:p>
            <a:r>
              <a:rPr lang="en-GB" dirty="0"/>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25</a:t>
            </a:fld>
            <a:endParaRPr lang="en-GB"/>
          </a:p>
        </p:txBody>
      </p:sp>
    </p:spTree>
    <p:extLst>
      <p:ext uri="{BB962C8B-B14F-4D97-AF65-F5344CB8AC3E}">
        <p14:creationId xmlns:p14="http://schemas.microsoft.com/office/powerpoint/2010/main" val="3646249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9395C6-75E5-4781-85FE-29D86B2424CA}"/>
              </a:ext>
            </a:extLst>
          </p:cNvPr>
          <p:cNvSpPr>
            <a:spLocks noGrp="1"/>
          </p:cNvSpPr>
          <p:nvPr>
            <p:ph idx="1"/>
          </p:nvPr>
        </p:nvSpPr>
        <p:spPr/>
        <p:txBody>
          <a:bodyPr/>
          <a:lstStyle/>
          <a:p>
            <a:r>
              <a:rPr lang="en-US" dirty="0"/>
              <a:t>When writing your specific objectives; avoid non-functional specification terms like; Avoid words like “</a:t>
            </a:r>
            <a:r>
              <a:rPr lang="en-US" b="1" dirty="0"/>
              <a:t>User Friendly…”, “Ease of Use…”, “Efficiency….”, “Secure…”, </a:t>
            </a:r>
            <a:r>
              <a:rPr lang="en-US" b="1" dirty="0" smtClean="0"/>
              <a:t>“Impact</a:t>
            </a:r>
            <a:r>
              <a:rPr lang="en-US" b="1" smtClean="0"/>
              <a:t>…”,”Effectiveness”</a:t>
            </a:r>
            <a:endParaRPr lang="en-US" b="1" dirty="0"/>
          </a:p>
          <a:p>
            <a:endParaRPr lang="en-US" dirty="0"/>
          </a:p>
        </p:txBody>
      </p:sp>
      <p:sp>
        <p:nvSpPr>
          <p:cNvPr id="4" name="Footer Placeholder 3">
            <a:extLst>
              <a:ext uri="{FF2B5EF4-FFF2-40B4-BE49-F238E27FC236}">
                <a16:creationId xmlns:a16="http://schemas.microsoft.com/office/drawing/2014/main" xmlns="" id="{70DF9648-6FE3-49DB-9D7E-F7D5C9A3F88F}"/>
              </a:ext>
            </a:extLst>
          </p:cNvPr>
          <p:cNvSpPr>
            <a:spLocks noGrp="1"/>
          </p:cNvSpPr>
          <p:nvPr>
            <p:ph type="ftr" sz="quarter" idx="11"/>
          </p:nvPr>
        </p:nvSpPr>
        <p:spPr/>
        <p:txBody>
          <a:bodyPr/>
          <a:lstStyle/>
          <a:p>
            <a:r>
              <a:rPr lang="en-GB"/>
              <a:t>Research Talk</a:t>
            </a:r>
          </a:p>
        </p:txBody>
      </p:sp>
      <p:sp>
        <p:nvSpPr>
          <p:cNvPr id="5" name="Slide Number Placeholder 4">
            <a:extLst>
              <a:ext uri="{FF2B5EF4-FFF2-40B4-BE49-F238E27FC236}">
                <a16:creationId xmlns:a16="http://schemas.microsoft.com/office/drawing/2014/main" xmlns="" id="{C3F06366-ED41-467B-9533-E5948A2E1462}"/>
              </a:ext>
            </a:extLst>
          </p:cNvPr>
          <p:cNvSpPr>
            <a:spLocks noGrp="1"/>
          </p:cNvSpPr>
          <p:nvPr>
            <p:ph type="sldNum" sz="quarter" idx="12"/>
          </p:nvPr>
        </p:nvSpPr>
        <p:spPr/>
        <p:txBody>
          <a:bodyPr/>
          <a:lstStyle/>
          <a:p>
            <a:fld id="{8A5F548E-8327-481B-8086-06896D061425}" type="slidenum">
              <a:rPr lang="en-GB" smtClean="0"/>
              <a:t>26</a:t>
            </a:fld>
            <a:endParaRPr lang="en-GB"/>
          </a:p>
        </p:txBody>
      </p:sp>
    </p:spTree>
    <p:extLst>
      <p:ext uri="{BB962C8B-B14F-4D97-AF65-F5344CB8AC3E}">
        <p14:creationId xmlns:p14="http://schemas.microsoft.com/office/powerpoint/2010/main" val="3050212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WHAT ARE THE USES OF THE RESEARCH OBJECTIVE?</a:t>
            </a:r>
            <a:br>
              <a:rPr lang="en-US" cap="all" dirty="0"/>
            </a:br>
            <a:endParaRPr lang="en-GB" dirty="0"/>
          </a:p>
        </p:txBody>
      </p:sp>
      <p:sp>
        <p:nvSpPr>
          <p:cNvPr id="3" name="Content Placeholder 2"/>
          <p:cNvSpPr>
            <a:spLocks noGrp="1"/>
          </p:cNvSpPr>
          <p:nvPr>
            <p:ph idx="1"/>
          </p:nvPr>
        </p:nvSpPr>
        <p:spPr>
          <a:xfrm>
            <a:off x="838200" y="1580606"/>
            <a:ext cx="10515600" cy="4596357"/>
          </a:xfrm>
        </p:spPr>
        <p:txBody>
          <a:bodyPr/>
          <a:lstStyle/>
          <a:p>
            <a:pPr fontAlgn="base"/>
            <a:r>
              <a:rPr lang="en-US" dirty="0"/>
              <a:t>The uses of the research objective are enumerated below:</a:t>
            </a:r>
          </a:p>
          <a:p>
            <a:pPr marL="571500" indent="-571500" fontAlgn="base">
              <a:buFont typeface="+mj-lt"/>
              <a:buAutoNum type="romanLcPeriod"/>
            </a:pPr>
            <a:r>
              <a:rPr lang="en-US" dirty="0"/>
              <a:t>serves as the researcher’s guide in identifying the appropriate research design,</a:t>
            </a:r>
          </a:p>
          <a:p>
            <a:pPr marL="571500" indent="-571500" fontAlgn="base">
              <a:buFont typeface="+mj-lt"/>
              <a:buAutoNum type="romanLcPeriod"/>
            </a:pPr>
            <a:r>
              <a:rPr lang="en-US" dirty="0"/>
              <a:t>identifies the </a:t>
            </a:r>
            <a:r>
              <a:rPr lang="en-US" b="1" i="1" dirty="0"/>
              <a:t>variables</a:t>
            </a:r>
            <a:r>
              <a:rPr lang="en-US" dirty="0"/>
              <a:t> of the study, and</a:t>
            </a:r>
          </a:p>
          <a:p>
            <a:pPr marL="571500" indent="-571500" fontAlgn="base">
              <a:buFont typeface="+mj-lt"/>
              <a:buAutoNum type="romanLcPeriod"/>
            </a:pPr>
            <a:r>
              <a:rPr lang="en-US" dirty="0"/>
              <a:t>specifies the data collection procedure and the corresponding analysis for the data generated.</a:t>
            </a:r>
          </a:p>
          <a:p>
            <a:pPr marL="0" indent="0" fontAlgn="base">
              <a:buNone/>
            </a:pPr>
            <a:endParaRPr lang="en-US" dirty="0"/>
          </a:p>
          <a:p>
            <a:pPr fontAlgn="base"/>
            <a:r>
              <a:rPr lang="en-US" dirty="0"/>
              <a:t>The research design serves as the “blueprint” for the research investigation.</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27</a:t>
            </a:fld>
            <a:endParaRPr lang="en-GB"/>
          </a:p>
        </p:txBody>
      </p:sp>
    </p:spTree>
    <p:extLst>
      <p:ext uri="{BB962C8B-B14F-4D97-AF65-F5344CB8AC3E}">
        <p14:creationId xmlns:p14="http://schemas.microsoft.com/office/powerpoint/2010/main" val="3322279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t>HOW IS THE RESEARCH OBJECTIVE WRITTEN?</a:t>
            </a:r>
            <a:br>
              <a:rPr lang="en-US" cap="all" dirty="0"/>
            </a:br>
            <a:endParaRPr lang="en-GB" dirty="0"/>
          </a:p>
        </p:txBody>
      </p:sp>
      <p:sp>
        <p:nvSpPr>
          <p:cNvPr id="3" name="Content Placeholder 2"/>
          <p:cNvSpPr>
            <a:spLocks noGrp="1"/>
          </p:cNvSpPr>
          <p:nvPr>
            <p:ph idx="1"/>
          </p:nvPr>
        </p:nvSpPr>
        <p:spPr>
          <a:xfrm>
            <a:off x="514349" y="1214438"/>
            <a:ext cx="11129963" cy="4962525"/>
          </a:xfrm>
        </p:spPr>
        <p:txBody>
          <a:bodyPr/>
          <a:lstStyle/>
          <a:p>
            <a:pPr fontAlgn="base"/>
            <a:r>
              <a:rPr lang="en-US" dirty="0"/>
              <a:t>A research objective must be achievable, i.e., </a:t>
            </a:r>
            <a:r>
              <a:rPr lang="en-US" b="1" i="1" dirty="0"/>
              <a:t>it must be framed keeping in mind the available time, infrastructure required for research, and other resources</a:t>
            </a:r>
            <a:r>
              <a:rPr lang="en-US" dirty="0"/>
              <a:t>.</a:t>
            </a:r>
          </a:p>
          <a:p>
            <a:pPr fontAlgn="base"/>
            <a:r>
              <a:rPr lang="en-US" dirty="0"/>
              <a:t>Before forming a research objective, </a:t>
            </a:r>
            <a:r>
              <a:rPr lang="en-US" b="1" i="1" dirty="0"/>
              <a:t>you should read about all the developments in your area of research and find gaps in knowledge that need to be addressed</a:t>
            </a:r>
            <a:r>
              <a:rPr lang="en-US" dirty="0"/>
              <a:t>. </a:t>
            </a:r>
          </a:p>
          <a:p>
            <a:pPr fontAlgn="base"/>
            <a:r>
              <a:rPr lang="en-US" dirty="0"/>
              <a:t>Readings will help you come up with suitable objectives for your research project.</a:t>
            </a:r>
          </a:p>
          <a:p>
            <a:pPr fontAlgn="base"/>
            <a:r>
              <a:rPr lang="en-US" dirty="0"/>
              <a:t>Specific objectives must be SMART; </a:t>
            </a:r>
            <a:r>
              <a:rPr lang="en-US" b="1" dirty="0"/>
              <a:t>S</a:t>
            </a:r>
            <a:r>
              <a:rPr lang="en-US" dirty="0"/>
              <a:t>pecific </a:t>
            </a:r>
            <a:r>
              <a:rPr lang="en-US" b="1" dirty="0"/>
              <a:t>M</a:t>
            </a:r>
            <a:r>
              <a:rPr lang="en-US" dirty="0"/>
              <a:t>easurable, </a:t>
            </a:r>
            <a:r>
              <a:rPr lang="en-US" b="1" dirty="0"/>
              <a:t>A</a:t>
            </a:r>
            <a:r>
              <a:rPr lang="en-US" dirty="0"/>
              <a:t>chievable, </a:t>
            </a:r>
            <a:r>
              <a:rPr lang="en-US" b="1" dirty="0"/>
              <a:t>R</a:t>
            </a:r>
            <a:r>
              <a:rPr lang="en-US" dirty="0"/>
              <a:t>ealistic and </a:t>
            </a:r>
            <a:r>
              <a:rPr lang="en-US" b="1" dirty="0"/>
              <a:t>T</a:t>
            </a:r>
            <a:r>
              <a:rPr lang="en-US" dirty="0"/>
              <a:t>ime-bound</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28</a:t>
            </a:fld>
            <a:endParaRPr lang="en-GB"/>
          </a:p>
        </p:txBody>
      </p:sp>
    </p:spTree>
    <p:extLst>
      <p:ext uri="{BB962C8B-B14F-4D97-AF65-F5344CB8AC3E}">
        <p14:creationId xmlns:p14="http://schemas.microsoft.com/office/powerpoint/2010/main" val="231255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207963"/>
            <a:ext cx="10515600" cy="1063625"/>
          </a:xfrm>
        </p:spPr>
        <p:txBody>
          <a:bodyPr>
            <a:normAutofit fontScale="90000"/>
          </a:bodyPr>
          <a:lstStyle/>
          <a:p>
            <a:pPr lvl="0"/>
            <a:r>
              <a:rPr lang="en-GB" b="1" i="1" dirty="0"/>
              <a:t>1.7 JUSTIFICATION OF THE RESEARCH</a:t>
            </a:r>
            <a:r>
              <a:rPr lang="en-GB" dirty="0"/>
              <a:t/>
            </a:r>
            <a:br>
              <a:rPr lang="en-GB" dirty="0"/>
            </a:br>
            <a:endParaRPr lang="en-GB" dirty="0"/>
          </a:p>
        </p:txBody>
      </p:sp>
      <p:sp>
        <p:nvSpPr>
          <p:cNvPr id="3" name="Content Placeholder 2"/>
          <p:cNvSpPr>
            <a:spLocks noGrp="1"/>
          </p:cNvSpPr>
          <p:nvPr>
            <p:ph idx="1"/>
          </p:nvPr>
        </p:nvSpPr>
        <p:spPr>
          <a:xfrm>
            <a:off x="257175" y="828676"/>
            <a:ext cx="11558588" cy="5843588"/>
          </a:xfrm>
        </p:spPr>
        <p:txBody>
          <a:bodyPr>
            <a:normAutofit/>
          </a:bodyPr>
          <a:lstStyle/>
          <a:p>
            <a:r>
              <a:rPr lang="en-GB" dirty="0"/>
              <a:t>Refers to </a:t>
            </a:r>
            <a:r>
              <a:rPr lang="en-GB" b="1" dirty="0"/>
              <a:t>the rationale for the research</a:t>
            </a:r>
            <a:r>
              <a:rPr lang="en-GB" dirty="0"/>
              <a:t>, or the reason why the research is being conducted, including an explanation for the design and methods employed in the research.</a:t>
            </a:r>
          </a:p>
          <a:p>
            <a:r>
              <a:rPr lang="en-US" smtClean="0"/>
              <a:t>Research </a:t>
            </a:r>
            <a:r>
              <a:rPr lang="en-US" dirty="0"/>
              <a:t>justification refers to </a:t>
            </a:r>
            <a:r>
              <a:rPr lang="en-US" b="1" dirty="0"/>
              <a:t>the rationale for the research</a:t>
            </a:r>
            <a:r>
              <a:rPr lang="en-US" dirty="0"/>
              <a:t>, or the reason why the research is being conducted, including an explanation for the design and methods employed in the research. </a:t>
            </a:r>
          </a:p>
          <a:p>
            <a:r>
              <a:rPr lang="en-US" dirty="0"/>
              <a:t>This is sometimes because the explanation is implicitly woven into the description of the methodology.</a:t>
            </a:r>
            <a:endParaRPr lang="en-GB" dirty="0"/>
          </a:p>
          <a:p>
            <a:r>
              <a:rPr lang="en-US" dirty="0"/>
              <a:t>Research justification should be </a:t>
            </a:r>
            <a:r>
              <a:rPr lang="en-US" b="1" dirty="0"/>
              <a:t>anchored on existing researches and not assumptions</a:t>
            </a:r>
            <a:r>
              <a:rPr lang="en-US" dirty="0"/>
              <a:t>.</a:t>
            </a:r>
          </a:p>
          <a:p>
            <a:r>
              <a:rPr lang="en-US" dirty="0"/>
              <a:t>Conducting research is the first and most exciting step in a researcher's journey.</a:t>
            </a:r>
            <a:endParaRPr lang="en-GB" dirty="0"/>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29</a:t>
            </a:fld>
            <a:endParaRPr lang="en-GB"/>
          </a:p>
        </p:txBody>
      </p:sp>
    </p:spTree>
    <p:extLst>
      <p:ext uri="{BB962C8B-B14F-4D97-AF65-F5344CB8AC3E}">
        <p14:creationId xmlns:p14="http://schemas.microsoft.com/office/powerpoint/2010/main" val="243089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PAGES</a:t>
            </a:r>
            <a:endParaRPr lang="en-GB" dirty="0"/>
          </a:p>
        </p:txBody>
      </p:sp>
      <p:sp>
        <p:nvSpPr>
          <p:cNvPr id="3" name="Content Placeholder 2"/>
          <p:cNvSpPr>
            <a:spLocks noGrp="1"/>
          </p:cNvSpPr>
          <p:nvPr>
            <p:ph idx="1"/>
          </p:nvPr>
        </p:nvSpPr>
        <p:spPr>
          <a:xfrm>
            <a:off x="414337" y="1414462"/>
            <a:ext cx="11287125" cy="5272087"/>
          </a:xfrm>
        </p:spPr>
        <p:txBody>
          <a:bodyPr>
            <a:normAutofit/>
          </a:bodyPr>
          <a:lstStyle/>
          <a:p>
            <a:r>
              <a:rPr lang="en-US" dirty="0"/>
              <a:t>Blank page</a:t>
            </a:r>
          </a:p>
          <a:p>
            <a:r>
              <a:rPr lang="en-US" dirty="0"/>
              <a:t>Cover page </a:t>
            </a:r>
          </a:p>
          <a:p>
            <a:r>
              <a:rPr lang="en-US" dirty="0"/>
              <a:t>Declaration </a:t>
            </a:r>
            <a:r>
              <a:rPr lang="en-US" dirty="0" smtClean="0"/>
              <a:t>and Approval</a:t>
            </a:r>
            <a:endParaRPr lang="en-US" dirty="0"/>
          </a:p>
          <a:p>
            <a:r>
              <a:rPr lang="en-US" dirty="0"/>
              <a:t>Acknowledgement </a:t>
            </a:r>
          </a:p>
          <a:p>
            <a:r>
              <a:rPr lang="en-US" dirty="0"/>
              <a:t>Dedication </a:t>
            </a:r>
          </a:p>
          <a:p>
            <a:r>
              <a:rPr lang="en-US" dirty="0"/>
              <a:t>Abstract </a:t>
            </a:r>
          </a:p>
          <a:p>
            <a:r>
              <a:rPr lang="en-US" dirty="0"/>
              <a:t>Table of contents </a:t>
            </a:r>
          </a:p>
          <a:p>
            <a:r>
              <a:rPr lang="en-US" dirty="0"/>
              <a:t>List of figures </a:t>
            </a:r>
          </a:p>
          <a:p>
            <a:r>
              <a:rPr lang="en-US" dirty="0"/>
              <a:t>List of Tables </a:t>
            </a:r>
          </a:p>
          <a:p>
            <a:r>
              <a:rPr lang="en-US" dirty="0"/>
              <a:t>Definition of key terms</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a:t>
            </a:fld>
            <a:endParaRPr lang="en-GB"/>
          </a:p>
        </p:txBody>
      </p:sp>
    </p:spTree>
    <p:extLst>
      <p:ext uri="{BB962C8B-B14F-4D97-AF65-F5344CB8AC3E}">
        <p14:creationId xmlns:p14="http://schemas.microsoft.com/office/powerpoint/2010/main" val="1810691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is research justification or justification of a study written?</a:t>
            </a:r>
          </a:p>
        </p:txBody>
      </p:sp>
      <p:sp>
        <p:nvSpPr>
          <p:cNvPr id="3" name="Content Placeholder 2"/>
          <p:cNvSpPr>
            <a:spLocks noGrp="1"/>
          </p:cNvSpPr>
          <p:nvPr>
            <p:ph idx="1"/>
          </p:nvPr>
        </p:nvSpPr>
        <p:spPr>
          <a:xfrm>
            <a:off x="328613" y="1571625"/>
            <a:ext cx="11515725" cy="5143500"/>
          </a:xfrm>
        </p:spPr>
        <p:txBody>
          <a:bodyPr/>
          <a:lstStyle/>
          <a:p>
            <a:r>
              <a:rPr lang="en-US" dirty="0"/>
              <a:t>The rationale or justification for doing any research must be gleaned from the existing literature on the subject. </a:t>
            </a:r>
          </a:p>
          <a:p>
            <a:r>
              <a:rPr lang="en-US" dirty="0"/>
              <a:t>You will need to conduct a thorough literature survey and identify gaps in the current literature. </a:t>
            </a:r>
          </a:p>
          <a:p>
            <a:r>
              <a:rPr lang="en-US" dirty="0"/>
              <a:t>The best way to write this is to introduce the current literature in the background/Introduction section and then highlight the gaps in the literature that have not been addressed or are yet to be understood. </a:t>
            </a:r>
          </a:p>
          <a:p>
            <a:r>
              <a:rPr lang="en-US" dirty="0"/>
              <a:t>This will help set up the need for the current study and thus justify the need for this research.</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30</a:t>
            </a:fld>
            <a:endParaRPr lang="en-GB"/>
          </a:p>
        </p:txBody>
      </p:sp>
    </p:spTree>
    <p:extLst>
      <p:ext uri="{BB962C8B-B14F-4D97-AF65-F5344CB8AC3E}">
        <p14:creationId xmlns:p14="http://schemas.microsoft.com/office/powerpoint/2010/main" val="3732436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93675"/>
            <a:ext cx="10515600" cy="1135063"/>
          </a:xfrm>
        </p:spPr>
        <p:txBody>
          <a:bodyPr>
            <a:normAutofit fontScale="90000"/>
          </a:bodyPr>
          <a:lstStyle/>
          <a:p>
            <a:r>
              <a:rPr lang="en-US" dirty="0"/>
              <a:t>How to provide a justification of my topic research</a:t>
            </a:r>
          </a:p>
        </p:txBody>
      </p:sp>
      <p:sp>
        <p:nvSpPr>
          <p:cNvPr id="3" name="Content Placeholder 2"/>
          <p:cNvSpPr>
            <a:spLocks noGrp="1"/>
          </p:cNvSpPr>
          <p:nvPr>
            <p:ph idx="1"/>
          </p:nvPr>
        </p:nvSpPr>
        <p:spPr>
          <a:xfrm>
            <a:off x="271463" y="1085850"/>
            <a:ext cx="11572875" cy="5614988"/>
          </a:xfrm>
        </p:spPr>
        <p:txBody>
          <a:bodyPr>
            <a:normAutofit/>
          </a:bodyPr>
          <a:lstStyle/>
          <a:p>
            <a:r>
              <a:rPr lang="en-US" dirty="0"/>
              <a:t>Providing justification for your research topic stemmed solely from the outcome of your literature review. </a:t>
            </a:r>
          </a:p>
          <a:p>
            <a:pPr marL="571500" indent="-571500">
              <a:buAutoNum type="romanLcPeriod"/>
            </a:pPr>
            <a:r>
              <a:rPr lang="en-US" dirty="0"/>
              <a:t>From the review, it may be that the methodologies previous studies employed did not adequately explain the phenomenon; </a:t>
            </a:r>
          </a:p>
          <a:p>
            <a:pPr marL="571500" indent="-571500">
              <a:buAutoNum type="romanLcPeriod"/>
            </a:pPr>
            <a:r>
              <a:rPr lang="en-US" dirty="0"/>
              <a:t>it may be that new methodology in other field of studies may contradict the existing knowledge about the phenomenon and offer fresh insight which you may want to apply; </a:t>
            </a:r>
          </a:p>
          <a:p>
            <a:pPr marL="571500" indent="-571500">
              <a:buAutoNum type="romanLcPeriod"/>
            </a:pPr>
            <a:r>
              <a:rPr lang="en-US" dirty="0"/>
              <a:t> it may be that the way the problem and its associated concepts were approached and defined were problematic; and </a:t>
            </a:r>
          </a:p>
          <a:p>
            <a:pPr marL="571500" indent="-571500">
              <a:buAutoNum type="romanLcPeriod"/>
            </a:pPr>
            <a:r>
              <a:rPr lang="en-US" dirty="0"/>
              <a:t>it may be that contemporary problem have falsified at the previous claims about the issue you are investigating. By the time you do thorough review, any of the aforementioned points will come out and that will help provide a good justification for your research.</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31</a:t>
            </a:fld>
            <a:endParaRPr lang="en-GB"/>
          </a:p>
        </p:txBody>
      </p:sp>
    </p:spTree>
    <p:extLst>
      <p:ext uri="{BB962C8B-B14F-4D97-AF65-F5344CB8AC3E}">
        <p14:creationId xmlns:p14="http://schemas.microsoft.com/office/powerpoint/2010/main" val="1023138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10515600" cy="5033963"/>
          </a:xfrm>
        </p:spPr>
        <p:txBody>
          <a:bodyPr/>
          <a:lstStyle/>
          <a:p>
            <a:pPr marL="0" indent="0">
              <a:buNone/>
            </a:pPr>
            <a:r>
              <a:rPr lang="en-US" dirty="0"/>
              <a:t>NB: In summary, you can justify your research topic if you are able to show how your current research topic will fill up existing gaps in other similar researches already done and to what extent your research topic is an effort made  towards addressing the pressing needs of man,  your society and the world at large.</a:t>
            </a: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32</a:t>
            </a:fld>
            <a:endParaRPr lang="en-GB"/>
          </a:p>
        </p:txBody>
      </p:sp>
    </p:spTree>
    <p:extLst>
      <p:ext uri="{BB962C8B-B14F-4D97-AF65-F5344CB8AC3E}">
        <p14:creationId xmlns:p14="http://schemas.microsoft.com/office/powerpoint/2010/main" val="3620707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a:t>1.8 SCOPE OF RESEARCH</a:t>
            </a:r>
            <a:endParaRPr lang="en-GB" dirty="0"/>
          </a:p>
        </p:txBody>
      </p:sp>
      <p:sp>
        <p:nvSpPr>
          <p:cNvPr id="3" name="Content Placeholder 2"/>
          <p:cNvSpPr>
            <a:spLocks noGrp="1"/>
          </p:cNvSpPr>
          <p:nvPr>
            <p:ph idx="1"/>
          </p:nvPr>
        </p:nvSpPr>
        <p:spPr>
          <a:xfrm>
            <a:off x="838200" y="1514475"/>
            <a:ext cx="10515600" cy="4662488"/>
          </a:xfrm>
        </p:spPr>
        <p:txBody>
          <a:bodyPr/>
          <a:lstStyle/>
          <a:p>
            <a:r>
              <a:rPr lang="en-GB" dirty="0"/>
              <a:t>The scope of the study refers to </a:t>
            </a:r>
            <a:r>
              <a:rPr lang="en-GB" b="1" dirty="0"/>
              <a:t>the boundaries within which your research project will be performed</a:t>
            </a:r>
            <a:r>
              <a:rPr lang="en-GB" dirty="0"/>
              <a:t>; this is sometimes also called the scope of research.</a:t>
            </a:r>
          </a:p>
          <a:p>
            <a:r>
              <a:rPr lang="en-GB" dirty="0"/>
              <a:t> To define the scope of the study is to define all aspects that will be considered in your research project.</a:t>
            </a:r>
          </a:p>
          <a:p>
            <a:r>
              <a:rPr lang="en-US" dirty="0"/>
              <a:t>Research scope should specify target organization and features to be implemented by the proposed system.</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33</a:t>
            </a:fld>
            <a:endParaRPr lang="en-GB"/>
          </a:p>
        </p:txBody>
      </p:sp>
    </p:spTree>
    <p:extLst>
      <p:ext uri="{BB962C8B-B14F-4D97-AF65-F5344CB8AC3E}">
        <p14:creationId xmlns:p14="http://schemas.microsoft.com/office/powerpoint/2010/main" val="129102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2963"/>
            <a:ext cx="10515600" cy="5334000"/>
          </a:xfrm>
        </p:spPr>
        <p:txBody>
          <a:bodyPr/>
          <a:lstStyle/>
          <a:p>
            <a:r>
              <a:rPr lang="en-US" dirty="0"/>
              <a:t>The scope of a study explains </a:t>
            </a:r>
            <a:r>
              <a:rPr lang="en-US" b="1" dirty="0"/>
              <a:t>the extent to which the research area will be explored in the work and specifies the parameters within the study will be operating</a:t>
            </a:r>
            <a:r>
              <a:rPr lang="en-US" dirty="0"/>
              <a:t>. </a:t>
            </a:r>
          </a:p>
          <a:p>
            <a:r>
              <a:rPr lang="en-US" dirty="0"/>
              <a:t>Basically, this means that you will have to define what the study is going to cover and what it is focusing on.</a:t>
            </a: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34</a:t>
            </a:fld>
            <a:endParaRPr lang="en-GB"/>
          </a:p>
        </p:txBody>
      </p:sp>
    </p:spTree>
    <p:extLst>
      <p:ext uri="{BB962C8B-B14F-4D97-AF65-F5344CB8AC3E}">
        <p14:creationId xmlns:p14="http://schemas.microsoft.com/office/powerpoint/2010/main" val="775449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the scope of a study?</a:t>
            </a:r>
          </a:p>
        </p:txBody>
      </p:sp>
      <p:sp>
        <p:nvSpPr>
          <p:cNvPr id="3" name="Content Placeholder 2"/>
          <p:cNvSpPr>
            <a:spLocks noGrp="1"/>
          </p:cNvSpPr>
          <p:nvPr>
            <p:ph idx="1"/>
          </p:nvPr>
        </p:nvSpPr>
        <p:spPr>
          <a:xfrm>
            <a:off x="838200" y="1371600"/>
            <a:ext cx="10515600" cy="5229225"/>
          </a:xfrm>
        </p:spPr>
        <p:txBody>
          <a:bodyPr/>
          <a:lstStyle/>
          <a:p>
            <a:r>
              <a:rPr lang="en-US" dirty="0"/>
              <a:t>The scope of a study explains the extent to which the research area will be explored in the study and specifies the parameters within which the study will be operating. </a:t>
            </a:r>
          </a:p>
          <a:p>
            <a:r>
              <a:rPr lang="en-US" dirty="0"/>
              <a:t>Thus, the scope of a study will define:</a:t>
            </a:r>
          </a:p>
          <a:p>
            <a:pPr marL="571500" indent="-571500">
              <a:buAutoNum type="romanLcPeriod"/>
            </a:pPr>
            <a:r>
              <a:rPr lang="en-US" dirty="0"/>
              <a:t>the purpose of the study, </a:t>
            </a:r>
          </a:p>
          <a:p>
            <a:pPr marL="571500" indent="-571500">
              <a:buAutoNum type="romanLcPeriod"/>
            </a:pPr>
            <a:r>
              <a:rPr lang="en-US" dirty="0"/>
              <a:t>the population size and characteristics, </a:t>
            </a:r>
          </a:p>
          <a:p>
            <a:pPr marL="571500" indent="-571500">
              <a:buAutoNum type="romanLcPeriod"/>
            </a:pPr>
            <a:r>
              <a:rPr lang="en-US" dirty="0"/>
              <a:t>geographical location, </a:t>
            </a:r>
          </a:p>
          <a:p>
            <a:pPr marL="571500" indent="-571500">
              <a:buAutoNum type="romanLcPeriod"/>
            </a:pPr>
            <a:r>
              <a:rPr lang="en-US" dirty="0"/>
              <a:t>the time period within which the study will be conducted, </a:t>
            </a:r>
          </a:p>
          <a:p>
            <a:pPr marL="571500" indent="-571500">
              <a:buAutoNum type="romanLcPeriod"/>
            </a:pPr>
            <a:r>
              <a:rPr lang="en-US" dirty="0"/>
              <a:t>the theories that the study will focus on, etc. </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35</a:t>
            </a:fld>
            <a:endParaRPr lang="en-GB"/>
          </a:p>
        </p:txBody>
      </p:sp>
    </p:spTree>
    <p:extLst>
      <p:ext uri="{BB962C8B-B14F-4D97-AF65-F5344CB8AC3E}">
        <p14:creationId xmlns:p14="http://schemas.microsoft.com/office/powerpoint/2010/main" val="285739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0100"/>
            <a:ext cx="10515600" cy="5376863"/>
          </a:xfrm>
        </p:spPr>
        <p:txBody>
          <a:bodyPr/>
          <a:lstStyle/>
          <a:p>
            <a:r>
              <a:rPr lang="en-US" dirty="0"/>
              <a:t>For an online personal banking research problem study, it will not be possible for you to cover all banks and all individuals who use the online banking system. </a:t>
            </a:r>
          </a:p>
          <a:p>
            <a:r>
              <a:rPr lang="en-US" dirty="0"/>
              <a:t>Therefore, you can maybe specify that your study will cover 100 people of one particular area and examine their use of the online banking system.</a:t>
            </a: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36</a:t>
            </a:fld>
            <a:endParaRPr lang="en-GB"/>
          </a:p>
        </p:txBody>
      </p:sp>
    </p:spTree>
    <p:extLst>
      <p:ext uri="{BB962C8B-B14F-4D97-AF65-F5344CB8AC3E}">
        <p14:creationId xmlns:p14="http://schemas.microsoft.com/office/powerpoint/2010/main" val="49976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a:t>1.9 Research Organization</a:t>
            </a:r>
            <a:r>
              <a:rPr lang="en-GB" dirty="0"/>
              <a:t/>
            </a:r>
            <a:br>
              <a:rPr lang="en-GB" dirty="0"/>
            </a:br>
            <a:endParaRPr lang="en-GB" dirty="0"/>
          </a:p>
        </p:txBody>
      </p:sp>
      <p:sp>
        <p:nvSpPr>
          <p:cNvPr id="3" name="Content Placeholder 2"/>
          <p:cNvSpPr>
            <a:spLocks noGrp="1"/>
          </p:cNvSpPr>
          <p:nvPr>
            <p:ph idx="1"/>
          </p:nvPr>
        </p:nvSpPr>
        <p:spPr/>
        <p:txBody>
          <a:bodyPr/>
          <a:lstStyle/>
          <a:p>
            <a:r>
              <a:rPr lang="en-GB" dirty="0"/>
              <a:t>How are Chapters Organized?</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37</a:t>
            </a:fld>
            <a:endParaRPr lang="en-GB"/>
          </a:p>
        </p:txBody>
      </p:sp>
    </p:spTree>
    <p:extLst>
      <p:ext uri="{BB962C8B-B14F-4D97-AF65-F5344CB8AC3E}">
        <p14:creationId xmlns:p14="http://schemas.microsoft.com/office/powerpoint/2010/main" val="1991413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Additional information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 chapter one, two, three and references forms the research proposal </a:t>
            </a:r>
          </a:p>
          <a:p>
            <a:r>
              <a:rPr lang="en-GB" dirty="0"/>
              <a:t>❖ all paragraphs should be justified, 1.5 spaced and done in times new roman</a:t>
            </a:r>
          </a:p>
          <a:p>
            <a:pPr lvl="0"/>
            <a:r>
              <a:rPr lang="en-GB" b="1" dirty="0"/>
              <a:t>Abstract should be single space, </a:t>
            </a:r>
            <a:r>
              <a:rPr lang="en-GB" b="1" dirty="0" err="1"/>
              <a:t>Italized</a:t>
            </a:r>
            <a:r>
              <a:rPr lang="en-GB" b="1" dirty="0"/>
              <a:t>, Times New Roman, Size 12.</a:t>
            </a:r>
            <a:endParaRPr lang="en-GB" dirty="0"/>
          </a:p>
          <a:p>
            <a:r>
              <a:rPr lang="en-GB" dirty="0"/>
              <a:t>❖ all figures should be labelled and cited </a:t>
            </a:r>
          </a:p>
          <a:p>
            <a:r>
              <a:rPr lang="en-GB" dirty="0"/>
              <a:t>❖ all tables should be well labelled </a:t>
            </a:r>
          </a:p>
          <a:p>
            <a:r>
              <a:rPr lang="en-GB" dirty="0"/>
              <a:t>❖ each idea should be on specific paragraphs (</a:t>
            </a:r>
            <a:r>
              <a:rPr lang="en-GB" b="1" dirty="0"/>
              <a:t>Each paragraph should have in-text citation</a:t>
            </a:r>
            <a:r>
              <a:rPr lang="en-GB" dirty="0"/>
              <a:t>)</a:t>
            </a:r>
          </a:p>
          <a:p>
            <a:r>
              <a:rPr lang="en-GB" dirty="0"/>
              <a:t>❖ problem statement should be written in continuous Prowse and not bullets </a:t>
            </a:r>
          </a:p>
          <a:p>
            <a:r>
              <a:rPr lang="en-GB" dirty="0"/>
              <a:t>❖ research justification should be anchored on existing researches and not assumptions (</a:t>
            </a:r>
            <a:r>
              <a:rPr lang="en-GB" b="1" dirty="0"/>
              <a:t>Take Note</a:t>
            </a:r>
            <a:r>
              <a:rPr lang="en-GB" dirty="0"/>
              <a:t>)</a:t>
            </a:r>
          </a:p>
          <a:p>
            <a:r>
              <a:rPr lang="en-GB" dirty="0"/>
              <a:t>❖ research scope should specify target organization and features to be implemented by the proposed system </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38</a:t>
            </a:fld>
            <a:endParaRPr lang="en-GB"/>
          </a:p>
        </p:txBody>
      </p:sp>
    </p:spTree>
    <p:extLst>
      <p:ext uri="{BB962C8B-B14F-4D97-AF65-F5344CB8AC3E}">
        <p14:creationId xmlns:p14="http://schemas.microsoft.com/office/powerpoint/2010/main" val="3205658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CHAPTER </a:t>
            </a:r>
            <a:r>
              <a:rPr lang="en-US" dirty="0" smtClean="0"/>
              <a:t>TWO</a:t>
            </a:r>
            <a:br>
              <a:rPr lang="en-US" dirty="0" smtClean="0"/>
            </a:br>
            <a:r>
              <a:rPr lang="en-US" dirty="0" smtClean="0"/>
              <a:t>REVIEW OF RELATED WORK </a:t>
            </a:r>
            <a:endParaRPr lang="en-GB" dirty="0"/>
          </a:p>
        </p:txBody>
      </p:sp>
      <p:sp>
        <p:nvSpPr>
          <p:cNvPr id="3" name="Content Placeholder 2"/>
          <p:cNvSpPr>
            <a:spLocks noGrp="1"/>
          </p:cNvSpPr>
          <p:nvPr>
            <p:ph idx="1"/>
          </p:nvPr>
        </p:nvSpPr>
        <p:spPr/>
        <p:txBody>
          <a:bodyPr/>
          <a:lstStyle/>
          <a:p>
            <a:pPr marL="0" indent="0">
              <a:buNone/>
            </a:pPr>
            <a:r>
              <a:rPr lang="en-US" dirty="0"/>
              <a:t>2</a:t>
            </a:r>
            <a:r>
              <a:rPr lang="en-US" dirty="0" smtClean="0"/>
              <a:t>.1 </a:t>
            </a:r>
            <a:r>
              <a:rPr lang="en-US" dirty="0"/>
              <a:t>Introduce the Chapter</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39</a:t>
            </a:fld>
            <a:endParaRPr lang="en-GB"/>
          </a:p>
        </p:txBody>
      </p:sp>
    </p:spTree>
    <p:extLst>
      <p:ext uri="{BB962C8B-B14F-4D97-AF65-F5344CB8AC3E}">
        <p14:creationId xmlns:p14="http://schemas.microsoft.com/office/powerpoint/2010/main" val="278305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a:t>
            </a:fld>
            <a:endParaRPr lang="en-GB"/>
          </a:p>
        </p:txBody>
      </p:sp>
    </p:spTree>
    <p:extLst>
      <p:ext uri="{BB962C8B-B14F-4D97-AF65-F5344CB8AC3E}">
        <p14:creationId xmlns:p14="http://schemas.microsoft.com/office/powerpoint/2010/main" val="354719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.2 </a:t>
            </a:r>
            <a:r>
              <a:rPr lang="en-US" dirty="0"/>
              <a:t>History of The R</a:t>
            </a:r>
            <a:r>
              <a:rPr lang="en-US" dirty="0" smtClean="0"/>
              <a:t>esearch </a:t>
            </a:r>
            <a:r>
              <a:rPr lang="en-US" dirty="0"/>
              <a:t>Topic</a:t>
            </a:r>
            <a:endParaRPr lang="en-GB" dirty="0"/>
          </a:p>
        </p:txBody>
      </p:sp>
      <p:sp>
        <p:nvSpPr>
          <p:cNvPr id="3" name="Content Placeholder 2"/>
          <p:cNvSpPr>
            <a:spLocks noGrp="1"/>
          </p:cNvSpPr>
          <p:nvPr>
            <p:ph idx="1"/>
          </p:nvPr>
        </p:nvSpPr>
        <p:spPr/>
        <p:txBody>
          <a:bodyPr/>
          <a:lstStyle/>
          <a:p>
            <a:r>
              <a:rPr lang="en-US" dirty="0"/>
              <a:t>The literature review is your summary of what has already been researched and published in the area you are going to research. </a:t>
            </a:r>
          </a:p>
          <a:p>
            <a:r>
              <a:rPr lang="en-US" dirty="0"/>
              <a:t>In a way you say ‘we know this much, so I’m going to research this bit that we don’t know about yet. </a:t>
            </a:r>
          </a:p>
          <a:p>
            <a:r>
              <a:rPr lang="en-US" dirty="0"/>
              <a:t>You can strengthen this by looking at related work that has not been published, but which casts light on what people are thinking about the subject.</a:t>
            </a:r>
          </a:p>
          <a:p>
            <a:pPr marL="0" indent="0">
              <a:buNone/>
            </a:pP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40</a:t>
            </a:fld>
            <a:endParaRPr lang="en-GB"/>
          </a:p>
        </p:txBody>
      </p:sp>
    </p:spTree>
    <p:extLst>
      <p:ext uri="{BB962C8B-B14F-4D97-AF65-F5344CB8AC3E}">
        <p14:creationId xmlns:p14="http://schemas.microsoft.com/office/powerpoint/2010/main" val="26891253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41</a:t>
            </a:fld>
            <a:endParaRPr lang="en-GB"/>
          </a:p>
        </p:txBody>
      </p:sp>
      <p:sp>
        <p:nvSpPr>
          <p:cNvPr id="8" name="Title 1"/>
          <p:cNvSpPr>
            <a:spLocks noGrp="1"/>
          </p:cNvSpPr>
          <p:nvPr>
            <p:ph type="title"/>
          </p:nvPr>
        </p:nvSpPr>
        <p:spPr>
          <a:xfrm>
            <a:off x="838200" y="365125"/>
            <a:ext cx="10515600" cy="1325563"/>
          </a:xfrm>
        </p:spPr>
        <p:txBody>
          <a:bodyPr/>
          <a:lstStyle/>
          <a:p>
            <a:r>
              <a:rPr lang="en-US" dirty="0"/>
              <a:t>Introduction of the Research Topic</a:t>
            </a:r>
            <a:endParaRPr lang="en-GB" dirty="0"/>
          </a:p>
        </p:txBody>
      </p:sp>
      <p:sp>
        <p:nvSpPr>
          <p:cNvPr id="9" name="Content Placeholder 2"/>
          <p:cNvSpPr>
            <a:spLocks noGrp="1"/>
          </p:cNvSpPr>
          <p:nvPr>
            <p:ph idx="1"/>
          </p:nvPr>
        </p:nvSpPr>
        <p:spPr>
          <a:xfrm>
            <a:off x="838200" y="1825625"/>
            <a:ext cx="10515600" cy="4351338"/>
          </a:xfrm>
        </p:spPr>
        <p:txBody>
          <a:bodyPr/>
          <a:lstStyle/>
          <a:p>
            <a:r>
              <a:rPr lang="en-US" dirty="0"/>
              <a:t>Introduce the research topic and how it fits in the literature reviewed.</a:t>
            </a:r>
          </a:p>
          <a:p>
            <a:r>
              <a:rPr lang="en-US" dirty="0"/>
              <a:t>The introduction is </a:t>
            </a:r>
            <a:r>
              <a:rPr lang="en-US" i="1" dirty="0"/>
              <a:t>your opportunity to show readers and reviewers </a:t>
            </a:r>
            <a:r>
              <a:rPr lang="en-US" b="1" i="1" dirty="0"/>
              <a:t>why your research topic is worth reading about and why your paper warrants their attention</a:t>
            </a:r>
            <a:r>
              <a:rPr lang="en-US" dirty="0"/>
              <a:t>. </a:t>
            </a:r>
          </a:p>
          <a:p>
            <a:r>
              <a:rPr lang="en-US" dirty="0"/>
              <a:t>The introduction serves multiple purposes:</a:t>
            </a:r>
          </a:p>
          <a:p>
            <a:pPr marL="571500" indent="-571500">
              <a:buAutoNum type="romanLcPeriod"/>
            </a:pPr>
            <a:r>
              <a:rPr lang="en-US" dirty="0"/>
              <a:t>It presents the background to your study, </a:t>
            </a:r>
          </a:p>
          <a:p>
            <a:pPr marL="571500" indent="-571500">
              <a:buAutoNum type="romanLcPeriod"/>
            </a:pPr>
            <a:r>
              <a:rPr lang="en-US" dirty="0"/>
              <a:t>introduces your topic and aims, and </a:t>
            </a:r>
          </a:p>
          <a:p>
            <a:pPr marL="571500" indent="-571500">
              <a:buAutoNum type="romanLcPeriod"/>
            </a:pPr>
            <a:r>
              <a:rPr lang="en-US" dirty="0"/>
              <a:t>gives an overview of the proposal.</a:t>
            </a:r>
            <a:endParaRPr lang="en-GB" dirty="0"/>
          </a:p>
        </p:txBody>
      </p:sp>
    </p:spTree>
    <p:extLst>
      <p:ext uri="{BB962C8B-B14F-4D97-AF65-F5344CB8AC3E}">
        <p14:creationId xmlns:p14="http://schemas.microsoft.com/office/powerpoint/2010/main" val="3733484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GB" dirty="0"/>
          </a:p>
        </p:txBody>
      </p:sp>
      <p:sp>
        <p:nvSpPr>
          <p:cNvPr id="3" name="Content Placeholder 2"/>
          <p:cNvSpPr>
            <a:spLocks noGrp="1"/>
          </p:cNvSpPr>
          <p:nvPr>
            <p:ph idx="1"/>
          </p:nvPr>
        </p:nvSpPr>
        <p:spPr>
          <a:xfrm>
            <a:off x="457200" y="1272746"/>
            <a:ext cx="10896600" cy="5325762"/>
          </a:xfrm>
        </p:spPr>
        <p:txBody>
          <a:bodyPr>
            <a:normAutofit fontScale="92500" lnSpcReduction="10000"/>
          </a:bodyPr>
          <a:lstStyle/>
          <a:p>
            <a:r>
              <a:rPr lang="en-US" dirty="0"/>
              <a:t>So, this morning I have been debating the role of foodbanks in the UK. </a:t>
            </a:r>
          </a:p>
          <a:p>
            <a:r>
              <a:rPr lang="en-US" dirty="0"/>
              <a:t>I have referred to the figures for meals provided by the major charity involved in foodbanks, the </a:t>
            </a:r>
            <a:r>
              <a:rPr lang="en-US" dirty="0" err="1"/>
              <a:t>Trussel</a:t>
            </a:r>
            <a:r>
              <a:rPr lang="en-US" dirty="0"/>
              <a:t> Trust, who say that last year something under 1.2million meals were provided through their network. </a:t>
            </a:r>
          </a:p>
          <a:p>
            <a:r>
              <a:rPr lang="en-US" dirty="0"/>
              <a:t>If I were researching foodbanks, their researched figures would be an essential part of the literature review. </a:t>
            </a:r>
          </a:p>
          <a:p>
            <a:r>
              <a:rPr lang="en-US" dirty="0"/>
              <a:t>A friend who works in the local foodbank has said that it provided 2,000 food parcels last year. </a:t>
            </a:r>
          </a:p>
          <a:p>
            <a:r>
              <a:rPr lang="en-US" dirty="0"/>
              <a:t>That I would judge to be related work, as it’s not been published, and its unclear whether that means 2,000 meals, or three day parcels for one person so 18,000 meals, or something else. </a:t>
            </a:r>
          </a:p>
          <a:p>
            <a:r>
              <a:rPr lang="en-US" dirty="0"/>
              <a:t>That’s an anecdotal figure, so if I were to get my friend to clarify what that figure means then it might become ‘related work’.</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42</a:t>
            </a:fld>
            <a:endParaRPr lang="en-GB"/>
          </a:p>
        </p:txBody>
      </p:sp>
    </p:spTree>
    <p:extLst>
      <p:ext uri="{BB962C8B-B14F-4D97-AF65-F5344CB8AC3E}">
        <p14:creationId xmlns:p14="http://schemas.microsoft.com/office/powerpoint/2010/main" val="2432360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.3 </a:t>
            </a:r>
            <a:r>
              <a:rPr lang="en-US" dirty="0"/>
              <a:t>Review of Related Work</a:t>
            </a:r>
            <a:endParaRPr lang="en-GB" dirty="0"/>
          </a:p>
        </p:txBody>
      </p:sp>
      <p:sp>
        <p:nvSpPr>
          <p:cNvPr id="3" name="Content Placeholder 2"/>
          <p:cNvSpPr>
            <a:spLocks noGrp="1"/>
          </p:cNvSpPr>
          <p:nvPr>
            <p:ph idx="1"/>
          </p:nvPr>
        </p:nvSpPr>
        <p:spPr>
          <a:xfrm>
            <a:off x="838200" y="1443038"/>
            <a:ext cx="10515600" cy="4733925"/>
          </a:xfrm>
        </p:spPr>
        <p:txBody>
          <a:bodyPr/>
          <a:lstStyle/>
          <a:p>
            <a:r>
              <a:rPr lang="en-US" dirty="0"/>
              <a:t>A literature review, research review, or related work section </a:t>
            </a:r>
            <a:r>
              <a:rPr lang="en-US" b="1" i="1" dirty="0"/>
              <a:t>compares, contrasts, synthesizes</a:t>
            </a:r>
            <a:r>
              <a:rPr lang="en-US" i="1" dirty="0"/>
              <a:t>, and </a:t>
            </a:r>
            <a:r>
              <a:rPr lang="en-US" b="1" i="1" dirty="0"/>
              <a:t>provides</a:t>
            </a:r>
            <a:r>
              <a:rPr lang="en-US" i="1" dirty="0"/>
              <a:t> introspection about the available knowledge for a given topic or field.</a:t>
            </a:r>
          </a:p>
          <a:p>
            <a:r>
              <a:rPr lang="en-US" dirty="0"/>
              <a:t>The related work section may also be called a literature review.</a:t>
            </a:r>
          </a:p>
          <a:p>
            <a:r>
              <a:rPr lang="en-US" dirty="0"/>
              <a:t>The point of the section is to </a:t>
            </a:r>
            <a:r>
              <a:rPr lang="en-US" b="1" i="1" dirty="0"/>
              <a:t>highlight work done by others </a:t>
            </a:r>
            <a:r>
              <a:rPr lang="en-US" i="1" dirty="0"/>
              <a:t>that somehow ties in with your own work</a:t>
            </a:r>
            <a:r>
              <a:rPr lang="en-US" dirty="0"/>
              <a:t>. </a:t>
            </a:r>
          </a:p>
          <a:p>
            <a:r>
              <a:rPr lang="en-US" dirty="0"/>
              <a:t>It may be:</a:t>
            </a:r>
          </a:p>
          <a:p>
            <a:pPr marL="571500" indent="-571500">
              <a:buAutoNum type="romanLcPeriod"/>
            </a:pPr>
            <a:r>
              <a:rPr lang="en-US" dirty="0"/>
              <a:t>work that you’re basing your work off of, or </a:t>
            </a:r>
          </a:p>
          <a:p>
            <a:pPr marL="571500" indent="-571500">
              <a:buAutoNum type="romanLcPeriod"/>
            </a:pPr>
            <a:r>
              <a:rPr lang="en-US" dirty="0"/>
              <a:t>work that shows others attempts to solve the same problem.</a:t>
            </a:r>
            <a:endParaRPr lang="en-GB" i="1"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43</a:t>
            </a:fld>
            <a:endParaRPr lang="en-GB"/>
          </a:p>
        </p:txBody>
      </p:sp>
    </p:spTree>
    <p:extLst>
      <p:ext uri="{BB962C8B-B14F-4D97-AF65-F5344CB8AC3E}">
        <p14:creationId xmlns:p14="http://schemas.microsoft.com/office/powerpoint/2010/main" val="2639243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Schools of Thought</a:t>
            </a:r>
            <a:endParaRPr lang="en-GB" dirty="0"/>
          </a:p>
        </p:txBody>
      </p:sp>
      <p:sp>
        <p:nvSpPr>
          <p:cNvPr id="3" name="Content Placeholder 2"/>
          <p:cNvSpPr>
            <a:spLocks noGrp="1"/>
          </p:cNvSpPr>
          <p:nvPr>
            <p:ph idx="1"/>
          </p:nvPr>
        </p:nvSpPr>
        <p:spPr/>
        <p:txBody>
          <a:bodyPr>
            <a:normAutofit/>
          </a:bodyPr>
          <a:lstStyle/>
          <a:p>
            <a:pPr fontAlgn="base"/>
            <a:r>
              <a:rPr lang="en-US" dirty="0"/>
              <a:t>There are a couple of schools of thought when it comes to writing the related work section. </a:t>
            </a:r>
          </a:p>
          <a:p>
            <a:pPr marL="0" indent="0" fontAlgn="base">
              <a:buNone/>
            </a:pPr>
            <a:r>
              <a:rPr lang="en-US" dirty="0" err="1"/>
              <a:t>i</a:t>
            </a:r>
            <a:r>
              <a:rPr lang="en-US" dirty="0"/>
              <a:t>. The first school of thought is to </a:t>
            </a:r>
            <a:r>
              <a:rPr lang="en-US" b="1" i="1" dirty="0"/>
              <a:t>mention absolutely everyone and every paper that may be even remotely related to the topic at hand</a:t>
            </a:r>
            <a:r>
              <a:rPr lang="en-US" dirty="0"/>
              <a:t>. </a:t>
            </a:r>
          </a:p>
          <a:p>
            <a:pPr fontAlgn="base"/>
            <a:r>
              <a:rPr lang="en-US" dirty="0"/>
              <a:t>Personally, I don’t like this method as it usually ends up being a long section with at most one sentence on each paper since there’s no room to give any actual amount of detail. </a:t>
            </a:r>
          </a:p>
          <a:p>
            <a:pPr fontAlgn="base"/>
            <a:r>
              <a:rPr lang="en-US" dirty="0"/>
              <a:t>It is also one of the reasons you may find a 4 page paper that is actually 3 pages of writing and 1 page of references.</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44</a:t>
            </a:fld>
            <a:endParaRPr lang="en-GB"/>
          </a:p>
        </p:txBody>
      </p:sp>
    </p:spTree>
    <p:extLst>
      <p:ext uri="{BB962C8B-B14F-4D97-AF65-F5344CB8AC3E}">
        <p14:creationId xmlns:p14="http://schemas.microsoft.com/office/powerpoint/2010/main" val="4276217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7903"/>
            <a:ext cx="10515600" cy="5349060"/>
          </a:xfrm>
        </p:spPr>
        <p:txBody>
          <a:bodyPr>
            <a:normAutofit/>
          </a:bodyPr>
          <a:lstStyle/>
          <a:p>
            <a:pPr marL="0" indent="0" fontAlgn="base">
              <a:buNone/>
            </a:pPr>
            <a:r>
              <a:rPr lang="en-US" dirty="0"/>
              <a:t>ii. The second is to </a:t>
            </a:r>
            <a:r>
              <a:rPr lang="en-US" b="1" i="1" dirty="0"/>
              <a:t>pick and choose the most important papers and to only talk about them</a:t>
            </a:r>
            <a:r>
              <a:rPr lang="en-US" dirty="0"/>
              <a:t>. </a:t>
            </a:r>
          </a:p>
          <a:p>
            <a:pPr fontAlgn="base"/>
            <a:r>
              <a:rPr lang="en-US" dirty="0"/>
              <a:t>This method allows the author to give about a paragraph or so of space for each paper and actually give details about what the paper is about. </a:t>
            </a:r>
          </a:p>
          <a:p>
            <a:pPr fontAlgn="base"/>
            <a:r>
              <a:rPr lang="en-US" dirty="0"/>
              <a:t>A paragraph of space is actually adequate to explain the contributions of the work and how it relates to your own work.</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45</a:t>
            </a:fld>
            <a:endParaRPr lang="en-GB"/>
          </a:p>
        </p:txBody>
      </p:sp>
    </p:spTree>
    <p:extLst>
      <p:ext uri="{BB962C8B-B14F-4D97-AF65-F5344CB8AC3E}">
        <p14:creationId xmlns:p14="http://schemas.microsoft.com/office/powerpoint/2010/main" val="7647963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
            <a:ext cx="10896600" cy="6062663"/>
          </a:xfrm>
        </p:spPr>
        <p:txBody>
          <a:bodyPr>
            <a:normAutofit/>
          </a:bodyPr>
          <a:lstStyle/>
          <a:p>
            <a:pPr fontAlgn="base"/>
            <a:r>
              <a:rPr lang="en-US" dirty="0"/>
              <a:t>That’s the other important part of the related work. </a:t>
            </a:r>
          </a:p>
          <a:p>
            <a:pPr fontAlgn="base"/>
            <a:r>
              <a:rPr lang="en-US" b="1" i="1" dirty="0"/>
              <a:t>If you’re going to mention a paper, it needs to have some concrete relation to the work you’re doing</a:t>
            </a:r>
            <a:r>
              <a:rPr lang="en-US" dirty="0"/>
              <a:t>. </a:t>
            </a:r>
          </a:p>
          <a:p>
            <a:pPr fontAlgn="base"/>
            <a:r>
              <a:rPr lang="en-US" dirty="0"/>
              <a:t>You should be </a:t>
            </a:r>
            <a:r>
              <a:rPr lang="en-US" b="1" i="1" dirty="0"/>
              <a:t>able to (easily) defend each paper as to why you chose it and why it’s important</a:t>
            </a:r>
            <a:r>
              <a:rPr lang="en-US" dirty="0"/>
              <a:t>. </a:t>
            </a:r>
          </a:p>
          <a:p>
            <a:pPr fontAlgn="base"/>
            <a:r>
              <a:rPr lang="en-US" dirty="0"/>
              <a:t>Some papers will be easy to defend – these are the papers that present work you’re building upon or papers that are about other solutions to the problem you’re working on. </a:t>
            </a:r>
          </a:p>
          <a:p>
            <a:pPr fontAlgn="base"/>
            <a:r>
              <a:rPr lang="en-US" dirty="0"/>
              <a:t>Others are more difficult. </a:t>
            </a:r>
          </a:p>
          <a:p>
            <a:pPr fontAlgn="base"/>
            <a:r>
              <a:rPr lang="en-US" dirty="0"/>
              <a:t>If it’s difficult to defend, then ask yourself why you’re including the paper and if it’s really necessary.</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46</a:t>
            </a:fld>
            <a:endParaRPr lang="en-GB"/>
          </a:p>
        </p:txBody>
      </p:sp>
    </p:spTree>
    <p:extLst>
      <p:ext uri="{BB962C8B-B14F-4D97-AF65-F5344CB8AC3E}">
        <p14:creationId xmlns:p14="http://schemas.microsoft.com/office/powerpoint/2010/main" val="451178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692"/>
            <a:ext cx="10515600" cy="685802"/>
          </a:xfrm>
        </p:spPr>
        <p:txBody>
          <a:bodyPr>
            <a:normAutofit fontScale="90000"/>
          </a:bodyPr>
          <a:lstStyle/>
          <a:p>
            <a:r>
              <a:rPr lang="en-US" dirty="0"/>
              <a:t>How to write your related work section</a:t>
            </a:r>
            <a:endParaRPr lang="en-GB" dirty="0"/>
          </a:p>
        </p:txBody>
      </p:sp>
      <p:sp>
        <p:nvSpPr>
          <p:cNvPr id="3" name="Content Placeholder 2"/>
          <p:cNvSpPr>
            <a:spLocks noGrp="1"/>
          </p:cNvSpPr>
          <p:nvPr>
            <p:ph idx="1"/>
          </p:nvPr>
        </p:nvSpPr>
        <p:spPr>
          <a:xfrm>
            <a:off x="370703" y="884494"/>
            <a:ext cx="11553568" cy="5701657"/>
          </a:xfrm>
        </p:spPr>
        <p:txBody>
          <a:bodyPr>
            <a:normAutofit/>
          </a:bodyPr>
          <a:lstStyle/>
          <a:p>
            <a:pPr fontAlgn="base"/>
            <a:r>
              <a:rPr lang="en-US" dirty="0"/>
              <a:t>A few suggestions to make writing your related work section easier:</a:t>
            </a:r>
          </a:p>
          <a:p>
            <a:pPr marL="571500" indent="-571500" fontAlgn="base">
              <a:buFont typeface="+mj-lt"/>
              <a:buAutoNum type="romanLcPeriod"/>
            </a:pPr>
            <a:r>
              <a:rPr lang="en-US" dirty="0"/>
              <a:t>Every time you read a paper, </a:t>
            </a:r>
            <a:r>
              <a:rPr lang="en-US" b="1" dirty="0"/>
              <a:t>write  a short summary of the paper and highlight </a:t>
            </a:r>
            <a:r>
              <a:rPr lang="en-US" b="1" dirty="0" smtClean="0"/>
              <a:t>important </a:t>
            </a:r>
            <a:r>
              <a:rPr lang="en-US" b="1" dirty="0"/>
              <a:t>sections</a:t>
            </a:r>
            <a:r>
              <a:rPr lang="en-US" dirty="0"/>
              <a:t>. This way you can read your own recap of the paper to decide if it’s applicable instead of relying on the abstract.</a:t>
            </a:r>
          </a:p>
          <a:p>
            <a:pPr marL="571500" indent="-571500" fontAlgn="base">
              <a:buFont typeface="+mj-lt"/>
              <a:buAutoNum type="romanLcPeriod"/>
            </a:pPr>
            <a:r>
              <a:rPr lang="en-US" b="1" dirty="0"/>
              <a:t>Use the reference section of the papers you read to search for other papers to read</a:t>
            </a:r>
            <a:r>
              <a:rPr lang="en-US" dirty="0"/>
              <a:t>. If paper a is closely related to your topic, then likely the papers they reference are papers that are also closely related to your topic and you should read them.</a:t>
            </a:r>
          </a:p>
          <a:p>
            <a:pPr marL="571500" indent="-571500" fontAlgn="base">
              <a:buFont typeface="+mj-lt"/>
              <a:buAutoNum type="romanLcPeriod"/>
            </a:pPr>
            <a:r>
              <a:rPr lang="en-US" dirty="0"/>
              <a:t>Look through the history of papers published at the journal/conference you’re submitting too. It’s likely you can find papers related to your topic.</a:t>
            </a:r>
          </a:p>
          <a:p>
            <a:pPr marL="571500" indent="-571500" fontAlgn="base">
              <a:buFont typeface="+mj-lt"/>
              <a:buAutoNum type="romanLcPeriod"/>
            </a:pPr>
            <a:r>
              <a:rPr lang="en-US" dirty="0"/>
              <a:t>When writing a paragraph on a paper, make sure you can answer the question “</a:t>
            </a:r>
            <a:r>
              <a:rPr lang="en-US" b="1" dirty="0"/>
              <a:t>how does this relates to my work</a:t>
            </a:r>
            <a:r>
              <a:rPr lang="en-US" dirty="0"/>
              <a:t>?” If you can’t, consider not including it.</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47</a:t>
            </a:fld>
            <a:endParaRPr lang="en-GB"/>
          </a:p>
        </p:txBody>
      </p:sp>
    </p:spTree>
    <p:extLst>
      <p:ext uri="{BB962C8B-B14F-4D97-AF65-F5344CB8AC3E}">
        <p14:creationId xmlns:p14="http://schemas.microsoft.com/office/powerpoint/2010/main" val="36603270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123"/>
            <a:ext cx="10515600" cy="895264"/>
          </a:xfrm>
        </p:spPr>
        <p:txBody>
          <a:bodyPr/>
          <a:lstStyle/>
          <a:p>
            <a:r>
              <a:rPr lang="en-US" dirty="0"/>
              <a:t>Considering Different Publications</a:t>
            </a:r>
            <a:endParaRPr lang="en-GB" dirty="0"/>
          </a:p>
        </p:txBody>
      </p:sp>
      <p:sp>
        <p:nvSpPr>
          <p:cNvPr id="3" name="Content Placeholder 2"/>
          <p:cNvSpPr>
            <a:spLocks noGrp="1"/>
          </p:cNvSpPr>
          <p:nvPr>
            <p:ph idx="1"/>
          </p:nvPr>
        </p:nvSpPr>
        <p:spPr>
          <a:xfrm>
            <a:off x="428625" y="971550"/>
            <a:ext cx="11344275" cy="5602245"/>
          </a:xfrm>
        </p:spPr>
        <p:txBody>
          <a:bodyPr>
            <a:normAutofit/>
          </a:bodyPr>
          <a:lstStyle/>
          <a:p>
            <a:pPr fontAlgn="base"/>
            <a:r>
              <a:rPr lang="en-US" dirty="0"/>
              <a:t>Not All Publications Are Equal.</a:t>
            </a:r>
          </a:p>
          <a:p>
            <a:pPr fontAlgn="base"/>
            <a:r>
              <a:rPr lang="en-US" dirty="0"/>
              <a:t>Yes, quality matters. I am talking about both;</a:t>
            </a:r>
          </a:p>
          <a:p>
            <a:pPr marL="571500" indent="-571500" fontAlgn="base">
              <a:buAutoNum type="romanLcParenBoth"/>
            </a:pPr>
            <a:r>
              <a:rPr lang="en-US" dirty="0"/>
              <a:t>the quality of a venue/journal and </a:t>
            </a:r>
          </a:p>
          <a:p>
            <a:pPr marL="571500" indent="-571500" fontAlgn="base">
              <a:buAutoNum type="romanLcParenBoth"/>
            </a:pPr>
            <a:r>
              <a:rPr lang="en-US" dirty="0"/>
              <a:t>the quality of a paper published in the particular venue/journal.</a:t>
            </a:r>
          </a:p>
          <a:p>
            <a:pPr fontAlgn="base"/>
            <a:r>
              <a:rPr lang="en-US" dirty="0"/>
              <a:t>In talking about a venue you want to consider </a:t>
            </a:r>
            <a:r>
              <a:rPr lang="en-US" b="1" i="1" dirty="0"/>
              <a:t>impact factor</a:t>
            </a:r>
            <a:r>
              <a:rPr lang="en-US" dirty="0"/>
              <a:t>, </a:t>
            </a:r>
            <a:r>
              <a:rPr lang="en-US" b="1" i="1" dirty="0"/>
              <a:t>self-citation ratio </a:t>
            </a:r>
            <a:r>
              <a:rPr lang="en-US" dirty="0"/>
              <a:t>and </a:t>
            </a:r>
            <a:r>
              <a:rPr lang="en-US" b="1" i="1" dirty="0"/>
              <a:t>indexing</a:t>
            </a:r>
            <a:r>
              <a:rPr lang="en-US" dirty="0"/>
              <a:t> of the venue as some key heuristics for understanding the “prestige” of the venue. </a:t>
            </a:r>
          </a:p>
          <a:p>
            <a:pPr marL="0" indent="0">
              <a:buNone/>
            </a:pP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48</a:t>
            </a:fld>
            <a:endParaRPr lang="en-GB"/>
          </a:p>
        </p:txBody>
      </p:sp>
    </p:spTree>
    <p:extLst>
      <p:ext uri="{BB962C8B-B14F-4D97-AF65-F5344CB8AC3E}">
        <p14:creationId xmlns:p14="http://schemas.microsoft.com/office/powerpoint/2010/main" val="40520624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Publications</a:t>
            </a:r>
            <a:endParaRPr lang="en-GB" dirty="0"/>
          </a:p>
        </p:txBody>
      </p:sp>
      <p:sp>
        <p:nvSpPr>
          <p:cNvPr id="3" name="Content Placeholder 2"/>
          <p:cNvSpPr>
            <a:spLocks noGrp="1"/>
          </p:cNvSpPr>
          <p:nvPr>
            <p:ph idx="1"/>
          </p:nvPr>
        </p:nvSpPr>
        <p:spPr>
          <a:xfrm>
            <a:off x="414338" y="1328738"/>
            <a:ext cx="11315700" cy="4848225"/>
          </a:xfrm>
        </p:spPr>
        <p:txBody>
          <a:bodyPr/>
          <a:lstStyle/>
          <a:p>
            <a:pPr fontAlgn="base"/>
            <a:r>
              <a:rPr lang="en-US" dirty="0"/>
              <a:t>You have to </a:t>
            </a:r>
            <a:r>
              <a:rPr lang="en-US" b="1" i="1" dirty="0"/>
              <a:t>be aware of the quality of a publication per se and independently from where it has been published</a:t>
            </a:r>
            <a:r>
              <a:rPr lang="en-US" dirty="0"/>
              <a:t>. </a:t>
            </a:r>
          </a:p>
          <a:p>
            <a:pPr fontAlgn="base"/>
            <a:r>
              <a:rPr lang="en-US" dirty="0"/>
              <a:t>It is particularly important for saving time as well as for being able to read works that can actually help you in solving your problem instead of making it more complicated. </a:t>
            </a:r>
          </a:p>
          <a:p>
            <a:pPr fontAlgn="base"/>
            <a:r>
              <a:rPr lang="en-US" dirty="0"/>
              <a:t>Over time, every scientist develops his/her </a:t>
            </a:r>
            <a:r>
              <a:rPr lang="en-US" b="1" dirty="0"/>
              <a:t>heuristics</a:t>
            </a:r>
            <a:r>
              <a:rPr lang="en-US" dirty="0"/>
              <a:t>.</a:t>
            </a:r>
          </a:p>
          <a:p>
            <a:pPr fontAlgn="base"/>
            <a:r>
              <a:rPr lang="en-US" dirty="0"/>
              <a:t>In a nutshell, it is about </a:t>
            </a:r>
            <a:r>
              <a:rPr lang="en-US" b="1" i="1" dirty="0"/>
              <a:t>looking at the citations of the article, its abstract, the venue, and the authors</a:t>
            </a:r>
            <a:r>
              <a:rPr lang="en-US" dirty="0"/>
              <a:t>.</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49</a:t>
            </a:fld>
            <a:endParaRPr lang="en-GB"/>
          </a:p>
        </p:txBody>
      </p:sp>
    </p:spTree>
    <p:extLst>
      <p:ext uri="{BB962C8B-B14F-4D97-AF65-F5344CB8AC3E}">
        <p14:creationId xmlns:p14="http://schemas.microsoft.com/office/powerpoint/2010/main" val="1638816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 Page</a:t>
            </a:r>
            <a:endParaRPr lang="en-GB" dirty="0"/>
          </a:p>
        </p:txBody>
      </p:sp>
      <p:sp>
        <p:nvSpPr>
          <p:cNvPr id="3" name="Content Placeholder 2"/>
          <p:cNvSpPr>
            <a:spLocks noGrp="1"/>
          </p:cNvSpPr>
          <p:nvPr>
            <p:ph idx="1"/>
          </p:nvPr>
        </p:nvSpPr>
        <p:spPr/>
        <p:txBody>
          <a:bodyPr/>
          <a:lstStyle/>
          <a:p>
            <a:r>
              <a:rPr lang="en-US" dirty="0"/>
              <a:t>Should be well designed</a:t>
            </a:r>
          </a:p>
          <a:p>
            <a:endParaRPr lang="en-US" dirty="0"/>
          </a:p>
          <a:p>
            <a:r>
              <a:rPr lang="en-US" dirty="0"/>
              <a:t>Should have a researchable title</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a:t>
            </a:fld>
            <a:endParaRPr lang="en-GB"/>
          </a:p>
        </p:txBody>
      </p:sp>
    </p:spTree>
    <p:extLst>
      <p:ext uri="{BB962C8B-B14F-4D97-AF65-F5344CB8AC3E}">
        <p14:creationId xmlns:p14="http://schemas.microsoft.com/office/powerpoint/2010/main" val="1663636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 and Research Problem</a:t>
            </a:r>
            <a:endParaRPr lang="en-GB" dirty="0"/>
          </a:p>
        </p:txBody>
      </p:sp>
      <p:sp>
        <p:nvSpPr>
          <p:cNvPr id="3" name="Content Placeholder 2"/>
          <p:cNvSpPr>
            <a:spLocks noGrp="1"/>
          </p:cNvSpPr>
          <p:nvPr>
            <p:ph idx="1"/>
          </p:nvPr>
        </p:nvSpPr>
        <p:spPr>
          <a:xfrm>
            <a:off x="571501" y="1457325"/>
            <a:ext cx="11001374" cy="5143500"/>
          </a:xfrm>
        </p:spPr>
        <p:txBody>
          <a:bodyPr/>
          <a:lstStyle/>
          <a:p>
            <a:r>
              <a:rPr lang="en-US" dirty="0"/>
              <a:t>Reading a good literature review (or related work or survey paper, call it in the way you prefer) </a:t>
            </a:r>
            <a:r>
              <a:rPr lang="en-US" b="1" i="1" dirty="0"/>
              <a:t>can help you in understanding a problem and in providing you with clear ideas on how to solve a particular challenge</a:t>
            </a:r>
            <a:r>
              <a:rPr lang="en-US" dirty="0"/>
              <a:t>. </a:t>
            </a:r>
          </a:p>
          <a:p>
            <a:r>
              <a:rPr lang="en-US" dirty="0"/>
              <a:t>Writing an outstanding literature review can help you in </a:t>
            </a:r>
            <a:r>
              <a:rPr lang="en-US" b="1" dirty="0"/>
              <a:t>positioning yourself as an expert in a field</a:t>
            </a:r>
            <a:r>
              <a:rPr lang="en-US" dirty="0"/>
              <a:t>. </a:t>
            </a:r>
          </a:p>
          <a:p>
            <a:r>
              <a:rPr lang="en-US" dirty="0"/>
              <a:t>The key is:</a:t>
            </a:r>
          </a:p>
          <a:p>
            <a:pPr marL="571500" indent="-571500">
              <a:buAutoNum type="romanLcPeriod"/>
            </a:pPr>
            <a:r>
              <a:rPr lang="en-US" dirty="0"/>
              <a:t>leveraging the structure of scientific papers, </a:t>
            </a:r>
          </a:p>
          <a:p>
            <a:pPr marL="571500" indent="-571500">
              <a:buAutoNum type="romanLcPeriod"/>
            </a:pPr>
            <a:r>
              <a:rPr lang="en-US" dirty="0"/>
              <a:t>using an active reading approach, as well as </a:t>
            </a:r>
          </a:p>
          <a:p>
            <a:pPr marL="571500" indent="-571500">
              <a:buAutoNum type="romanLcPeriod"/>
            </a:pPr>
            <a:r>
              <a:rPr lang="en-US" dirty="0"/>
              <a:t>using tools that can help you manage the increasing complexity.</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50</a:t>
            </a:fld>
            <a:endParaRPr lang="en-GB"/>
          </a:p>
        </p:txBody>
      </p:sp>
    </p:spTree>
    <p:extLst>
      <p:ext uri="{BB962C8B-B14F-4D97-AF65-F5344CB8AC3E}">
        <p14:creationId xmlns:p14="http://schemas.microsoft.com/office/powerpoint/2010/main" val="34818046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63" y="257176"/>
            <a:ext cx="11429999" cy="6464300"/>
          </a:xfrm>
        </p:spPr>
        <p:txBody>
          <a:bodyPr>
            <a:normAutofit/>
          </a:bodyPr>
          <a:lstStyle/>
          <a:p>
            <a:r>
              <a:rPr lang="en-US" dirty="0"/>
              <a:t>So if I were to research the impact of foodbanks on the social fabric of society, then I am </a:t>
            </a:r>
            <a:r>
              <a:rPr lang="en-US" b="1" i="1" dirty="0"/>
              <a:t>going to want to know the big picture</a:t>
            </a:r>
            <a:r>
              <a:rPr lang="en-US" dirty="0"/>
              <a:t>, </a:t>
            </a:r>
            <a:r>
              <a:rPr lang="en-US" i="1" dirty="0"/>
              <a:t>part of which is provided by the </a:t>
            </a:r>
            <a:r>
              <a:rPr lang="en-US" i="1" dirty="0" err="1"/>
              <a:t>Trussel</a:t>
            </a:r>
            <a:r>
              <a:rPr lang="en-US" i="1" dirty="0"/>
              <a:t> Trust, and with some further enquiry found out the local figures, I would then be in the position to frame my own research</a:t>
            </a:r>
            <a:r>
              <a:rPr lang="en-US" dirty="0"/>
              <a:t>. </a:t>
            </a:r>
          </a:p>
          <a:p>
            <a:r>
              <a:rPr lang="en-US" dirty="0"/>
              <a:t>At present one of the political parties is claiming it to be a scandal that nurses have to use foodbanks, and the 1.2m meals figure is being bandied about as evidence. </a:t>
            </a:r>
          </a:p>
          <a:p>
            <a:r>
              <a:rPr lang="en-US" dirty="0"/>
              <a:t>My issue with that use of the statistics is that 1.2m meals represents about 15 meals in 100,000 eaten in the UK, so my suspicion is that not many nurses use foodbanks.</a:t>
            </a:r>
          </a:p>
          <a:p>
            <a:r>
              <a:rPr lang="en-US" dirty="0"/>
              <a:t>That could be a very useful piece of information to know, to counter what in other contexts might be labelled ‘false news’.</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51</a:t>
            </a:fld>
            <a:endParaRPr lang="en-GB"/>
          </a:p>
        </p:txBody>
      </p:sp>
    </p:spTree>
    <p:extLst>
      <p:ext uri="{BB962C8B-B14F-4D97-AF65-F5344CB8AC3E}">
        <p14:creationId xmlns:p14="http://schemas.microsoft.com/office/powerpoint/2010/main" val="31509777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1"/>
            <a:ext cx="10515600" cy="1325563"/>
          </a:xfrm>
        </p:spPr>
        <p:txBody>
          <a:bodyPr/>
          <a:lstStyle/>
          <a:p>
            <a:r>
              <a:rPr lang="en-US" dirty="0" smtClean="0"/>
              <a:t>2.4 </a:t>
            </a:r>
            <a:r>
              <a:rPr lang="en-US" dirty="0"/>
              <a:t>Review of Related Prototypes, Systems [from global to local]</a:t>
            </a:r>
            <a:endParaRPr lang="en-GB" dirty="0"/>
          </a:p>
        </p:txBody>
      </p:sp>
      <p:sp>
        <p:nvSpPr>
          <p:cNvPr id="3" name="Content Placeholder 2"/>
          <p:cNvSpPr>
            <a:spLocks noGrp="1"/>
          </p:cNvSpPr>
          <p:nvPr>
            <p:ph idx="1"/>
          </p:nvPr>
        </p:nvSpPr>
        <p:spPr>
          <a:xfrm>
            <a:off x="457201" y="1576384"/>
            <a:ext cx="11458574" cy="4600579"/>
          </a:xfrm>
        </p:spPr>
        <p:txBody>
          <a:bodyPr/>
          <a:lstStyle/>
          <a:p>
            <a:r>
              <a:rPr lang="en-US" dirty="0"/>
              <a:t>Generally, </a:t>
            </a:r>
            <a:r>
              <a:rPr lang="en-US" b="1" i="1" dirty="0"/>
              <a:t>prototype is an initial example of a product or a sample made before it was developed or made specifically for development before it was made in real scale or before it was mass produced</a:t>
            </a:r>
            <a:r>
              <a:rPr lang="en-US" dirty="0"/>
              <a:t>. </a:t>
            </a:r>
          </a:p>
          <a:p>
            <a:r>
              <a:rPr lang="en-US" dirty="0"/>
              <a:t>There are some experts that stated about teaching media. </a:t>
            </a:r>
          </a:p>
          <a:p>
            <a:r>
              <a:rPr lang="en-US" dirty="0"/>
              <a:t>Prototype based on Raymond McLeod (2011:11) a prototype is defined as </a:t>
            </a:r>
            <a:r>
              <a:rPr lang="en-US" b="1" i="1" dirty="0"/>
              <a:t>a tool that gives ideas to potential makers and users about how the system functions in its full form, and the process of producing a prototype called prototyping</a:t>
            </a:r>
            <a:r>
              <a:rPr lang="en-US" dirty="0"/>
              <a:t>.</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52</a:t>
            </a:fld>
            <a:endParaRPr lang="en-GB"/>
          </a:p>
        </p:txBody>
      </p:sp>
    </p:spTree>
    <p:extLst>
      <p:ext uri="{BB962C8B-B14F-4D97-AF65-F5344CB8AC3E}">
        <p14:creationId xmlns:p14="http://schemas.microsoft.com/office/powerpoint/2010/main" val="39391378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41" y="469557"/>
            <a:ext cx="11368216" cy="6251918"/>
          </a:xfrm>
        </p:spPr>
        <p:txBody>
          <a:bodyPr/>
          <a:lstStyle/>
          <a:p>
            <a:r>
              <a:rPr lang="en-US" dirty="0"/>
              <a:t>According to Blackwell (2015), A prototype </a:t>
            </a:r>
            <a:r>
              <a:rPr lang="en-US" b="1" i="1" dirty="0"/>
              <a:t>is an early sample, model, or release of a product built to test a concept or process or to act as a thing to be replicated or learned from</a:t>
            </a:r>
            <a:r>
              <a:rPr lang="en-US" dirty="0"/>
              <a:t>. </a:t>
            </a:r>
          </a:p>
          <a:p>
            <a:r>
              <a:rPr lang="en-US" dirty="0"/>
              <a:t>It is a term used in a variety of contexts, including </a:t>
            </a:r>
            <a:r>
              <a:rPr lang="en-US" b="1" i="1" dirty="0"/>
              <a:t>semantics, design, electronics, and software programming</a:t>
            </a:r>
            <a:r>
              <a:rPr lang="en-US" dirty="0"/>
              <a:t>. </a:t>
            </a:r>
          </a:p>
          <a:p>
            <a:r>
              <a:rPr lang="en-US" dirty="0"/>
              <a:t>A prototype is generally </a:t>
            </a:r>
            <a:r>
              <a:rPr lang="en-US" b="1" i="1" dirty="0"/>
              <a:t>used to evaluate a new design to enhance precision by system analysts and users</a:t>
            </a:r>
            <a:r>
              <a:rPr lang="en-US" dirty="0"/>
              <a:t>. </a:t>
            </a:r>
          </a:p>
          <a:p>
            <a:r>
              <a:rPr lang="en-US" dirty="0"/>
              <a:t>Prototyping </a:t>
            </a:r>
            <a:r>
              <a:rPr lang="en-US" b="1" i="1" dirty="0"/>
              <a:t>serves to provide specifications for a real, working system rather than a theoretical one</a:t>
            </a:r>
            <a:r>
              <a:rPr lang="en-US" dirty="0"/>
              <a:t>. </a:t>
            </a:r>
          </a:p>
          <a:p>
            <a:r>
              <a:rPr lang="en-US" dirty="0"/>
              <a:t>In some design workflow models, creating a prototype (a process sometimes called materialization) is the step between the formalization and the evaluation of an idea.</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53</a:t>
            </a:fld>
            <a:endParaRPr lang="en-GB"/>
          </a:p>
        </p:txBody>
      </p:sp>
    </p:spTree>
    <p:extLst>
      <p:ext uri="{BB962C8B-B14F-4D97-AF65-F5344CB8AC3E}">
        <p14:creationId xmlns:p14="http://schemas.microsoft.com/office/powerpoint/2010/main" val="8989969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
            <a:ext cx="10515600" cy="963613"/>
          </a:xfrm>
        </p:spPr>
        <p:txBody>
          <a:bodyPr/>
          <a:lstStyle/>
          <a:p>
            <a:r>
              <a:rPr lang="en-US" dirty="0"/>
              <a:t>Basic Prototype Categories</a:t>
            </a:r>
            <a:endParaRPr lang="en-GB" dirty="0"/>
          </a:p>
        </p:txBody>
      </p:sp>
      <p:sp>
        <p:nvSpPr>
          <p:cNvPr id="3" name="Content Placeholder 2"/>
          <p:cNvSpPr>
            <a:spLocks noGrp="1"/>
          </p:cNvSpPr>
          <p:nvPr>
            <p:ph idx="1"/>
          </p:nvPr>
        </p:nvSpPr>
        <p:spPr>
          <a:xfrm>
            <a:off x="358346" y="928688"/>
            <a:ext cx="11528854" cy="5792787"/>
          </a:xfrm>
        </p:spPr>
        <p:txBody>
          <a:bodyPr>
            <a:normAutofit/>
          </a:bodyPr>
          <a:lstStyle/>
          <a:p>
            <a:r>
              <a:rPr lang="en-US" dirty="0"/>
              <a:t>According to Shigeyuki </a:t>
            </a:r>
            <a:r>
              <a:rPr lang="en-US" dirty="0" err="1"/>
              <a:t>Somiya</a:t>
            </a:r>
            <a:r>
              <a:rPr lang="en-US" dirty="0"/>
              <a:t> (2013:491) </a:t>
            </a:r>
            <a:r>
              <a:rPr lang="en-US" b="1" i="1" dirty="0"/>
              <a:t>Prototypes explore different aspects of an intended design</a:t>
            </a:r>
            <a:r>
              <a:rPr lang="en-US" dirty="0"/>
              <a:t>: </a:t>
            </a:r>
          </a:p>
          <a:p>
            <a:pPr marL="514350" indent="-514350">
              <a:buAutoNum type="alphaLcPeriod"/>
            </a:pPr>
            <a:r>
              <a:rPr lang="en-US" dirty="0"/>
              <a:t>A </a:t>
            </a:r>
            <a:r>
              <a:rPr lang="en-US" b="1" dirty="0"/>
              <a:t>Proof-of-Principle</a:t>
            </a:r>
            <a:r>
              <a:rPr lang="en-US" dirty="0"/>
              <a:t> Prototype serves to verify some key functional aspects of the intended design, but usually does not have all the functionality of the final product. </a:t>
            </a:r>
          </a:p>
          <a:p>
            <a:pPr marL="514350" indent="-514350">
              <a:buAutoNum type="alphaLcPeriod"/>
            </a:pPr>
            <a:r>
              <a:rPr lang="en-US" dirty="0"/>
              <a:t>A Working Prototype represents all or nearly all of the functionality of the final product. </a:t>
            </a:r>
          </a:p>
          <a:p>
            <a:pPr marL="514350" indent="-514350">
              <a:buAutoNum type="alphaLcPeriod"/>
            </a:pPr>
            <a:r>
              <a:rPr lang="en-US" dirty="0"/>
              <a:t>A Visual Prototype represents the size and appearance, but not the functionality, of the intended design. A Form Study Prototype is a preliminary type of visual prototype in which the geometric features of a design are emphasized, with less concern for color, texture, or other aspects of the final appearance.</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54</a:t>
            </a:fld>
            <a:endParaRPr lang="en-GB"/>
          </a:p>
        </p:txBody>
      </p:sp>
    </p:spTree>
    <p:extLst>
      <p:ext uri="{BB962C8B-B14F-4D97-AF65-F5344CB8AC3E}">
        <p14:creationId xmlns:p14="http://schemas.microsoft.com/office/powerpoint/2010/main" val="4769772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Review Related systems from Global to Local. (At least three) </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55</a:t>
            </a:fld>
            <a:endParaRPr lang="en-GB"/>
          </a:p>
        </p:txBody>
      </p:sp>
    </p:spTree>
    <p:extLst>
      <p:ext uri="{BB962C8B-B14F-4D97-AF65-F5344CB8AC3E}">
        <p14:creationId xmlns:p14="http://schemas.microsoft.com/office/powerpoint/2010/main" val="34693383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a:t>
            </a:r>
            <a:r>
              <a:rPr lang="en-US" dirty="0"/>
              <a:t>Emerging Trends and Patterns in the Research Area</a:t>
            </a:r>
            <a:endParaRPr lang="en-GB" dirty="0"/>
          </a:p>
        </p:txBody>
      </p:sp>
      <p:sp>
        <p:nvSpPr>
          <p:cNvPr id="3" name="Content Placeholder 2"/>
          <p:cNvSpPr>
            <a:spLocks noGrp="1"/>
          </p:cNvSpPr>
          <p:nvPr>
            <p:ph idx="1"/>
          </p:nvPr>
        </p:nvSpPr>
        <p:spPr>
          <a:xfrm>
            <a:off x="371475" y="1690688"/>
            <a:ext cx="11572875" cy="4924425"/>
          </a:xfrm>
        </p:spPr>
        <p:txBody>
          <a:bodyPr>
            <a:normAutofit/>
          </a:bodyPr>
          <a:lstStyle/>
          <a:p>
            <a:r>
              <a:rPr lang="en-US" dirty="0"/>
              <a:t>The </a:t>
            </a:r>
            <a:r>
              <a:rPr lang="en-US" b="1" i="1" dirty="0"/>
              <a:t>continued exponential rise in the power of information and computing technologies has had a dramatic impact on research across many disciplines</a:t>
            </a:r>
            <a:r>
              <a:rPr lang="en-US" dirty="0"/>
              <a:t>. </a:t>
            </a:r>
          </a:p>
          <a:p>
            <a:r>
              <a:rPr lang="en-US" b="1" dirty="0"/>
              <a:t>These technologies have not only increased the speed and scope of research but have made it possible to conduct investigations that were not possible before</a:t>
            </a:r>
            <a:r>
              <a:rPr lang="en-US" dirty="0"/>
              <a:t>. </a:t>
            </a:r>
          </a:p>
          <a:p>
            <a:r>
              <a:rPr lang="en-US" dirty="0"/>
              <a:t>Information technology advances have </a:t>
            </a:r>
            <a:r>
              <a:rPr lang="en-US" b="1" dirty="0"/>
              <a:t>enabled new forms of inquiry such as those based on numerical simulation of physical and biological systems and the analysis of massive datasets to detect and assess the nature of relationships that otherwise would go unseen</a:t>
            </a:r>
            <a:r>
              <a:rPr lang="en-US" dirty="0"/>
              <a:t>.</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56</a:t>
            </a:fld>
            <a:endParaRPr lang="en-GB"/>
          </a:p>
        </p:txBody>
      </p:sp>
    </p:spTree>
    <p:extLst>
      <p:ext uri="{BB962C8B-B14F-4D97-AF65-F5344CB8AC3E}">
        <p14:creationId xmlns:p14="http://schemas.microsoft.com/office/powerpoint/2010/main" val="34925398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Advances in information technology are </a:t>
            </a:r>
            <a:r>
              <a:rPr lang="en-US" b="1" i="1" dirty="0"/>
              <a:t>transforming the research enterprise, discipline by discipline, by changing the sorts of questions that can be addressed and the methods used to address them</a:t>
            </a:r>
            <a:r>
              <a:rPr lang="en-US" dirty="0"/>
              <a:t>. </a:t>
            </a:r>
          </a:p>
          <a:p>
            <a:r>
              <a:rPr lang="en-US" dirty="0"/>
              <a:t>There may be more opportunities to fabricate, falsify, or plagiarize, but there are also more tools to uncover such behavior. </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57</a:t>
            </a:fld>
            <a:endParaRPr lang="en-GB"/>
          </a:p>
        </p:txBody>
      </p:sp>
    </p:spTree>
    <p:extLst>
      <p:ext uri="{BB962C8B-B14F-4D97-AF65-F5344CB8AC3E}">
        <p14:creationId xmlns:p14="http://schemas.microsoft.com/office/powerpoint/2010/main" val="16648575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2.6 </a:t>
            </a:r>
            <a:r>
              <a:rPr lang="en-US" dirty="0"/>
              <a:t>Research Gap to be Filled by your Research</a:t>
            </a:r>
            <a:endParaRPr lang="en-GB" dirty="0"/>
          </a:p>
        </p:txBody>
      </p:sp>
      <p:sp>
        <p:nvSpPr>
          <p:cNvPr id="3" name="Content Placeholder 2"/>
          <p:cNvSpPr>
            <a:spLocks noGrp="1"/>
          </p:cNvSpPr>
          <p:nvPr>
            <p:ph idx="1"/>
          </p:nvPr>
        </p:nvSpPr>
        <p:spPr>
          <a:xfrm>
            <a:off x="442913" y="1825625"/>
            <a:ext cx="11272837" cy="4732338"/>
          </a:xfrm>
        </p:spPr>
        <p:txBody>
          <a:bodyPr>
            <a:normAutofit/>
          </a:bodyPr>
          <a:lstStyle/>
          <a:p>
            <a:r>
              <a:rPr lang="en-US" dirty="0"/>
              <a:t>The gap, also considered the </a:t>
            </a:r>
            <a:r>
              <a:rPr lang="en-US" b="1" dirty="0"/>
              <a:t>missing piece or pieces</a:t>
            </a:r>
            <a:r>
              <a:rPr lang="en-US" dirty="0"/>
              <a:t> in the research literature, is </a:t>
            </a:r>
            <a:r>
              <a:rPr lang="en-US" i="1" dirty="0"/>
              <a:t>the area that has not yet been explored or is under-explored</a:t>
            </a:r>
            <a:r>
              <a:rPr lang="en-US" dirty="0"/>
              <a:t>. </a:t>
            </a:r>
          </a:p>
          <a:p>
            <a:r>
              <a:rPr lang="en-US" dirty="0"/>
              <a:t>This could be a population or sample (size, type, location, etc.), research method, data collection and/or analysis, or other research variables or conditions. </a:t>
            </a:r>
          </a:p>
          <a:p>
            <a:r>
              <a:rPr lang="en-US" dirty="0"/>
              <a:t>A research gap is, simply, a topic or area for which </a:t>
            </a:r>
            <a:r>
              <a:rPr lang="en-US" b="1" i="1" dirty="0"/>
              <a:t>missing or insufficient information</a:t>
            </a:r>
            <a:r>
              <a:rPr lang="en-US" dirty="0"/>
              <a:t> limits the ability to reach a conclusion for a question. </a:t>
            </a:r>
          </a:p>
          <a:p>
            <a:r>
              <a:rPr lang="en-US" dirty="0"/>
              <a:t>It should not be confused with a research question, however. </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58</a:t>
            </a:fld>
            <a:endParaRPr lang="en-GB"/>
          </a:p>
        </p:txBody>
      </p:sp>
    </p:spTree>
    <p:extLst>
      <p:ext uri="{BB962C8B-B14F-4D97-AF65-F5344CB8AC3E}">
        <p14:creationId xmlns:p14="http://schemas.microsoft.com/office/powerpoint/2010/main" val="24785565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342900"/>
            <a:ext cx="11372850" cy="5834063"/>
          </a:xfrm>
        </p:spPr>
        <p:txBody>
          <a:bodyPr/>
          <a:lstStyle/>
          <a:p>
            <a:r>
              <a:rPr lang="en-US" dirty="0"/>
              <a:t>For example, if we ask the </a:t>
            </a:r>
            <a:r>
              <a:rPr lang="en-US" b="1" i="1" dirty="0"/>
              <a:t>research question of what the healthiest diet for humans is, we would find many studies and possible answers to this question</a:t>
            </a:r>
            <a:r>
              <a:rPr lang="en-US" dirty="0"/>
              <a:t>. </a:t>
            </a:r>
          </a:p>
          <a:p>
            <a:r>
              <a:rPr lang="en-US" dirty="0"/>
              <a:t>On the other hand, if we were to ask the </a:t>
            </a:r>
            <a:r>
              <a:rPr lang="en-US" b="1" i="1" dirty="0"/>
              <a:t>research question of what are the effects of antidepressants on pregnant women, we would not find much-existing data</a:t>
            </a:r>
            <a:r>
              <a:rPr lang="en-US" dirty="0"/>
              <a:t>. </a:t>
            </a:r>
          </a:p>
          <a:p>
            <a:r>
              <a:rPr lang="en-US" i="1" dirty="0"/>
              <a:t>This is a research gap</a:t>
            </a:r>
            <a:r>
              <a:rPr lang="en-US" dirty="0"/>
              <a:t>. </a:t>
            </a:r>
          </a:p>
          <a:p>
            <a:r>
              <a:rPr lang="en-US" dirty="0"/>
              <a:t>When we identify a research gap, we </a:t>
            </a:r>
            <a:r>
              <a:rPr lang="en-US" b="1" i="1" dirty="0"/>
              <a:t>identify a direction for potentially new and exciting research</a:t>
            </a:r>
            <a:r>
              <a:rPr lang="en-US" dirty="0"/>
              <a:t>.</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59</a:t>
            </a:fld>
            <a:endParaRPr lang="en-GB"/>
          </a:p>
        </p:txBody>
      </p:sp>
    </p:spTree>
    <p:extLst>
      <p:ext uri="{BB962C8B-B14F-4D97-AF65-F5344CB8AC3E}">
        <p14:creationId xmlns:p14="http://schemas.microsoft.com/office/powerpoint/2010/main" val="2494286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DECLARATION AND APPROVAL</a:t>
            </a:r>
            <a:r>
              <a:rPr lang="en-GB" dirty="0"/>
              <a:t/>
            </a:r>
            <a:br>
              <a:rPr lang="en-GB" dirty="0"/>
            </a:br>
            <a:endParaRPr lang="en-GB" dirty="0"/>
          </a:p>
        </p:txBody>
      </p:sp>
      <p:sp>
        <p:nvSpPr>
          <p:cNvPr id="3" name="Content Placeholder 2"/>
          <p:cNvSpPr>
            <a:spLocks noGrp="1"/>
          </p:cNvSpPr>
          <p:nvPr>
            <p:ph idx="1"/>
          </p:nvPr>
        </p:nvSpPr>
        <p:spPr/>
        <p:txBody>
          <a:bodyPr/>
          <a:lstStyle/>
          <a:p>
            <a:r>
              <a:rPr lang="en-GB" b="1" dirty="0"/>
              <a:t>STUDENT</a:t>
            </a:r>
            <a:endParaRPr lang="en-GB" dirty="0"/>
          </a:p>
          <a:p>
            <a:r>
              <a:rPr lang="en-GB" dirty="0"/>
              <a:t>I, the undersigned, declare that this proposal is my original work and that it has not been presented in any other university or institution for academic credit.</a:t>
            </a:r>
          </a:p>
          <a:p>
            <a:r>
              <a:rPr lang="en-US" dirty="0"/>
              <a:t>Signature…………………………………...    </a:t>
            </a:r>
            <a:endParaRPr lang="en-GB" dirty="0"/>
          </a:p>
          <a:p>
            <a:r>
              <a:rPr lang="en-US" dirty="0"/>
              <a:t>Date…………………………………………</a:t>
            </a:r>
            <a:endParaRPr lang="en-GB" dirty="0"/>
          </a:p>
          <a:p>
            <a:r>
              <a:rPr lang="en-US" dirty="0"/>
              <a:t>Student Name …………………. (Fill in Student Name)</a:t>
            </a:r>
            <a:endParaRPr lang="en-GB" dirty="0"/>
          </a:p>
          <a:p>
            <a:r>
              <a:rPr lang="en-US" dirty="0" err="1"/>
              <a:t>Reg_No</a:t>
            </a:r>
            <a:r>
              <a:rPr lang="en-US" dirty="0"/>
              <a:t>…………………(Fill in the </a:t>
            </a:r>
            <a:r>
              <a:rPr lang="en-US" dirty="0" err="1"/>
              <a:t>Reg_No</a:t>
            </a:r>
            <a:r>
              <a:rPr lang="en-US" dirty="0"/>
              <a:t>)</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6</a:t>
            </a:fld>
            <a:endParaRPr lang="en-GB"/>
          </a:p>
        </p:txBody>
      </p:sp>
    </p:spTree>
    <p:extLst>
      <p:ext uri="{BB962C8B-B14F-4D97-AF65-F5344CB8AC3E}">
        <p14:creationId xmlns:p14="http://schemas.microsoft.com/office/powerpoint/2010/main" val="3466423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Identify Research Gap?</a:t>
            </a:r>
          </a:p>
        </p:txBody>
      </p:sp>
      <p:sp>
        <p:nvSpPr>
          <p:cNvPr id="3" name="Content Placeholder 2"/>
          <p:cNvSpPr>
            <a:spLocks noGrp="1"/>
          </p:cNvSpPr>
          <p:nvPr>
            <p:ph idx="1"/>
          </p:nvPr>
        </p:nvSpPr>
        <p:spPr/>
        <p:txBody>
          <a:bodyPr/>
          <a:lstStyle/>
          <a:p>
            <a:r>
              <a:rPr lang="en-US" dirty="0"/>
              <a:t>Considering the volume of existing research, </a:t>
            </a:r>
            <a:r>
              <a:rPr lang="en-US" b="1" i="1" dirty="0"/>
              <a:t>identifying research gaps can seem overwhelming or even impossible</a:t>
            </a:r>
            <a:r>
              <a:rPr lang="en-US" dirty="0"/>
              <a:t>. </a:t>
            </a:r>
          </a:p>
          <a:p>
            <a:r>
              <a:rPr lang="en-US" b="1" i="1" dirty="0"/>
              <a:t>You don’t have time to read every paper or research proposal on your topic of study</a:t>
            </a:r>
            <a:r>
              <a:rPr lang="en-US" dirty="0"/>
              <a:t>. </a:t>
            </a:r>
          </a:p>
          <a:p>
            <a:r>
              <a:rPr lang="en-US" dirty="0"/>
              <a:t>So how can you identify a research gap?</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60</a:t>
            </a:fld>
            <a:endParaRPr lang="en-GB"/>
          </a:p>
        </p:txBody>
      </p:sp>
    </p:spTree>
    <p:extLst>
      <p:ext uri="{BB962C8B-B14F-4D97-AF65-F5344CB8AC3E}">
        <p14:creationId xmlns:p14="http://schemas.microsoft.com/office/powerpoint/2010/main" val="2705417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442913"/>
            <a:ext cx="11387138" cy="6115050"/>
          </a:xfrm>
        </p:spPr>
        <p:txBody>
          <a:bodyPr>
            <a:normAutofit/>
          </a:bodyPr>
          <a:lstStyle/>
          <a:p>
            <a:r>
              <a:rPr lang="en-US" dirty="0"/>
              <a:t>There are different techniques in various disciplines, but we can reduce most of them down to a few steps, which are:</a:t>
            </a:r>
          </a:p>
          <a:p>
            <a:pPr marL="571500" indent="-571500">
              <a:buFont typeface="+mj-lt"/>
              <a:buAutoNum type="romanLcPeriod"/>
            </a:pPr>
            <a:r>
              <a:rPr lang="en-US" dirty="0"/>
              <a:t>Identify your </a:t>
            </a:r>
            <a:r>
              <a:rPr lang="en-US" b="1" dirty="0"/>
              <a:t>key motivating issue/question</a:t>
            </a:r>
            <a:r>
              <a:rPr lang="en-US" dirty="0"/>
              <a:t>.</a:t>
            </a:r>
          </a:p>
          <a:p>
            <a:pPr marL="571500" indent="-571500">
              <a:buFont typeface="+mj-lt"/>
              <a:buAutoNum type="romanLcPeriod"/>
            </a:pPr>
            <a:r>
              <a:rPr lang="en-US" dirty="0"/>
              <a:t>Identify </a:t>
            </a:r>
            <a:r>
              <a:rPr lang="en-US" b="1" dirty="0"/>
              <a:t>key terms associated with this issue</a:t>
            </a:r>
            <a:r>
              <a:rPr lang="en-US" dirty="0"/>
              <a:t>.</a:t>
            </a:r>
          </a:p>
          <a:p>
            <a:pPr marL="571500" indent="-571500">
              <a:buFont typeface="+mj-lt"/>
              <a:buAutoNum type="romanLcPeriod"/>
            </a:pPr>
            <a:r>
              <a:rPr lang="en-US" b="1" dirty="0"/>
              <a:t>Review the literature, searching for these key terms and identifying relevant publications.</a:t>
            </a:r>
          </a:p>
          <a:p>
            <a:pPr marL="571500" indent="-571500">
              <a:buFont typeface="+mj-lt"/>
              <a:buAutoNum type="romanLcPeriod"/>
            </a:pPr>
            <a:r>
              <a:rPr lang="en-US" b="1" dirty="0"/>
              <a:t>Review the literature cited by the key publications which you located in the above step</a:t>
            </a:r>
            <a:r>
              <a:rPr lang="en-US" dirty="0"/>
              <a:t>.</a:t>
            </a:r>
          </a:p>
          <a:p>
            <a:pPr marL="571500" indent="-571500">
              <a:buFont typeface="+mj-lt"/>
              <a:buAutoNum type="romanLcPeriod"/>
            </a:pPr>
            <a:r>
              <a:rPr lang="en-US" b="1" dirty="0"/>
              <a:t>Identify issues not addressed</a:t>
            </a:r>
            <a:r>
              <a:rPr lang="en-US" dirty="0"/>
              <a:t> by </a:t>
            </a:r>
            <a:r>
              <a:rPr lang="en-US" i="1" dirty="0"/>
              <a:t>the literature relating to your critical</a:t>
            </a:r>
            <a:r>
              <a:rPr lang="en-US" dirty="0"/>
              <a:t> motivating issue</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61</a:t>
            </a:fld>
            <a:endParaRPr lang="en-GB"/>
          </a:p>
        </p:txBody>
      </p:sp>
    </p:spTree>
    <p:extLst>
      <p:ext uri="{BB962C8B-B14F-4D97-AF65-F5344CB8AC3E}">
        <p14:creationId xmlns:p14="http://schemas.microsoft.com/office/powerpoint/2010/main" val="17482367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 </a:t>
            </a:r>
            <a:r>
              <a:rPr lang="en-US" dirty="0"/>
              <a:t>Chapter summary</a:t>
            </a:r>
            <a:r>
              <a:rPr lang="en-GB" dirty="0"/>
              <a:t/>
            </a:r>
            <a:br>
              <a:rPr lang="en-GB" dirty="0"/>
            </a:br>
            <a:endParaRPr lang="en-GB" dirty="0"/>
          </a:p>
        </p:txBody>
      </p:sp>
      <p:sp>
        <p:nvSpPr>
          <p:cNvPr id="3" name="Content Placeholder 2"/>
          <p:cNvSpPr>
            <a:spLocks noGrp="1"/>
          </p:cNvSpPr>
          <p:nvPr>
            <p:ph idx="1"/>
          </p:nvPr>
        </p:nvSpPr>
        <p:spPr>
          <a:xfrm>
            <a:off x="838200" y="1228725"/>
            <a:ext cx="10515600" cy="4948238"/>
          </a:xfrm>
        </p:spPr>
        <p:txBody>
          <a:bodyPr/>
          <a:lstStyle/>
          <a:p>
            <a:r>
              <a:rPr lang="en-US" dirty="0"/>
              <a:t>A summary is </a:t>
            </a:r>
            <a:r>
              <a:rPr lang="en-US" i="1" dirty="0"/>
              <a:t>a concise explanation of the main ideas and supporting details of a work of writing</a:t>
            </a:r>
            <a:r>
              <a:rPr lang="en-US" dirty="0"/>
              <a:t>. </a:t>
            </a:r>
          </a:p>
          <a:p>
            <a:r>
              <a:rPr lang="en-US" dirty="0"/>
              <a:t>To decide which details to include in the summary of a book chapter, consider the "who, what, when, where, why and how" while reading the chapter.</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62</a:t>
            </a:fld>
            <a:endParaRPr lang="en-GB"/>
          </a:p>
        </p:txBody>
      </p:sp>
    </p:spTree>
    <p:extLst>
      <p:ext uri="{BB962C8B-B14F-4D97-AF65-F5344CB8AC3E}">
        <p14:creationId xmlns:p14="http://schemas.microsoft.com/office/powerpoint/2010/main" val="3943768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748" y="778396"/>
            <a:ext cx="9477375" cy="1325563"/>
          </a:xfrm>
        </p:spPr>
        <p:txBody>
          <a:bodyPr/>
          <a:lstStyle/>
          <a:p>
            <a:r>
              <a:rPr lang="en-US" dirty="0"/>
              <a:t>CHAPTER </a:t>
            </a:r>
            <a:r>
              <a:rPr lang="en-US" dirty="0" smtClean="0"/>
              <a:t>3- </a:t>
            </a:r>
            <a:r>
              <a:rPr lang="en-US" dirty="0"/>
              <a:t>RESEARCH METHODOLOGY</a:t>
            </a:r>
            <a:endParaRPr lang="en-GB" dirty="0"/>
          </a:p>
        </p:txBody>
      </p:sp>
      <p:sp>
        <p:nvSpPr>
          <p:cNvPr id="3" name="Footer Placeholder 2"/>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63</a:t>
            </a:fld>
            <a:endParaRPr lang="en-GB"/>
          </a:p>
        </p:txBody>
      </p:sp>
      <p:sp>
        <p:nvSpPr>
          <p:cNvPr id="5" name="Rectangle 4"/>
          <p:cNvSpPr/>
          <p:nvPr/>
        </p:nvSpPr>
        <p:spPr>
          <a:xfrm>
            <a:off x="1487748" y="2589242"/>
            <a:ext cx="4486549" cy="584775"/>
          </a:xfrm>
          <a:prstGeom prst="rect">
            <a:avLst/>
          </a:prstGeom>
        </p:spPr>
        <p:txBody>
          <a:bodyPr wrap="none">
            <a:spAutoFit/>
          </a:bodyPr>
          <a:lstStyle/>
          <a:p>
            <a:r>
              <a:rPr lang="en-US" sz="3200" dirty="0"/>
              <a:t>3.1 Introduce the Chapter</a:t>
            </a:r>
            <a:endParaRPr lang="en-GB" sz="3200" dirty="0"/>
          </a:p>
        </p:txBody>
      </p:sp>
    </p:spTree>
    <p:extLst>
      <p:ext uri="{BB962C8B-B14F-4D97-AF65-F5344CB8AC3E}">
        <p14:creationId xmlns:p14="http://schemas.microsoft.com/office/powerpoint/2010/main" val="16529583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a:t>
            </a:r>
            <a:r>
              <a:rPr lang="en-GB" dirty="0" smtClean="0"/>
              <a:t>.2 </a:t>
            </a:r>
            <a:r>
              <a:rPr lang="en-GB" dirty="0"/>
              <a:t>Methodology for literature review</a:t>
            </a:r>
          </a:p>
        </p:txBody>
      </p:sp>
      <p:sp>
        <p:nvSpPr>
          <p:cNvPr id="3" name="Content Placeholder 2"/>
          <p:cNvSpPr>
            <a:spLocks noGrp="1"/>
          </p:cNvSpPr>
          <p:nvPr>
            <p:ph idx="1"/>
          </p:nvPr>
        </p:nvSpPr>
        <p:spPr>
          <a:xfrm>
            <a:off x="838200" y="1334530"/>
            <a:ext cx="10515600" cy="5266295"/>
          </a:xfrm>
        </p:spPr>
        <p:txBody>
          <a:bodyPr>
            <a:normAutofit/>
          </a:bodyPr>
          <a:lstStyle/>
          <a:p>
            <a:r>
              <a:rPr lang="en-US" dirty="0"/>
              <a:t>Methodology refers to </a:t>
            </a:r>
            <a:r>
              <a:rPr lang="en-US" b="1" dirty="0"/>
              <a:t>the overarching strategy and rationale of your research</a:t>
            </a:r>
            <a:r>
              <a:rPr lang="en-US" dirty="0"/>
              <a:t>. </a:t>
            </a:r>
          </a:p>
          <a:p>
            <a:r>
              <a:rPr lang="en-US" dirty="0"/>
              <a:t>Developing your methodology involves studying the research methods used in your field and the theories or principles that underpin them, in order to choose the approach that </a:t>
            </a:r>
            <a:r>
              <a:rPr lang="en-US" b="1" i="1" dirty="0"/>
              <a:t>best matches your objectives</a:t>
            </a:r>
            <a:r>
              <a:rPr lang="en-US" dirty="0"/>
              <a:t>.</a:t>
            </a:r>
          </a:p>
          <a:p>
            <a:r>
              <a:rPr lang="en-GB" dirty="0"/>
              <a:t>Summarize the research methods employed in the development of the project.</a:t>
            </a:r>
          </a:p>
          <a:p>
            <a:r>
              <a:rPr lang="en-GB" i="1" dirty="0"/>
              <a:t>The purpose of the literature review is to identify existing research that could inform the process of developing useful guidance for developing a nearly perfect system.</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64</a:t>
            </a:fld>
            <a:endParaRPr lang="en-GB"/>
          </a:p>
        </p:txBody>
      </p:sp>
    </p:spTree>
    <p:extLst>
      <p:ext uri="{BB962C8B-B14F-4D97-AF65-F5344CB8AC3E}">
        <p14:creationId xmlns:p14="http://schemas.microsoft.com/office/powerpoint/2010/main" val="16041031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557" y="469557"/>
            <a:ext cx="11281719" cy="6079524"/>
          </a:xfrm>
        </p:spPr>
        <p:txBody>
          <a:bodyPr>
            <a:normAutofit/>
          </a:bodyPr>
          <a:lstStyle/>
          <a:p>
            <a:r>
              <a:rPr lang="en-US" dirty="0"/>
              <a:t>Literature reviews play a critical role in scholarship because science remains, first and foremost, a </a:t>
            </a:r>
            <a:r>
              <a:rPr lang="en-US" b="1" i="1" dirty="0"/>
              <a:t>cumulative endeavor</a:t>
            </a:r>
            <a:r>
              <a:rPr lang="en-US" dirty="0"/>
              <a:t>.</a:t>
            </a:r>
          </a:p>
          <a:p>
            <a:r>
              <a:rPr lang="en-US" dirty="0"/>
              <a:t>The literature review represents a method because the literature reviewer </a:t>
            </a:r>
            <a:r>
              <a:rPr lang="en-US" i="1" dirty="0"/>
              <a:t>chooses from an array of strategies and procedures for identifying, recording, understanding</a:t>
            </a:r>
            <a:r>
              <a:rPr lang="en-US" dirty="0"/>
              <a:t>, meaning-making, and transmitting information pertinent to a topic of interest.</a:t>
            </a:r>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65</a:t>
            </a:fld>
            <a:endParaRPr lang="en-GB"/>
          </a:p>
        </p:txBody>
      </p:sp>
    </p:spTree>
    <p:extLst>
      <p:ext uri="{BB962C8B-B14F-4D97-AF65-F5344CB8AC3E}">
        <p14:creationId xmlns:p14="http://schemas.microsoft.com/office/powerpoint/2010/main" val="17947869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9622"/>
            <a:ext cx="10515600" cy="5497341"/>
          </a:xfrm>
        </p:spPr>
        <p:txBody>
          <a:bodyPr/>
          <a:lstStyle/>
          <a:p>
            <a:r>
              <a:rPr lang="en-US" dirty="0"/>
              <a:t>Among other methods, literature reviews are essential for: </a:t>
            </a:r>
          </a:p>
          <a:p>
            <a:pPr marL="514350" indent="-514350">
              <a:buAutoNum type="alphaLcParenBoth"/>
            </a:pPr>
            <a:r>
              <a:rPr lang="en-US" dirty="0"/>
              <a:t>identifying what has been written on a subject or topic; </a:t>
            </a:r>
          </a:p>
          <a:p>
            <a:pPr marL="514350" indent="-514350">
              <a:buAutoNum type="alphaLcParenBoth"/>
            </a:pPr>
            <a:r>
              <a:rPr lang="en-US" dirty="0"/>
              <a:t>determining the extent to which a specific research area reveals any interpretable trends or patterns; </a:t>
            </a:r>
          </a:p>
          <a:p>
            <a:pPr marL="514350" indent="-514350">
              <a:buAutoNum type="alphaLcParenBoth"/>
            </a:pPr>
            <a:r>
              <a:rPr lang="en-US" dirty="0"/>
              <a:t>aggregating empirical findings related to a narrow research question to support evidence-based practice; </a:t>
            </a:r>
          </a:p>
          <a:p>
            <a:pPr marL="514350" indent="-514350">
              <a:buAutoNum type="alphaLcParenBoth"/>
            </a:pPr>
            <a:r>
              <a:rPr lang="en-US" dirty="0"/>
              <a:t>generating new frameworks and theories; and </a:t>
            </a:r>
          </a:p>
          <a:p>
            <a:pPr marL="514350" indent="-514350">
              <a:buAutoNum type="alphaLcParenBoth"/>
            </a:pPr>
            <a:r>
              <a:rPr lang="en-US" dirty="0"/>
              <a:t>identifying topics or questions requiring more investigation </a:t>
            </a: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66</a:t>
            </a:fld>
            <a:endParaRPr lang="en-GB"/>
          </a:p>
        </p:txBody>
      </p:sp>
    </p:spTree>
    <p:extLst>
      <p:ext uri="{BB962C8B-B14F-4D97-AF65-F5344CB8AC3E}">
        <p14:creationId xmlns:p14="http://schemas.microsoft.com/office/powerpoint/2010/main" val="3797033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6054"/>
            <a:ext cx="10515600" cy="5620909"/>
          </a:xfrm>
        </p:spPr>
        <p:txBody>
          <a:bodyPr/>
          <a:lstStyle/>
          <a:p>
            <a:r>
              <a:rPr lang="en-US" dirty="0"/>
              <a:t>Literature reviews can take two major forms. </a:t>
            </a:r>
          </a:p>
          <a:p>
            <a:pPr marL="571500" indent="-571500">
              <a:buAutoNum type="romanLcPeriod"/>
            </a:pPr>
            <a:r>
              <a:rPr lang="en-US" dirty="0"/>
              <a:t>The most prevalent one is the “</a:t>
            </a:r>
            <a:r>
              <a:rPr lang="en-US" b="1" dirty="0"/>
              <a:t>literature review</a:t>
            </a:r>
            <a:r>
              <a:rPr lang="en-US" dirty="0"/>
              <a:t>” or “</a:t>
            </a:r>
            <a:r>
              <a:rPr lang="en-US" b="1" dirty="0"/>
              <a:t>background</a:t>
            </a:r>
            <a:r>
              <a:rPr lang="en-US" dirty="0"/>
              <a:t>” section within a journal paper or a chapter in a graduate thesis.</a:t>
            </a:r>
          </a:p>
          <a:p>
            <a:pPr marL="571500" indent="-571500">
              <a:buAutoNum type="romanLcPeriod"/>
            </a:pPr>
            <a:r>
              <a:rPr lang="en-US" dirty="0"/>
              <a:t>The second form of literature review, which is the focus of this chapter, constitutes an </a:t>
            </a:r>
            <a:r>
              <a:rPr lang="en-US" b="1" i="1" dirty="0"/>
              <a:t>original and valuable work of research in and of itself</a:t>
            </a:r>
            <a:r>
              <a:rPr lang="en-US" dirty="0"/>
              <a:t>.</a:t>
            </a:r>
          </a:p>
          <a:p>
            <a:pPr marL="0" indent="0">
              <a:buNone/>
            </a:pPr>
            <a:endParaRPr lang="en-US" dirty="0"/>
          </a:p>
          <a:p>
            <a:r>
              <a:rPr lang="en-US" dirty="0"/>
              <a:t>When appropriately conducted, review articles represent powerful information sources for practitioners looking for </a:t>
            </a:r>
            <a:r>
              <a:rPr lang="en-US" b="1" i="1" dirty="0"/>
              <a:t>state-of-the art evidence</a:t>
            </a:r>
            <a:r>
              <a:rPr lang="en-US" dirty="0"/>
              <a:t> to guide their decision-making and work practices.</a:t>
            </a: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67</a:t>
            </a:fld>
            <a:endParaRPr lang="en-GB"/>
          </a:p>
        </p:txBody>
      </p:sp>
    </p:spTree>
    <p:extLst>
      <p:ext uri="{BB962C8B-B14F-4D97-AF65-F5344CB8AC3E}">
        <p14:creationId xmlns:p14="http://schemas.microsoft.com/office/powerpoint/2010/main" val="6205447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conducting a review</a:t>
            </a:r>
            <a:endParaRPr lang="en-GB" dirty="0"/>
          </a:p>
        </p:txBody>
      </p:sp>
      <p:sp>
        <p:nvSpPr>
          <p:cNvPr id="3" name="Content Placeholder 2"/>
          <p:cNvSpPr>
            <a:spLocks noGrp="1"/>
          </p:cNvSpPr>
          <p:nvPr>
            <p:ph idx="1"/>
          </p:nvPr>
        </p:nvSpPr>
        <p:spPr>
          <a:xfrm>
            <a:off x="838200" y="1458097"/>
            <a:ext cx="10515600" cy="4718866"/>
          </a:xfrm>
        </p:spPr>
        <p:txBody>
          <a:bodyPr/>
          <a:lstStyle/>
          <a:p>
            <a:r>
              <a:rPr lang="en-US" dirty="0"/>
              <a:t>As explained in </a:t>
            </a:r>
            <a:r>
              <a:rPr lang="en-US" dirty="0" err="1">
                <a:hlinkClick r:id="rId3"/>
              </a:rPr>
              <a:t>Templier</a:t>
            </a:r>
            <a:r>
              <a:rPr lang="en-US" dirty="0">
                <a:hlinkClick r:id="rId3"/>
              </a:rPr>
              <a:t> and </a:t>
            </a:r>
            <a:r>
              <a:rPr lang="en-US" dirty="0" err="1">
                <a:hlinkClick r:id="rId3"/>
              </a:rPr>
              <a:t>Paré</a:t>
            </a:r>
            <a:r>
              <a:rPr lang="en-US" dirty="0">
                <a:hlinkClick r:id="rId3"/>
              </a:rPr>
              <a:t> (2015)</a:t>
            </a:r>
            <a:r>
              <a:rPr lang="en-US" dirty="0"/>
              <a:t>, there are six generic steps involved in conducting a review article:</a:t>
            </a:r>
          </a:p>
          <a:p>
            <a:pPr marL="571500" indent="-571500">
              <a:buFont typeface="+mj-lt"/>
              <a:buAutoNum type="romanLcPeriod"/>
            </a:pPr>
            <a:r>
              <a:rPr lang="en-US" dirty="0"/>
              <a:t>formulating the research question(s) and objective(s),</a:t>
            </a:r>
          </a:p>
          <a:p>
            <a:pPr marL="571500" indent="-571500">
              <a:buFont typeface="+mj-lt"/>
              <a:buAutoNum type="romanLcPeriod"/>
            </a:pPr>
            <a:r>
              <a:rPr lang="en-US" dirty="0"/>
              <a:t>searching the extant literature,</a:t>
            </a:r>
          </a:p>
          <a:p>
            <a:pPr marL="571500" indent="-571500">
              <a:buFont typeface="+mj-lt"/>
              <a:buAutoNum type="romanLcPeriod"/>
            </a:pPr>
            <a:r>
              <a:rPr lang="en-US" dirty="0"/>
              <a:t>screening for inclusion,</a:t>
            </a:r>
          </a:p>
          <a:p>
            <a:pPr marL="571500" indent="-571500">
              <a:buFont typeface="+mj-lt"/>
              <a:buAutoNum type="romanLcPeriod"/>
            </a:pPr>
            <a:r>
              <a:rPr lang="en-US" dirty="0"/>
              <a:t>assessing the quality of primary studies,</a:t>
            </a:r>
          </a:p>
          <a:p>
            <a:pPr marL="571500" indent="-571500">
              <a:buFont typeface="+mj-lt"/>
              <a:buAutoNum type="romanLcPeriod"/>
            </a:pPr>
            <a:r>
              <a:rPr lang="en-US" dirty="0"/>
              <a:t>extracting data, and</a:t>
            </a:r>
          </a:p>
          <a:p>
            <a:pPr marL="571500" indent="-571500">
              <a:buFont typeface="+mj-lt"/>
              <a:buAutoNum type="romanLcPeriod"/>
            </a:pPr>
            <a:r>
              <a:rPr lang="en-US" dirty="0"/>
              <a:t>analyzing data.</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68</a:t>
            </a:fld>
            <a:endParaRPr lang="en-GB"/>
          </a:p>
        </p:txBody>
      </p:sp>
    </p:spTree>
    <p:extLst>
      <p:ext uri="{BB962C8B-B14F-4D97-AF65-F5344CB8AC3E}">
        <p14:creationId xmlns:p14="http://schemas.microsoft.com/office/powerpoint/2010/main" val="2803601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Tips for writing a strong methodology</a:t>
            </a:r>
          </a:p>
        </p:txBody>
      </p:sp>
      <p:sp>
        <p:nvSpPr>
          <p:cNvPr id="3" name="Content Placeholder 2"/>
          <p:cNvSpPr>
            <a:spLocks noGrp="1"/>
          </p:cNvSpPr>
          <p:nvPr>
            <p:ph idx="1"/>
          </p:nvPr>
        </p:nvSpPr>
        <p:spPr>
          <a:xfrm>
            <a:off x="383059" y="1359243"/>
            <a:ext cx="11318790" cy="5313406"/>
          </a:xfrm>
        </p:spPr>
        <p:txBody>
          <a:bodyPr>
            <a:normAutofit lnSpcReduction="10000"/>
          </a:bodyPr>
          <a:lstStyle/>
          <a:p>
            <a:r>
              <a:rPr lang="en-US" dirty="0"/>
              <a:t>Remember that your aim is not just to describe your methods, but:</a:t>
            </a:r>
          </a:p>
          <a:p>
            <a:pPr marL="571500" indent="-571500">
              <a:buAutoNum type="romanLcPeriod"/>
            </a:pPr>
            <a:r>
              <a:rPr lang="en-US" dirty="0"/>
              <a:t>to show </a:t>
            </a:r>
            <a:r>
              <a:rPr lang="en-US" b="1" i="1" dirty="0"/>
              <a:t>how and why you applied them</a:t>
            </a:r>
            <a:r>
              <a:rPr lang="en-US" dirty="0"/>
              <a:t> and </a:t>
            </a:r>
          </a:p>
          <a:p>
            <a:pPr marL="571500" indent="-571500">
              <a:buAutoNum type="romanLcPeriod"/>
            </a:pPr>
            <a:r>
              <a:rPr lang="en-US" dirty="0"/>
              <a:t>to demonstrate that your </a:t>
            </a:r>
            <a:r>
              <a:rPr lang="en-US" b="1" i="1" dirty="0"/>
              <a:t>research was rigorously conducted</a:t>
            </a:r>
            <a:r>
              <a:rPr lang="en-US" dirty="0"/>
              <a:t>.</a:t>
            </a:r>
          </a:p>
          <a:p>
            <a:endParaRPr lang="en-US" dirty="0"/>
          </a:p>
          <a:p>
            <a:r>
              <a:rPr lang="en-US" b="1" dirty="0"/>
              <a:t>Focus on your objectives and research questions</a:t>
            </a:r>
          </a:p>
          <a:p>
            <a:r>
              <a:rPr lang="en-US" dirty="0"/>
              <a:t>The methodology section should:</a:t>
            </a:r>
          </a:p>
          <a:p>
            <a:pPr marL="571500" indent="-571500">
              <a:buAutoNum type="romanLcPeriod"/>
            </a:pPr>
            <a:r>
              <a:rPr lang="en-US" dirty="0"/>
              <a:t>clearly show why your methods suit your </a:t>
            </a:r>
            <a:r>
              <a:rPr lang="en-US" i="1" dirty="0"/>
              <a:t>objectives</a:t>
            </a:r>
            <a:r>
              <a:rPr lang="en-US" dirty="0"/>
              <a:t> and </a:t>
            </a:r>
          </a:p>
          <a:p>
            <a:pPr marL="571500" indent="-571500">
              <a:buAutoNum type="romanLcPeriod"/>
            </a:pPr>
            <a:r>
              <a:rPr lang="en-US" dirty="0"/>
              <a:t>convince the reader that you chose the best possible approach to answering your </a:t>
            </a:r>
            <a:r>
              <a:rPr lang="en-US" i="1" dirty="0"/>
              <a:t>problem statement</a:t>
            </a:r>
            <a:r>
              <a:rPr lang="en-US" dirty="0"/>
              <a:t> and </a:t>
            </a:r>
            <a:r>
              <a:rPr lang="en-US" i="1" dirty="0"/>
              <a:t>research questions</a:t>
            </a:r>
            <a:r>
              <a:rPr lang="en-US" dirty="0"/>
              <a:t>. </a:t>
            </a:r>
          </a:p>
          <a:p>
            <a:r>
              <a:rPr lang="en-US" dirty="0"/>
              <a:t>Throughout the section, relate your choices back to the central purpose of your proposal.</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69</a:t>
            </a:fld>
            <a:endParaRPr lang="en-GB"/>
          </a:p>
        </p:txBody>
      </p:sp>
    </p:spTree>
    <p:extLst>
      <p:ext uri="{BB962C8B-B14F-4D97-AF65-F5344CB8AC3E}">
        <p14:creationId xmlns:p14="http://schemas.microsoft.com/office/powerpoint/2010/main" val="1154348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0"/>
            <a:ext cx="12014579" cy="6605516"/>
          </a:xfrm>
        </p:spPr>
        <p:txBody>
          <a:bodyPr>
            <a:normAutofit fontScale="92500" lnSpcReduction="20000"/>
          </a:bodyPr>
          <a:lstStyle/>
          <a:p>
            <a:r>
              <a:rPr lang="en-GB" b="1" dirty="0"/>
              <a:t>UNIVERSITY SUPERVISOR’S APPROVAL</a:t>
            </a:r>
            <a:endParaRPr lang="en-GB" dirty="0"/>
          </a:p>
          <a:p>
            <a:r>
              <a:rPr lang="en-GB" dirty="0"/>
              <a:t>This research proposal has been submitted for examination with my approval as University supervisor.</a:t>
            </a:r>
          </a:p>
          <a:p>
            <a:r>
              <a:rPr lang="en-GB" dirty="0"/>
              <a:t>Signature ….…………………………	Date …….………………………………</a:t>
            </a:r>
          </a:p>
          <a:p>
            <a:r>
              <a:rPr lang="en-GB" dirty="0"/>
              <a:t>Names………………………………(fill in the Names)</a:t>
            </a:r>
          </a:p>
          <a:p>
            <a:r>
              <a:rPr lang="en-US" dirty="0"/>
              <a:t>Faculty of  ……………………. (fill in the faculty)</a:t>
            </a:r>
            <a:endParaRPr lang="en-GB" dirty="0"/>
          </a:p>
          <a:p>
            <a:endParaRPr lang="en-US" dirty="0" smtClean="0"/>
          </a:p>
          <a:p>
            <a:r>
              <a:rPr lang="en-US" b="1" dirty="0" smtClean="0"/>
              <a:t>HEAD OF DEPARTMENT’S APPROVAL</a:t>
            </a:r>
          </a:p>
          <a:p>
            <a:r>
              <a:rPr lang="en-GB" dirty="0"/>
              <a:t>This research proposal has been submitted for examination with my approval </a:t>
            </a:r>
            <a:r>
              <a:rPr lang="en-GB" dirty="0" smtClean="0"/>
              <a:t>as Head of Department</a:t>
            </a:r>
          </a:p>
          <a:p>
            <a:r>
              <a:rPr lang="en-GB" dirty="0"/>
              <a:t>Signature ….…………………………	Date …….………………………………</a:t>
            </a:r>
          </a:p>
          <a:p>
            <a:r>
              <a:rPr lang="en-GB" dirty="0"/>
              <a:t>Names………………………………(fill in the Names)</a:t>
            </a:r>
          </a:p>
          <a:p>
            <a:r>
              <a:rPr lang="en-US" dirty="0" smtClean="0"/>
              <a:t>Department </a:t>
            </a:r>
            <a:r>
              <a:rPr lang="en-US" dirty="0"/>
              <a:t>of  ……………………. (fill in the faculty)</a:t>
            </a:r>
            <a:endParaRPr lang="en-GB" dirty="0"/>
          </a:p>
          <a:p>
            <a:endParaRPr lang="en-US" b="1" dirty="0"/>
          </a:p>
          <a:p>
            <a:endParaRPr lang="en-US" dirty="0"/>
          </a:p>
          <a:p>
            <a:r>
              <a:rPr lang="en-US" dirty="0"/>
              <a:t>The </a:t>
            </a:r>
            <a:r>
              <a:rPr lang="en-US" dirty="0" smtClean="0"/>
              <a:t>THREE </a:t>
            </a:r>
            <a:r>
              <a:rPr lang="en-US" dirty="0"/>
              <a:t>should be on one page!!</a:t>
            </a: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7</a:t>
            </a:fld>
            <a:endParaRPr lang="en-GB"/>
          </a:p>
        </p:txBody>
      </p:sp>
    </p:spTree>
    <p:extLst>
      <p:ext uri="{BB962C8B-B14F-4D97-AF65-F5344CB8AC3E}">
        <p14:creationId xmlns:p14="http://schemas.microsoft.com/office/powerpoint/2010/main" val="3431032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What’s the difference between method and methodology?</a:t>
            </a:r>
          </a:p>
        </p:txBody>
      </p:sp>
      <p:sp>
        <p:nvSpPr>
          <p:cNvPr id="3" name="Content Placeholder 2"/>
          <p:cNvSpPr>
            <a:spLocks noGrp="1"/>
          </p:cNvSpPr>
          <p:nvPr>
            <p:ph idx="1"/>
          </p:nvPr>
        </p:nvSpPr>
        <p:spPr/>
        <p:txBody>
          <a:bodyPr/>
          <a:lstStyle/>
          <a:p>
            <a:pPr marL="0" indent="0">
              <a:buNone/>
            </a:pPr>
            <a:r>
              <a:rPr lang="en-US" b="1" dirty="0" err="1"/>
              <a:t>i</a:t>
            </a:r>
            <a:r>
              <a:rPr lang="en-US" b="1" dirty="0"/>
              <a:t>. Methodology </a:t>
            </a:r>
            <a:r>
              <a:rPr lang="en-US" dirty="0"/>
              <a:t>refers to the overarching strategy and rationale of your </a:t>
            </a:r>
            <a:r>
              <a:rPr lang="en-US" i="1" dirty="0"/>
              <a:t>research project</a:t>
            </a:r>
            <a:r>
              <a:rPr lang="en-US" dirty="0"/>
              <a:t>. </a:t>
            </a:r>
          </a:p>
          <a:p>
            <a:r>
              <a:rPr lang="en-US" dirty="0"/>
              <a:t>It involves studying the </a:t>
            </a:r>
            <a:r>
              <a:rPr lang="en-US" i="1" dirty="0"/>
              <a:t>methods</a:t>
            </a:r>
            <a:r>
              <a:rPr lang="en-US" dirty="0"/>
              <a:t> used in your field and the </a:t>
            </a:r>
            <a:r>
              <a:rPr lang="en-US" i="1" dirty="0"/>
              <a:t>theories</a:t>
            </a:r>
            <a:r>
              <a:rPr lang="en-US" dirty="0"/>
              <a:t> or principles behind them, in order to develop an approach that matches your objectives.</a:t>
            </a:r>
          </a:p>
          <a:p>
            <a:pPr marL="0" indent="0">
              <a:buNone/>
            </a:pPr>
            <a:r>
              <a:rPr lang="en-US" b="1" dirty="0"/>
              <a:t>ii. Methods</a:t>
            </a:r>
            <a:r>
              <a:rPr lang="en-US" dirty="0"/>
              <a:t> are the specific tools and procedures you use to collect and analyze data (for example, </a:t>
            </a:r>
            <a:r>
              <a:rPr lang="en-US" i="1" dirty="0"/>
              <a:t>experiments, surveys, and statistical tests</a:t>
            </a:r>
            <a:r>
              <a:rPr lang="en-US" dirty="0"/>
              <a:t>).</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70</a:t>
            </a:fld>
            <a:endParaRPr lang="en-GB"/>
          </a:p>
        </p:txBody>
      </p:sp>
    </p:spTree>
    <p:extLst>
      <p:ext uri="{BB962C8B-B14F-4D97-AF65-F5344CB8AC3E}">
        <p14:creationId xmlns:p14="http://schemas.microsoft.com/office/powerpoint/2010/main" val="22799997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86" y="123569"/>
            <a:ext cx="11257006" cy="1567120"/>
          </a:xfrm>
        </p:spPr>
        <p:txBody>
          <a:bodyPr>
            <a:normAutofit fontScale="90000"/>
          </a:bodyPr>
          <a:lstStyle/>
          <a:p>
            <a:r>
              <a:rPr lang="en-US" dirty="0"/>
              <a:t>3</a:t>
            </a:r>
            <a:r>
              <a:rPr lang="en-US" dirty="0" smtClean="0"/>
              <a:t>.3 </a:t>
            </a:r>
            <a:r>
              <a:rPr lang="en-GB" dirty="0"/>
              <a:t>Methodology for requirement specification, data collection and analysis techniques e.g. Interviews, questionnaires. </a:t>
            </a:r>
          </a:p>
        </p:txBody>
      </p:sp>
      <p:sp>
        <p:nvSpPr>
          <p:cNvPr id="3" name="Content Placeholder 2"/>
          <p:cNvSpPr>
            <a:spLocks noGrp="1"/>
          </p:cNvSpPr>
          <p:nvPr>
            <p:ph idx="1"/>
          </p:nvPr>
        </p:nvSpPr>
        <p:spPr>
          <a:xfrm>
            <a:off x="838200" y="1825625"/>
            <a:ext cx="10515600" cy="4849812"/>
          </a:xfrm>
        </p:spPr>
        <p:txBody>
          <a:bodyPr>
            <a:normAutofit/>
          </a:bodyPr>
          <a:lstStyle/>
          <a:p>
            <a:r>
              <a:rPr lang="en-US" b="1" dirty="0"/>
              <a:t>3</a:t>
            </a:r>
            <a:r>
              <a:rPr lang="en-US" b="1" dirty="0" smtClean="0"/>
              <a:t>.3.1 </a:t>
            </a:r>
            <a:r>
              <a:rPr lang="en-US" b="1" dirty="0"/>
              <a:t>Requirement Specification:- </a:t>
            </a:r>
            <a:r>
              <a:rPr lang="en-US" dirty="0"/>
              <a:t>A requirement specification is </a:t>
            </a:r>
            <a:r>
              <a:rPr lang="en-US" i="1" dirty="0"/>
              <a:t>a collection of all requirements that are to be imposed on the design and verification of the product</a:t>
            </a:r>
            <a:r>
              <a:rPr lang="en-US" dirty="0"/>
              <a:t>. The specification also contains other related information necessary for the design, verification, and maintenance of the product.</a:t>
            </a:r>
            <a:endParaRPr lang="en-GB" b="1" dirty="0"/>
          </a:p>
          <a:p>
            <a:r>
              <a:rPr lang="en-US" b="1" dirty="0"/>
              <a:t>3</a:t>
            </a:r>
            <a:r>
              <a:rPr lang="en-US" b="1" dirty="0" smtClean="0"/>
              <a:t>.3.2 </a:t>
            </a:r>
            <a:r>
              <a:rPr lang="en-US" b="1" dirty="0"/>
              <a:t>Data Collection methods:- </a:t>
            </a:r>
            <a:r>
              <a:rPr lang="fr-FR" dirty="0"/>
              <a:t> </a:t>
            </a:r>
            <a:r>
              <a:rPr lang="fr-FR" dirty="0" err="1"/>
              <a:t>Surveys</a:t>
            </a:r>
            <a:r>
              <a:rPr lang="fr-FR" dirty="0"/>
              <a:t>, </a:t>
            </a:r>
            <a:r>
              <a:rPr lang="fr-FR" dirty="0" err="1"/>
              <a:t>quizzes</a:t>
            </a:r>
            <a:r>
              <a:rPr lang="fr-FR" dirty="0"/>
              <a:t>, and questionnaires · Interviews · Focus groups · Direct observations</a:t>
            </a:r>
            <a:endParaRPr lang="en-GB" b="1" dirty="0"/>
          </a:p>
          <a:p>
            <a:r>
              <a:rPr lang="en-US" b="1" dirty="0"/>
              <a:t>3</a:t>
            </a:r>
            <a:r>
              <a:rPr lang="en-US" b="1" dirty="0" smtClean="0"/>
              <a:t>.3.3 </a:t>
            </a:r>
            <a:r>
              <a:rPr lang="en-US" b="1" dirty="0"/>
              <a:t>Interviews:- </a:t>
            </a:r>
            <a:r>
              <a:rPr lang="en-US" dirty="0"/>
              <a:t>is the process whereby individuals (usually two) exchange information.</a:t>
            </a:r>
            <a:endParaRPr lang="en-GB" b="1" dirty="0"/>
          </a:p>
        </p:txBody>
      </p:sp>
      <p:sp>
        <p:nvSpPr>
          <p:cNvPr id="4" name="Footer Placeholder 3"/>
          <p:cNvSpPr>
            <a:spLocks noGrp="1"/>
          </p:cNvSpPr>
          <p:nvPr>
            <p:ph type="ftr" sz="quarter" idx="11"/>
          </p:nvPr>
        </p:nvSpPr>
        <p:spPr>
          <a:xfrm>
            <a:off x="4038600" y="6675437"/>
            <a:ext cx="4114800" cy="365125"/>
          </a:xfrm>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71</a:t>
            </a:fld>
            <a:endParaRPr lang="en-GB"/>
          </a:p>
        </p:txBody>
      </p:sp>
    </p:spTree>
    <p:extLst>
      <p:ext uri="{BB962C8B-B14F-4D97-AF65-F5344CB8AC3E}">
        <p14:creationId xmlns:p14="http://schemas.microsoft.com/office/powerpoint/2010/main" val="14638509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3697"/>
            <a:ext cx="10515600" cy="5633266"/>
          </a:xfrm>
        </p:spPr>
        <p:txBody>
          <a:bodyPr/>
          <a:lstStyle/>
          <a:p>
            <a:r>
              <a:rPr lang="en-US" b="1" dirty="0"/>
              <a:t>3</a:t>
            </a:r>
            <a:r>
              <a:rPr lang="en-US" b="1" dirty="0" smtClean="0"/>
              <a:t>.3.4 </a:t>
            </a:r>
            <a:r>
              <a:rPr lang="en-US" b="1" dirty="0"/>
              <a:t>Use of Questionnaires:- </a:t>
            </a:r>
            <a:r>
              <a:rPr lang="en-US" dirty="0"/>
              <a:t>A questionnaire is </a:t>
            </a:r>
            <a:r>
              <a:rPr lang="en-US" b="1" dirty="0"/>
              <a:t>a list of questions or items used to gather data from respondents about their attitudes, experiences, or opinions</a:t>
            </a:r>
            <a:r>
              <a:rPr lang="en-US" dirty="0"/>
              <a:t>. Questionnaires can be used to collect quantitative and/or qualitative information. Questionnaires are commonly used in market research as well as in the social and health sciences.</a:t>
            </a:r>
            <a:endParaRPr lang="en-GB" b="1" dirty="0"/>
          </a:p>
          <a:p>
            <a:r>
              <a:rPr lang="en-US" b="1" dirty="0"/>
              <a:t>3</a:t>
            </a:r>
            <a:r>
              <a:rPr lang="en-US" b="1" dirty="0" smtClean="0"/>
              <a:t>.3.5 </a:t>
            </a:r>
            <a:r>
              <a:rPr lang="en-US" b="1" dirty="0"/>
              <a:t>Observation:- </a:t>
            </a:r>
            <a:r>
              <a:rPr lang="en-US" dirty="0"/>
              <a:t>is the active acquisition of information from a primary source. In living beings, observation employs the senses. In science, observation can also involve the perception and recording of data via the use of scientific instruments.</a:t>
            </a:r>
            <a:endParaRPr lang="en-GB" b="1"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72</a:t>
            </a:fld>
            <a:endParaRPr lang="en-GB"/>
          </a:p>
        </p:txBody>
      </p:sp>
    </p:spTree>
    <p:extLst>
      <p:ext uri="{BB962C8B-B14F-4D97-AF65-F5344CB8AC3E}">
        <p14:creationId xmlns:p14="http://schemas.microsoft.com/office/powerpoint/2010/main" val="13451232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43" y="179774"/>
            <a:ext cx="10515600" cy="1325563"/>
          </a:xfrm>
        </p:spPr>
        <p:txBody>
          <a:bodyPr/>
          <a:lstStyle/>
          <a:p>
            <a:r>
              <a:rPr lang="en-GB" dirty="0"/>
              <a:t>3</a:t>
            </a:r>
            <a:r>
              <a:rPr lang="en-GB" dirty="0" smtClean="0"/>
              <a:t>.4 </a:t>
            </a:r>
            <a:r>
              <a:rPr lang="en-GB" dirty="0"/>
              <a:t>Methodology for System Analysis (current system); DFD, Context diagram, flow charts </a:t>
            </a:r>
          </a:p>
        </p:txBody>
      </p:sp>
      <p:sp>
        <p:nvSpPr>
          <p:cNvPr id="3" name="Content Placeholder 2"/>
          <p:cNvSpPr>
            <a:spLocks noGrp="1"/>
          </p:cNvSpPr>
          <p:nvPr>
            <p:ph idx="1"/>
          </p:nvPr>
        </p:nvSpPr>
        <p:spPr>
          <a:xfrm>
            <a:off x="432486" y="1631092"/>
            <a:ext cx="10921314" cy="4917989"/>
          </a:xfrm>
        </p:spPr>
        <p:txBody>
          <a:bodyPr>
            <a:normAutofit lnSpcReduction="10000"/>
          </a:bodyPr>
          <a:lstStyle/>
          <a:p>
            <a:r>
              <a:rPr lang="en-GB" dirty="0"/>
              <a:t>System Analysis :- is a process of collecting and interpreting facts, identifying the problems and decomposing of a system into its components.</a:t>
            </a:r>
          </a:p>
          <a:p>
            <a:r>
              <a:rPr lang="en-US" i="1" dirty="0"/>
              <a:t>Systems analysis is a problem solving technique that decomposes a system into its component pieces for the purpose of the studying how well those component parts work and interact to accomplish their purpose.</a:t>
            </a:r>
          </a:p>
          <a:p>
            <a:r>
              <a:rPr lang="en-US" i="1" dirty="0"/>
              <a:t>It is a problem-solving approach that emphasizes the drawing of pictorial system models to document and validate both existing and/or proposed systems. </a:t>
            </a:r>
          </a:p>
          <a:p>
            <a:r>
              <a:rPr lang="en-US" i="1" dirty="0"/>
              <a:t>Ultimately, the system model becomes the </a:t>
            </a:r>
            <a:r>
              <a:rPr lang="en-US" b="1" i="1" dirty="0"/>
              <a:t>blueprint</a:t>
            </a:r>
            <a:r>
              <a:rPr lang="en-US" i="1" dirty="0"/>
              <a:t> for designing and constructing an improved system.</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73</a:t>
            </a:fld>
            <a:endParaRPr lang="en-GB"/>
          </a:p>
        </p:txBody>
      </p:sp>
    </p:spTree>
    <p:extLst>
      <p:ext uri="{BB962C8B-B14F-4D97-AF65-F5344CB8AC3E}">
        <p14:creationId xmlns:p14="http://schemas.microsoft.com/office/powerpoint/2010/main" val="7274471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DFD, Context diagram, flow charts</a:t>
            </a:r>
          </a:p>
        </p:txBody>
      </p:sp>
      <p:sp>
        <p:nvSpPr>
          <p:cNvPr id="3" name="Content Placeholder 2"/>
          <p:cNvSpPr>
            <a:spLocks noGrp="1"/>
          </p:cNvSpPr>
          <p:nvPr>
            <p:ph idx="1"/>
          </p:nvPr>
        </p:nvSpPr>
        <p:spPr/>
        <p:txBody>
          <a:bodyPr>
            <a:normAutofit/>
          </a:bodyPr>
          <a:lstStyle/>
          <a:p>
            <a:pPr marL="571500" indent="-571500">
              <a:buAutoNum type="romanLcPeriod"/>
            </a:pPr>
            <a:r>
              <a:rPr lang="en-GB" b="1" dirty="0"/>
              <a:t>DFD</a:t>
            </a:r>
            <a:r>
              <a:rPr lang="en-GB" dirty="0"/>
              <a:t>:- </a:t>
            </a:r>
            <a:r>
              <a:rPr lang="en-US" dirty="0"/>
              <a:t>A data flow diagram (DFD) </a:t>
            </a:r>
            <a:r>
              <a:rPr lang="en-US" b="1" dirty="0"/>
              <a:t>maps out the flow of information for any process or system</a:t>
            </a:r>
            <a:r>
              <a:rPr lang="en-US" dirty="0"/>
              <a:t>. It uses defined symbols like rectangles, circles and arrows, plus short text labels, to show data inputs, outputs, storage points and the routes between each destination.</a:t>
            </a:r>
          </a:p>
          <a:p>
            <a:pPr marL="571500" indent="-571500">
              <a:buAutoNum type="romanLcPeriod"/>
            </a:pPr>
            <a:r>
              <a:rPr lang="en-GB" b="1" dirty="0"/>
              <a:t>Context diagram</a:t>
            </a:r>
            <a:r>
              <a:rPr lang="en-GB" dirty="0"/>
              <a:t>:- </a:t>
            </a:r>
            <a:r>
              <a:rPr lang="en-GB" b="1" dirty="0"/>
              <a:t>S</a:t>
            </a:r>
            <a:r>
              <a:rPr lang="en-US" b="1" dirty="0"/>
              <a:t>how the interactions between a system and other actors (external factors) with which the system is designed to interface</a:t>
            </a:r>
            <a:r>
              <a:rPr lang="en-US" dirty="0"/>
              <a:t>. System context diagrams can be helpful in understanding the context which the system will be part of.</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74</a:t>
            </a:fld>
            <a:endParaRPr lang="en-GB"/>
          </a:p>
        </p:txBody>
      </p:sp>
    </p:spTree>
    <p:extLst>
      <p:ext uri="{BB962C8B-B14F-4D97-AF65-F5344CB8AC3E}">
        <p14:creationId xmlns:p14="http://schemas.microsoft.com/office/powerpoint/2010/main" val="20681702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b="1" dirty="0"/>
              <a:t>iii. Flow charts</a:t>
            </a:r>
            <a:r>
              <a:rPr lang="en-GB" dirty="0"/>
              <a:t>:- </a:t>
            </a:r>
            <a:r>
              <a:rPr lang="en-US" dirty="0"/>
              <a:t>is a diagram that depicts a process, system or computer algorithm. </a:t>
            </a:r>
          </a:p>
          <a:p>
            <a:r>
              <a:rPr lang="en-US" dirty="0"/>
              <a:t>They are widely used in multiple fields to document, study, plan, improve and communicate often complex processes in clear, easy-to-understand diagrams. </a:t>
            </a:r>
          </a:p>
          <a:p>
            <a:r>
              <a:rPr lang="en-US" dirty="0"/>
              <a:t>Flowcharts, sometimes spelled as flow charts, use rectangles, ovals, diamonds and potentially numerous other shapes to define the type of step, along with connecting arrows to define flow and sequence.</a:t>
            </a:r>
            <a:endParaRPr lang="en-GB" dirty="0"/>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75</a:t>
            </a:fld>
            <a:endParaRPr lang="en-GB"/>
          </a:p>
        </p:txBody>
      </p:sp>
    </p:spTree>
    <p:extLst>
      <p:ext uri="{BB962C8B-B14F-4D97-AF65-F5344CB8AC3E}">
        <p14:creationId xmlns:p14="http://schemas.microsoft.com/office/powerpoint/2010/main" val="27625659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551" y="2749980"/>
            <a:ext cx="10515600" cy="1325563"/>
          </a:xfrm>
        </p:spPr>
        <p:txBody>
          <a:bodyPr>
            <a:normAutofit fontScale="90000"/>
          </a:bodyPr>
          <a:lstStyle/>
          <a:p>
            <a:r>
              <a:rPr lang="en-US" dirty="0"/>
              <a:t>3</a:t>
            </a:r>
            <a:r>
              <a:rPr lang="en-US" dirty="0" smtClean="0"/>
              <a:t>.5 </a:t>
            </a:r>
            <a:r>
              <a:rPr lang="en-GB" dirty="0"/>
              <a:t>Methodology for System Design (proposed system); Database design, DFD, Context diagram, flow charts, sequence diagram, collaboration diagrams, use case, pseudocodes </a:t>
            </a:r>
            <a:r>
              <a:rPr lang="en-GB" dirty="0" err="1"/>
              <a:t>e.t.c</a:t>
            </a:r>
            <a:r>
              <a:rPr lang="en-GB" dirty="0"/>
              <a:t>, Early System prototypes (I/O design)</a:t>
            </a:r>
          </a:p>
        </p:txBody>
      </p:sp>
      <p:sp>
        <p:nvSpPr>
          <p:cNvPr id="3" name="Footer Placeholder 2"/>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76</a:t>
            </a:fld>
            <a:endParaRPr lang="en-GB"/>
          </a:p>
        </p:txBody>
      </p:sp>
    </p:spTree>
    <p:extLst>
      <p:ext uri="{BB962C8B-B14F-4D97-AF65-F5344CB8AC3E}">
        <p14:creationId xmlns:p14="http://schemas.microsoft.com/office/powerpoint/2010/main" val="4760912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5855687"/>
          </a:xfrm>
        </p:spPr>
        <p:txBody>
          <a:bodyPr>
            <a:normAutofit/>
          </a:bodyPr>
          <a:lstStyle/>
          <a:p>
            <a:pPr marL="457200" lvl="1" indent="0">
              <a:buNone/>
            </a:pPr>
            <a:r>
              <a:rPr lang="en-US" b="1" dirty="0"/>
              <a:t>For Proposed System:</a:t>
            </a:r>
          </a:p>
          <a:p>
            <a:pPr marL="457200" lvl="1" indent="0">
              <a:buNone/>
            </a:pPr>
            <a:r>
              <a:rPr lang="en-US" b="1" dirty="0"/>
              <a:t>Methodology for System Design:-</a:t>
            </a:r>
          </a:p>
          <a:p>
            <a:r>
              <a:rPr lang="en-US" b="1" dirty="0"/>
              <a:t>System design</a:t>
            </a:r>
            <a:r>
              <a:rPr lang="en-US" dirty="0"/>
              <a:t> is the phase that bridges the gap between problem domain and the existing system in a manageable way. This phase focuses on the solution domain, i.e. </a:t>
            </a:r>
            <a:r>
              <a:rPr lang="en-US" i="1" dirty="0"/>
              <a:t>“how to implement?”</a:t>
            </a:r>
            <a:endParaRPr lang="en-US" dirty="0"/>
          </a:p>
          <a:p>
            <a:r>
              <a:rPr lang="en-US" dirty="0"/>
              <a:t>It is the phase where the SRS document is converted into a format that can be implemented and decides how the system will operate.</a:t>
            </a:r>
          </a:p>
          <a:p>
            <a:r>
              <a:rPr lang="en-US" dirty="0"/>
              <a:t>In this phase, the complex activity of system development is divided into several smaller sub-activities, which coordinate with each other to achieve the main objective of system development.</a:t>
            </a:r>
          </a:p>
          <a:p>
            <a:pPr marL="457200" lvl="1" indent="0">
              <a:buNone/>
            </a:pPr>
            <a:endParaRPr lang="en-US" b="1"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77</a:t>
            </a:fld>
            <a:endParaRPr lang="en-GB"/>
          </a:p>
        </p:txBody>
      </p:sp>
    </p:spTree>
    <p:extLst>
      <p:ext uri="{BB962C8B-B14F-4D97-AF65-F5344CB8AC3E}">
        <p14:creationId xmlns:p14="http://schemas.microsoft.com/office/powerpoint/2010/main" val="34750238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341"/>
            <a:ext cx="10515600" cy="5645622"/>
          </a:xfrm>
        </p:spPr>
        <p:txBody>
          <a:bodyPr>
            <a:normAutofit/>
          </a:bodyPr>
          <a:lstStyle/>
          <a:p>
            <a:pPr marL="457200" lvl="1" indent="0">
              <a:buNone/>
            </a:pPr>
            <a:r>
              <a:rPr lang="en-US" b="1" dirty="0"/>
              <a:t>3</a:t>
            </a:r>
            <a:r>
              <a:rPr lang="en-US" b="1" dirty="0" smtClean="0"/>
              <a:t>.5.1 </a:t>
            </a:r>
            <a:r>
              <a:rPr lang="en-US" b="1" dirty="0"/>
              <a:t>Data Flow Diagram(s):-  </a:t>
            </a:r>
            <a:r>
              <a:rPr lang="en-US" dirty="0"/>
              <a:t>A data-flow diagram is a way of representing a flow of data through a process or a system. The DFD also provides information about the outputs and inputs of each entity and the process itself. A data-flow diagram has no control flow — there are no decision rules and no loops.</a:t>
            </a:r>
            <a:endParaRPr lang="en-GB" b="1" dirty="0"/>
          </a:p>
          <a:p>
            <a:pPr marL="457200" lvl="1" indent="0">
              <a:buNone/>
            </a:pPr>
            <a:r>
              <a:rPr lang="en-GB" b="1" dirty="0"/>
              <a:t>3</a:t>
            </a:r>
            <a:r>
              <a:rPr lang="en-GB" b="1" dirty="0" smtClean="0"/>
              <a:t>.5.2 </a:t>
            </a:r>
            <a:r>
              <a:rPr lang="en-US" b="1" dirty="0"/>
              <a:t>Flowcharts:- </a:t>
            </a:r>
            <a:r>
              <a:rPr lang="en-US" dirty="0"/>
              <a:t>are </a:t>
            </a:r>
            <a:r>
              <a:rPr lang="en-US" b="1" dirty="0"/>
              <a:t>diagrams that show the steps in a process</a:t>
            </a:r>
            <a:r>
              <a:rPr lang="en-US" dirty="0"/>
              <a:t>. Basic flowcharts are easy to create and, because the shapes are simple and visual, they are easy to understand. Note: You can also automatically create a basic flow chart from data by using a Data Visualizer diagram in Visio.</a:t>
            </a:r>
            <a:endParaRPr lang="en-GB" b="1" dirty="0"/>
          </a:p>
          <a:p>
            <a:pPr marL="457200" lvl="1" indent="0">
              <a:buNone/>
            </a:pPr>
            <a:r>
              <a:rPr lang="en-US" b="1" dirty="0"/>
              <a:t>3</a:t>
            </a:r>
            <a:r>
              <a:rPr lang="en-US" b="1" dirty="0" smtClean="0"/>
              <a:t>.5.3 </a:t>
            </a:r>
            <a:r>
              <a:rPr lang="en-US" b="1" dirty="0"/>
              <a:t>Sequence Diagram:- Sequence Diagram:- </a:t>
            </a:r>
            <a:r>
              <a:rPr lang="en-US" dirty="0"/>
              <a:t>A </a:t>
            </a:r>
            <a:r>
              <a:rPr lang="en-US" b="1" dirty="0"/>
              <a:t>sequence diagram</a:t>
            </a:r>
            <a:r>
              <a:rPr lang="en-US" dirty="0"/>
              <a:t> or </a:t>
            </a:r>
            <a:r>
              <a:rPr lang="en-US" b="1" dirty="0"/>
              <a:t>system sequence diagram</a:t>
            </a:r>
            <a:r>
              <a:rPr lang="en-US" dirty="0"/>
              <a:t> (SSD) shows object interactions arranged in time sequence in the field of </a:t>
            </a:r>
            <a:r>
              <a:rPr lang="en-US" dirty="0">
                <a:hlinkClick r:id="rId3" tooltip="Software engineering"/>
              </a:rPr>
              <a:t>software engineering</a:t>
            </a:r>
            <a:r>
              <a:rPr lang="en-US" dirty="0"/>
              <a:t>. It depicts the objects involved in the scenario and the sequence of messages exchanged between the objects needed to carry out the functionality of scenario. Sequence diagrams are typically associated with use case realizations in the </a:t>
            </a:r>
            <a:r>
              <a:rPr lang="en-US" dirty="0">
                <a:hlinkClick r:id="rId4" tooltip="4+1 architectural view model"/>
              </a:rPr>
              <a:t>logical view</a:t>
            </a:r>
            <a:r>
              <a:rPr lang="en-US" dirty="0"/>
              <a:t> of the system under development. Sequence diagrams are sometimes called </a:t>
            </a:r>
            <a:r>
              <a:rPr lang="en-US" b="1" dirty="0"/>
              <a:t>event diagrams</a:t>
            </a:r>
            <a:r>
              <a:rPr lang="en-US" dirty="0"/>
              <a:t> or </a:t>
            </a:r>
            <a:r>
              <a:rPr lang="en-US" b="1" dirty="0"/>
              <a:t>event scenarios</a:t>
            </a:r>
            <a:r>
              <a:rPr lang="en-US" dirty="0"/>
              <a:t>.</a:t>
            </a:r>
          </a:p>
          <a:p>
            <a:pPr marL="457200" lvl="1" indent="0">
              <a:buNone/>
            </a:pPr>
            <a:endParaRPr lang="en-US" b="1" dirty="0"/>
          </a:p>
          <a:p>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78</a:t>
            </a:fld>
            <a:endParaRPr lang="en-GB"/>
          </a:p>
        </p:txBody>
      </p:sp>
    </p:spTree>
    <p:extLst>
      <p:ext uri="{BB962C8B-B14F-4D97-AF65-F5344CB8AC3E}">
        <p14:creationId xmlns:p14="http://schemas.microsoft.com/office/powerpoint/2010/main" val="16863157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2551"/>
            <a:ext cx="10515600" cy="5534412"/>
          </a:xfrm>
        </p:spPr>
        <p:txBody>
          <a:bodyPr>
            <a:normAutofit lnSpcReduction="10000"/>
          </a:bodyPr>
          <a:lstStyle/>
          <a:p>
            <a:pPr lvl="1"/>
            <a:r>
              <a:rPr lang="en-US" b="1" dirty="0"/>
              <a:t>3</a:t>
            </a:r>
            <a:r>
              <a:rPr lang="en-US" b="1" dirty="0" smtClean="0"/>
              <a:t>.5.4 </a:t>
            </a:r>
            <a:r>
              <a:rPr lang="en-US" b="1" dirty="0"/>
              <a:t>Collaboration Diagrams:- </a:t>
            </a:r>
            <a:r>
              <a:rPr lang="en-US" dirty="0"/>
              <a:t>A collaboration diagram, also known as a communication diagram, is an illustration of the relationships and interactions among software </a:t>
            </a:r>
            <a:r>
              <a:rPr lang="en-US" u="sng" dirty="0">
                <a:hlinkClick r:id="rId2"/>
              </a:rPr>
              <a:t>objects</a:t>
            </a:r>
            <a:r>
              <a:rPr lang="en-US" dirty="0"/>
              <a:t> in the Unified Modeling Language (</a:t>
            </a:r>
            <a:r>
              <a:rPr lang="en-US" u="sng" dirty="0">
                <a:hlinkClick r:id="rId3"/>
              </a:rPr>
              <a:t>UML</a:t>
            </a:r>
            <a:r>
              <a:rPr lang="en-US" dirty="0"/>
              <a:t>). These diagrams can be used to portray the dynamic behavior of a particular </a:t>
            </a:r>
            <a:r>
              <a:rPr lang="en-US" u="sng" dirty="0">
                <a:hlinkClick r:id="rId4"/>
              </a:rPr>
              <a:t>use case</a:t>
            </a:r>
            <a:r>
              <a:rPr lang="en-US" dirty="0"/>
              <a:t> and define the role of each object.</a:t>
            </a:r>
            <a:endParaRPr lang="en-US" b="1" dirty="0"/>
          </a:p>
          <a:p>
            <a:r>
              <a:rPr lang="en-US" b="1" dirty="0"/>
              <a:t>3</a:t>
            </a:r>
            <a:r>
              <a:rPr lang="en-US" b="1" dirty="0" smtClean="0"/>
              <a:t>.5.5 </a:t>
            </a:r>
            <a:r>
              <a:rPr lang="en-US" b="1" dirty="0"/>
              <a:t>Use Case Diagrams:- </a:t>
            </a:r>
            <a:r>
              <a:rPr lang="en-US" dirty="0" smtClean="0"/>
              <a:t>I</a:t>
            </a:r>
            <a:r>
              <a:rPr lang="en-US" sz="2400" dirty="0" smtClean="0"/>
              <a:t>s </a:t>
            </a:r>
            <a:r>
              <a:rPr lang="en-US" sz="2400" dirty="0"/>
              <a:t>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 </a:t>
            </a:r>
          </a:p>
          <a:p>
            <a:r>
              <a:rPr lang="en-US" b="1" dirty="0"/>
              <a:t>3</a:t>
            </a:r>
            <a:r>
              <a:rPr lang="en-US" b="1" dirty="0" smtClean="0"/>
              <a:t>.5.6 </a:t>
            </a:r>
            <a:r>
              <a:rPr lang="en-GB" b="1" dirty="0"/>
              <a:t>Pseudocodes :- </a:t>
            </a:r>
            <a:r>
              <a:rPr lang="en-US" dirty="0"/>
              <a:t>In computer science, pseudocode is a plain language description of the steps in an algorithm or another system. Pseudocode often uses structural conventions of a normal programming language, </a:t>
            </a:r>
            <a:r>
              <a:rPr lang="en-US" sz="2600" dirty="0"/>
              <a:t>but is intended for human reading rather than machine reading.</a:t>
            </a:r>
            <a:endParaRPr lang="en-US" sz="2600" b="1" dirty="0"/>
          </a:p>
          <a:p>
            <a:endParaRPr lang="en-GB" b="1"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79</a:t>
            </a:fld>
            <a:endParaRPr lang="en-GB"/>
          </a:p>
        </p:txBody>
      </p:sp>
    </p:spTree>
    <p:extLst>
      <p:ext uri="{BB962C8B-B14F-4D97-AF65-F5344CB8AC3E}">
        <p14:creationId xmlns:p14="http://schemas.microsoft.com/office/powerpoint/2010/main" val="296628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 </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GB" smtClean="0"/>
              <a:t>Research Talk</a:t>
            </a:r>
            <a:endParaRPr lang="en-GB"/>
          </a:p>
        </p:txBody>
      </p:sp>
      <p:sp>
        <p:nvSpPr>
          <p:cNvPr id="5" name="Slide Number Placeholder 4"/>
          <p:cNvSpPr>
            <a:spLocks noGrp="1"/>
          </p:cNvSpPr>
          <p:nvPr>
            <p:ph type="sldNum" sz="quarter" idx="12"/>
          </p:nvPr>
        </p:nvSpPr>
        <p:spPr/>
        <p:txBody>
          <a:bodyPr/>
          <a:lstStyle/>
          <a:p>
            <a:fld id="{8A5F548E-8327-481B-8086-06896D061425}" type="slidenum">
              <a:rPr lang="en-GB" smtClean="0"/>
              <a:t>8</a:t>
            </a:fld>
            <a:endParaRPr lang="en-GB"/>
          </a:p>
        </p:txBody>
      </p:sp>
    </p:spTree>
    <p:extLst>
      <p:ext uri="{BB962C8B-B14F-4D97-AF65-F5344CB8AC3E}">
        <p14:creationId xmlns:p14="http://schemas.microsoft.com/office/powerpoint/2010/main" val="37241626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205" y="519584"/>
            <a:ext cx="11724503" cy="6338416"/>
          </a:xfrm>
        </p:spPr>
        <p:txBody>
          <a:bodyPr>
            <a:normAutofit fontScale="92500" lnSpcReduction="10000"/>
          </a:bodyPr>
          <a:lstStyle/>
          <a:p>
            <a:pPr marL="0" indent="0">
              <a:buNone/>
            </a:pPr>
            <a:r>
              <a:rPr lang="en-GB" b="1" dirty="0"/>
              <a:t>3</a:t>
            </a:r>
            <a:r>
              <a:rPr lang="en-GB" b="1" dirty="0" smtClean="0"/>
              <a:t>.5.7 </a:t>
            </a:r>
            <a:r>
              <a:rPr lang="en-GB" b="1" dirty="0"/>
              <a:t>Early System prototypes (I/O design):- </a:t>
            </a:r>
            <a:r>
              <a:rPr lang="en-US" dirty="0"/>
              <a:t>Prototyping is the process of building a model of a system. In terms of an information system, prototypes are employed to help system designers build an information system that intuitive and easy to manipulate for end users. Prototyping is an iterative process that is part of the </a:t>
            </a:r>
            <a:r>
              <a:rPr lang="en-US" dirty="0">
                <a:hlinkClick r:id="rId2"/>
              </a:rPr>
              <a:t>analysis phase </a:t>
            </a:r>
            <a:r>
              <a:rPr lang="en-US" dirty="0"/>
              <a:t>of the </a:t>
            </a:r>
            <a:r>
              <a:rPr lang="en-US" dirty="0">
                <a:hlinkClick r:id="rId3"/>
              </a:rPr>
              <a:t>systems development life cycle</a:t>
            </a:r>
            <a:r>
              <a:rPr lang="en-US" dirty="0"/>
              <a:t>.</a:t>
            </a:r>
            <a:endParaRPr lang="en-US" b="1" dirty="0"/>
          </a:p>
          <a:p>
            <a:r>
              <a:rPr lang="en-US" dirty="0"/>
              <a:t>During the requirements determination portion of the systems analysis phase, system analysts gather information about the organization's current procedures and business processes related the proposed information system. In addition, they study the current information system, if there is one, and conduct user interviews and collect documentation. This helps the analysts develop an initial set of system requirements.</a:t>
            </a:r>
            <a:endParaRPr lang="en-US" b="1" dirty="0"/>
          </a:p>
          <a:p>
            <a:r>
              <a:rPr lang="en-US" dirty="0"/>
              <a:t>Prototyping can augment this process because it converts these basic, yet sometimes intangible, specifications into a tangible but limited working model of the desired information system. The user feedback gained from developing a physical system that the users can touch and see facilitates an evaluative response that the analyst can employ to modify existing requirements as well as developing new ones.</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80</a:t>
            </a:fld>
            <a:endParaRPr lang="en-GB"/>
          </a:p>
        </p:txBody>
      </p:sp>
    </p:spTree>
    <p:extLst>
      <p:ext uri="{BB962C8B-B14F-4D97-AF65-F5344CB8AC3E}">
        <p14:creationId xmlns:p14="http://schemas.microsoft.com/office/powerpoint/2010/main" val="1571950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0768"/>
            <a:ext cx="10515600" cy="5596195"/>
          </a:xfrm>
        </p:spPr>
        <p:txBody>
          <a:bodyPr/>
          <a:lstStyle/>
          <a:p>
            <a:pPr marL="0" indent="0">
              <a:buNone/>
            </a:pPr>
            <a:r>
              <a:rPr lang="en-US" b="1" dirty="0"/>
              <a:t>3</a:t>
            </a:r>
            <a:r>
              <a:rPr lang="en-US" b="1" dirty="0" smtClean="0"/>
              <a:t>.5.8 </a:t>
            </a:r>
            <a:r>
              <a:rPr lang="en-US" b="1" dirty="0"/>
              <a:t>Design of the User Interface:- </a:t>
            </a:r>
            <a:r>
              <a:rPr lang="en-US" dirty="0"/>
              <a:t>(UI) design is the </a:t>
            </a:r>
            <a:r>
              <a:rPr lang="en-US" b="1" dirty="0"/>
              <a:t>process designers use to build interfaces in software or computerized devices</a:t>
            </a:r>
            <a:r>
              <a:rPr lang="en-US" dirty="0"/>
              <a:t>, focusing on looks or style. Designers aim to create interfaces which users find easy to use and pleasurable. UI design refers to graphical user interfaces and other forms—e.g., voice-controlled interfaces.</a:t>
            </a:r>
          </a:p>
          <a:p>
            <a:pPr marL="0" indent="0">
              <a:buNone/>
            </a:pPr>
            <a:r>
              <a:rPr lang="en-US" b="1" dirty="0"/>
              <a:t>3</a:t>
            </a:r>
            <a:r>
              <a:rPr lang="en-US" b="1" dirty="0" smtClean="0"/>
              <a:t>.5.9 </a:t>
            </a:r>
            <a:r>
              <a:rPr lang="en-US" b="1" dirty="0"/>
              <a:t>Design of the Database:- </a:t>
            </a:r>
            <a:r>
              <a:rPr lang="en-US" dirty="0"/>
              <a:t> is </a:t>
            </a:r>
            <a:r>
              <a:rPr lang="en-US" b="1" dirty="0"/>
              <a:t>the organization of data according to a database model</a:t>
            </a:r>
            <a:r>
              <a:rPr lang="en-US" dirty="0"/>
              <a:t>. The designer determines what data must be stored and how the data elements interrelate. With this information, they can begin to fit the data to the database model. Database management system manages the data accordingly.</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81</a:t>
            </a:fld>
            <a:endParaRPr lang="en-GB"/>
          </a:p>
        </p:txBody>
      </p:sp>
    </p:spTree>
    <p:extLst>
      <p:ext uri="{BB962C8B-B14F-4D97-AF65-F5344CB8AC3E}">
        <p14:creationId xmlns:p14="http://schemas.microsoft.com/office/powerpoint/2010/main" val="36828400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a:t>
            </a:r>
            <a:r>
              <a:rPr lang="en-US" dirty="0" smtClean="0"/>
              <a:t>.6 </a:t>
            </a:r>
            <a:r>
              <a:rPr lang="en-US" dirty="0"/>
              <a:t>Methodology for System implementation; back end, front end and database technologies to be used</a:t>
            </a:r>
            <a:endParaRPr lang="en-GB" dirty="0"/>
          </a:p>
        </p:txBody>
      </p:sp>
      <p:sp>
        <p:nvSpPr>
          <p:cNvPr id="3" name="Content Placeholder 2"/>
          <p:cNvSpPr>
            <a:spLocks noGrp="1"/>
          </p:cNvSpPr>
          <p:nvPr>
            <p:ph idx="1"/>
          </p:nvPr>
        </p:nvSpPr>
        <p:spPr/>
        <p:txBody>
          <a:bodyPr/>
          <a:lstStyle/>
          <a:p>
            <a:r>
              <a:rPr lang="en-US" b="1" dirty="0"/>
              <a:t>System implementation</a:t>
            </a:r>
            <a:r>
              <a:rPr lang="en-US" dirty="0"/>
              <a:t>:-  is the process </a:t>
            </a:r>
            <a:r>
              <a:rPr lang="en-US" dirty="0" smtClean="0"/>
              <a:t>of </a:t>
            </a:r>
            <a:r>
              <a:rPr lang="en-US" dirty="0"/>
              <a:t>defining how the information system should be built (i.e., physical system design), ensuring that the information system is operational and used, ensuring that the information system meets quality standard (i.e., quality assurance).</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82</a:t>
            </a:fld>
            <a:endParaRPr lang="en-GB"/>
          </a:p>
        </p:txBody>
      </p:sp>
    </p:spTree>
    <p:extLst>
      <p:ext uri="{BB962C8B-B14F-4D97-AF65-F5344CB8AC3E}">
        <p14:creationId xmlns:p14="http://schemas.microsoft.com/office/powerpoint/2010/main" val="8305498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3</a:t>
            </a:r>
            <a:r>
              <a:rPr lang="en-US" dirty="0" smtClean="0"/>
              <a:t>.6.1 </a:t>
            </a:r>
            <a:r>
              <a:rPr lang="en-US" dirty="0"/>
              <a:t>Back end Technologies</a:t>
            </a:r>
          </a:p>
        </p:txBody>
      </p:sp>
      <p:sp>
        <p:nvSpPr>
          <p:cNvPr id="3" name="Content Placeholder 2"/>
          <p:cNvSpPr>
            <a:spLocks noGrp="1"/>
          </p:cNvSpPr>
          <p:nvPr>
            <p:ph idx="1"/>
          </p:nvPr>
        </p:nvSpPr>
        <p:spPr/>
        <p:txBody>
          <a:bodyPr>
            <a:normAutofit/>
          </a:bodyPr>
          <a:lstStyle/>
          <a:p>
            <a:pPr marL="571500" indent="-571500">
              <a:buFont typeface="+mj-lt"/>
              <a:buAutoNum type="romanLcPeriod"/>
            </a:pPr>
            <a:r>
              <a:rPr lang="en-US" dirty="0"/>
              <a:t>Backend is </a:t>
            </a:r>
            <a:r>
              <a:rPr lang="en-US" b="1" dirty="0"/>
              <a:t>the server-side of the software that stores and analyzes data</a:t>
            </a:r>
            <a:r>
              <a:rPr lang="en-US" dirty="0"/>
              <a:t>, as well as ensuring smooth application performance. </a:t>
            </a:r>
          </a:p>
          <a:p>
            <a:pPr marL="571500" indent="-571500">
              <a:buFont typeface="+mj-lt"/>
              <a:buAutoNum type="romanLcPeriod"/>
            </a:pPr>
            <a:r>
              <a:rPr lang="en-US" dirty="0"/>
              <a:t>Backend developers take on a range of duties, such as writing APIs, libraries and working with system components, business processes, and data architecture.</a:t>
            </a:r>
            <a:endParaRPr lang="en-GB" dirty="0"/>
          </a:p>
          <a:p>
            <a:pPr marL="0" indent="0">
              <a:buNone/>
            </a:pPr>
            <a:endParaRPr lang="en-US"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83</a:t>
            </a:fld>
            <a:endParaRPr lang="en-GB"/>
          </a:p>
        </p:txBody>
      </p:sp>
    </p:spTree>
    <p:extLst>
      <p:ext uri="{BB962C8B-B14F-4D97-AF65-F5344CB8AC3E}">
        <p14:creationId xmlns:p14="http://schemas.microsoft.com/office/powerpoint/2010/main" val="15250619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1978"/>
            <a:ext cx="10515600" cy="5484985"/>
          </a:xfrm>
        </p:spPr>
        <p:txBody>
          <a:bodyPr>
            <a:normAutofit/>
          </a:bodyPr>
          <a:lstStyle/>
          <a:p>
            <a:pPr marL="571500" indent="-571500">
              <a:buFont typeface="+mj-lt"/>
              <a:buAutoNum type="romanLcPeriod"/>
            </a:pPr>
            <a:r>
              <a:rPr lang="en-GB" dirty="0"/>
              <a:t>JavaScript: Features: Light-weight Scripting, Dynamic Typing, Object-Oriented programming, Huge community support. </a:t>
            </a:r>
          </a:p>
          <a:p>
            <a:pPr marL="571500" indent="-571500">
              <a:buFont typeface="+mj-lt"/>
              <a:buAutoNum type="romanLcPeriod"/>
            </a:pPr>
            <a:r>
              <a:rPr lang="en-GB" dirty="0"/>
              <a:t>Python: Features: GUI Programming Support, Object-Oriented, Portability, Large Standard Library.</a:t>
            </a:r>
          </a:p>
          <a:p>
            <a:pPr marL="571500" indent="-571500">
              <a:buFont typeface="+mj-lt"/>
              <a:buAutoNum type="romanLcPeriod"/>
            </a:pPr>
            <a:r>
              <a:rPr lang="en-GB" dirty="0"/>
              <a:t>Ruby</a:t>
            </a:r>
          </a:p>
          <a:p>
            <a:pPr marL="571500" indent="-571500">
              <a:buFont typeface="+mj-lt"/>
              <a:buAutoNum type="romanLcPeriod"/>
            </a:pPr>
            <a:r>
              <a:rPr lang="en-GB" dirty="0"/>
              <a:t>PHP </a:t>
            </a:r>
          </a:p>
          <a:p>
            <a:pPr marL="571500" indent="-571500">
              <a:buFont typeface="+mj-lt"/>
              <a:buAutoNum type="romanLcPeriod"/>
            </a:pPr>
            <a:r>
              <a:rPr lang="en-GB" dirty="0"/>
              <a:t>Java</a:t>
            </a:r>
          </a:p>
          <a:p>
            <a:pPr marL="571500" indent="-571500">
              <a:buFont typeface="+mj-lt"/>
              <a:buAutoNum type="romanLcPeriod"/>
            </a:pPr>
            <a:r>
              <a:rPr lang="en-GB" b="1" i="1" dirty="0" err="1"/>
              <a:t>Golang</a:t>
            </a:r>
            <a:endParaRPr lang="en-GB" b="1" i="1" dirty="0"/>
          </a:p>
          <a:p>
            <a:pPr marL="571500" indent="-571500">
              <a:buFont typeface="+mj-lt"/>
              <a:buAutoNum type="romanLcPeriod"/>
            </a:pPr>
            <a:r>
              <a:rPr lang="en-GB" dirty="0"/>
              <a:t>C#</a:t>
            </a:r>
          </a:p>
          <a:p>
            <a:pPr marL="571500" indent="-571500">
              <a:buFont typeface="+mj-lt"/>
              <a:buAutoNum type="romanLcPeriod"/>
            </a:pPr>
            <a:r>
              <a:rPr lang="en-GB" dirty="0"/>
              <a:t>Perl</a:t>
            </a:r>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84</a:t>
            </a:fld>
            <a:endParaRPr lang="en-GB"/>
          </a:p>
        </p:txBody>
      </p:sp>
    </p:spTree>
    <p:extLst>
      <p:ext uri="{BB962C8B-B14F-4D97-AF65-F5344CB8AC3E}">
        <p14:creationId xmlns:p14="http://schemas.microsoft.com/office/powerpoint/2010/main" val="25354844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3</a:t>
            </a:r>
            <a:r>
              <a:rPr lang="en-US" dirty="0" smtClean="0"/>
              <a:t>.6.2 </a:t>
            </a:r>
            <a:r>
              <a:rPr lang="en-US" dirty="0"/>
              <a:t>Front end Technologies</a:t>
            </a:r>
            <a:br>
              <a:rPr lang="en-US" dirty="0"/>
            </a:br>
            <a:endParaRPr lang="en-GB" dirty="0"/>
          </a:p>
        </p:txBody>
      </p:sp>
      <p:sp>
        <p:nvSpPr>
          <p:cNvPr id="3" name="Content Placeholder 2"/>
          <p:cNvSpPr>
            <a:spLocks noGrp="1"/>
          </p:cNvSpPr>
          <p:nvPr>
            <p:ph idx="1"/>
          </p:nvPr>
        </p:nvSpPr>
        <p:spPr>
          <a:xfrm>
            <a:off x="838200" y="1161535"/>
            <a:ext cx="10515600" cy="5436973"/>
          </a:xfrm>
        </p:spPr>
        <p:txBody>
          <a:bodyPr>
            <a:normAutofit/>
          </a:bodyPr>
          <a:lstStyle/>
          <a:p>
            <a:r>
              <a:rPr lang="en-US" dirty="0"/>
              <a:t>These are a set of technologies that are </a:t>
            </a:r>
            <a:r>
              <a:rPr lang="en-US" i="1" dirty="0"/>
              <a:t>used in developing the user interface of web applications and webpages</a:t>
            </a:r>
            <a:r>
              <a:rPr lang="en-US" dirty="0"/>
              <a:t>. </a:t>
            </a:r>
          </a:p>
          <a:p>
            <a:r>
              <a:rPr lang="en-US" dirty="0"/>
              <a:t>With the help of front-end technologies, developers create the design, structure, animation, and everything that you see on the screen while opening up a website, web application, or mobile app.</a:t>
            </a:r>
            <a:endParaRPr lang="en-GB" dirty="0"/>
          </a:p>
          <a:p>
            <a:pPr marL="0" indent="0">
              <a:buNone/>
            </a:pPr>
            <a:r>
              <a:rPr lang="en-GB" dirty="0"/>
              <a:t/>
            </a:r>
            <a:br>
              <a:rPr lang="en-GB" dirty="0"/>
            </a:b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85</a:t>
            </a:fld>
            <a:endParaRPr lang="en-GB"/>
          </a:p>
        </p:txBody>
      </p:sp>
    </p:spTree>
    <p:extLst>
      <p:ext uri="{BB962C8B-B14F-4D97-AF65-F5344CB8AC3E}">
        <p14:creationId xmlns:p14="http://schemas.microsoft.com/office/powerpoint/2010/main" val="1921516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411"/>
            <a:ext cx="10515600" cy="5608552"/>
          </a:xfrm>
        </p:spPr>
        <p:txBody>
          <a:bodyPr/>
          <a:lstStyle/>
          <a:p>
            <a:pPr marL="571500" indent="-571500">
              <a:buFont typeface="+mj-lt"/>
              <a:buAutoNum type="romanLcPeriod"/>
            </a:pPr>
            <a:r>
              <a:rPr lang="en-GB" dirty="0"/>
              <a:t>Uniform Resource Locators (aka URLs)</a:t>
            </a:r>
          </a:p>
          <a:p>
            <a:pPr marL="571500" indent="-571500">
              <a:buFont typeface="+mj-lt"/>
              <a:buAutoNum type="romanLcPeriod"/>
            </a:pPr>
            <a:r>
              <a:rPr lang="en-GB" dirty="0"/>
              <a:t>Hypertext Transfer Protocol (aka HTTP)</a:t>
            </a:r>
          </a:p>
          <a:p>
            <a:pPr marL="571500" indent="-571500">
              <a:buFont typeface="+mj-lt"/>
              <a:buAutoNum type="romanLcPeriod"/>
            </a:pPr>
            <a:r>
              <a:rPr lang="en-GB" dirty="0"/>
              <a:t>Hyper Text </a:t>
            </a:r>
            <a:r>
              <a:rPr lang="en-GB" dirty="0" err="1"/>
              <a:t>Markup</a:t>
            </a:r>
            <a:r>
              <a:rPr lang="en-GB" dirty="0"/>
              <a:t> Language (aka HTML)</a:t>
            </a:r>
          </a:p>
          <a:p>
            <a:pPr marL="571500" indent="-571500">
              <a:buFont typeface="+mj-lt"/>
              <a:buAutoNum type="romanLcPeriod"/>
            </a:pPr>
            <a:r>
              <a:rPr lang="en-GB" dirty="0"/>
              <a:t>Cascading Style Sheets (aka CSS)</a:t>
            </a:r>
          </a:p>
          <a:p>
            <a:pPr marL="571500" indent="-571500">
              <a:buFont typeface="+mj-lt"/>
              <a:buAutoNum type="romanLcPeriod"/>
            </a:pPr>
            <a:r>
              <a:rPr lang="en-GB" dirty="0"/>
              <a:t>JavaScript Programming Language (aka ECMAScript 262)</a:t>
            </a:r>
          </a:p>
          <a:p>
            <a:pPr marL="571500" indent="-571500">
              <a:buFont typeface="+mj-lt"/>
              <a:buAutoNum type="romanLcPeriod"/>
            </a:pPr>
            <a:r>
              <a:rPr lang="en-GB" dirty="0"/>
              <a:t>JavaScript Object Notation (aka JSON)</a:t>
            </a:r>
          </a:p>
          <a:p>
            <a:pPr marL="571500" indent="-571500">
              <a:buFont typeface="+mj-lt"/>
              <a:buAutoNum type="romanLcPeriod"/>
            </a:pPr>
            <a:r>
              <a:rPr lang="en-GB" dirty="0"/>
              <a:t>Document Object Model (aka DOM)</a:t>
            </a:r>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86</a:t>
            </a:fld>
            <a:endParaRPr lang="en-GB"/>
          </a:p>
        </p:txBody>
      </p:sp>
    </p:spTree>
    <p:extLst>
      <p:ext uri="{BB962C8B-B14F-4D97-AF65-F5344CB8AC3E}">
        <p14:creationId xmlns:p14="http://schemas.microsoft.com/office/powerpoint/2010/main" val="35201314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.6.3 </a:t>
            </a:r>
            <a:r>
              <a:rPr lang="en-US" dirty="0"/>
              <a:t>Database Technologies</a:t>
            </a:r>
            <a:r>
              <a:rPr lang="en-GB" dirty="0"/>
              <a:t/>
            </a:r>
            <a:br>
              <a:rPr lang="en-GB" dirty="0"/>
            </a:br>
            <a:endParaRPr lang="en-GB" dirty="0"/>
          </a:p>
        </p:txBody>
      </p:sp>
      <p:sp>
        <p:nvSpPr>
          <p:cNvPr id="3" name="Content Placeholder 2"/>
          <p:cNvSpPr>
            <a:spLocks noGrp="1"/>
          </p:cNvSpPr>
          <p:nvPr>
            <p:ph idx="1"/>
          </p:nvPr>
        </p:nvSpPr>
        <p:spPr>
          <a:xfrm>
            <a:off x="838200" y="1235676"/>
            <a:ext cx="10515600" cy="5375189"/>
          </a:xfrm>
        </p:spPr>
        <p:txBody>
          <a:bodyPr>
            <a:normAutofit/>
          </a:bodyPr>
          <a:lstStyle/>
          <a:p>
            <a:r>
              <a:rPr lang="en-US" dirty="0"/>
              <a:t>Database technologies </a:t>
            </a:r>
            <a:r>
              <a:rPr lang="en-US" b="1" dirty="0"/>
              <a:t>take information and store, organize, and process it</a:t>
            </a:r>
            <a:r>
              <a:rPr lang="en-US" dirty="0"/>
              <a:t> in a way that enables users to easily and intuitively go back and find details they are searching for. </a:t>
            </a:r>
          </a:p>
          <a:p>
            <a:r>
              <a:rPr lang="en-US" dirty="0"/>
              <a:t>Database technologies come in all shapes and sizes, from complex to simple, large to small.</a:t>
            </a:r>
          </a:p>
          <a:p>
            <a:r>
              <a:rPr lang="en-US" dirty="0"/>
              <a:t>Examples:</a:t>
            </a:r>
          </a:p>
          <a:p>
            <a:pPr marL="571500" indent="-571500">
              <a:buAutoNum type="romanLcPeriod"/>
            </a:pPr>
            <a:r>
              <a:rPr lang="en-GB" dirty="0"/>
              <a:t>Microsoft SQL Server </a:t>
            </a:r>
          </a:p>
          <a:p>
            <a:pPr marL="571500" indent="-571500">
              <a:buAutoNum type="romanLcPeriod"/>
            </a:pPr>
            <a:r>
              <a:rPr lang="en-GB" dirty="0"/>
              <a:t>Oracle Database</a:t>
            </a:r>
          </a:p>
          <a:p>
            <a:pPr marL="571500" indent="-571500">
              <a:buAutoNum type="romanLcPeriod"/>
            </a:pPr>
            <a:r>
              <a:rPr lang="en-GB" dirty="0"/>
              <a:t>MySQL</a:t>
            </a:r>
          </a:p>
          <a:p>
            <a:pPr marL="571500" indent="-571500">
              <a:buAutoNum type="romanLcPeriod"/>
            </a:pPr>
            <a:r>
              <a:rPr lang="en-GB" dirty="0"/>
              <a:t>PostgreSQL and </a:t>
            </a:r>
          </a:p>
          <a:p>
            <a:pPr marL="571500" indent="-571500">
              <a:buAutoNum type="romanLcPeriod"/>
            </a:pPr>
            <a:r>
              <a:rPr lang="en-GB" dirty="0"/>
              <a:t>IBM Db2.</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87</a:t>
            </a:fld>
            <a:endParaRPr lang="en-GB"/>
          </a:p>
        </p:txBody>
      </p:sp>
    </p:spTree>
    <p:extLst>
      <p:ext uri="{BB962C8B-B14F-4D97-AF65-F5344CB8AC3E}">
        <p14:creationId xmlns:p14="http://schemas.microsoft.com/office/powerpoint/2010/main" val="26498185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7330"/>
            <a:ext cx="10515600" cy="5299633"/>
          </a:xfrm>
        </p:spPr>
        <p:txBody>
          <a:bodyPr/>
          <a:lstStyle/>
          <a:p>
            <a:pPr marL="0" indent="0">
              <a:buNone/>
            </a:pPr>
            <a:r>
              <a:rPr lang="en-US" dirty="0"/>
              <a:t>vi. Apache Cassandra, </a:t>
            </a:r>
          </a:p>
          <a:p>
            <a:pPr marL="0" indent="0">
              <a:buNone/>
            </a:pPr>
            <a:r>
              <a:rPr lang="en-US" dirty="0"/>
              <a:t>vii. MongoDB</a:t>
            </a:r>
          </a:p>
          <a:p>
            <a:pPr marL="0" indent="0">
              <a:buNone/>
            </a:pPr>
            <a:r>
              <a:rPr lang="en-US" dirty="0"/>
              <a:t>viii. </a:t>
            </a:r>
            <a:r>
              <a:rPr lang="en-US" dirty="0" err="1"/>
              <a:t>CouchDB</a:t>
            </a:r>
            <a:endParaRPr lang="en-US" dirty="0"/>
          </a:p>
          <a:p>
            <a:pPr marL="0" indent="0">
              <a:buNone/>
            </a:pPr>
            <a:r>
              <a:rPr lang="en-US" dirty="0"/>
              <a:t>ix. </a:t>
            </a:r>
            <a:r>
              <a:rPr lang="en-US" dirty="0" err="1"/>
              <a:t>CouchBase</a:t>
            </a:r>
            <a:r>
              <a:rPr lang="en-US" dirty="0"/>
              <a:t>.</a:t>
            </a:r>
          </a:p>
          <a:p>
            <a:pPr marL="0" indent="0">
              <a:buNone/>
            </a:pPr>
            <a:r>
              <a:rPr lang="en-US" dirty="0"/>
              <a:t>x. </a:t>
            </a:r>
            <a:r>
              <a:rPr lang="en-GB" dirty="0"/>
              <a:t>Microsoft Azure SQL Database</a:t>
            </a:r>
          </a:p>
          <a:p>
            <a:pPr marL="0" indent="0">
              <a:buNone/>
            </a:pPr>
            <a:r>
              <a:rPr lang="en-GB" dirty="0"/>
              <a:t>xi. Amazon Relational Database Service</a:t>
            </a:r>
          </a:p>
          <a:p>
            <a:pPr marL="0" indent="0">
              <a:buNone/>
            </a:pPr>
            <a:r>
              <a:rPr lang="en-GB" dirty="0"/>
              <a:t>xii. Oracle Autonomous Database.</a:t>
            </a:r>
            <a:r>
              <a:rPr lang="en-US" dirty="0"/>
              <a:t/>
            </a:r>
            <a:br>
              <a:rPr lang="en-US" dirty="0"/>
            </a:br>
            <a:endParaRPr lang="en-GB" dirty="0"/>
          </a:p>
        </p:txBody>
      </p:sp>
      <p:sp>
        <p:nvSpPr>
          <p:cNvPr id="2" name="Footer Placeholder 1"/>
          <p:cNvSpPr>
            <a:spLocks noGrp="1"/>
          </p:cNvSpPr>
          <p:nvPr>
            <p:ph type="ftr" sz="quarter" idx="11"/>
          </p:nvPr>
        </p:nvSpPr>
        <p:spPr/>
        <p:txBody>
          <a:bodyPr/>
          <a:lstStyle/>
          <a:p>
            <a:r>
              <a:rPr lang="en-GB"/>
              <a:t>Research Talk</a:t>
            </a:r>
          </a:p>
        </p:txBody>
      </p:sp>
      <p:sp>
        <p:nvSpPr>
          <p:cNvPr id="4" name="Slide Number Placeholder 3"/>
          <p:cNvSpPr>
            <a:spLocks noGrp="1"/>
          </p:cNvSpPr>
          <p:nvPr>
            <p:ph type="sldNum" sz="quarter" idx="12"/>
          </p:nvPr>
        </p:nvSpPr>
        <p:spPr/>
        <p:txBody>
          <a:bodyPr/>
          <a:lstStyle/>
          <a:p>
            <a:fld id="{8A5F548E-8327-481B-8086-06896D061425}" type="slidenum">
              <a:rPr lang="en-GB" smtClean="0"/>
              <a:t>88</a:t>
            </a:fld>
            <a:endParaRPr lang="en-GB"/>
          </a:p>
        </p:txBody>
      </p:sp>
    </p:spTree>
    <p:extLst>
      <p:ext uri="{BB962C8B-B14F-4D97-AF65-F5344CB8AC3E}">
        <p14:creationId xmlns:p14="http://schemas.microsoft.com/office/powerpoint/2010/main" val="18888948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155056"/>
            <a:ext cx="11751276" cy="1325563"/>
          </a:xfrm>
        </p:spPr>
        <p:txBody>
          <a:bodyPr/>
          <a:lstStyle/>
          <a:p>
            <a:r>
              <a:rPr lang="en-US" dirty="0"/>
              <a:t>3</a:t>
            </a:r>
            <a:r>
              <a:rPr lang="en-US" dirty="0" smtClean="0"/>
              <a:t>.7 </a:t>
            </a:r>
            <a:r>
              <a:rPr lang="en-US" dirty="0"/>
              <a:t>Methodology for system testing; testing plan, testing techniques </a:t>
            </a:r>
            <a:endParaRPr lang="en-GB" dirty="0"/>
          </a:p>
        </p:txBody>
      </p:sp>
      <p:sp>
        <p:nvSpPr>
          <p:cNvPr id="3" name="Content Placeholder 2"/>
          <p:cNvSpPr>
            <a:spLocks noGrp="1"/>
          </p:cNvSpPr>
          <p:nvPr>
            <p:ph idx="1"/>
          </p:nvPr>
        </p:nvSpPr>
        <p:spPr>
          <a:xfrm>
            <a:off x="210065" y="1480620"/>
            <a:ext cx="11751276" cy="5179672"/>
          </a:xfrm>
        </p:spPr>
        <p:txBody>
          <a:bodyPr>
            <a:normAutofit fontScale="85000" lnSpcReduction="20000"/>
          </a:bodyPr>
          <a:lstStyle/>
          <a:p>
            <a:pPr marL="0" indent="0">
              <a:buNone/>
            </a:pPr>
            <a:r>
              <a:rPr lang="en-US" dirty="0"/>
              <a:t>3</a:t>
            </a:r>
            <a:r>
              <a:rPr lang="en-US" dirty="0" smtClean="0"/>
              <a:t>.7.1 </a:t>
            </a:r>
            <a:r>
              <a:rPr lang="en-US" b="1" dirty="0"/>
              <a:t>Methodology for System Testing</a:t>
            </a:r>
          </a:p>
          <a:p>
            <a:r>
              <a:rPr lang="en-US" dirty="0"/>
              <a:t>Software Testing Methodology is defined as strategies and testing types used to certify that the Application Under Test meets client expectations. </a:t>
            </a:r>
          </a:p>
          <a:p>
            <a:r>
              <a:rPr lang="en-US" dirty="0"/>
              <a:t>Test Methodologies include functional and non-functional testing to validate the AUT (</a:t>
            </a:r>
            <a:r>
              <a:rPr lang="en-GB" dirty="0"/>
              <a:t>Application Under Test)</a:t>
            </a:r>
            <a:r>
              <a:rPr lang="en-US" dirty="0"/>
              <a:t>.</a:t>
            </a:r>
            <a:endParaRPr lang="en-GB" dirty="0"/>
          </a:p>
          <a:p>
            <a:pPr marL="571500" indent="-571500">
              <a:buFont typeface="+mj-lt"/>
              <a:buAutoNum type="romanLcPeriod"/>
            </a:pPr>
            <a:r>
              <a:rPr lang="en-US" dirty="0"/>
              <a:t>Functional vs. Non-functional Testing.</a:t>
            </a:r>
          </a:p>
          <a:p>
            <a:pPr marL="571500" indent="-571500">
              <a:buFont typeface="+mj-lt"/>
              <a:buAutoNum type="romanLcPeriod"/>
            </a:pPr>
            <a:r>
              <a:rPr lang="en-US" dirty="0"/>
              <a:t>Unit Testing: Unit testing is the first level of testing and is often performed by the developers themselves. </a:t>
            </a:r>
          </a:p>
          <a:p>
            <a:pPr marL="571500" indent="-571500">
              <a:buFont typeface="+mj-lt"/>
              <a:buAutoNum type="romanLcPeriod"/>
            </a:pPr>
            <a:r>
              <a:rPr lang="en-US" dirty="0"/>
              <a:t>Integration Testing. </a:t>
            </a:r>
          </a:p>
          <a:p>
            <a:pPr marL="571500" indent="-571500">
              <a:buFont typeface="+mj-lt"/>
              <a:buAutoNum type="romanLcPeriod"/>
            </a:pPr>
            <a:r>
              <a:rPr lang="en-US" dirty="0"/>
              <a:t>System Testing. </a:t>
            </a:r>
          </a:p>
          <a:p>
            <a:pPr marL="571500" indent="-571500">
              <a:buFont typeface="+mj-lt"/>
              <a:buAutoNum type="romanLcPeriod"/>
            </a:pPr>
            <a:r>
              <a:rPr lang="en-US" dirty="0"/>
              <a:t>Acceptance Testing.</a:t>
            </a:r>
          </a:p>
          <a:p>
            <a:pPr marL="571500" indent="-571500">
              <a:buFont typeface="+mj-lt"/>
              <a:buAutoNum type="romanLcPeriod"/>
            </a:pPr>
            <a:r>
              <a:rPr lang="en-US" dirty="0"/>
              <a:t>Performance Testing. </a:t>
            </a:r>
          </a:p>
          <a:p>
            <a:pPr marL="571500" indent="-571500">
              <a:buFont typeface="+mj-lt"/>
              <a:buAutoNum type="romanLcPeriod"/>
            </a:pPr>
            <a:r>
              <a:rPr lang="en-US" dirty="0"/>
              <a:t>Security Testing.</a:t>
            </a:r>
          </a:p>
          <a:p>
            <a:pPr marL="571500" indent="-571500">
              <a:buFont typeface="+mj-lt"/>
              <a:buAutoNum type="romanLcPeriod"/>
            </a:pPr>
            <a:r>
              <a:rPr lang="en-US" dirty="0"/>
              <a:t>Usability Testing.</a:t>
            </a:r>
          </a:p>
          <a:p>
            <a:pPr marL="0" indent="0">
              <a:buNone/>
            </a:pP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89</a:t>
            </a:fld>
            <a:endParaRPr lang="en-GB"/>
          </a:p>
        </p:txBody>
      </p:sp>
    </p:spTree>
    <p:extLst>
      <p:ext uri="{BB962C8B-B14F-4D97-AF65-F5344CB8AC3E}">
        <p14:creationId xmlns:p14="http://schemas.microsoft.com/office/powerpoint/2010/main" val="1557038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Dedication </a:t>
            </a:r>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Research Talk</a:t>
            </a:r>
            <a:endParaRPr lang="en-GB"/>
          </a:p>
        </p:txBody>
      </p:sp>
      <p:sp>
        <p:nvSpPr>
          <p:cNvPr id="5" name="Slide Number Placeholder 4"/>
          <p:cNvSpPr>
            <a:spLocks noGrp="1"/>
          </p:cNvSpPr>
          <p:nvPr>
            <p:ph type="sldNum" sz="quarter" idx="12"/>
          </p:nvPr>
        </p:nvSpPr>
        <p:spPr/>
        <p:txBody>
          <a:bodyPr/>
          <a:lstStyle/>
          <a:p>
            <a:fld id="{8A5F548E-8327-481B-8086-06896D061425}" type="slidenum">
              <a:rPr lang="en-GB" smtClean="0"/>
              <a:t>9</a:t>
            </a:fld>
            <a:endParaRPr lang="en-GB"/>
          </a:p>
        </p:txBody>
      </p:sp>
    </p:spTree>
    <p:extLst>
      <p:ext uri="{BB962C8B-B14F-4D97-AF65-F5344CB8AC3E}">
        <p14:creationId xmlns:p14="http://schemas.microsoft.com/office/powerpoint/2010/main" val="38652956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What are Functional Requirements?</a:t>
            </a:r>
            <a:endParaRPr lang="en-GB" dirty="0"/>
          </a:p>
        </p:txBody>
      </p:sp>
      <p:sp>
        <p:nvSpPr>
          <p:cNvPr id="3" name="Content Placeholder 2"/>
          <p:cNvSpPr>
            <a:spLocks noGrp="1"/>
          </p:cNvSpPr>
          <p:nvPr>
            <p:ph idx="1"/>
          </p:nvPr>
        </p:nvSpPr>
        <p:spPr/>
        <p:txBody>
          <a:bodyPr/>
          <a:lstStyle/>
          <a:p>
            <a:pPr fontAlgn="base"/>
            <a:r>
              <a:rPr lang="en-GB" dirty="0"/>
              <a:t>The definition of a functional requirement is:</a:t>
            </a:r>
          </a:p>
          <a:p>
            <a:pPr fontAlgn="base"/>
            <a:r>
              <a:rPr lang="en-GB" dirty="0"/>
              <a:t>“</a:t>
            </a:r>
            <a:r>
              <a:rPr lang="en-GB" i="1" dirty="0"/>
              <a:t>Any Requirement Which Specifies </a:t>
            </a:r>
            <a:r>
              <a:rPr lang="en-GB" b="1" i="1" dirty="0"/>
              <a:t>What The System Should Do.</a:t>
            </a:r>
            <a:r>
              <a:rPr lang="en-GB" b="1" dirty="0"/>
              <a:t>”</a:t>
            </a:r>
            <a:endParaRPr lang="en-GB" dirty="0"/>
          </a:p>
          <a:p>
            <a:pPr fontAlgn="base"/>
            <a:r>
              <a:rPr lang="en-GB" dirty="0"/>
              <a:t>In other words, a functional requirement will describe a particular </a:t>
            </a:r>
            <a:r>
              <a:rPr lang="en-GB" dirty="0" err="1"/>
              <a:t>behavior</a:t>
            </a:r>
            <a:r>
              <a:rPr lang="en-GB" dirty="0"/>
              <a:t> of function of the system when certain conditions are met, for example: “Send email when a new customer signs up” or “Open a new account”.</a:t>
            </a:r>
          </a:p>
          <a:p>
            <a:pPr fontAlgn="base"/>
            <a:r>
              <a:rPr lang="en-GB" dirty="0"/>
              <a:t>A functional requirement for an everyday object like a cup would be: “ability to contain tea or coffee without leaking”.</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90</a:t>
            </a:fld>
            <a:endParaRPr lang="en-GB"/>
          </a:p>
        </p:txBody>
      </p:sp>
    </p:spTree>
    <p:extLst>
      <p:ext uri="{BB962C8B-B14F-4D97-AF65-F5344CB8AC3E}">
        <p14:creationId xmlns:p14="http://schemas.microsoft.com/office/powerpoint/2010/main" val="22297054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What are non-functional requirements?</a:t>
            </a:r>
            <a:endParaRPr lang="en-GB" dirty="0"/>
          </a:p>
        </p:txBody>
      </p:sp>
      <p:sp>
        <p:nvSpPr>
          <p:cNvPr id="3" name="Content Placeholder 2"/>
          <p:cNvSpPr>
            <a:spLocks noGrp="1"/>
          </p:cNvSpPr>
          <p:nvPr>
            <p:ph idx="1"/>
          </p:nvPr>
        </p:nvSpPr>
        <p:spPr/>
        <p:txBody>
          <a:bodyPr>
            <a:normAutofit fontScale="92500" lnSpcReduction="20000"/>
          </a:bodyPr>
          <a:lstStyle/>
          <a:p>
            <a:pPr fontAlgn="base"/>
            <a:r>
              <a:rPr lang="en-GB" dirty="0"/>
              <a:t>The definition of a non-functional requirement is:</a:t>
            </a:r>
          </a:p>
          <a:p>
            <a:pPr fontAlgn="base"/>
            <a:r>
              <a:rPr lang="en-GB" dirty="0"/>
              <a:t>“</a:t>
            </a:r>
            <a:r>
              <a:rPr lang="en-GB" i="1" dirty="0"/>
              <a:t>Any Requirement That Specifies </a:t>
            </a:r>
            <a:r>
              <a:rPr lang="en-GB" b="1" i="1" dirty="0"/>
              <a:t>How</a:t>
            </a:r>
            <a:r>
              <a:rPr lang="en-GB" i="1" dirty="0"/>
              <a:t> The System Performs A Certain Function.</a:t>
            </a:r>
            <a:r>
              <a:rPr lang="en-GB" dirty="0"/>
              <a:t>”</a:t>
            </a:r>
          </a:p>
          <a:p>
            <a:pPr fontAlgn="base"/>
            <a:r>
              <a:rPr lang="en-GB" dirty="0"/>
              <a:t>In other words, a non-functional requirement will describe how a system should behave and what limits there are on its functionality.</a:t>
            </a:r>
          </a:p>
          <a:p>
            <a:pPr fontAlgn="base"/>
            <a:r>
              <a:rPr lang="en-GB" dirty="0"/>
              <a:t>Non-functional requirements cover all the remaining requirements which are not covered by the functional requirements. They specify criteria that judge the operation of a system, rather than specific behaviours, for example: “Modified data in a database should be updated for all users accessing it within 2 seconds.”</a:t>
            </a:r>
          </a:p>
          <a:p>
            <a:pPr fontAlgn="base"/>
            <a:r>
              <a:rPr lang="en-GB" dirty="0"/>
              <a:t>A non-functional requirement for the cup mentioned previously would be: “contain hot liquid without heating up to more than 45°C”.</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91</a:t>
            </a:fld>
            <a:endParaRPr lang="en-GB"/>
          </a:p>
        </p:txBody>
      </p:sp>
    </p:spTree>
    <p:extLst>
      <p:ext uri="{BB962C8B-B14F-4D97-AF65-F5344CB8AC3E}">
        <p14:creationId xmlns:p14="http://schemas.microsoft.com/office/powerpoint/2010/main" val="17271697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411"/>
            <a:ext cx="10515600" cy="1068259"/>
          </a:xfrm>
        </p:spPr>
        <p:txBody>
          <a:bodyPr>
            <a:normAutofit fontScale="90000"/>
          </a:bodyPr>
          <a:lstStyle/>
          <a:p>
            <a:pPr fontAlgn="base"/>
            <a:r>
              <a:rPr lang="en-GB" b="1" dirty="0"/>
              <a:t>Difference between functional and non-functional requirements: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4000309"/>
              </p:ext>
            </p:extLst>
          </p:nvPr>
        </p:nvGraphicFramePr>
        <p:xfrm>
          <a:off x="172995" y="1408669"/>
          <a:ext cx="11763632" cy="5312803"/>
        </p:xfrm>
        <a:graphic>
          <a:graphicData uri="http://schemas.openxmlformats.org/drawingml/2006/table">
            <a:tbl>
              <a:tblPr firstRow="1" firstCol="1" bandRow="1">
                <a:tableStyleId>{5C22544A-7EE6-4342-B048-85BDC9FD1C3A}</a:tableStyleId>
              </a:tblPr>
              <a:tblGrid>
                <a:gridCol w="5869391">
                  <a:extLst>
                    <a:ext uri="{9D8B030D-6E8A-4147-A177-3AD203B41FA5}">
                      <a16:colId xmlns:a16="http://schemas.microsoft.com/office/drawing/2014/main" xmlns="" val="4292048171"/>
                    </a:ext>
                  </a:extLst>
                </a:gridCol>
                <a:gridCol w="5894241">
                  <a:extLst>
                    <a:ext uri="{9D8B030D-6E8A-4147-A177-3AD203B41FA5}">
                      <a16:colId xmlns:a16="http://schemas.microsoft.com/office/drawing/2014/main" xmlns="" val="3091729848"/>
                    </a:ext>
                  </a:extLst>
                </a:gridCol>
              </a:tblGrid>
              <a:tr h="552182">
                <a:tc>
                  <a:txBody>
                    <a:bodyPr/>
                    <a:lstStyle/>
                    <a:p>
                      <a:pPr algn="just" fontAlgn="base">
                        <a:lnSpc>
                          <a:spcPts val="2250"/>
                        </a:lnSpc>
                        <a:spcAft>
                          <a:spcPts val="0"/>
                        </a:spcAft>
                      </a:pPr>
                      <a:r>
                        <a:rPr lang="en-GB" sz="1100">
                          <a:effectLst/>
                        </a:rPr>
                        <a:t>Functional Requirements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fontAlgn="base">
                        <a:lnSpc>
                          <a:spcPts val="2250"/>
                        </a:lnSpc>
                        <a:spcAft>
                          <a:spcPts val="0"/>
                        </a:spcAft>
                      </a:pPr>
                      <a:r>
                        <a:rPr lang="en-GB" sz="1100">
                          <a:effectLst/>
                        </a:rPr>
                        <a:t>Non-Functional Requirements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812761181"/>
                  </a:ext>
                </a:extLst>
              </a:tr>
              <a:tr h="552182">
                <a:tc>
                  <a:txBody>
                    <a:bodyPr/>
                    <a:lstStyle/>
                    <a:p>
                      <a:pPr algn="just">
                        <a:lnSpc>
                          <a:spcPts val="2250"/>
                        </a:lnSpc>
                        <a:spcAft>
                          <a:spcPts val="0"/>
                        </a:spcAft>
                      </a:pPr>
                      <a:r>
                        <a:rPr lang="en-GB" sz="1100" spc="75">
                          <a:effectLst/>
                        </a:rPr>
                        <a:t>They define a system or its component.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a:lnSpc>
                          <a:spcPts val="2250"/>
                        </a:lnSpc>
                        <a:spcAft>
                          <a:spcPts val="0"/>
                        </a:spcAft>
                      </a:pPr>
                      <a:r>
                        <a:rPr lang="en-GB" sz="1100" spc="75">
                          <a:effectLst/>
                        </a:rPr>
                        <a:t>They define the quality attribute of a system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3538895956"/>
                  </a:ext>
                </a:extLst>
              </a:tr>
              <a:tr h="841258">
                <a:tc>
                  <a:txBody>
                    <a:bodyPr/>
                    <a:lstStyle/>
                    <a:p>
                      <a:pPr algn="just">
                        <a:lnSpc>
                          <a:spcPts val="2250"/>
                        </a:lnSpc>
                        <a:spcAft>
                          <a:spcPts val="0"/>
                        </a:spcAft>
                      </a:pPr>
                      <a:r>
                        <a:rPr lang="en-GB" sz="1100" spc="75" dirty="0">
                          <a:effectLst/>
                        </a:rPr>
                        <a:t>It specifies, “What the system should do?”</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a:lnSpc>
                          <a:spcPts val="2250"/>
                        </a:lnSpc>
                        <a:spcAft>
                          <a:spcPts val="0"/>
                        </a:spcAft>
                      </a:pPr>
                      <a:r>
                        <a:rPr lang="en-GB" sz="1100" spc="75">
                          <a:effectLst/>
                        </a:rPr>
                        <a:t>It specifies, “How should the system fulfill the functional requirements?”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775210113"/>
                  </a:ext>
                </a:extLst>
              </a:tr>
              <a:tr h="1158453">
                <a:tc>
                  <a:txBody>
                    <a:bodyPr/>
                    <a:lstStyle/>
                    <a:p>
                      <a:pPr algn="just">
                        <a:lnSpc>
                          <a:spcPts val="2250"/>
                        </a:lnSpc>
                        <a:spcAft>
                          <a:spcPts val="0"/>
                        </a:spcAft>
                      </a:pPr>
                      <a:r>
                        <a:rPr lang="en-GB" sz="1100" spc="75">
                          <a:effectLst/>
                        </a:rPr>
                        <a:t>User specifies functional requirement.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a:lnSpc>
                          <a:spcPts val="2250"/>
                        </a:lnSpc>
                        <a:spcAft>
                          <a:spcPts val="0"/>
                        </a:spcAft>
                      </a:pPr>
                      <a:r>
                        <a:rPr lang="en-GB" sz="1100" spc="75">
                          <a:effectLst/>
                        </a:rPr>
                        <a:t>Non-functional requirement is specified by technical peoples e.g. Architect, Technical leaders and software developers.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2469457921"/>
                  </a:ext>
                </a:extLst>
              </a:tr>
              <a:tr h="552182">
                <a:tc>
                  <a:txBody>
                    <a:bodyPr/>
                    <a:lstStyle/>
                    <a:p>
                      <a:pPr algn="just">
                        <a:lnSpc>
                          <a:spcPts val="2250"/>
                        </a:lnSpc>
                        <a:spcAft>
                          <a:spcPts val="0"/>
                        </a:spcAft>
                      </a:pPr>
                      <a:r>
                        <a:rPr lang="en-GB" sz="1100" spc="75">
                          <a:effectLst/>
                        </a:rPr>
                        <a:t>It is mandatory to meet these requirements.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a:lnSpc>
                          <a:spcPts val="2250"/>
                        </a:lnSpc>
                        <a:spcAft>
                          <a:spcPts val="0"/>
                        </a:spcAft>
                      </a:pPr>
                      <a:r>
                        <a:rPr lang="en-GB" sz="1100" spc="75">
                          <a:effectLst/>
                        </a:rPr>
                        <a:t>It is not mandatory to meet these requirements.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523779032"/>
                  </a:ext>
                </a:extLst>
              </a:tr>
              <a:tr h="552182">
                <a:tc>
                  <a:txBody>
                    <a:bodyPr/>
                    <a:lstStyle/>
                    <a:p>
                      <a:pPr algn="just">
                        <a:lnSpc>
                          <a:spcPts val="2250"/>
                        </a:lnSpc>
                        <a:spcAft>
                          <a:spcPts val="0"/>
                        </a:spcAft>
                      </a:pPr>
                      <a:r>
                        <a:rPr lang="en-GB" sz="1100" spc="75">
                          <a:effectLst/>
                        </a:rPr>
                        <a:t>It is captured in use case.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a:lnSpc>
                          <a:spcPts val="2250"/>
                        </a:lnSpc>
                        <a:spcAft>
                          <a:spcPts val="0"/>
                        </a:spcAft>
                      </a:pPr>
                      <a:r>
                        <a:rPr lang="en-GB" sz="1100" spc="75">
                          <a:effectLst/>
                        </a:rPr>
                        <a:t>It is captured as a quality attribute.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1614353021"/>
                  </a:ext>
                </a:extLst>
              </a:tr>
              <a:tr h="552182">
                <a:tc>
                  <a:txBody>
                    <a:bodyPr/>
                    <a:lstStyle/>
                    <a:p>
                      <a:pPr algn="just">
                        <a:lnSpc>
                          <a:spcPts val="2250"/>
                        </a:lnSpc>
                        <a:spcAft>
                          <a:spcPts val="0"/>
                        </a:spcAft>
                      </a:pPr>
                      <a:r>
                        <a:rPr lang="en-GB" sz="1100" spc="75">
                          <a:effectLst/>
                        </a:rPr>
                        <a:t>Defined at a component level.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a:lnSpc>
                          <a:spcPts val="2250"/>
                        </a:lnSpc>
                        <a:spcAft>
                          <a:spcPts val="0"/>
                        </a:spcAft>
                      </a:pPr>
                      <a:r>
                        <a:rPr lang="en-GB" sz="1100" spc="75">
                          <a:effectLst/>
                        </a:rPr>
                        <a:t>Applied to a whole system.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4235610837"/>
                  </a:ext>
                </a:extLst>
              </a:tr>
              <a:tr h="552182">
                <a:tc>
                  <a:txBody>
                    <a:bodyPr/>
                    <a:lstStyle/>
                    <a:p>
                      <a:pPr algn="just">
                        <a:lnSpc>
                          <a:spcPts val="2250"/>
                        </a:lnSpc>
                        <a:spcAft>
                          <a:spcPts val="0"/>
                        </a:spcAft>
                      </a:pPr>
                      <a:r>
                        <a:rPr lang="en-GB" sz="1100" spc="75">
                          <a:effectLst/>
                        </a:rPr>
                        <a:t>Helps you to verify the functionality of the software.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tc>
                  <a:txBody>
                    <a:bodyPr/>
                    <a:lstStyle/>
                    <a:p>
                      <a:pPr algn="just">
                        <a:lnSpc>
                          <a:spcPts val="2250"/>
                        </a:lnSpc>
                        <a:spcAft>
                          <a:spcPts val="0"/>
                        </a:spcAft>
                      </a:pPr>
                      <a:r>
                        <a:rPr lang="en-GB" sz="1100" spc="75" dirty="0">
                          <a:effectLst/>
                        </a:rPr>
                        <a:t>Helps you to verify the performance of the software.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7493" marR="87493" marT="87493" marB="87493" anchor="b"/>
                </a:tc>
                <a:extLst>
                  <a:ext uri="{0D108BD9-81ED-4DB2-BD59-A6C34878D82A}">
                    <a16:rowId xmlns:a16="http://schemas.microsoft.com/office/drawing/2014/main" xmlns="" val="3177272260"/>
                  </a:ext>
                </a:extLst>
              </a:tr>
            </a:tbl>
          </a:graphicData>
        </a:graphic>
      </p:graphicFrame>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92</a:t>
            </a:fld>
            <a:endParaRPr lang="en-GB"/>
          </a:p>
        </p:txBody>
      </p:sp>
    </p:spTree>
    <p:extLst>
      <p:ext uri="{BB962C8B-B14F-4D97-AF65-F5344CB8AC3E}">
        <p14:creationId xmlns:p14="http://schemas.microsoft.com/office/powerpoint/2010/main" val="5384103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.7.1 </a:t>
            </a:r>
            <a:r>
              <a:rPr lang="en-US" dirty="0"/>
              <a:t>Testing Plan</a:t>
            </a:r>
            <a:endParaRPr lang="en-GB" dirty="0"/>
          </a:p>
        </p:txBody>
      </p:sp>
      <p:sp>
        <p:nvSpPr>
          <p:cNvPr id="3" name="Content Placeholder 2"/>
          <p:cNvSpPr>
            <a:spLocks noGrp="1"/>
          </p:cNvSpPr>
          <p:nvPr>
            <p:ph idx="1"/>
          </p:nvPr>
        </p:nvSpPr>
        <p:spPr>
          <a:xfrm>
            <a:off x="321275" y="1433384"/>
            <a:ext cx="11318789" cy="5325761"/>
          </a:xfrm>
        </p:spPr>
        <p:txBody>
          <a:bodyPr>
            <a:normAutofit/>
          </a:bodyPr>
          <a:lstStyle/>
          <a:p>
            <a:r>
              <a:rPr lang="en-US" dirty="0"/>
              <a:t>A Test Plan refers to </a:t>
            </a:r>
            <a:r>
              <a:rPr lang="en-US" i="1" dirty="0"/>
              <a:t>a detailed document that catalogs the test strategy, objectives, schedule, estimations, deadlines</a:t>
            </a:r>
            <a:r>
              <a:rPr lang="en-US" dirty="0"/>
              <a:t>, and the </a:t>
            </a:r>
            <a:r>
              <a:rPr lang="en-US" i="1" dirty="0"/>
              <a:t>resources </a:t>
            </a:r>
            <a:r>
              <a:rPr lang="en-US" dirty="0"/>
              <a:t>required for completing that particular project. </a:t>
            </a:r>
          </a:p>
          <a:p>
            <a:r>
              <a:rPr lang="en-US" dirty="0"/>
              <a:t>Think of it as a blueprint for running the tests needed to ensure the software is working properly – controlled by test managers.</a:t>
            </a:r>
          </a:p>
          <a:p>
            <a:r>
              <a:rPr lang="en-US" b="1" dirty="0"/>
              <a:t>Test Plan is a dynamic document</a:t>
            </a:r>
            <a:r>
              <a:rPr lang="en-US" dirty="0"/>
              <a:t>. </a:t>
            </a:r>
          </a:p>
          <a:p>
            <a:r>
              <a:rPr lang="en-US" dirty="0"/>
              <a:t>The success of a testing project depends upon a well-written Test Plan document that is current at all times. </a:t>
            </a:r>
          </a:p>
          <a:p>
            <a:r>
              <a:rPr lang="en-US" dirty="0"/>
              <a:t>Test Plan is more or less like </a:t>
            </a:r>
            <a:r>
              <a:rPr lang="en-US" b="1" dirty="0"/>
              <a:t>a blueprint of how the testing activity is going</a:t>
            </a:r>
            <a:r>
              <a:rPr lang="en-US" dirty="0"/>
              <a:t> to take place in a project.</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93</a:t>
            </a:fld>
            <a:endParaRPr lang="en-GB"/>
          </a:p>
        </p:txBody>
      </p:sp>
    </p:spTree>
    <p:extLst>
      <p:ext uri="{BB962C8B-B14F-4D97-AF65-F5344CB8AC3E}">
        <p14:creationId xmlns:p14="http://schemas.microsoft.com/office/powerpoint/2010/main" val="6949091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4118"/>
          </a:xfrm>
        </p:spPr>
        <p:txBody>
          <a:bodyPr/>
          <a:lstStyle/>
          <a:p>
            <a:r>
              <a:rPr lang="en-US" b="1" dirty="0"/>
              <a:t>Given below are a few pointers on a Test Plan:</a:t>
            </a:r>
            <a:endParaRPr lang="en-US" dirty="0"/>
          </a:p>
        </p:txBody>
      </p:sp>
      <p:sp>
        <p:nvSpPr>
          <p:cNvPr id="3" name="Content Placeholder 2"/>
          <p:cNvSpPr>
            <a:spLocks noGrp="1"/>
          </p:cNvSpPr>
          <p:nvPr>
            <p:ph idx="1"/>
          </p:nvPr>
        </p:nvSpPr>
        <p:spPr>
          <a:xfrm>
            <a:off x="838200" y="1272746"/>
            <a:ext cx="10515600" cy="4904217"/>
          </a:xfrm>
        </p:spPr>
        <p:txBody>
          <a:bodyPr>
            <a:normAutofit fontScale="92500" lnSpcReduction="10000"/>
          </a:bodyPr>
          <a:lstStyle/>
          <a:p>
            <a:pPr marL="0" indent="0">
              <a:buNone/>
            </a:pPr>
            <a:r>
              <a:rPr lang="en-US" b="1" dirty="0"/>
              <a:t>1)</a:t>
            </a:r>
            <a:r>
              <a:rPr lang="en-US" dirty="0"/>
              <a:t> Test Plan is a document that acts as a point of reference and only based on that testing is carried out within the QA team.</a:t>
            </a:r>
          </a:p>
          <a:p>
            <a:pPr marL="0" indent="0">
              <a:buNone/>
            </a:pPr>
            <a:r>
              <a:rPr lang="en-US" b="1" dirty="0"/>
              <a:t>2)</a:t>
            </a:r>
            <a:r>
              <a:rPr lang="en-US" dirty="0"/>
              <a:t> It is also a document that we share with the Business Analysts, Project Managers, Dev team and the other teams. This helps to enhance the level of transparency of the QA team’s work to the external teams.</a:t>
            </a:r>
          </a:p>
          <a:p>
            <a:pPr marL="0" indent="0">
              <a:buNone/>
            </a:pPr>
            <a:r>
              <a:rPr lang="en-US" b="1" dirty="0"/>
              <a:t>3)</a:t>
            </a:r>
            <a:r>
              <a:rPr lang="en-US" dirty="0"/>
              <a:t> It is documented by the QA manager/QA lead based on the inputs from the QA team members.</a:t>
            </a:r>
          </a:p>
          <a:p>
            <a:pPr marL="0" indent="0">
              <a:buNone/>
            </a:pPr>
            <a:r>
              <a:rPr lang="en-US" b="1" dirty="0"/>
              <a:t>4)</a:t>
            </a:r>
            <a:r>
              <a:rPr lang="en-US" dirty="0"/>
              <a:t> Test Planning is typically allocated with 1/3</a:t>
            </a:r>
            <a:r>
              <a:rPr lang="en-US" baseline="30000" dirty="0"/>
              <a:t>rd</a:t>
            </a:r>
            <a:r>
              <a:rPr lang="en-US" dirty="0"/>
              <a:t> of the time that takes for the entire QA engagement.  The other 1/3</a:t>
            </a:r>
            <a:r>
              <a:rPr lang="en-US" baseline="30000" dirty="0"/>
              <a:t>rd</a:t>
            </a:r>
            <a:r>
              <a:rPr lang="en-US" dirty="0"/>
              <a:t> is for Test Designing and the rest is for Test Execution.</a:t>
            </a:r>
          </a:p>
          <a:p>
            <a:pPr marL="0" indent="0">
              <a:buNone/>
            </a:pPr>
            <a:r>
              <a:rPr lang="en-US" b="1" dirty="0"/>
              <a:t>5)</a:t>
            </a:r>
            <a:r>
              <a:rPr lang="en-US" dirty="0"/>
              <a:t> This plan is not static and is updated on an on-demand basis.</a:t>
            </a:r>
          </a:p>
          <a:p>
            <a:pPr marL="0" indent="0">
              <a:buNone/>
            </a:pPr>
            <a:r>
              <a:rPr lang="en-US" b="1" dirty="0"/>
              <a:t>6)</a:t>
            </a:r>
            <a:r>
              <a:rPr lang="en-US" dirty="0"/>
              <a:t> The more detailed and comprehensive the plan is, the more successful will be the testing activity.</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94</a:t>
            </a:fld>
            <a:endParaRPr lang="en-GB"/>
          </a:p>
        </p:txBody>
      </p:sp>
    </p:spTree>
    <p:extLst>
      <p:ext uri="{BB962C8B-B14F-4D97-AF65-F5344CB8AC3E}">
        <p14:creationId xmlns:p14="http://schemas.microsoft.com/office/powerpoint/2010/main" val="14916816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.7.1 </a:t>
            </a:r>
            <a:r>
              <a:rPr lang="en-US" dirty="0"/>
              <a:t>Testing Techniques </a:t>
            </a:r>
            <a:endParaRPr lang="en-GB" dirty="0"/>
          </a:p>
        </p:txBody>
      </p:sp>
      <p:sp>
        <p:nvSpPr>
          <p:cNvPr id="3" name="Content Placeholder 2"/>
          <p:cNvSpPr>
            <a:spLocks noGrp="1"/>
          </p:cNvSpPr>
          <p:nvPr>
            <p:ph idx="1"/>
          </p:nvPr>
        </p:nvSpPr>
        <p:spPr>
          <a:xfrm>
            <a:off x="518983" y="1594022"/>
            <a:ext cx="11059297" cy="4582941"/>
          </a:xfrm>
        </p:spPr>
        <p:txBody>
          <a:bodyPr/>
          <a:lstStyle/>
          <a:p>
            <a:r>
              <a:rPr lang="en-US" dirty="0"/>
              <a:t>Software testing techniques are the ways employed to test the application under test against the functional or non-functional requirements gathered from business. </a:t>
            </a:r>
          </a:p>
          <a:p>
            <a:r>
              <a:rPr lang="en-US" dirty="0"/>
              <a:t>Each testing technique helps to find a specific type of </a:t>
            </a:r>
            <a:r>
              <a:rPr lang="en-US" b="1" i="1" dirty="0"/>
              <a:t>defect</a:t>
            </a:r>
            <a:r>
              <a:rPr lang="en-US" dirty="0"/>
              <a:t>. </a:t>
            </a:r>
          </a:p>
          <a:p>
            <a:r>
              <a:rPr lang="en-US" dirty="0"/>
              <a:t>For example, Techniques which may find </a:t>
            </a:r>
            <a:r>
              <a:rPr lang="en-US" b="1" i="1" dirty="0"/>
              <a:t>structural defects</a:t>
            </a:r>
            <a:r>
              <a:rPr lang="en-US" dirty="0"/>
              <a:t> might not be able to find the defects against the end-to-end business flow. </a:t>
            </a:r>
          </a:p>
          <a:p>
            <a:r>
              <a:rPr lang="en-US" dirty="0"/>
              <a:t>Hence, multiple testing techniques are applied in a testing project to conclude it with acceptable quality. </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95</a:t>
            </a:fld>
            <a:endParaRPr lang="en-GB"/>
          </a:p>
        </p:txBody>
      </p:sp>
    </p:spTree>
    <p:extLst>
      <p:ext uri="{BB962C8B-B14F-4D97-AF65-F5344CB8AC3E}">
        <p14:creationId xmlns:p14="http://schemas.microsoft.com/office/powerpoint/2010/main" val="30458320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Testing Techniques</a:t>
            </a:r>
            <a:endParaRPr lang="en-US" dirty="0"/>
          </a:p>
        </p:txBody>
      </p:sp>
      <p:sp>
        <p:nvSpPr>
          <p:cNvPr id="3" name="Content Placeholder 2"/>
          <p:cNvSpPr>
            <a:spLocks noGrp="1"/>
          </p:cNvSpPr>
          <p:nvPr>
            <p:ph idx="1"/>
          </p:nvPr>
        </p:nvSpPr>
        <p:spPr>
          <a:xfrm>
            <a:off x="838200" y="1482811"/>
            <a:ext cx="10515600" cy="4694152"/>
          </a:xfrm>
        </p:spPr>
        <p:txBody>
          <a:bodyPr>
            <a:normAutofit/>
          </a:bodyPr>
          <a:lstStyle/>
          <a:p>
            <a:pPr marL="571500" indent="-571500">
              <a:buFont typeface="+mj-lt"/>
              <a:buAutoNum type="romanLcPeriod"/>
            </a:pPr>
            <a:r>
              <a:rPr lang="en-US" dirty="0"/>
              <a:t>Black Box Testing</a:t>
            </a:r>
          </a:p>
          <a:p>
            <a:pPr marL="571500" indent="-571500">
              <a:buFont typeface="+mj-lt"/>
              <a:buAutoNum type="romanLcPeriod"/>
            </a:pPr>
            <a:r>
              <a:rPr lang="en-US" dirty="0"/>
              <a:t>White Box Testing</a:t>
            </a:r>
          </a:p>
          <a:p>
            <a:pPr marL="571500" indent="-571500">
              <a:buFont typeface="+mj-lt"/>
              <a:buAutoNum type="romanLcPeriod"/>
            </a:pPr>
            <a:r>
              <a:rPr lang="en-US" dirty="0"/>
              <a:t>Unit Testing </a:t>
            </a:r>
          </a:p>
          <a:p>
            <a:pPr marL="571500" indent="-571500">
              <a:buFont typeface="+mj-lt"/>
              <a:buAutoNum type="romanLcPeriod"/>
            </a:pPr>
            <a:r>
              <a:rPr lang="en-US" dirty="0"/>
              <a:t>Integration Testing </a:t>
            </a:r>
          </a:p>
          <a:p>
            <a:pPr marL="571500" indent="-571500">
              <a:buFont typeface="+mj-lt"/>
              <a:buAutoNum type="romanLcPeriod"/>
            </a:pPr>
            <a:r>
              <a:rPr lang="en-US" dirty="0"/>
              <a:t>System Testing </a:t>
            </a:r>
          </a:p>
          <a:p>
            <a:pPr marL="571500" indent="-571500">
              <a:buFont typeface="+mj-lt"/>
              <a:buAutoNum type="romanLcPeriod"/>
            </a:pPr>
            <a:r>
              <a:rPr lang="en-US" dirty="0"/>
              <a:t>Acceptance Testing </a:t>
            </a:r>
          </a:p>
          <a:p>
            <a:pPr marL="571500" indent="-571500">
              <a:buFont typeface="+mj-lt"/>
              <a:buAutoNum type="romanLcPeriod"/>
            </a:pPr>
            <a:r>
              <a:rPr lang="en-US" dirty="0"/>
              <a:t>Performance testing </a:t>
            </a:r>
          </a:p>
          <a:p>
            <a:pPr marL="571500" indent="-571500">
              <a:buFont typeface="+mj-lt"/>
              <a:buAutoNum type="romanLcPeriod"/>
            </a:pPr>
            <a:r>
              <a:rPr lang="en-US" dirty="0"/>
              <a:t> Security testing</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96</a:t>
            </a:fld>
            <a:endParaRPr lang="en-GB"/>
          </a:p>
        </p:txBody>
      </p:sp>
    </p:spTree>
    <p:extLst>
      <p:ext uri="{BB962C8B-B14F-4D97-AF65-F5344CB8AC3E}">
        <p14:creationId xmlns:p14="http://schemas.microsoft.com/office/powerpoint/2010/main" val="28820569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Principles Of Testing</a:t>
            </a:r>
          </a:p>
        </p:txBody>
      </p:sp>
      <p:sp>
        <p:nvSpPr>
          <p:cNvPr id="3" name="Content Placeholder 2"/>
          <p:cNvSpPr>
            <a:spLocks noGrp="1"/>
          </p:cNvSpPr>
          <p:nvPr>
            <p:ph idx="1"/>
          </p:nvPr>
        </p:nvSpPr>
        <p:spPr>
          <a:xfrm>
            <a:off x="432485" y="1421026"/>
            <a:ext cx="11405287" cy="5239265"/>
          </a:xfrm>
        </p:spPr>
        <p:txBody>
          <a:bodyPr>
            <a:normAutofit/>
          </a:bodyPr>
          <a:lstStyle/>
          <a:p>
            <a:pPr fontAlgn="base"/>
            <a:r>
              <a:rPr lang="en-US" dirty="0"/>
              <a:t>Below are the principles of software testing:</a:t>
            </a:r>
          </a:p>
          <a:p>
            <a:pPr marL="571500" indent="-571500" fontAlgn="base">
              <a:buFont typeface="+mj-lt"/>
              <a:buAutoNum type="romanLcPeriod"/>
            </a:pPr>
            <a:r>
              <a:rPr lang="en-US" dirty="0"/>
              <a:t>All the tests should meet the customer requirements.</a:t>
            </a:r>
          </a:p>
          <a:p>
            <a:pPr marL="571500" indent="-571500" fontAlgn="base">
              <a:buFont typeface="+mj-lt"/>
              <a:buAutoNum type="romanLcPeriod"/>
            </a:pPr>
            <a:r>
              <a:rPr lang="en-US" dirty="0"/>
              <a:t>To make our software testing should be performed by a third party</a:t>
            </a:r>
          </a:p>
          <a:p>
            <a:pPr marL="571500" indent="-571500" fontAlgn="base">
              <a:buFont typeface="+mj-lt"/>
              <a:buAutoNum type="romanLcPeriod"/>
            </a:pPr>
            <a:r>
              <a:rPr lang="en-US" dirty="0"/>
              <a:t>Exhaustive testing is not possible. As we need the optimal amount of testing based on the risk assessment of the application.</a:t>
            </a:r>
          </a:p>
          <a:p>
            <a:pPr marL="571500" indent="-571500" fontAlgn="base">
              <a:buFont typeface="+mj-lt"/>
              <a:buAutoNum type="romanLcPeriod"/>
            </a:pPr>
            <a:r>
              <a:rPr lang="en-US" dirty="0"/>
              <a:t>All the test to be conducted should be planned before implementing it</a:t>
            </a:r>
          </a:p>
          <a:p>
            <a:pPr marL="571500" indent="-571500" fontAlgn="base">
              <a:buFont typeface="+mj-lt"/>
              <a:buAutoNum type="romanLcPeriod"/>
            </a:pPr>
            <a:r>
              <a:rPr lang="en-US" dirty="0"/>
              <a:t>It follows the Pareto rule (80/20 rule) which states that 80% of errors come from 20% of program components.</a:t>
            </a:r>
          </a:p>
          <a:p>
            <a:pPr marL="571500" indent="-571500" fontAlgn="base">
              <a:buFont typeface="+mj-lt"/>
              <a:buAutoNum type="romanLcPeriod"/>
            </a:pPr>
            <a:r>
              <a:rPr lang="en-US" dirty="0"/>
              <a:t>Start testing with small parts and extend it to large parts.</a:t>
            </a:r>
          </a:p>
          <a:p>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97</a:t>
            </a:fld>
            <a:endParaRPr lang="en-GB"/>
          </a:p>
        </p:txBody>
      </p:sp>
    </p:spTree>
    <p:extLst>
      <p:ext uri="{BB962C8B-B14F-4D97-AF65-F5344CB8AC3E}">
        <p14:creationId xmlns:p14="http://schemas.microsoft.com/office/powerpoint/2010/main" val="7634181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fontScale="90000"/>
          </a:bodyPr>
          <a:lstStyle/>
          <a:p>
            <a:r>
              <a:rPr lang="en-US" b="1" dirty="0"/>
              <a:t>Other Types Of Software Testing Techniques</a:t>
            </a:r>
            <a:br>
              <a:rPr lang="en-US" b="1" dirty="0"/>
            </a:br>
            <a:endParaRPr lang="en-GB" dirty="0"/>
          </a:p>
        </p:txBody>
      </p:sp>
      <p:sp>
        <p:nvSpPr>
          <p:cNvPr id="3" name="Content Placeholder 2"/>
          <p:cNvSpPr>
            <a:spLocks noGrp="1"/>
          </p:cNvSpPr>
          <p:nvPr>
            <p:ph idx="1"/>
          </p:nvPr>
        </p:nvSpPr>
        <p:spPr>
          <a:xfrm>
            <a:off x="420131" y="976184"/>
            <a:ext cx="11281718" cy="5758248"/>
          </a:xfrm>
        </p:spPr>
        <p:txBody>
          <a:bodyPr>
            <a:normAutofit/>
          </a:bodyPr>
          <a:lstStyle/>
          <a:p>
            <a:pPr fontAlgn="base"/>
            <a:r>
              <a:rPr lang="en-US" dirty="0"/>
              <a:t>There are two main categories of software testing techniques:</a:t>
            </a:r>
          </a:p>
          <a:p>
            <a:pPr fontAlgn="base"/>
            <a:r>
              <a:rPr lang="en-US" b="1" u="sng" dirty="0"/>
              <a:t>Static Testing Techniques:</a:t>
            </a:r>
            <a:r>
              <a:rPr lang="en-US" dirty="0"/>
              <a:t> are testing techniques which are used to find defects in Application under test without</a:t>
            </a:r>
            <a:r>
              <a:rPr lang="en-US" b="1" i="1" dirty="0"/>
              <a:t> </a:t>
            </a:r>
            <a:r>
              <a:rPr lang="en-US" dirty="0"/>
              <a:t>executing the code. </a:t>
            </a:r>
          </a:p>
          <a:p>
            <a:pPr fontAlgn="base"/>
            <a:r>
              <a:rPr lang="en-US" dirty="0"/>
              <a:t>Static Testing is done to avoid errors at an early stage of the development cycle and thus reducing the cost of fixing them.</a:t>
            </a:r>
          </a:p>
          <a:p>
            <a:pPr fontAlgn="base"/>
            <a:r>
              <a:rPr lang="en-US" b="1" u="sng" dirty="0"/>
              <a:t>Dynamic Testing Techniques:</a:t>
            </a:r>
            <a:r>
              <a:rPr lang="en-US" dirty="0"/>
              <a:t> are testing techniques that are used to test the dynamic behavior of the application under test, that is by the execution of the code base.  </a:t>
            </a:r>
          </a:p>
          <a:p>
            <a:pPr fontAlgn="base"/>
            <a:r>
              <a:rPr lang="en-US" dirty="0"/>
              <a:t>The main purpose of dynamic testing is to test the application with dynamic inputs- some of which may be allowed as per requirement (Positive testing) and some are not allowed (Negative Testing).</a:t>
            </a:r>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98</a:t>
            </a:fld>
            <a:endParaRPr lang="en-GB"/>
          </a:p>
        </p:txBody>
      </p:sp>
    </p:spTree>
    <p:extLst>
      <p:ext uri="{BB962C8B-B14F-4D97-AF65-F5344CB8AC3E}">
        <p14:creationId xmlns:p14="http://schemas.microsoft.com/office/powerpoint/2010/main" val="20646199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.8 </a:t>
            </a:r>
            <a:r>
              <a:rPr lang="en-GB" dirty="0"/>
              <a:t>Methodology for System Deployment</a:t>
            </a:r>
          </a:p>
        </p:txBody>
      </p:sp>
      <p:sp>
        <p:nvSpPr>
          <p:cNvPr id="3" name="Content Placeholder 2"/>
          <p:cNvSpPr>
            <a:spLocks noGrp="1"/>
          </p:cNvSpPr>
          <p:nvPr>
            <p:ph idx="1"/>
          </p:nvPr>
        </p:nvSpPr>
        <p:spPr>
          <a:xfrm>
            <a:off x="444843" y="1371600"/>
            <a:ext cx="11442357" cy="5350475"/>
          </a:xfrm>
        </p:spPr>
        <p:txBody>
          <a:bodyPr>
            <a:normAutofit/>
          </a:bodyPr>
          <a:lstStyle/>
          <a:p>
            <a:r>
              <a:rPr lang="en-US" b="1" dirty="0"/>
              <a:t>System deployment</a:t>
            </a:r>
            <a:r>
              <a:rPr lang="en-US" dirty="0"/>
              <a:t> involves the transition of the capability to the ultimate end-user, as well as transition of support and maintenance responsibilities to the post-deployment support organization or organizations. </a:t>
            </a:r>
          </a:p>
          <a:p>
            <a:r>
              <a:rPr lang="en-US" dirty="0"/>
              <a:t>It may include a period of reliability </a:t>
            </a:r>
            <a:r>
              <a:rPr lang="en-US" b="1" dirty="0"/>
              <a:t>demonstration</a:t>
            </a:r>
            <a:r>
              <a:rPr lang="en-US" dirty="0"/>
              <a:t> tests and the phasing out of legacy systems that the developed system replaces.</a:t>
            </a:r>
          </a:p>
          <a:p>
            <a:r>
              <a:rPr lang="en-US" dirty="0"/>
              <a:t>System deployment and use are critical </a:t>
            </a:r>
            <a:r>
              <a:rPr lang="en-US" b="1" dirty="0"/>
              <a:t>systems engineering</a:t>
            </a:r>
            <a:r>
              <a:rPr lang="en-US" dirty="0"/>
              <a:t> (SE) activities that ensure that the developed system is operationally acceptable and that the responsibility for the effective, efficient, and safe operations of the system is transferred to the owner. </a:t>
            </a:r>
          </a:p>
          <a:p>
            <a:r>
              <a:rPr lang="en-US" dirty="0"/>
              <a:t>Considerations for deployment and use must be included throughout the system </a:t>
            </a:r>
            <a:r>
              <a:rPr lang="en-US" b="1" dirty="0"/>
              <a:t>life cycle</a:t>
            </a:r>
            <a:r>
              <a:rPr lang="en-US" dirty="0"/>
              <a:t>.</a:t>
            </a:r>
            <a:endParaRPr lang="en-GB" dirty="0"/>
          </a:p>
        </p:txBody>
      </p:sp>
      <p:sp>
        <p:nvSpPr>
          <p:cNvPr id="4" name="Footer Placeholder 3"/>
          <p:cNvSpPr>
            <a:spLocks noGrp="1"/>
          </p:cNvSpPr>
          <p:nvPr>
            <p:ph type="ftr" sz="quarter" idx="11"/>
          </p:nvPr>
        </p:nvSpPr>
        <p:spPr/>
        <p:txBody>
          <a:bodyPr/>
          <a:lstStyle/>
          <a:p>
            <a:r>
              <a:rPr lang="en-GB"/>
              <a:t>Research Talk</a:t>
            </a:r>
          </a:p>
        </p:txBody>
      </p:sp>
      <p:sp>
        <p:nvSpPr>
          <p:cNvPr id="5" name="Slide Number Placeholder 4"/>
          <p:cNvSpPr>
            <a:spLocks noGrp="1"/>
          </p:cNvSpPr>
          <p:nvPr>
            <p:ph type="sldNum" sz="quarter" idx="12"/>
          </p:nvPr>
        </p:nvSpPr>
        <p:spPr/>
        <p:txBody>
          <a:bodyPr/>
          <a:lstStyle/>
          <a:p>
            <a:fld id="{8A5F548E-8327-481B-8086-06896D061425}" type="slidenum">
              <a:rPr lang="en-GB" smtClean="0"/>
              <a:t>99</a:t>
            </a:fld>
            <a:endParaRPr lang="en-GB"/>
          </a:p>
        </p:txBody>
      </p:sp>
    </p:spTree>
    <p:extLst>
      <p:ext uri="{BB962C8B-B14F-4D97-AF65-F5344CB8AC3E}">
        <p14:creationId xmlns:p14="http://schemas.microsoft.com/office/powerpoint/2010/main" val="860068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5580</Words>
  <Application>Microsoft Office PowerPoint</Application>
  <PresentationFormat>Widescreen</PresentationFormat>
  <Paragraphs>808</Paragraphs>
  <Slides>104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Arial</vt:lpstr>
      <vt:lpstr>Calibri</vt:lpstr>
      <vt:lpstr>Calibri Light</vt:lpstr>
      <vt:lpstr>Times New Roman</vt:lpstr>
      <vt:lpstr>Wingdings</vt:lpstr>
      <vt:lpstr>Office Theme</vt:lpstr>
      <vt:lpstr>RESEARCH TALK</vt:lpstr>
      <vt:lpstr>RESEARCH FORMAT</vt:lpstr>
      <vt:lpstr>PRELIMINARY PAGES</vt:lpstr>
      <vt:lpstr>PowerPoint Presentation</vt:lpstr>
      <vt:lpstr>Cover Page</vt:lpstr>
      <vt:lpstr>DECLARATION AND APPROVAL </vt:lpstr>
      <vt:lpstr>PowerPoint Presentation</vt:lpstr>
      <vt:lpstr>Acknowledgement </vt:lpstr>
      <vt:lpstr>Dedication </vt:lpstr>
      <vt:lpstr>ABSTRACT </vt:lpstr>
      <vt:lpstr>CONTENTS OF A CREDIBLE ABSTRACT</vt:lpstr>
      <vt:lpstr>CHAPTER 1 - INTRODUCTION</vt:lpstr>
      <vt:lpstr>Chapter introduction</vt:lpstr>
      <vt:lpstr>1.2Motivation and Background of the Research</vt:lpstr>
      <vt:lpstr>PowerPoint Presentation</vt:lpstr>
      <vt:lpstr>1.4 PROBLEM STATEMENT</vt:lpstr>
      <vt:lpstr>The 5 W’s</vt:lpstr>
      <vt:lpstr>1.5 Aim of research</vt:lpstr>
      <vt:lpstr>PowerPoint Presentation</vt:lpstr>
      <vt:lpstr>How to write a gripping researching aim</vt:lpstr>
      <vt:lpstr>PowerPoint Presentation</vt:lpstr>
      <vt:lpstr>PowerPoint Presentation</vt:lpstr>
      <vt:lpstr>1.6 Objectives of the Research 1.6.1 Main Objective of the Research Recite the Research Title 1.6.2 Specific Objectives of the Research </vt:lpstr>
      <vt:lpstr>What are the research objectives?</vt:lpstr>
      <vt:lpstr>PowerPoint Presentation</vt:lpstr>
      <vt:lpstr>PowerPoint Presentation</vt:lpstr>
      <vt:lpstr>WHAT ARE THE USES OF THE RESEARCH OBJECTIVE? </vt:lpstr>
      <vt:lpstr>HOW IS THE RESEARCH OBJECTIVE WRITTEN? </vt:lpstr>
      <vt:lpstr>1.7 JUSTIFICATION OF THE RESEARCH </vt:lpstr>
      <vt:lpstr>How is research justification or justification of a study written?</vt:lpstr>
      <vt:lpstr>How to provide a justification of my topic research</vt:lpstr>
      <vt:lpstr>PowerPoint Presentation</vt:lpstr>
      <vt:lpstr>1.8 SCOPE OF RESEARCH</vt:lpstr>
      <vt:lpstr>PowerPoint Presentation</vt:lpstr>
      <vt:lpstr>Example of the scope of a study?</vt:lpstr>
      <vt:lpstr>PowerPoint Presentation</vt:lpstr>
      <vt:lpstr>1.9 Research Organization </vt:lpstr>
      <vt:lpstr>Additional information</vt:lpstr>
      <vt:lpstr>CHAPTER TWO REVIEW OF RELATED WORK </vt:lpstr>
      <vt:lpstr>2.2 History of The Research Topic</vt:lpstr>
      <vt:lpstr>Introduction of the Research Topic</vt:lpstr>
      <vt:lpstr>Case Study</vt:lpstr>
      <vt:lpstr>2.3 Review of Related Work</vt:lpstr>
      <vt:lpstr>Schools of Thought</vt:lpstr>
      <vt:lpstr>PowerPoint Presentation</vt:lpstr>
      <vt:lpstr>PowerPoint Presentation</vt:lpstr>
      <vt:lpstr>How to write your related work section</vt:lpstr>
      <vt:lpstr>Considering Different Publications</vt:lpstr>
      <vt:lpstr>Quality of Publications</vt:lpstr>
      <vt:lpstr>Related Work and Research Problem</vt:lpstr>
      <vt:lpstr>PowerPoint Presentation</vt:lpstr>
      <vt:lpstr>2.4 Review of Related Prototypes, Systems [from global to local]</vt:lpstr>
      <vt:lpstr>PowerPoint Presentation</vt:lpstr>
      <vt:lpstr>Basic Prototype Categories</vt:lpstr>
      <vt:lpstr>PowerPoint Presentation</vt:lpstr>
      <vt:lpstr>2.5 Emerging Trends and Patterns in the Research Area</vt:lpstr>
      <vt:lpstr>PowerPoint Presentation</vt:lpstr>
      <vt:lpstr>2.6 Research Gap to be Filled by your Research</vt:lpstr>
      <vt:lpstr>PowerPoint Presentation</vt:lpstr>
      <vt:lpstr>How to Identify Research Gap?</vt:lpstr>
      <vt:lpstr>PowerPoint Presentation</vt:lpstr>
      <vt:lpstr>2.7 Chapter summary </vt:lpstr>
      <vt:lpstr>CHAPTER 3- RESEARCH METHODOLOGY</vt:lpstr>
      <vt:lpstr>3.2 Methodology for literature review</vt:lpstr>
      <vt:lpstr>PowerPoint Presentation</vt:lpstr>
      <vt:lpstr>PowerPoint Presentation</vt:lpstr>
      <vt:lpstr>PowerPoint Presentation</vt:lpstr>
      <vt:lpstr>Steps in conducting a review</vt:lpstr>
      <vt:lpstr>Tips for writing a strong methodology</vt:lpstr>
      <vt:lpstr>What’s the difference between method and methodology?</vt:lpstr>
      <vt:lpstr>3.3 Methodology for requirement specification, data collection and analysis techniques e.g. Interviews, questionnaires. </vt:lpstr>
      <vt:lpstr>PowerPoint Presentation</vt:lpstr>
      <vt:lpstr>3.4 Methodology for System Analysis (current system); DFD, Context diagram, flow charts </vt:lpstr>
      <vt:lpstr>DFD, Context diagram, flow charts</vt:lpstr>
      <vt:lpstr>PowerPoint Presentation</vt:lpstr>
      <vt:lpstr>3.5 Methodology for System Design (proposed system); Database design, DFD, Context diagram, flow charts, sequence diagram, collaboration diagrams, use case, pseudocodes e.t.c, Early System prototypes (I/O design)</vt:lpstr>
      <vt:lpstr>PowerPoint Presentation</vt:lpstr>
      <vt:lpstr>PowerPoint Presentation</vt:lpstr>
      <vt:lpstr>PowerPoint Presentation</vt:lpstr>
      <vt:lpstr>PowerPoint Presentation</vt:lpstr>
      <vt:lpstr>PowerPoint Presentation</vt:lpstr>
      <vt:lpstr>3.6 Methodology for System implementation; back end, front end and database technologies to be used</vt:lpstr>
      <vt:lpstr>3.6.1 Back end Technologies</vt:lpstr>
      <vt:lpstr>PowerPoint Presentation</vt:lpstr>
      <vt:lpstr>3.6.2 Front end Technologies </vt:lpstr>
      <vt:lpstr>PowerPoint Presentation</vt:lpstr>
      <vt:lpstr>3.6.3 Database Technologies </vt:lpstr>
      <vt:lpstr>PowerPoint Presentation</vt:lpstr>
      <vt:lpstr>3.7 Methodology for system testing; testing plan, testing techniques </vt:lpstr>
      <vt:lpstr>What are Functional Requirements?</vt:lpstr>
      <vt:lpstr>What are non-functional requirements?</vt:lpstr>
      <vt:lpstr>Difference between functional and non-functional requirements:</vt:lpstr>
      <vt:lpstr>3.7.1 Testing Plan</vt:lpstr>
      <vt:lpstr>Given below are a few pointers on a Test Plan:</vt:lpstr>
      <vt:lpstr>3.7.1 Testing Techniques </vt:lpstr>
      <vt:lpstr>Types of Testing Techniques</vt:lpstr>
      <vt:lpstr>Principles Of Testing</vt:lpstr>
      <vt:lpstr>Other Types Of Software Testing Techniques </vt:lpstr>
      <vt:lpstr>3.8 Methodology for System Deployment</vt:lpstr>
      <vt:lpstr>System Deployment and Use Fundamentals</vt:lpstr>
      <vt:lpstr>Software Deployment Methodologies</vt:lpstr>
      <vt:lpstr>Software Deployment Methods</vt:lpstr>
      <vt:lpstr>Choosing the right software deployment strategy</vt:lpstr>
      <vt:lpstr>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TALK</dc:title>
  <dc:creator>Admin</dc:creator>
  <cp:lastModifiedBy>PC</cp:lastModifiedBy>
  <cp:revision>134</cp:revision>
  <dcterms:created xsi:type="dcterms:W3CDTF">2022-02-09T11:50:11Z</dcterms:created>
  <dcterms:modified xsi:type="dcterms:W3CDTF">2024-04-19T10:43:59Z</dcterms:modified>
</cp:coreProperties>
</file>