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448" r:id="rId4"/>
    <p:sldId id="435" r:id="rId5"/>
    <p:sldId id="451" r:id="rId6"/>
    <p:sldId id="450" r:id="rId7"/>
    <p:sldId id="452" r:id="rId8"/>
    <p:sldId id="453" r:id="rId9"/>
    <p:sldId id="436" r:id="rId10"/>
    <p:sldId id="454" r:id="rId11"/>
    <p:sldId id="441" r:id="rId12"/>
    <p:sldId id="442" r:id="rId13"/>
    <p:sldId id="445" r:id="rId14"/>
    <p:sldId id="446" r:id="rId15"/>
    <p:sldId id="455" r:id="rId16"/>
    <p:sldId id="437" r:id="rId17"/>
    <p:sldId id="456" r:id="rId18"/>
    <p:sldId id="447" r:id="rId19"/>
    <p:sldId id="444" r:id="rId20"/>
    <p:sldId id="443" r:id="rId21"/>
    <p:sldId id="457" r:id="rId22"/>
    <p:sldId id="4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8C0"/>
    <a:srgbClr val="26C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11" autoAdjust="0"/>
    <p:restoredTop sz="94349" autoAdjust="0"/>
  </p:normalViewPr>
  <p:slideViewPr>
    <p:cSldViewPr snapToGrid="0">
      <p:cViewPr varScale="1">
        <p:scale>
          <a:sx n="88" d="100"/>
          <a:sy n="88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E5DC-C532-4D5A-8463-6C3A54039545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5BDB-A66F-4CCA-B6C5-F959F60D54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15C2-FD40-42F7-B9F6-30F64C3A18CC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754" y="3062106"/>
            <a:ext cx="9144000" cy="1655762"/>
          </a:xfrm>
        </p:spPr>
        <p:txBody>
          <a:bodyPr>
            <a:normAutofit/>
          </a:bodyPr>
          <a:lstStyle/>
          <a:p>
            <a:r>
              <a:rPr lang="es-PE" sz="4800" b="1" dirty="0" smtClean="0"/>
              <a:t>Desarrollo Avanzado de Aplicaciones 2</a:t>
            </a:r>
            <a:endParaRPr lang="en-US" sz="4800" b="1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04502"/>
            <a:ext cx="1154321" cy="891925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Vista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/>
          <a:srcRect l="22344" t="13750" r="20156" b="13333"/>
          <a:stretch/>
        </p:blipFill>
        <p:spPr>
          <a:xfrm>
            <a:off x="3337560" y="1112520"/>
            <a:ext cx="5608320" cy="533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6 Abrir corchete"/>
          <p:cNvSpPr/>
          <p:nvPr/>
        </p:nvSpPr>
        <p:spPr>
          <a:xfrm>
            <a:off x="914401" y="1317356"/>
            <a:ext cx="821410" cy="5114441"/>
          </a:xfrm>
          <a:prstGeom prst="leftBracke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464" y="3766088"/>
            <a:ext cx="93140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&lt;form &gt;</a:t>
            </a:r>
            <a:endParaRPr lang="es-ES" b="1" dirty="0"/>
          </a:p>
        </p:txBody>
      </p:sp>
      <p:sp>
        <p:nvSpPr>
          <p:cNvPr id="12" name="11 Abrir llave"/>
          <p:cNvSpPr/>
          <p:nvPr/>
        </p:nvSpPr>
        <p:spPr>
          <a:xfrm>
            <a:off x="2696703" y="1906291"/>
            <a:ext cx="449451" cy="4324027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810718" y="3871993"/>
            <a:ext cx="90217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&lt;table&gt;</a:t>
            </a:r>
            <a:endParaRPr lang="es-ES" b="1" dirty="0"/>
          </a:p>
        </p:txBody>
      </p:sp>
      <p:sp>
        <p:nvSpPr>
          <p:cNvPr id="14" name="13 Cerrar llave"/>
          <p:cNvSpPr/>
          <p:nvPr/>
        </p:nvSpPr>
        <p:spPr>
          <a:xfrm>
            <a:off x="5982345" y="1689315"/>
            <a:ext cx="557939" cy="387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674603" y="1699648"/>
            <a:ext cx="57740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</a:t>
            </a:r>
            <a:r>
              <a:rPr lang="es-PE" b="1" dirty="0" err="1" smtClean="0"/>
              <a:t>tr</a:t>
            </a:r>
            <a:r>
              <a:rPr lang="es-PE" b="1" dirty="0" smtClean="0"/>
              <a:t>&gt;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65349" y="1387098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92664" y="1369017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8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/>
          <p:nvPr/>
        </p:nvPicPr>
        <p:blipFill rotWithShape="1">
          <a:blip r:embed="rId2" cstate="print"/>
          <a:srcRect t="13392" r="69473" b="62711"/>
          <a:stretch/>
        </p:blipFill>
        <p:spPr bwMode="auto">
          <a:xfrm>
            <a:off x="369699" y="2575560"/>
            <a:ext cx="4232781" cy="300228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5" y="113073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066625" y="1179456"/>
            <a:ext cx="512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Completa </a:t>
            </a:r>
            <a:r>
              <a:rPr lang="es-PE" dirty="0" smtClean="0"/>
              <a:t>la vista : nuevaPelicula.html en </a:t>
            </a:r>
            <a:r>
              <a:rPr lang="es-PE" dirty="0" smtClean="0"/>
              <a:t>el proyecto</a:t>
            </a:r>
            <a:endParaRPr lang="en-US" dirty="0"/>
          </a:p>
        </p:txBody>
      </p:sp>
      <p:sp>
        <p:nvSpPr>
          <p:cNvPr id="4" name="Flecha derecha 3"/>
          <p:cNvSpPr/>
          <p:nvPr/>
        </p:nvSpPr>
        <p:spPr>
          <a:xfrm>
            <a:off x="4265676" y="4331208"/>
            <a:ext cx="978408" cy="72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Imagen 14"/>
          <p:cNvPicPr/>
          <p:nvPr/>
        </p:nvPicPr>
        <p:blipFill rotWithShape="1">
          <a:blip r:embed="rId2" cstate="print"/>
          <a:srcRect l="32488" t="9713" r="24586" b="65869"/>
          <a:stretch/>
        </p:blipFill>
        <p:spPr bwMode="auto">
          <a:xfrm>
            <a:off x="5460776" y="2575560"/>
            <a:ext cx="5480955" cy="300228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080945" y="5826426"/>
            <a:ext cx="431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Completar Vista en proyecto!!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print"/>
          <a:srcRect l="6563" t="21875" r="35468" b="10834"/>
          <a:stretch/>
        </p:blipFill>
        <p:spPr>
          <a:xfrm>
            <a:off x="1603246" y="1307640"/>
            <a:ext cx="6108193" cy="53179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Flecha abajo 15"/>
          <p:cNvSpPr/>
          <p:nvPr/>
        </p:nvSpPr>
        <p:spPr>
          <a:xfrm>
            <a:off x="4694007" y="102426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abajo 16"/>
          <p:cNvSpPr/>
          <p:nvPr/>
        </p:nvSpPr>
        <p:spPr>
          <a:xfrm>
            <a:off x="6661663" y="89737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arriba 17"/>
          <p:cNvSpPr/>
          <p:nvPr/>
        </p:nvSpPr>
        <p:spPr>
          <a:xfrm>
            <a:off x="5509695" y="3078480"/>
            <a:ext cx="484632" cy="5638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/>
          <a:srcRect l="8593" t="63333" r="23126" b="11250"/>
          <a:stretch/>
        </p:blipFill>
        <p:spPr>
          <a:xfrm>
            <a:off x="1569719" y="1996440"/>
            <a:ext cx="9007215" cy="25146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8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8896" t="60892" r="34972" b="26446"/>
          <a:stretch/>
        </p:blipFill>
        <p:spPr bwMode="auto">
          <a:xfrm>
            <a:off x="2331950" y="2641917"/>
            <a:ext cx="7364730" cy="2387283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66625" y="1179456"/>
            <a:ext cx="863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crearPelicula , que procese las peticiones POST bajo la url : /guardar</a:t>
            </a:r>
            <a:endParaRPr lang="en-US" dirty="0"/>
          </a:p>
        </p:txBody>
      </p:sp>
      <p:sp>
        <p:nvSpPr>
          <p:cNvPr id="2" name="Flecha abajo 1"/>
          <p:cNvSpPr/>
          <p:nvPr/>
        </p:nvSpPr>
        <p:spPr>
          <a:xfrm>
            <a:off x="7025640" y="194525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Llamada rectangular redondeada 10"/>
          <p:cNvSpPr/>
          <p:nvPr/>
        </p:nvSpPr>
        <p:spPr>
          <a:xfrm>
            <a:off x="7267956" y="3911562"/>
            <a:ext cx="2842695" cy="973945"/>
          </a:xfrm>
          <a:prstGeom prst="wedgeRoundRectCallout">
            <a:avLst>
              <a:gd name="adj1" fmla="val -97361"/>
              <a:gd name="adj2" fmla="val -7760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Recibe nuevo atributo modelo luego de ser modificado en la vista</a:t>
            </a:r>
            <a:endParaRPr lang="en-US" dirty="0"/>
          </a:p>
        </p:txBody>
      </p:sp>
      <p:sp>
        <p:nvSpPr>
          <p:cNvPr id="12" name="Llamada rectangular redondeada 11"/>
          <p:cNvSpPr/>
          <p:nvPr/>
        </p:nvSpPr>
        <p:spPr>
          <a:xfrm>
            <a:off x="5025499" y="5060882"/>
            <a:ext cx="2842695" cy="973945"/>
          </a:xfrm>
          <a:prstGeom prst="wedgeRoundRectCallout">
            <a:avLst>
              <a:gd name="adj1" fmla="val -56004"/>
              <a:gd name="adj2" fmla="val -12052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la </a:t>
            </a:r>
            <a:r>
              <a:rPr lang="es-PE" dirty="0" smtClean="0">
                <a:solidFill>
                  <a:srgbClr val="FF0000"/>
                </a:solidFill>
              </a:rPr>
              <a:t>UR : /películas/</a:t>
            </a:r>
            <a:r>
              <a:rPr lang="es-PE" dirty="0" err="1" smtClean="0">
                <a:solidFill>
                  <a:srgbClr val="FF0000"/>
                </a:solidFill>
              </a:rPr>
              <a:t>listarTodo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Flecha a la derecha con bandas 12"/>
          <p:cNvSpPr/>
          <p:nvPr/>
        </p:nvSpPr>
        <p:spPr>
          <a:xfrm>
            <a:off x="1667963" y="3593242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Flecha derecha"/>
          <p:cNvSpPr/>
          <p:nvPr/>
        </p:nvSpPr>
        <p:spPr>
          <a:xfrm>
            <a:off x="7683144" y="3533611"/>
            <a:ext cx="1197383" cy="5889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Imagen 7"/>
          <p:cNvPicPr>
            <a:picLocks noChangeAspect="1"/>
          </p:cNvPicPr>
          <p:nvPr/>
        </p:nvPicPr>
        <p:blipFill rotWithShape="1">
          <a:blip r:embed="rId2" cstate="print"/>
          <a:srcRect l="22656" t="12708" r="19219" b="10417"/>
          <a:stretch/>
        </p:blipFill>
        <p:spPr>
          <a:xfrm>
            <a:off x="278969" y="4792852"/>
            <a:ext cx="2898184" cy="1855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Diagrama de Secuencia : Editar Pelicula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48578" y="1392702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MODELO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457114" y="1460696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CONTROLADOR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51153" y="1430216"/>
            <a:ext cx="2926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Usuario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8" name="Picture 6" descr="Resultado de imagen para usuar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74" y="2137573"/>
            <a:ext cx="2728302" cy="1603717"/>
          </a:xfrm>
          <a:prstGeom prst="rect">
            <a:avLst/>
          </a:prstGeom>
          <a:noFill/>
        </p:spPr>
      </p:pic>
      <p:sp>
        <p:nvSpPr>
          <p:cNvPr id="42" name="Rectángulo redondeado 21"/>
          <p:cNvSpPr/>
          <p:nvPr/>
        </p:nvSpPr>
        <p:spPr>
          <a:xfrm>
            <a:off x="4290647" y="2208627"/>
            <a:ext cx="3080826" cy="2278966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14"/>
          <p:cNvSpPr/>
          <p:nvPr/>
        </p:nvSpPr>
        <p:spPr>
          <a:xfrm>
            <a:off x="4437967" y="2408545"/>
            <a:ext cx="3001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"/peliculas"</a:t>
            </a:r>
            <a:endParaRPr lang="es-PE" sz="1400" dirty="0"/>
          </a:p>
        </p:txBody>
      </p:sp>
      <p:sp>
        <p:nvSpPr>
          <p:cNvPr id="44" name="Rectángulo 1"/>
          <p:cNvSpPr/>
          <p:nvPr/>
        </p:nvSpPr>
        <p:spPr>
          <a:xfrm>
            <a:off x="4439528" y="3052688"/>
            <a:ext cx="2791265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err="1" smtClean="0"/>
              <a:t>PeliculaWebController</a:t>
            </a:r>
            <a:endParaRPr lang="es-PE" sz="2000" dirty="0"/>
          </a:p>
        </p:txBody>
      </p:sp>
      <p:sp>
        <p:nvSpPr>
          <p:cNvPr id="45" name="Rectángulo 15"/>
          <p:cNvSpPr/>
          <p:nvPr/>
        </p:nvSpPr>
        <p:spPr>
          <a:xfrm>
            <a:off x="4453596" y="3326571"/>
            <a:ext cx="2763129" cy="9359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896841" y="5229786"/>
            <a:ext cx="19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editarPelicula.html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58" name="57 Flecha derecha"/>
          <p:cNvSpPr/>
          <p:nvPr/>
        </p:nvSpPr>
        <p:spPr>
          <a:xfrm>
            <a:off x="3024554" y="3193366"/>
            <a:ext cx="1111347" cy="5727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22"/>
          <p:cNvSpPr/>
          <p:nvPr/>
        </p:nvSpPr>
        <p:spPr>
          <a:xfrm>
            <a:off x="5399448" y="4541536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>
                <a:solidFill>
                  <a:srgbClr val="2AA198"/>
                </a:solidFill>
                <a:latin typeface="Consolas" panose="020B0609020204030204" pitchFamily="49" charset="0"/>
              </a:rPr>
              <a:t>SpringMVCWebApp</a:t>
            </a:r>
            <a:endParaRPr lang="es-PE" sz="1600" b="1" dirty="0"/>
          </a:p>
        </p:txBody>
      </p:sp>
      <p:sp>
        <p:nvSpPr>
          <p:cNvPr id="60" name="59 Flecha derecha"/>
          <p:cNvSpPr/>
          <p:nvPr/>
        </p:nvSpPr>
        <p:spPr>
          <a:xfrm>
            <a:off x="7683145" y="2464235"/>
            <a:ext cx="1197383" cy="5889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219264" y="3761738"/>
            <a:ext cx="4077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http://localhost:9078/carteleraWeb/peliculas/actualizar/{id}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723646" y="3453023"/>
            <a:ext cx="159909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editarPelicula()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8937" y="4401519"/>
            <a:ext cx="29637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Rectángulo 30"/>
          <p:cNvSpPr/>
          <p:nvPr/>
        </p:nvSpPr>
        <p:spPr>
          <a:xfrm>
            <a:off x="9504217" y="2256098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23" name="Rectángulo 33"/>
          <p:cNvSpPr/>
          <p:nvPr/>
        </p:nvSpPr>
        <p:spPr>
          <a:xfrm>
            <a:off x="9539026" y="3058564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24" name="Rectángulo 2"/>
          <p:cNvSpPr/>
          <p:nvPr/>
        </p:nvSpPr>
        <p:spPr>
          <a:xfrm>
            <a:off x="9558777" y="3854015"/>
            <a:ext cx="1847976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25" name="24 Flecha arriba y abajo"/>
          <p:cNvSpPr/>
          <p:nvPr/>
        </p:nvSpPr>
        <p:spPr>
          <a:xfrm>
            <a:off x="11484244" y="2588217"/>
            <a:ext cx="484632" cy="2045776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10800000">
            <a:off x="3053166" y="4370523"/>
            <a:ext cx="2014780" cy="1224366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strella de 12 puntas"/>
          <p:cNvSpPr/>
          <p:nvPr/>
        </p:nvSpPr>
        <p:spPr>
          <a:xfrm>
            <a:off x="3409626" y="278969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ES" dirty="0"/>
          </a:p>
        </p:txBody>
      </p:sp>
      <p:sp>
        <p:nvSpPr>
          <p:cNvPr id="32" name="31 Estrella de 12 puntas"/>
          <p:cNvSpPr/>
          <p:nvPr/>
        </p:nvSpPr>
        <p:spPr>
          <a:xfrm>
            <a:off x="7963545" y="2508150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ES" dirty="0"/>
          </a:p>
        </p:txBody>
      </p:sp>
      <p:sp>
        <p:nvSpPr>
          <p:cNvPr id="33" name="32 Estrella de 12 puntas"/>
          <p:cNvSpPr/>
          <p:nvPr/>
        </p:nvSpPr>
        <p:spPr>
          <a:xfrm>
            <a:off x="11494574" y="328047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ES" dirty="0"/>
          </a:p>
        </p:txBody>
      </p:sp>
      <p:sp>
        <p:nvSpPr>
          <p:cNvPr id="34" name="33 Estrella de 12 puntas"/>
          <p:cNvSpPr/>
          <p:nvPr/>
        </p:nvSpPr>
        <p:spPr>
          <a:xfrm>
            <a:off x="3342466" y="5016286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35" name="34 Flecha izquierda"/>
          <p:cNvSpPr/>
          <p:nvPr/>
        </p:nvSpPr>
        <p:spPr>
          <a:xfrm>
            <a:off x="7640665" y="2820692"/>
            <a:ext cx="1208867" cy="6199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strella de 12 puntas"/>
          <p:cNvSpPr/>
          <p:nvPr/>
        </p:nvSpPr>
        <p:spPr>
          <a:xfrm>
            <a:off x="7976460" y="293951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ES" dirty="0"/>
          </a:p>
        </p:txBody>
      </p:sp>
      <p:sp>
        <p:nvSpPr>
          <p:cNvPr id="37" name="36 Disco magnético"/>
          <p:cNvSpPr/>
          <p:nvPr/>
        </p:nvSpPr>
        <p:spPr>
          <a:xfrm>
            <a:off x="10781653" y="4928461"/>
            <a:ext cx="1224367" cy="8524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BD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flipH="1">
            <a:off x="7656162" y="3378629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crear()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 flipH="1">
            <a:off x="3698926" y="5067945"/>
            <a:ext cx="10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Return</a:t>
            </a:r>
            <a:endParaRPr lang="es-ES" dirty="0"/>
          </a:p>
        </p:txBody>
      </p:sp>
      <p:sp>
        <p:nvSpPr>
          <p:cNvPr id="51" name="50 Flecha arriba y abajo"/>
          <p:cNvSpPr/>
          <p:nvPr/>
        </p:nvSpPr>
        <p:spPr>
          <a:xfrm>
            <a:off x="9128502" y="2464231"/>
            <a:ext cx="484632" cy="20457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Flecha izquierda"/>
          <p:cNvSpPr/>
          <p:nvPr/>
        </p:nvSpPr>
        <p:spPr>
          <a:xfrm>
            <a:off x="7609667" y="4045058"/>
            <a:ext cx="1208867" cy="6199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Flecha doblada hacia arriba"/>
          <p:cNvSpPr/>
          <p:nvPr/>
        </p:nvSpPr>
        <p:spPr>
          <a:xfrm>
            <a:off x="2650210" y="5021451"/>
            <a:ext cx="3471620" cy="1193369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7594170" y="5021451"/>
            <a:ext cx="21697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6" name="55 Flecha doblada hacia arriba"/>
          <p:cNvSpPr/>
          <p:nvPr/>
        </p:nvSpPr>
        <p:spPr>
          <a:xfrm rot="5400000">
            <a:off x="6195447" y="5025325"/>
            <a:ext cx="1263112" cy="1270861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trella de 12 puntas"/>
          <p:cNvSpPr/>
          <p:nvPr/>
        </p:nvSpPr>
        <p:spPr>
          <a:xfrm>
            <a:off x="8118528" y="4135466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9</a:t>
            </a:r>
            <a:endParaRPr lang="es-ES" dirty="0"/>
          </a:p>
        </p:txBody>
      </p:sp>
      <p:sp>
        <p:nvSpPr>
          <p:cNvPr id="63" name="62 Rectángulo"/>
          <p:cNvSpPr/>
          <p:nvPr/>
        </p:nvSpPr>
        <p:spPr>
          <a:xfrm>
            <a:off x="2680912" y="6316374"/>
            <a:ext cx="3665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http://localhost:9078/carteleraWeb/peliculas/guardar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4" name="63 Flecha doblada hacia arriba"/>
          <p:cNvSpPr/>
          <p:nvPr/>
        </p:nvSpPr>
        <p:spPr>
          <a:xfrm>
            <a:off x="3099660" y="5021451"/>
            <a:ext cx="3022169" cy="1193369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5" name="Imagen 1"/>
          <p:cNvPicPr>
            <a:picLocks noChangeAspect="1"/>
          </p:cNvPicPr>
          <p:nvPr/>
        </p:nvPicPr>
        <p:blipFill rotWithShape="1">
          <a:blip r:embed="rId5" cstate="print"/>
          <a:srcRect l="2813" t="15000" r="2656" b="8125"/>
          <a:stretch/>
        </p:blipFill>
        <p:spPr>
          <a:xfrm>
            <a:off x="7625166" y="5378439"/>
            <a:ext cx="2107767" cy="1247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4" name="73 CuadroTexto"/>
          <p:cNvSpPr txBox="1"/>
          <p:nvPr/>
        </p:nvSpPr>
        <p:spPr>
          <a:xfrm>
            <a:off x="4736562" y="3853395"/>
            <a:ext cx="1578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crearPelicula ()</a:t>
            </a:r>
            <a:endParaRPr lang="es-ES" dirty="0"/>
          </a:p>
        </p:txBody>
      </p:sp>
      <p:sp>
        <p:nvSpPr>
          <p:cNvPr id="76" name="75 Estrella de 12 puntas"/>
          <p:cNvSpPr/>
          <p:nvPr/>
        </p:nvSpPr>
        <p:spPr>
          <a:xfrm>
            <a:off x="4021809" y="572662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ES" dirty="0"/>
          </a:p>
        </p:txBody>
      </p:sp>
      <p:sp>
        <p:nvSpPr>
          <p:cNvPr id="77" name="76 CuadroTexto"/>
          <p:cNvSpPr txBox="1"/>
          <p:nvPr/>
        </p:nvSpPr>
        <p:spPr>
          <a:xfrm flipH="1">
            <a:off x="7483097" y="2244670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>
                <a:solidFill>
                  <a:srgbClr val="C00000"/>
                </a:solidFill>
              </a:rPr>
              <a:t>buscarPorID</a:t>
            </a:r>
            <a:r>
              <a:rPr lang="es-PE" b="1" dirty="0" smtClean="0">
                <a:solidFill>
                  <a:srgbClr val="C00000"/>
                </a:solidFill>
              </a:rPr>
              <a:t>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78" name="77 Estrella de 12 puntas"/>
          <p:cNvSpPr/>
          <p:nvPr/>
        </p:nvSpPr>
        <p:spPr>
          <a:xfrm>
            <a:off x="7883471" y="3621439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ES" dirty="0"/>
          </a:p>
        </p:txBody>
      </p:sp>
      <p:sp>
        <p:nvSpPr>
          <p:cNvPr id="79" name="78 Estrella de 12 puntas"/>
          <p:cNvSpPr/>
          <p:nvPr/>
        </p:nvSpPr>
        <p:spPr>
          <a:xfrm>
            <a:off x="9107837" y="3311473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ES" dirty="0"/>
          </a:p>
        </p:txBody>
      </p:sp>
      <p:sp>
        <p:nvSpPr>
          <p:cNvPr id="80" name="79 Estrella de 12 puntas"/>
          <p:cNvSpPr/>
          <p:nvPr/>
        </p:nvSpPr>
        <p:spPr>
          <a:xfrm>
            <a:off x="6447296" y="5811864"/>
            <a:ext cx="759416" cy="44945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10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66625" y="1179456"/>
            <a:ext cx="875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editarPelicula , que procese las peticiones bajo la url : /actualizar/{id}</a:t>
            </a:r>
            <a:endParaRPr lang="en-US" dirty="0"/>
          </a:p>
        </p:txBody>
      </p:sp>
      <p:pic>
        <p:nvPicPr>
          <p:cNvPr id="11" name="Imagen 10"/>
          <p:cNvPicPr/>
          <p:nvPr/>
        </p:nvPicPr>
        <p:blipFill rotWithShape="1">
          <a:blip r:embed="rId4" cstate="print"/>
          <a:srcRect l="8867" t="54607" r="34980" b="27953"/>
          <a:stretch/>
        </p:blipFill>
        <p:spPr bwMode="auto">
          <a:xfrm>
            <a:off x="2004722" y="2541270"/>
            <a:ext cx="6753860" cy="280797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Llamada rectangular redondeada 11"/>
          <p:cNvSpPr/>
          <p:nvPr/>
        </p:nvSpPr>
        <p:spPr>
          <a:xfrm>
            <a:off x="7955933" y="1704112"/>
            <a:ext cx="3478421" cy="973945"/>
          </a:xfrm>
          <a:prstGeom prst="wedgeRoundRectCallout">
            <a:avLst>
              <a:gd name="adj1" fmla="val -120950"/>
              <a:gd name="adj2" fmla="val 8691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Recibe parámetro de nombre : “id” que viene informado en la URL</a:t>
            </a:r>
            <a:endParaRPr lang="en-US" dirty="0"/>
          </a:p>
        </p:txBody>
      </p:sp>
      <p:sp>
        <p:nvSpPr>
          <p:cNvPr id="13" name="Llamada rectangular redondeada 12"/>
          <p:cNvSpPr/>
          <p:nvPr/>
        </p:nvSpPr>
        <p:spPr>
          <a:xfrm>
            <a:off x="7807887" y="3862093"/>
            <a:ext cx="2842695" cy="973945"/>
          </a:xfrm>
          <a:prstGeom prst="wedgeRoundRectCallout">
            <a:avLst>
              <a:gd name="adj1" fmla="val -97361"/>
              <a:gd name="adj2" fmla="val -7760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Construye objeto ModelAndView a partir de una vista existente</a:t>
            </a:r>
            <a:endParaRPr lang="en-US" dirty="0"/>
          </a:p>
        </p:txBody>
      </p:sp>
      <p:sp>
        <p:nvSpPr>
          <p:cNvPr id="14" name="Llamada rectangular redondeada 13"/>
          <p:cNvSpPr/>
          <p:nvPr/>
        </p:nvSpPr>
        <p:spPr>
          <a:xfrm>
            <a:off x="5269339" y="4945405"/>
            <a:ext cx="2842695" cy="973945"/>
          </a:xfrm>
          <a:prstGeom prst="wedgeRoundRectCallout">
            <a:avLst>
              <a:gd name="adj1" fmla="val -102263"/>
              <a:gd name="adj2" fmla="val -11605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Agrega objeto Película encontrada con ID al modelo</a:t>
            </a:r>
            <a:endParaRPr lang="en-US" dirty="0"/>
          </a:p>
        </p:txBody>
      </p:sp>
      <p:sp>
        <p:nvSpPr>
          <p:cNvPr id="15" name="Flecha a la derecha con bandas 14"/>
          <p:cNvSpPr/>
          <p:nvPr/>
        </p:nvSpPr>
        <p:spPr>
          <a:xfrm>
            <a:off x="1397997" y="3619777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7"/>
          <p:cNvPicPr>
            <a:picLocks noChangeAspect="1"/>
          </p:cNvPicPr>
          <p:nvPr/>
        </p:nvPicPr>
        <p:blipFill rotWithShape="1">
          <a:blip r:embed="rId2" cstate="print"/>
          <a:srcRect l="22656" t="12708" r="19219" b="10417"/>
          <a:stretch/>
        </p:blipFill>
        <p:spPr>
          <a:xfrm>
            <a:off x="3520440" y="1140172"/>
            <a:ext cx="5318760" cy="5275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04502"/>
            <a:ext cx="1154321" cy="891925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Vista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7" name="6 Abrir corchete"/>
          <p:cNvSpPr/>
          <p:nvPr/>
        </p:nvSpPr>
        <p:spPr>
          <a:xfrm>
            <a:off x="914401" y="1317356"/>
            <a:ext cx="821410" cy="5114441"/>
          </a:xfrm>
          <a:prstGeom prst="leftBracke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464" y="3766088"/>
            <a:ext cx="93140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&lt;form &gt;</a:t>
            </a:r>
            <a:endParaRPr lang="es-ES" b="1" dirty="0"/>
          </a:p>
        </p:txBody>
      </p:sp>
      <p:sp>
        <p:nvSpPr>
          <p:cNvPr id="12" name="11 Abrir llave"/>
          <p:cNvSpPr/>
          <p:nvPr/>
        </p:nvSpPr>
        <p:spPr>
          <a:xfrm>
            <a:off x="2696703" y="1906291"/>
            <a:ext cx="449451" cy="4324027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810718" y="3871993"/>
            <a:ext cx="90217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&lt;table&gt;</a:t>
            </a:r>
            <a:endParaRPr lang="es-ES" b="1" dirty="0"/>
          </a:p>
        </p:txBody>
      </p:sp>
      <p:sp>
        <p:nvSpPr>
          <p:cNvPr id="14" name="13 Cerrar llave"/>
          <p:cNvSpPr/>
          <p:nvPr/>
        </p:nvSpPr>
        <p:spPr>
          <a:xfrm>
            <a:off x="5982345" y="1689315"/>
            <a:ext cx="557939" cy="387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674603" y="1699648"/>
            <a:ext cx="57740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</a:t>
            </a:r>
            <a:r>
              <a:rPr lang="es-PE" b="1" dirty="0" err="1" smtClean="0"/>
              <a:t>tr</a:t>
            </a:r>
            <a:r>
              <a:rPr lang="es-PE" b="1" dirty="0" smtClean="0"/>
              <a:t>&gt;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65349" y="1387098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92664" y="1369017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8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/>
          <p:nvPr/>
        </p:nvPicPr>
        <p:blipFill rotWithShape="1">
          <a:blip r:embed="rId2" cstate="print"/>
          <a:srcRect t="23640" r="69869" b="62458"/>
          <a:stretch/>
        </p:blipFill>
        <p:spPr bwMode="auto">
          <a:xfrm>
            <a:off x="196405" y="2990088"/>
            <a:ext cx="5067967" cy="2497836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5" y="113073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066625" y="1179456"/>
            <a:ext cx="511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Completa </a:t>
            </a:r>
            <a:r>
              <a:rPr lang="es-PE" dirty="0" smtClean="0"/>
              <a:t>la vista : </a:t>
            </a:r>
            <a:r>
              <a:rPr lang="es-PE" dirty="0" smtClean="0"/>
              <a:t>editarPelicula.html </a:t>
            </a:r>
            <a:r>
              <a:rPr lang="es-PE" dirty="0" smtClean="0"/>
              <a:t>en </a:t>
            </a:r>
            <a:r>
              <a:rPr lang="es-PE" dirty="0" smtClean="0"/>
              <a:t>el proyecto</a:t>
            </a:r>
            <a:endParaRPr lang="en-US" dirty="0"/>
          </a:p>
        </p:txBody>
      </p:sp>
      <p:sp>
        <p:nvSpPr>
          <p:cNvPr id="4" name="Flecha derecha 3"/>
          <p:cNvSpPr/>
          <p:nvPr/>
        </p:nvSpPr>
        <p:spPr>
          <a:xfrm>
            <a:off x="4795415" y="4239006"/>
            <a:ext cx="978408" cy="72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/>
          <p:nvPr/>
        </p:nvPicPr>
        <p:blipFill rotWithShape="1">
          <a:blip r:embed="rId2" cstate="print"/>
          <a:srcRect l="36032" t="13914" r="33229" b="65343"/>
          <a:stretch/>
        </p:blipFill>
        <p:spPr bwMode="auto">
          <a:xfrm>
            <a:off x="5884545" y="2921508"/>
            <a:ext cx="4685484" cy="2634996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09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11" name="Imagen 10"/>
          <p:cNvPicPr/>
          <p:nvPr/>
        </p:nvPicPr>
        <p:blipFill rotWithShape="1">
          <a:blip r:embed="rId4" cstate="print"/>
          <a:srcRect l="7088" t="13388" r="23190" b="10469"/>
          <a:stretch/>
        </p:blipFill>
        <p:spPr bwMode="auto">
          <a:xfrm>
            <a:off x="2225040" y="1307641"/>
            <a:ext cx="6781800" cy="5366407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lecha abajo 11"/>
          <p:cNvSpPr/>
          <p:nvPr/>
        </p:nvSpPr>
        <p:spPr>
          <a:xfrm>
            <a:off x="4722963" y="1212185"/>
            <a:ext cx="42672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 abajo 12"/>
          <p:cNvSpPr/>
          <p:nvPr/>
        </p:nvSpPr>
        <p:spPr>
          <a:xfrm>
            <a:off x="6636301" y="1166465"/>
            <a:ext cx="441960" cy="62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arriba 13"/>
          <p:cNvSpPr/>
          <p:nvPr/>
        </p:nvSpPr>
        <p:spPr>
          <a:xfrm>
            <a:off x="5149683" y="2529840"/>
            <a:ext cx="367197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7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AGENDA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7" y="130984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483945" y="1438536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Continuación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504003" y="2627803"/>
            <a:ext cx="19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MySQL WorkBench</a:t>
            </a:r>
            <a:endParaRPr lang="en-US" dirty="0"/>
          </a:p>
        </p:txBody>
      </p: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00" y="2628210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89884" y="3350645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dirty="0" smtClean="0"/>
              <a:t>Spring Tool Suite</a:t>
            </a:r>
            <a:endParaRPr lang="en-US" dirty="0"/>
          </a:p>
        </p:txBody>
      </p:sp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65" y="3332985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2463973" y="4240086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Capa Control</a:t>
            </a:r>
            <a:endParaRPr lang="en-US" dirty="0"/>
          </a:p>
        </p:txBody>
      </p:sp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46" y="418097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478092" y="4934431"/>
            <a:ext cx="7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Vistas</a:t>
            </a:r>
            <a:endParaRPr lang="en-US" dirty="0"/>
          </a:p>
        </p:txBody>
      </p:sp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65" y="4875319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7" y="201088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2478092" y="2032282"/>
            <a:ext cx="307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Construyendo Aplicación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15" name="Imagen 14"/>
          <p:cNvPicPr/>
          <p:nvPr/>
        </p:nvPicPr>
        <p:blipFill rotWithShape="1">
          <a:blip r:embed="rId4" cstate="print"/>
          <a:srcRect l="8468" t="65107" r="28464" b="13361"/>
          <a:stretch/>
        </p:blipFill>
        <p:spPr bwMode="auto">
          <a:xfrm>
            <a:off x="2373312" y="2292032"/>
            <a:ext cx="7288848" cy="237140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01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"/>
          <p:cNvPicPr>
            <a:picLocks noChangeAspect="1"/>
          </p:cNvPicPr>
          <p:nvPr/>
        </p:nvPicPr>
        <p:blipFill rotWithShape="1">
          <a:blip r:embed="rId2" cstate="print"/>
          <a:srcRect l="2813" t="15000" r="2656" b="8125"/>
          <a:stretch/>
        </p:blipFill>
        <p:spPr>
          <a:xfrm>
            <a:off x="216976" y="4710826"/>
            <a:ext cx="2975675" cy="191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Diagrama de Secuencia : Eliminar Pelicula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48578" y="1392702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MODELO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457114" y="1460696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CONTROLADOR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51153" y="1430216"/>
            <a:ext cx="2926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Usuario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8" name="Picture 6" descr="Resultado de imagen para usuar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74" y="2137573"/>
            <a:ext cx="2728302" cy="1603717"/>
          </a:xfrm>
          <a:prstGeom prst="rect">
            <a:avLst/>
          </a:prstGeom>
          <a:noFill/>
        </p:spPr>
      </p:pic>
      <p:sp>
        <p:nvSpPr>
          <p:cNvPr id="42" name="Rectángulo redondeado 21"/>
          <p:cNvSpPr/>
          <p:nvPr/>
        </p:nvSpPr>
        <p:spPr>
          <a:xfrm>
            <a:off x="4290647" y="2208627"/>
            <a:ext cx="3080826" cy="2278966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14"/>
          <p:cNvSpPr/>
          <p:nvPr/>
        </p:nvSpPr>
        <p:spPr>
          <a:xfrm>
            <a:off x="4437967" y="2408545"/>
            <a:ext cx="3001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"/peliculas"</a:t>
            </a:r>
            <a:endParaRPr lang="es-PE" sz="1400" dirty="0"/>
          </a:p>
        </p:txBody>
      </p:sp>
      <p:sp>
        <p:nvSpPr>
          <p:cNvPr id="44" name="Rectángulo 1"/>
          <p:cNvSpPr/>
          <p:nvPr/>
        </p:nvSpPr>
        <p:spPr>
          <a:xfrm>
            <a:off x="4439528" y="3052688"/>
            <a:ext cx="2791265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err="1" smtClean="0"/>
              <a:t>PeliculaWebController</a:t>
            </a:r>
            <a:endParaRPr lang="es-PE" sz="2000" dirty="0"/>
          </a:p>
        </p:txBody>
      </p:sp>
      <p:sp>
        <p:nvSpPr>
          <p:cNvPr id="45" name="Rectángulo 15"/>
          <p:cNvSpPr/>
          <p:nvPr/>
        </p:nvSpPr>
        <p:spPr>
          <a:xfrm>
            <a:off x="4453596" y="3326571"/>
            <a:ext cx="2763129" cy="9359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1113817" y="5818722"/>
            <a:ext cx="16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listarTodo.html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58" name="57 Flecha derecha"/>
          <p:cNvSpPr/>
          <p:nvPr/>
        </p:nvSpPr>
        <p:spPr>
          <a:xfrm>
            <a:off x="3024554" y="3193366"/>
            <a:ext cx="1111347" cy="5727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22"/>
          <p:cNvSpPr/>
          <p:nvPr/>
        </p:nvSpPr>
        <p:spPr>
          <a:xfrm>
            <a:off x="5399448" y="4541536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>
                <a:solidFill>
                  <a:srgbClr val="2AA198"/>
                </a:solidFill>
                <a:latin typeface="Consolas" panose="020B0609020204030204" pitchFamily="49" charset="0"/>
              </a:rPr>
              <a:t>SpringMVCWebApp</a:t>
            </a:r>
            <a:endParaRPr lang="es-PE" sz="1600" b="1" dirty="0"/>
          </a:p>
        </p:txBody>
      </p:sp>
      <p:sp>
        <p:nvSpPr>
          <p:cNvPr id="60" name="59 Flecha derecha"/>
          <p:cNvSpPr/>
          <p:nvPr/>
        </p:nvSpPr>
        <p:spPr>
          <a:xfrm>
            <a:off x="7683145" y="2789693"/>
            <a:ext cx="1197383" cy="5889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219264" y="3761738"/>
            <a:ext cx="3990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http://localhost:9078/carteleraWeb/peliculas/eliminar/{id}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723646" y="3453023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eliminarPelicula()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8937" y="4401519"/>
            <a:ext cx="29637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Rectángulo 30"/>
          <p:cNvSpPr/>
          <p:nvPr/>
        </p:nvSpPr>
        <p:spPr>
          <a:xfrm>
            <a:off x="9504217" y="2256098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23" name="Rectángulo 33"/>
          <p:cNvSpPr/>
          <p:nvPr/>
        </p:nvSpPr>
        <p:spPr>
          <a:xfrm>
            <a:off x="9539026" y="3058564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24" name="Rectángulo 2"/>
          <p:cNvSpPr/>
          <p:nvPr/>
        </p:nvSpPr>
        <p:spPr>
          <a:xfrm>
            <a:off x="9558777" y="3854015"/>
            <a:ext cx="1847976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25" name="24 Flecha arriba y abajo"/>
          <p:cNvSpPr/>
          <p:nvPr/>
        </p:nvSpPr>
        <p:spPr>
          <a:xfrm>
            <a:off x="11484244" y="2588217"/>
            <a:ext cx="484632" cy="2045776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10800000">
            <a:off x="3254644" y="4633994"/>
            <a:ext cx="2014780" cy="1224366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strella de 12 puntas"/>
          <p:cNvSpPr/>
          <p:nvPr/>
        </p:nvSpPr>
        <p:spPr>
          <a:xfrm>
            <a:off x="3409626" y="278969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ES" dirty="0"/>
          </a:p>
        </p:txBody>
      </p:sp>
      <p:sp>
        <p:nvSpPr>
          <p:cNvPr id="32" name="31 Estrella de 12 puntas"/>
          <p:cNvSpPr/>
          <p:nvPr/>
        </p:nvSpPr>
        <p:spPr>
          <a:xfrm>
            <a:off x="7963545" y="283360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ES" dirty="0"/>
          </a:p>
        </p:txBody>
      </p:sp>
      <p:sp>
        <p:nvSpPr>
          <p:cNvPr id="33" name="32 Estrella de 12 puntas"/>
          <p:cNvSpPr/>
          <p:nvPr/>
        </p:nvSpPr>
        <p:spPr>
          <a:xfrm>
            <a:off x="11494574" y="328047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ES" dirty="0"/>
          </a:p>
        </p:txBody>
      </p:sp>
      <p:sp>
        <p:nvSpPr>
          <p:cNvPr id="34" name="33 Estrella de 12 puntas"/>
          <p:cNvSpPr/>
          <p:nvPr/>
        </p:nvSpPr>
        <p:spPr>
          <a:xfrm>
            <a:off x="4055388" y="5775702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35" name="34 Flecha izquierda"/>
          <p:cNvSpPr/>
          <p:nvPr/>
        </p:nvSpPr>
        <p:spPr>
          <a:xfrm>
            <a:off x="7578671" y="3425126"/>
            <a:ext cx="1208867" cy="6199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strella de 12 puntas"/>
          <p:cNvSpPr/>
          <p:nvPr/>
        </p:nvSpPr>
        <p:spPr>
          <a:xfrm>
            <a:off x="7991958" y="3528447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ES" dirty="0"/>
          </a:p>
        </p:txBody>
      </p:sp>
      <p:sp>
        <p:nvSpPr>
          <p:cNvPr id="37" name="36 Disco magnético"/>
          <p:cNvSpPr/>
          <p:nvPr/>
        </p:nvSpPr>
        <p:spPr>
          <a:xfrm>
            <a:off x="10781653" y="4928461"/>
            <a:ext cx="1224367" cy="8524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BD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flipH="1">
            <a:off x="7578670" y="2324744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>
                <a:solidFill>
                  <a:srgbClr val="C00000"/>
                </a:solidFill>
              </a:rPr>
              <a:t>borrarPorID</a:t>
            </a:r>
            <a:r>
              <a:rPr lang="es-PE" b="1" dirty="0" smtClean="0">
                <a:solidFill>
                  <a:srgbClr val="C00000"/>
                </a:solidFill>
              </a:rPr>
              <a:t>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 flipH="1">
            <a:off x="3745421" y="4928460"/>
            <a:ext cx="10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Return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8867" t="71416" r="34980" b="16245"/>
          <a:stretch/>
        </p:blipFill>
        <p:spPr bwMode="auto">
          <a:xfrm>
            <a:off x="2146934" y="2633662"/>
            <a:ext cx="6661785" cy="227361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66625" y="1179456"/>
            <a:ext cx="88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eliminarPelicula , que procese las peticiones bajo la url : /eliminar/{id}</a:t>
            </a:r>
            <a:endParaRPr lang="en-US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8510778" y="2146689"/>
            <a:ext cx="3478421" cy="973945"/>
          </a:xfrm>
          <a:prstGeom prst="wedgeRoundRectCallout">
            <a:avLst>
              <a:gd name="adj1" fmla="val -120950"/>
              <a:gd name="adj2" fmla="val 8691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Recibe parámetro de nombre : “id” que viene informado en la URL</a:t>
            </a:r>
            <a:endParaRPr lang="en-US" dirty="0"/>
          </a:p>
        </p:txBody>
      </p:sp>
      <p:sp>
        <p:nvSpPr>
          <p:cNvPr id="12" name="Llamada rectangular redondeada 11"/>
          <p:cNvSpPr/>
          <p:nvPr/>
        </p:nvSpPr>
        <p:spPr>
          <a:xfrm>
            <a:off x="5025499" y="5060882"/>
            <a:ext cx="2842695" cy="973945"/>
          </a:xfrm>
          <a:prstGeom prst="wedgeRoundRectCallout">
            <a:avLst>
              <a:gd name="adj1" fmla="val -56004"/>
              <a:gd name="adj2" fmla="val -12052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la </a:t>
            </a:r>
            <a:r>
              <a:rPr lang="es-PE" dirty="0" smtClean="0">
                <a:solidFill>
                  <a:srgbClr val="FF0000"/>
                </a:solidFill>
              </a:rPr>
              <a:t>UR : /películas/</a:t>
            </a:r>
            <a:r>
              <a:rPr lang="es-PE" dirty="0" err="1" smtClean="0">
                <a:solidFill>
                  <a:srgbClr val="FF0000"/>
                </a:solidFill>
              </a:rPr>
              <a:t>listarTodo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lecha a la derecha con bandas 1"/>
          <p:cNvSpPr/>
          <p:nvPr/>
        </p:nvSpPr>
        <p:spPr>
          <a:xfrm>
            <a:off x="1580877" y="3692435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13" y="104503"/>
            <a:ext cx="1188567" cy="918386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 - Body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5" name="Imagen 1"/>
          <p:cNvPicPr>
            <a:picLocks noChangeAspect="1"/>
          </p:cNvPicPr>
          <p:nvPr/>
        </p:nvPicPr>
        <p:blipFill rotWithShape="1">
          <a:blip r:embed="rId3" cstate="print"/>
          <a:srcRect l="2813" t="15000" r="2656" b="8125"/>
          <a:stretch/>
        </p:blipFill>
        <p:spPr>
          <a:xfrm>
            <a:off x="2047584" y="1000336"/>
            <a:ext cx="8752114" cy="5338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16 Abrir llave"/>
          <p:cNvSpPr/>
          <p:nvPr/>
        </p:nvSpPr>
        <p:spPr>
          <a:xfrm>
            <a:off x="5114439" y="1456840"/>
            <a:ext cx="433953" cy="526942"/>
          </a:xfrm>
          <a:prstGeom prst="leftBrace">
            <a:avLst>
              <a:gd name="adj1" fmla="val 1190"/>
              <a:gd name="adj2" fmla="val 500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091552" y="1503336"/>
            <a:ext cx="97231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&lt;a href&gt;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" name="20 Abrir llave"/>
          <p:cNvSpPr/>
          <p:nvPr/>
        </p:nvSpPr>
        <p:spPr>
          <a:xfrm>
            <a:off x="201478" y="1921791"/>
            <a:ext cx="991890" cy="4386020"/>
          </a:xfrm>
          <a:prstGeom prst="lef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229891" y="3871994"/>
            <a:ext cx="90217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&lt;table&gt;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940231" y="1978616"/>
            <a:ext cx="97174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&lt;thead&gt;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953146" y="2843938"/>
            <a:ext cx="97494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&lt;tbody&gt;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7" name="26 Terminador"/>
          <p:cNvSpPr/>
          <p:nvPr/>
        </p:nvSpPr>
        <p:spPr>
          <a:xfrm>
            <a:off x="1007390" y="5811865"/>
            <a:ext cx="914400" cy="301752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&lt;</a:t>
            </a:r>
            <a:r>
              <a:rPr lang="es-PE" dirty="0" err="1" smtClean="0"/>
              <a:t>tr</a:t>
            </a:r>
            <a:r>
              <a:rPr lang="es-PE" dirty="0" smtClean="0"/>
              <a:t>&gt;</a:t>
            </a:r>
            <a:endParaRPr lang="es-ES" dirty="0"/>
          </a:p>
        </p:txBody>
      </p:sp>
      <p:sp>
        <p:nvSpPr>
          <p:cNvPr id="28" name="27 Terminador"/>
          <p:cNvSpPr/>
          <p:nvPr/>
        </p:nvSpPr>
        <p:spPr>
          <a:xfrm>
            <a:off x="2368658" y="6367221"/>
            <a:ext cx="914400" cy="301752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&lt;td&gt;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0892724" y="2278251"/>
            <a:ext cx="9723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&lt;a href&gt;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0921137" y="2707037"/>
            <a:ext cx="9723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&lt;a href&gt;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1" name="30 Llamada rectangular"/>
          <p:cNvSpPr/>
          <p:nvPr/>
        </p:nvSpPr>
        <p:spPr>
          <a:xfrm>
            <a:off x="8766873" y="6012878"/>
            <a:ext cx="1105545" cy="612648"/>
          </a:xfrm>
          <a:prstGeom prst="wedgeRectCallout">
            <a:avLst>
              <a:gd name="adj1" fmla="val -156933"/>
              <a:gd name="adj2" fmla="val -53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 de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 –Body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6498" t="13128" r="16318" b="12315"/>
          <a:stretch/>
        </p:blipFill>
        <p:spPr bwMode="auto">
          <a:xfrm>
            <a:off x="1254034" y="1476967"/>
            <a:ext cx="8560526" cy="510697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4" y="1026000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54034" y="1074719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sp>
        <p:nvSpPr>
          <p:cNvPr id="2" name="Flecha izquierda 1"/>
          <p:cNvSpPr/>
          <p:nvPr/>
        </p:nvSpPr>
        <p:spPr>
          <a:xfrm>
            <a:off x="7101840" y="170688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Flecha izquierda 2"/>
          <p:cNvSpPr/>
          <p:nvPr/>
        </p:nvSpPr>
        <p:spPr>
          <a:xfrm rot="18310413">
            <a:off x="4565213" y="345948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 izquierda 3"/>
          <p:cNvSpPr/>
          <p:nvPr/>
        </p:nvSpPr>
        <p:spPr>
          <a:xfrm>
            <a:off x="7208520" y="4434840"/>
            <a:ext cx="978408" cy="8991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Abrir corchete"/>
          <p:cNvSpPr/>
          <p:nvPr/>
        </p:nvSpPr>
        <p:spPr>
          <a:xfrm>
            <a:off x="2262752" y="4262033"/>
            <a:ext cx="464949" cy="1177871"/>
          </a:xfrm>
          <a:prstGeom prst="leftBracke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8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ThymeLeaf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5" name="Picture 4" descr="https://dc722jrlp2zu8.cloudfront.net/media/django-summernote/2018-07-12/06e590ff-a9d4-4425-a091-c8f231b71b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51" y="1257726"/>
            <a:ext cx="4334718" cy="243087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05" y="3851569"/>
            <a:ext cx="655145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479728" y="3905573"/>
            <a:ext cx="858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Framework Java que nos permite definir </a:t>
            </a:r>
            <a:r>
              <a:rPr lang="es-PE" b="1" dirty="0" smtClean="0"/>
              <a:t>plantillas</a:t>
            </a:r>
            <a:r>
              <a:rPr lang="es-PE" dirty="0" smtClean="0"/>
              <a:t> (templates)  para nuestros documentos HTLM5 basándose en la </a:t>
            </a:r>
            <a:r>
              <a:rPr lang="es-PE" b="1" dirty="0" smtClean="0">
                <a:solidFill>
                  <a:srgbClr val="C00000"/>
                </a:solidFill>
              </a:rPr>
              <a:t>extensión de atributos a los tags HTML estándar</a:t>
            </a:r>
            <a:r>
              <a:rPr lang="es-PE" dirty="0" smtClean="0"/>
              <a:t>.</a:t>
            </a:r>
            <a:endParaRPr lang="es-ES" dirty="0"/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20" y="4794383"/>
            <a:ext cx="655145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554637" y="4739898"/>
            <a:ext cx="85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acopla bastante al modelo MVC  especialmente en entorno web.</a:t>
            </a:r>
            <a:endParaRPr lang="es-ES" dirty="0"/>
          </a:p>
        </p:txBody>
      </p:sp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37" y="5613210"/>
            <a:ext cx="655145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21058" y="5558725"/>
            <a:ext cx="85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Altamente integrado con el </a:t>
            </a:r>
            <a:r>
              <a:rPr lang="es-PE" b="1" dirty="0" smtClean="0">
                <a:solidFill>
                  <a:srgbClr val="C00000"/>
                </a:solidFill>
              </a:rPr>
              <a:t>módulo : Spring-MVC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ThymeLeaf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6" name="Picture 4" descr="https://dc722jrlp2zu8.cloudfront.net/media/django-summernote/2018-07-12/06e590ff-a9d4-4425-a091-c8f231b71b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2" y="2745563"/>
            <a:ext cx="2483072" cy="139248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3796129" y="850265"/>
            <a:ext cx="522388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Expresiones Estándares—Sintaxis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8" name="17 Abrir llave"/>
          <p:cNvSpPr/>
          <p:nvPr/>
        </p:nvSpPr>
        <p:spPr>
          <a:xfrm>
            <a:off x="2805192" y="1100379"/>
            <a:ext cx="619933" cy="575762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812582" y="1394852"/>
            <a:ext cx="52229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${...}</a:t>
            </a:r>
            <a:r>
              <a:rPr lang="fr-FR" dirty="0" smtClean="0">
                <a:solidFill>
                  <a:srgbClr val="C00000"/>
                </a:solidFill>
              </a:rPr>
              <a:t> </a:t>
            </a:r>
            <a:r>
              <a:rPr lang="fr-FR" dirty="0" smtClean="0"/>
              <a:t>: Experesiones para trabajar con variables.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*{...}</a:t>
            </a:r>
            <a:r>
              <a:rPr lang="fr-FR" b="1" dirty="0" smtClean="0"/>
              <a:t> </a:t>
            </a:r>
            <a:r>
              <a:rPr lang="fr-FR" dirty="0" smtClean="0"/>
              <a:t>: Expresiones para seleccionar valores o propiedades de variables.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#{...}</a:t>
            </a:r>
            <a:r>
              <a:rPr lang="fr-FR" dirty="0" smtClean="0"/>
              <a:t> : Expresiones para obtener  Mensajes (i18n)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@{...}</a:t>
            </a:r>
            <a:r>
              <a:rPr lang="fr-FR" dirty="0" smtClean="0"/>
              <a:t> : Expresiones para definir  Links/</a:t>
            </a:r>
            <a:r>
              <a:rPr lang="fr-FR" dirty="0" err="1" smtClean="0"/>
              <a:t>Urls</a:t>
            </a:r>
            <a:r>
              <a:rPr lang="fr-FR" dirty="0" smtClean="0"/>
              <a:t>.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~{...}</a:t>
            </a:r>
            <a:r>
              <a:rPr lang="fr-FR" dirty="0" smtClean="0"/>
              <a:t> : Expresiones para definir </a:t>
            </a:r>
            <a:r>
              <a:rPr lang="fr-FR" dirty="0" err="1" smtClean="0"/>
              <a:t>fragmentos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778048" y="3280920"/>
            <a:ext cx="522388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Expresiones : Variables—Sintaxis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779001" y="3825506"/>
            <a:ext cx="52229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&lt;span </a:t>
            </a:r>
            <a:r>
              <a:rPr lang="es-ES" b="1" dirty="0" smtClean="0">
                <a:solidFill>
                  <a:srgbClr val="C00000"/>
                </a:solidFill>
              </a:rPr>
              <a:t>th:text</a:t>
            </a:r>
            <a:r>
              <a:rPr lang="es-ES" dirty="0" smtClean="0"/>
              <a:t>="${</a:t>
            </a:r>
            <a:r>
              <a:rPr lang="es-ES" dirty="0" err="1" smtClean="0"/>
              <a:t>libro.author.nombre</a:t>
            </a:r>
            <a:r>
              <a:rPr lang="es-ES" dirty="0" smtClean="0"/>
              <a:t>}"&gt;</a:t>
            </a:r>
          </a:p>
          <a:p>
            <a:endParaRPr lang="es-PE" dirty="0" smtClean="0"/>
          </a:p>
          <a:p>
            <a:r>
              <a:rPr lang="es-ES" dirty="0" smtClean="0"/>
              <a:t>&lt;li </a:t>
            </a:r>
            <a:r>
              <a:rPr lang="es-ES" b="1" dirty="0" smtClean="0">
                <a:solidFill>
                  <a:srgbClr val="C00000"/>
                </a:solidFill>
              </a:rPr>
              <a:t>th:each</a:t>
            </a:r>
            <a:r>
              <a:rPr lang="es-ES" dirty="0" smtClean="0"/>
              <a:t>="book : ${libros}"&gt;</a:t>
            </a:r>
          </a:p>
          <a:p>
            <a:endParaRPr lang="fr-FR" dirty="0"/>
          </a:p>
        </p:txBody>
      </p:sp>
      <p:sp>
        <p:nvSpPr>
          <p:cNvPr id="23" name="22 Llamada rectangular redondeada"/>
          <p:cNvSpPr/>
          <p:nvPr/>
        </p:nvSpPr>
        <p:spPr>
          <a:xfrm>
            <a:off x="9159498" y="3533621"/>
            <a:ext cx="2014779" cy="612648"/>
          </a:xfrm>
          <a:prstGeom prst="wedgeRoundRectCallout">
            <a:avLst>
              <a:gd name="adj1" fmla="val -128234"/>
              <a:gd name="adj2" fmla="val 34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Imprime el valor de atributo</a:t>
            </a:r>
            <a:endParaRPr lang="es-ES" dirty="0"/>
          </a:p>
        </p:txBody>
      </p:sp>
      <p:sp>
        <p:nvSpPr>
          <p:cNvPr id="24" name="23 Llamada rectangular redondeada"/>
          <p:cNvSpPr/>
          <p:nvPr/>
        </p:nvSpPr>
        <p:spPr>
          <a:xfrm>
            <a:off x="8676468" y="4336950"/>
            <a:ext cx="2014779" cy="612648"/>
          </a:xfrm>
          <a:prstGeom prst="wedgeRoundRectCallout">
            <a:avLst>
              <a:gd name="adj1" fmla="val -144388"/>
              <a:gd name="adj2" fmla="val -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Itera objetos de una lista</a:t>
            </a:r>
            <a:endParaRPr lang="es-ES" dirty="0"/>
          </a:p>
        </p:txBody>
      </p:sp>
      <p:sp>
        <p:nvSpPr>
          <p:cNvPr id="25" name="24 Abrir llave"/>
          <p:cNvSpPr/>
          <p:nvPr/>
        </p:nvSpPr>
        <p:spPr>
          <a:xfrm>
            <a:off x="3332135" y="3936569"/>
            <a:ext cx="449451" cy="883403"/>
          </a:xfrm>
          <a:prstGeom prst="leftBrace">
            <a:avLst>
              <a:gd name="adj1" fmla="val 8333"/>
              <a:gd name="adj2" fmla="val 815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185980" y="4618496"/>
            <a:ext cx="30736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dirty="0" smtClean="0"/>
              <a:t>Se aplican sobre</a:t>
            </a:r>
          </a:p>
          <a:p>
            <a:r>
              <a:rPr lang="es-PE" dirty="0" smtClean="0"/>
              <a:t>Objetos que viven en el contexto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90963" y="5169132"/>
            <a:ext cx="522388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Expresiones : Selectores—Sintaxis.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807414" y="5605229"/>
            <a:ext cx="52229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&lt;div </a:t>
            </a:r>
            <a:r>
              <a:rPr lang="en-US" b="1" dirty="0" smtClean="0">
                <a:solidFill>
                  <a:srgbClr val="C00000"/>
                </a:solidFill>
              </a:rPr>
              <a:t>th:object</a:t>
            </a:r>
            <a:r>
              <a:rPr lang="en-US" dirty="0" smtClean="0"/>
              <a:t>="${</a:t>
            </a:r>
            <a:r>
              <a:rPr lang="en-US" dirty="0" err="1" smtClean="0"/>
              <a:t>libro</a:t>
            </a:r>
            <a:r>
              <a:rPr lang="en-US" dirty="0" smtClean="0"/>
              <a:t>}"&gt; </a:t>
            </a:r>
          </a:p>
          <a:p>
            <a:r>
              <a:rPr lang="en-US" dirty="0" smtClean="0"/>
              <a:t>	&lt;span </a:t>
            </a:r>
            <a:r>
              <a:rPr lang="en-US" b="1" dirty="0" smtClean="0">
                <a:solidFill>
                  <a:srgbClr val="C00000"/>
                </a:solidFill>
              </a:rPr>
              <a:t>th:text</a:t>
            </a:r>
            <a:r>
              <a:rPr lang="en-US" dirty="0" smtClean="0"/>
              <a:t>="*{</a:t>
            </a:r>
            <a:r>
              <a:rPr lang="en-US" dirty="0" err="1" smtClean="0"/>
              <a:t>titulo</a:t>
            </a:r>
            <a:r>
              <a:rPr lang="en-US" dirty="0" smtClean="0"/>
              <a:t>}"&gt;...&lt;/span&gt;.</a:t>
            </a:r>
          </a:p>
          <a:p>
            <a:r>
              <a:rPr lang="en-US" dirty="0" smtClean="0"/>
              <a:t>&lt;/div&gt;</a:t>
            </a:r>
            <a:endParaRPr lang="fr-FR" dirty="0"/>
          </a:p>
        </p:txBody>
      </p:sp>
      <p:sp>
        <p:nvSpPr>
          <p:cNvPr id="30" name="29 Llamada rectangular redondeada"/>
          <p:cNvSpPr/>
          <p:nvPr/>
        </p:nvSpPr>
        <p:spPr>
          <a:xfrm>
            <a:off x="8059118" y="6121831"/>
            <a:ext cx="2851689" cy="501584"/>
          </a:xfrm>
          <a:prstGeom prst="wedgeRoundRectCallout">
            <a:avLst>
              <a:gd name="adj1" fmla="val -135419"/>
              <a:gd name="adj2" fmla="val -38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Imprime propiedad titulo de objeto libro</a:t>
            </a:r>
            <a:endParaRPr lang="es-ES" dirty="0"/>
          </a:p>
        </p:txBody>
      </p:sp>
      <p:sp>
        <p:nvSpPr>
          <p:cNvPr id="31" name="30 Llamada rectangular redondeada"/>
          <p:cNvSpPr/>
          <p:nvPr/>
        </p:nvSpPr>
        <p:spPr>
          <a:xfrm>
            <a:off x="8983850" y="5326259"/>
            <a:ext cx="2014779" cy="612648"/>
          </a:xfrm>
          <a:prstGeom prst="wedgeRoundRectCallout">
            <a:avLst>
              <a:gd name="adj1" fmla="val -159773"/>
              <a:gd name="adj2" fmla="val 220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Accede a objeto libro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3471" y="5716293"/>
            <a:ext cx="30736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ejecutan sobre objetos seleccionados previamente en lugar del contexto.</a:t>
            </a:r>
            <a:endParaRPr lang="es-ES" dirty="0"/>
          </a:p>
        </p:txBody>
      </p:sp>
      <p:sp>
        <p:nvSpPr>
          <p:cNvPr id="33" name="32 Abrir llave"/>
          <p:cNvSpPr/>
          <p:nvPr/>
        </p:nvSpPr>
        <p:spPr>
          <a:xfrm>
            <a:off x="3221064" y="5623301"/>
            <a:ext cx="449451" cy="883403"/>
          </a:xfrm>
          <a:prstGeom prst="leftBrace">
            <a:avLst>
              <a:gd name="adj1" fmla="val 8333"/>
              <a:gd name="adj2" fmla="val 815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ThymeLeaf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Picture 4" descr="https://dc722jrlp2zu8.cloudfront.net/media/django-summernote/2018-07-12/06e590ff-a9d4-4425-a091-c8f231b71b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" y="3024533"/>
            <a:ext cx="2483072" cy="139248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Abrir llave"/>
          <p:cNvSpPr/>
          <p:nvPr/>
        </p:nvSpPr>
        <p:spPr>
          <a:xfrm>
            <a:off x="2805192" y="1100379"/>
            <a:ext cx="619933" cy="575762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530075" y="3280920"/>
            <a:ext cx="717925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Expresiones : Links/URLS—Sintaxis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595607" y="3825506"/>
            <a:ext cx="70517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b="1" dirty="0" err="1" smtClean="0">
                <a:solidFill>
                  <a:srgbClr val="C00000"/>
                </a:solidFill>
              </a:rPr>
              <a:t>th:href</a:t>
            </a:r>
            <a:r>
              <a:rPr lang="es-ES" dirty="0" smtClean="0"/>
              <a:t>="@{/</a:t>
            </a:r>
            <a:r>
              <a:rPr lang="es-ES" dirty="0" err="1" smtClean="0"/>
              <a:t>order</a:t>
            </a:r>
            <a:r>
              <a:rPr lang="es-ES" dirty="0" smtClean="0"/>
              <a:t>/</a:t>
            </a:r>
            <a:r>
              <a:rPr lang="es-ES" dirty="0" err="1" smtClean="0"/>
              <a:t>list</a:t>
            </a:r>
            <a:r>
              <a:rPr lang="es-ES" dirty="0" smtClean="0"/>
              <a:t>}"&gt;...&lt;/a&gt;</a:t>
            </a:r>
          </a:p>
          <a:p>
            <a:r>
              <a:rPr lang="pt-BR" dirty="0" smtClean="0"/>
              <a:t>&lt;a </a:t>
            </a:r>
            <a:r>
              <a:rPr lang="pt-BR" b="1" dirty="0" err="1" smtClean="0">
                <a:solidFill>
                  <a:srgbClr val="C00000"/>
                </a:solidFill>
              </a:rPr>
              <a:t>th</a:t>
            </a:r>
            <a:r>
              <a:rPr lang="pt-BR" b="1" dirty="0" smtClean="0">
                <a:solidFill>
                  <a:srgbClr val="C00000"/>
                </a:solidFill>
              </a:rPr>
              <a:t>:</a:t>
            </a:r>
            <a:r>
              <a:rPr lang="pt-BR" b="1" dirty="0" err="1" smtClean="0">
                <a:solidFill>
                  <a:srgbClr val="C00000"/>
                </a:solidFill>
              </a:rPr>
              <a:t>href</a:t>
            </a:r>
            <a:r>
              <a:rPr lang="pt-BR" dirty="0" smtClean="0"/>
              <a:t>="@{/</a:t>
            </a:r>
            <a:r>
              <a:rPr lang="pt-BR" dirty="0" err="1" smtClean="0"/>
              <a:t>order</a:t>
            </a:r>
            <a:r>
              <a:rPr lang="pt-BR" dirty="0" smtClean="0"/>
              <a:t>/</a:t>
            </a:r>
            <a:r>
              <a:rPr lang="pt-BR" dirty="0" err="1" smtClean="0"/>
              <a:t>details</a:t>
            </a:r>
            <a:r>
              <a:rPr lang="pt-BR" dirty="0" smtClean="0"/>
              <a:t>(id=${</a:t>
            </a:r>
            <a:r>
              <a:rPr lang="pt-BR" dirty="0" err="1" smtClean="0"/>
              <a:t>orderId</a:t>
            </a:r>
            <a:r>
              <a:rPr lang="pt-BR" dirty="0" smtClean="0"/>
              <a:t>},</a:t>
            </a:r>
            <a:r>
              <a:rPr lang="pt-BR" dirty="0" err="1" smtClean="0"/>
              <a:t>type</a:t>
            </a:r>
            <a:r>
              <a:rPr lang="pt-BR" dirty="0" smtClean="0"/>
              <a:t>=${</a:t>
            </a:r>
            <a:r>
              <a:rPr lang="pt-BR" dirty="0" err="1" smtClean="0"/>
              <a:t>orderType</a:t>
            </a:r>
            <a:r>
              <a:rPr lang="pt-BR" dirty="0" smtClean="0"/>
              <a:t>})}"&gt;...&lt;/a&gt;</a:t>
            </a:r>
            <a:endParaRPr lang="es-PE" dirty="0" smtClean="0"/>
          </a:p>
          <a:p>
            <a:endParaRPr lang="fr-FR" dirty="0"/>
          </a:p>
        </p:txBody>
      </p:sp>
      <p:sp>
        <p:nvSpPr>
          <p:cNvPr id="12" name="11 Llamada rectangular redondeada"/>
          <p:cNvSpPr/>
          <p:nvPr/>
        </p:nvSpPr>
        <p:spPr>
          <a:xfrm>
            <a:off x="8849532" y="4711492"/>
            <a:ext cx="3032502" cy="883396"/>
          </a:xfrm>
          <a:prstGeom prst="wedgeRoundRectCallout">
            <a:avLst>
              <a:gd name="adj1" fmla="val -90926"/>
              <a:gd name="adj2" fmla="val -61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a una url de tu aplicación incluyendo el context Path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580108" y="5765370"/>
            <a:ext cx="628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="/</a:t>
            </a:r>
            <a:r>
              <a:rPr lang="es-ES" dirty="0" err="1" smtClean="0"/>
              <a:t>myapp</a:t>
            </a:r>
            <a:r>
              <a:rPr lang="es-ES" dirty="0" smtClean="0"/>
              <a:t>/</a:t>
            </a:r>
            <a:r>
              <a:rPr lang="es-ES" dirty="0" err="1" smtClean="0"/>
              <a:t>order</a:t>
            </a:r>
            <a:r>
              <a:rPr lang="es-ES" dirty="0" smtClean="0"/>
              <a:t>/</a:t>
            </a:r>
            <a:r>
              <a:rPr lang="es-ES" dirty="0" err="1" smtClean="0"/>
              <a:t>list</a:t>
            </a:r>
            <a:r>
              <a:rPr lang="es-ES" dirty="0" smtClean="0"/>
              <a:t>"&gt;...&lt;/a&gt;</a:t>
            </a:r>
          </a:p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="/</a:t>
            </a:r>
            <a:r>
              <a:rPr lang="es-ES" dirty="0" err="1" smtClean="0"/>
              <a:t>myapp</a:t>
            </a:r>
            <a:r>
              <a:rPr lang="es-ES" dirty="0" smtClean="0"/>
              <a:t>/</a:t>
            </a:r>
            <a:r>
              <a:rPr lang="es-ES" dirty="0" err="1" smtClean="0"/>
              <a:t>order</a:t>
            </a:r>
            <a:r>
              <a:rPr lang="es-ES" dirty="0" smtClean="0"/>
              <a:t>/</a:t>
            </a:r>
            <a:r>
              <a:rPr lang="es-ES" dirty="0" err="1" smtClean="0"/>
              <a:t>details?id</a:t>
            </a:r>
            <a:r>
              <a:rPr lang="es-ES" dirty="0" smtClean="0"/>
              <a:t>=23&amp;amp;type=online"&gt;...&lt;/a&gt;</a:t>
            </a:r>
            <a:endParaRPr lang="es-ES" dirty="0"/>
          </a:p>
        </p:txBody>
      </p:sp>
      <p:sp>
        <p:nvSpPr>
          <p:cNvPr id="15" name="14 Flecha arriba y abajo"/>
          <p:cNvSpPr/>
          <p:nvPr/>
        </p:nvSpPr>
        <p:spPr>
          <a:xfrm>
            <a:off x="6059837" y="454100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1"/>
          <p:cNvPicPr>
            <a:picLocks noChangeAspect="1"/>
          </p:cNvPicPr>
          <p:nvPr/>
        </p:nvPicPr>
        <p:blipFill rotWithShape="1">
          <a:blip r:embed="rId2" cstate="print"/>
          <a:srcRect l="22344" t="13750" r="20156" b="13333"/>
          <a:stretch/>
        </p:blipFill>
        <p:spPr>
          <a:xfrm>
            <a:off x="464949" y="4709323"/>
            <a:ext cx="2293749" cy="195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Diagrama de Secuencia : Nueva Película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48578" y="1392702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MODELO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457114" y="1460696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CONTROLADOR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51153" y="1430216"/>
            <a:ext cx="2926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Usuario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8" name="Picture 6" descr="Resultado de imagen para usuar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74" y="2137573"/>
            <a:ext cx="2728302" cy="1603717"/>
          </a:xfrm>
          <a:prstGeom prst="rect">
            <a:avLst/>
          </a:prstGeom>
          <a:noFill/>
        </p:spPr>
      </p:pic>
      <p:sp>
        <p:nvSpPr>
          <p:cNvPr id="42" name="Rectángulo redondeado 21"/>
          <p:cNvSpPr/>
          <p:nvPr/>
        </p:nvSpPr>
        <p:spPr>
          <a:xfrm>
            <a:off x="4290647" y="2208627"/>
            <a:ext cx="3080826" cy="2278966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14"/>
          <p:cNvSpPr/>
          <p:nvPr/>
        </p:nvSpPr>
        <p:spPr>
          <a:xfrm>
            <a:off x="4437967" y="2408545"/>
            <a:ext cx="3001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"/peliculas"</a:t>
            </a:r>
            <a:endParaRPr lang="es-PE" sz="1400" dirty="0"/>
          </a:p>
        </p:txBody>
      </p:sp>
      <p:sp>
        <p:nvSpPr>
          <p:cNvPr id="44" name="Rectángulo 1"/>
          <p:cNvSpPr/>
          <p:nvPr/>
        </p:nvSpPr>
        <p:spPr>
          <a:xfrm>
            <a:off x="4439528" y="3052688"/>
            <a:ext cx="2791265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err="1" smtClean="0"/>
              <a:t>PeliculaWebController</a:t>
            </a:r>
            <a:endParaRPr lang="es-PE" sz="2000" dirty="0"/>
          </a:p>
        </p:txBody>
      </p:sp>
      <p:sp>
        <p:nvSpPr>
          <p:cNvPr id="45" name="Rectángulo 15"/>
          <p:cNvSpPr/>
          <p:nvPr/>
        </p:nvSpPr>
        <p:spPr>
          <a:xfrm>
            <a:off x="4453596" y="3326571"/>
            <a:ext cx="2763129" cy="9359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695363" y="5524254"/>
            <a:ext cx="2008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nuevaPelicula.html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58" name="57 Flecha derecha"/>
          <p:cNvSpPr/>
          <p:nvPr/>
        </p:nvSpPr>
        <p:spPr>
          <a:xfrm>
            <a:off x="3024554" y="3193366"/>
            <a:ext cx="1111347" cy="5727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22"/>
          <p:cNvSpPr/>
          <p:nvPr/>
        </p:nvSpPr>
        <p:spPr>
          <a:xfrm>
            <a:off x="5678418" y="4495041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>
                <a:solidFill>
                  <a:srgbClr val="2AA198"/>
                </a:solidFill>
                <a:latin typeface="Consolas" panose="020B0609020204030204" pitchFamily="49" charset="0"/>
              </a:rPr>
              <a:t>SpringMVCWebApp</a:t>
            </a:r>
            <a:endParaRPr lang="es-PE" sz="1600" b="1" dirty="0"/>
          </a:p>
        </p:txBody>
      </p:sp>
      <p:sp>
        <p:nvSpPr>
          <p:cNvPr id="60" name="59 Flecha derecha"/>
          <p:cNvSpPr/>
          <p:nvPr/>
        </p:nvSpPr>
        <p:spPr>
          <a:xfrm>
            <a:off x="7683145" y="2789693"/>
            <a:ext cx="1197383" cy="5889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219264" y="3761738"/>
            <a:ext cx="3567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http://localhost:9078/carteleraWeb/peliculas/nuevo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723646" y="3391030"/>
            <a:ext cx="161339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PE" dirty="0" err="1" smtClean="0"/>
              <a:t>nuevaPelicula</a:t>
            </a:r>
            <a:r>
              <a:rPr lang="es-PE" dirty="0" smtClean="0"/>
              <a:t>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18453" y="4324027"/>
            <a:ext cx="2371241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Rectángulo 30"/>
          <p:cNvSpPr/>
          <p:nvPr/>
        </p:nvSpPr>
        <p:spPr>
          <a:xfrm>
            <a:off x="9504217" y="2256098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23" name="Rectángulo 33"/>
          <p:cNvSpPr/>
          <p:nvPr/>
        </p:nvSpPr>
        <p:spPr>
          <a:xfrm>
            <a:off x="9539026" y="3058564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24" name="Rectángulo 2"/>
          <p:cNvSpPr/>
          <p:nvPr/>
        </p:nvSpPr>
        <p:spPr>
          <a:xfrm>
            <a:off x="9558777" y="3854015"/>
            <a:ext cx="1847976" cy="532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25" name="24 Flecha arriba y abajo"/>
          <p:cNvSpPr/>
          <p:nvPr/>
        </p:nvSpPr>
        <p:spPr>
          <a:xfrm>
            <a:off x="11484244" y="2588217"/>
            <a:ext cx="484632" cy="20457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10800000">
            <a:off x="2898183" y="4432516"/>
            <a:ext cx="2014780" cy="1224366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strella de 12 puntas"/>
          <p:cNvSpPr/>
          <p:nvPr/>
        </p:nvSpPr>
        <p:spPr>
          <a:xfrm>
            <a:off x="3409626" y="278969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ES" dirty="0"/>
          </a:p>
        </p:txBody>
      </p:sp>
      <p:sp>
        <p:nvSpPr>
          <p:cNvPr id="32" name="31 Estrella de 12 puntas"/>
          <p:cNvSpPr/>
          <p:nvPr/>
        </p:nvSpPr>
        <p:spPr>
          <a:xfrm>
            <a:off x="7963545" y="283360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ES" dirty="0"/>
          </a:p>
        </p:txBody>
      </p:sp>
      <p:sp>
        <p:nvSpPr>
          <p:cNvPr id="33" name="32 Estrella de 12 puntas"/>
          <p:cNvSpPr/>
          <p:nvPr/>
        </p:nvSpPr>
        <p:spPr>
          <a:xfrm>
            <a:off x="11494574" y="328047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34" name="33 Estrella de 12 puntas"/>
          <p:cNvSpPr/>
          <p:nvPr/>
        </p:nvSpPr>
        <p:spPr>
          <a:xfrm>
            <a:off x="3605938" y="489229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ES" dirty="0"/>
          </a:p>
        </p:txBody>
      </p:sp>
      <p:sp>
        <p:nvSpPr>
          <p:cNvPr id="35" name="34 Flecha izquierda"/>
          <p:cNvSpPr/>
          <p:nvPr/>
        </p:nvSpPr>
        <p:spPr>
          <a:xfrm>
            <a:off x="7578671" y="3425126"/>
            <a:ext cx="1208867" cy="6199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strella de 12 puntas"/>
          <p:cNvSpPr/>
          <p:nvPr/>
        </p:nvSpPr>
        <p:spPr>
          <a:xfrm>
            <a:off x="7991958" y="3528447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ES" dirty="0"/>
          </a:p>
        </p:txBody>
      </p:sp>
      <p:sp>
        <p:nvSpPr>
          <p:cNvPr id="37" name="36 Disco magnético"/>
          <p:cNvSpPr/>
          <p:nvPr/>
        </p:nvSpPr>
        <p:spPr>
          <a:xfrm>
            <a:off x="10864312" y="4339525"/>
            <a:ext cx="1033220" cy="635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BD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flipH="1">
            <a:off x="7578670" y="2324744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crear()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 flipH="1">
            <a:off x="7328111" y="4042473"/>
            <a:ext cx="26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Nueva Película Creada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 flipH="1">
            <a:off x="3450954" y="4525504"/>
            <a:ext cx="10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Return</a:t>
            </a:r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736562" y="3791402"/>
            <a:ext cx="1578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crearPelicula ()</a:t>
            </a:r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2680912" y="6316374"/>
            <a:ext cx="3665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http://localhost:9078/carteleraWeb/peliculas/guardar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52" name="51 Flecha doblada hacia arriba"/>
          <p:cNvSpPr/>
          <p:nvPr/>
        </p:nvSpPr>
        <p:spPr>
          <a:xfrm>
            <a:off x="2650210" y="5021451"/>
            <a:ext cx="3471620" cy="1193369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Estrella de 12 puntas"/>
          <p:cNvSpPr/>
          <p:nvPr/>
        </p:nvSpPr>
        <p:spPr>
          <a:xfrm>
            <a:off x="3990813" y="577311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ES" dirty="0"/>
          </a:p>
        </p:txBody>
      </p:sp>
      <p:pic>
        <p:nvPicPr>
          <p:cNvPr id="56" name="Imagen 1"/>
          <p:cNvPicPr>
            <a:picLocks noChangeAspect="1"/>
          </p:cNvPicPr>
          <p:nvPr/>
        </p:nvPicPr>
        <p:blipFill rotWithShape="1">
          <a:blip r:embed="rId5" cstate="print"/>
          <a:srcRect l="2813" t="15000" r="2656" b="8125"/>
          <a:stretch/>
        </p:blipFill>
        <p:spPr>
          <a:xfrm>
            <a:off x="7534559" y="5083445"/>
            <a:ext cx="2632329" cy="1557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56 Rectángulo"/>
          <p:cNvSpPr/>
          <p:nvPr/>
        </p:nvSpPr>
        <p:spPr>
          <a:xfrm>
            <a:off x="7826644" y="6051196"/>
            <a:ext cx="1797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listarTodo.html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7501180" y="4819972"/>
            <a:ext cx="269670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5" name="64 Flecha doblada hacia arriba"/>
          <p:cNvSpPr/>
          <p:nvPr/>
        </p:nvSpPr>
        <p:spPr>
          <a:xfrm rot="5400000">
            <a:off x="6195447" y="5025325"/>
            <a:ext cx="1263112" cy="1270861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Estrella de 12 puntas"/>
          <p:cNvSpPr/>
          <p:nvPr/>
        </p:nvSpPr>
        <p:spPr>
          <a:xfrm>
            <a:off x="6486040" y="571112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66625" y="1179456"/>
            <a:ext cx="811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nuevaPelicula , que procese las peticiones bajo la url : /nuevo</a:t>
            </a:r>
            <a:endParaRPr lang="en-US" dirty="0"/>
          </a:p>
        </p:txBody>
      </p:sp>
      <p:pic>
        <p:nvPicPr>
          <p:cNvPr id="10" name="Imagen 9"/>
          <p:cNvPicPr/>
          <p:nvPr/>
        </p:nvPicPr>
        <p:blipFill rotWithShape="1">
          <a:blip r:embed="rId4" cstate="print"/>
          <a:srcRect l="8506" t="48311" r="50975" b="38764"/>
          <a:stretch/>
        </p:blipFill>
        <p:spPr bwMode="auto">
          <a:xfrm>
            <a:off x="2345630" y="2185352"/>
            <a:ext cx="7331770" cy="218852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Flecha arriba 1"/>
          <p:cNvSpPr/>
          <p:nvPr/>
        </p:nvSpPr>
        <p:spPr>
          <a:xfrm>
            <a:off x="6141720" y="3884676"/>
            <a:ext cx="484632" cy="97840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Llamada rectangular redondeada 2"/>
          <p:cNvSpPr/>
          <p:nvPr/>
        </p:nvSpPr>
        <p:spPr>
          <a:xfrm>
            <a:off x="8472433" y="4129277"/>
            <a:ext cx="1777555" cy="973945"/>
          </a:xfrm>
          <a:prstGeom prst="wedgeRoundRectCallout">
            <a:avLst>
              <a:gd name="adj1" fmla="val -97361"/>
              <a:gd name="adj2" fmla="val -7760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vista</a:t>
            </a:r>
            <a:endParaRPr lang="en-US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9074917" y="2526198"/>
            <a:ext cx="2732164" cy="973945"/>
          </a:xfrm>
          <a:prstGeom prst="wedgeRoundRectCallout">
            <a:avLst>
              <a:gd name="adj1" fmla="val -83331"/>
              <a:gd name="adj2" fmla="val 3595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Guarda atribulo en el modelo, para poder usarlo en la vista </a:t>
            </a:r>
            <a:endParaRPr lang="en-US" dirty="0"/>
          </a:p>
        </p:txBody>
      </p:sp>
      <p:sp>
        <p:nvSpPr>
          <p:cNvPr id="12" name="Flecha a la derecha con bandas 11"/>
          <p:cNvSpPr/>
          <p:nvPr/>
        </p:nvSpPr>
        <p:spPr>
          <a:xfrm>
            <a:off x="1773042" y="2794984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8531</TotalTime>
  <Words>633</Words>
  <Application>Microsoft Office PowerPoint</Application>
  <PresentationFormat>Panorámica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607</cp:revision>
  <dcterms:created xsi:type="dcterms:W3CDTF">2018-11-08T16:43:55Z</dcterms:created>
  <dcterms:modified xsi:type="dcterms:W3CDTF">2019-11-30T22:16:51Z</dcterms:modified>
</cp:coreProperties>
</file>