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73" r:id="rId3"/>
    <p:sldId id="259" r:id="rId4"/>
    <p:sldId id="262" r:id="rId5"/>
    <p:sldId id="261" r:id="rId6"/>
    <p:sldId id="269" r:id="rId7"/>
    <p:sldId id="266" r:id="rId8"/>
    <p:sldId id="267" r:id="rId9"/>
    <p:sldId id="260" r:id="rId10"/>
    <p:sldId id="264" r:id="rId11"/>
    <p:sldId id="270" r:id="rId12"/>
    <p:sldId id="271" r:id="rId13"/>
    <p:sldId id="263" r:id="rId14"/>
    <p:sldId id="258" r:id="rId15"/>
    <p:sldId id="268"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387C5D37-D08A-42CF-BBFE-CE72A9C7D5B9}" type="datetimeFigureOut">
              <a:rPr lang="fr-FR" smtClean="0"/>
              <a:t>14/01/2018</a:t>
            </a:fld>
            <a:endParaRPr lang="fr-FR"/>
          </a:p>
        </p:txBody>
      </p:sp>
      <p:sp>
        <p:nvSpPr>
          <p:cNvPr id="5" name="Footer Placeholder 4"/>
          <p:cNvSpPr>
            <a:spLocks noGrp="1"/>
          </p:cNvSpPr>
          <p:nvPr>
            <p:ph type="ftr" sz="quarter" idx="11"/>
          </p:nvPr>
        </p:nvSpPr>
        <p:spPr>
          <a:xfrm>
            <a:off x="1900237" y="5410202"/>
            <a:ext cx="3843665" cy="365125"/>
          </a:xfrm>
        </p:spPr>
        <p:txBody>
          <a:bodyPr/>
          <a:lstStyle/>
          <a:p>
            <a:endParaRPr lang="fr-FR"/>
          </a:p>
        </p:txBody>
      </p:sp>
      <p:sp>
        <p:nvSpPr>
          <p:cNvPr id="6" name="Slide Number Placeholder 5"/>
          <p:cNvSpPr>
            <a:spLocks noGrp="1"/>
          </p:cNvSpPr>
          <p:nvPr>
            <p:ph type="sldNum" sz="quarter" idx="12"/>
          </p:nvPr>
        </p:nvSpPr>
        <p:spPr>
          <a:xfrm>
            <a:off x="7915603" y="5410200"/>
            <a:ext cx="578317" cy="365125"/>
          </a:xfrm>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40757872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87C5D37-D08A-42CF-BBFE-CE72A9C7D5B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3703612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87C5D37-D08A-42CF-BBFE-CE72A9C7D5B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33466907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87C5D37-D08A-42CF-BBFE-CE72A9C7D5B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364E36-CF1F-4F22-B4FE-60628FBCB866}" type="slidenum">
              <a:rPr lang="fr-FR" smtClean="0"/>
              <a:t>‹N°›</a:t>
            </a:fld>
            <a:endParaRPr lang="fr-FR"/>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3918402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87C5D37-D08A-42CF-BBFE-CE72A9C7D5B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264459255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87C5D37-D08A-42CF-BBFE-CE72A9C7D5B9}" type="datetimeFigureOut">
              <a:rPr lang="fr-FR" smtClean="0"/>
              <a:t>14/01/2018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16882349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87C5D37-D08A-42CF-BBFE-CE72A9C7D5B9}" type="datetimeFigureOut">
              <a:rPr lang="fr-FR" smtClean="0"/>
              <a:t>14/01/2018</a:t>
            </a:fld>
            <a:endParaRPr lang="fr-FR"/>
          </a:p>
        </p:txBody>
      </p:sp>
      <p:sp>
        <p:nvSpPr>
          <p:cNvPr id="4" name="Footer Placeholder 3"/>
          <p:cNvSpPr>
            <a:spLocks noGrp="1"/>
          </p:cNvSpPr>
          <p:nvPr>
            <p:ph type="ftr" sz="quarter" idx="11"/>
          </p:nvPr>
        </p:nvSpPr>
        <p:spPr/>
        <p:txBody>
          <a:bodyPr/>
          <a:lstStyle>
            <a:lvl1pPr>
              <a:defRPr cap="all" baseline="0"/>
            </a:lvl1pPr>
          </a:lstStyle>
          <a:p>
            <a:endParaRPr lang="fr-FR"/>
          </a:p>
        </p:txBody>
      </p:sp>
      <p:sp>
        <p:nvSpPr>
          <p:cNvPr id="5" name="Slide Number Placeholder 4"/>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412715204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7C5D37-D08A-42CF-BBFE-CE72A9C7D5B9}" type="datetimeFigureOut">
              <a:rPr lang="fr-FR" smtClean="0"/>
              <a:t>14/01/2018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28964906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7C5D37-D08A-42CF-BBFE-CE72A9C7D5B9}" type="datetimeFigureOut">
              <a:rPr lang="fr-FR" smtClean="0"/>
              <a:t>14/01/2018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22597577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re et tex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7C5595-978C-41CA-AA11-DD935980B528}"/>
              </a:ext>
            </a:extLst>
          </p:cNvPr>
          <p:cNvSpPr>
            <a:spLocks noGrp="1"/>
          </p:cNvSpPr>
          <p:nvPr>
            <p:ph type="title"/>
          </p:nvPr>
        </p:nvSpPr>
        <p:spPr/>
        <p:txBody>
          <a:bodyPr/>
          <a:lstStyle/>
          <a:p>
            <a:r>
              <a:rPr lang="fr-FR"/>
              <a:t>Modifiez le style du titre</a:t>
            </a:r>
          </a:p>
        </p:txBody>
      </p:sp>
      <p:sp>
        <p:nvSpPr>
          <p:cNvPr id="3" name="Espace réservé du texte 2">
            <a:extLst>
              <a:ext uri="{FF2B5EF4-FFF2-40B4-BE49-F238E27FC236}">
                <a16:creationId xmlns:a16="http://schemas.microsoft.com/office/drawing/2014/main" id="{E6528D25-37E2-4F8C-BCC8-DE5E5B420E9C}"/>
              </a:ext>
            </a:extLst>
          </p:cNvPr>
          <p:cNvSpPr>
            <a:spLocks noGrp="1"/>
          </p:cNvSpPr>
          <p:nvPr>
            <p:ph type="body"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25757B-9F63-4841-BF48-C70B8C939999}"/>
              </a:ext>
            </a:extLst>
          </p:cNvPr>
          <p:cNvSpPr>
            <a:spLocks noGrp="1"/>
          </p:cNvSpPr>
          <p:nvPr>
            <p:ph type="dt" sz="half" idx="10"/>
          </p:nvPr>
        </p:nvSpPr>
        <p:spPr/>
        <p:txBody>
          <a:bodyPr/>
          <a:lstStyle/>
          <a:p>
            <a:fld id="{387C5D37-D08A-42CF-BBFE-CE72A9C7D5B9}" type="datetimeFigureOut">
              <a:rPr lang="fr-FR" smtClean="0"/>
              <a:t>14/01/2018</a:t>
            </a:fld>
            <a:endParaRPr lang="fr-FR"/>
          </a:p>
        </p:txBody>
      </p:sp>
      <p:sp>
        <p:nvSpPr>
          <p:cNvPr id="5" name="Espace réservé du pied de page 4">
            <a:extLst>
              <a:ext uri="{FF2B5EF4-FFF2-40B4-BE49-F238E27FC236}">
                <a16:creationId xmlns:a16="http://schemas.microsoft.com/office/drawing/2014/main" id="{296C2EB2-FCA0-4C58-9778-CE14DFD89F5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C89848-F47A-435F-9578-A3BA88135FBF}"/>
              </a:ext>
            </a:extLst>
          </p:cNvPr>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33828515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fr-FR"/>
              <a:t>Modifiez le style du titre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387C5D37-D08A-42CF-BBFE-CE72A9C7D5B9}" type="datetimeFigureOut">
              <a:rPr lang="fr-FR" smtClean="0"/>
              <a:t>14/01/2018</a:t>
            </a:fld>
            <a:endParaRPr lang="fr-FR"/>
          </a:p>
        </p:txBody>
      </p:sp>
      <p:sp>
        <p:nvSpPr>
          <p:cNvPr id="50" name="Footer Placeholder 4"/>
          <p:cNvSpPr>
            <a:spLocks noGrp="1"/>
          </p:cNvSpPr>
          <p:nvPr>
            <p:ph type="ftr" sz="quarter" idx="11"/>
          </p:nvPr>
        </p:nvSpPr>
        <p:spPr>
          <a:xfrm>
            <a:off x="856059" y="5883276"/>
            <a:ext cx="4679482" cy="365125"/>
          </a:xfrm>
        </p:spPr>
        <p:txBody>
          <a:bodyPr/>
          <a:lstStyle/>
          <a:p>
            <a:endParaRPr lang="fr-FR"/>
          </a:p>
        </p:txBody>
      </p:sp>
      <p:sp>
        <p:nvSpPr>
          <p:cNvPr id="51" name="Slide Number Placeholder 5"/>
          <p:cNvSpPr>
            <a:spLocks noGrp="1"/>
          </p:cNvSpPr>
          <p:nvPr>
            <p:ph type="sldNum" sz="quarter" idx="12"/>
          </p:nvPr>
        </p:nvSpPr>
        <p:spPr>
          <a:xfrm>
            <a:off x="7707241" y="5883275"/>
            <a:ext cx="578317" cy="365125"/>
          </a:xfrm>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24874373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87C5D37-D08A-42CF-BBFE-CE72A9C7D5B9}" type="datetimeFigureOut">
              <a:rPr lang="fr-FR" smtClean="0"/>
              <a:t>14/01/2018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3643672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87C5D37-D08A-42CF-BBFE-CE72A9C7D5B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22400301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856058" y="3073398"/>
            <a:ext cx="3658793"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29150" y="3073398"/>
            <a:ext cx="3656408" cy="271780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87C5D37-D08A-42CF-BBFE-CE72A9C7D5B9}" type="datetimeFigureOut">
              <a:rPr lang="fr-FR" smtClean="0"/>
              <a:t>14/01/2018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20471217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87C5D37-D08A-42CF-BBFE-CE72A9C7D5B9}" type="datetimeFigureOut">
              <a:rPr lang="fr-FR" smtClean="0"/>
              <a:t>14/01/2018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19350863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C5D37-D08A-42CF-BBFE-CE72A9C7D5B9}" type="datetimeFigureOut">
              <a:rPr lang="fr-FR" smtClean="0"/>
              <a:t>14/01/2018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22880646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87C5D37-D08A-42CF-BBFE-CE72A9C7D5B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32812058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87C5D37-D08A-42CF-BBFE-CE72A9C7D5B9}" type="datetimeFigureOut">
              <a:rPr lang="fr-FR" smtClean="0"/>
              <a:t>14/01/2018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364E36-CF1F-4F22-B4FE-60628FBCB866}" type="slidenum">
              <a:rPr lang="fr-FR" smtClean="0"/>
              <a:t>‹N°›</a:t>
            </a:fld>
            <a:endParaRPr lang="fr-FR"/>
          </a:p>
        </p:txBody>
      </p:sp>
    </p:spTree>
    <p:extLst>
      <p:ext uri="{BB962C8B-B14F-4D97-AF65-F5344CB8AC3E}">
        <p14:creationId xmlns:p14="http://schemas.microsoft.com/office/powerpoint/2010/main" val="1798171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7C5D37-D08A-42CF-BBFE-CE72A9C7D5B9}" type="datetimeFigureOut">
              <a:rPr lang="fr-FR" smtClean="0"/>
              <a:t>14/01/2018</a:t>
            </a:fld>
            <a:endParaRPr lang="fr-FR"/>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364E36-CF1F-4F22-B4FE-60628FBCB866}" type="slidenum">
              <a:rPr lang="fr-FR" smtClean="0"/>
              <a:t>‹N°›</a:t>
            </a:fld>
            <a:endParaRPr lang="fr-FR"/>
          </a:p>
        </p:txBody>
      </p:sp>
    </p:spTree>
    <p:extLst>
      <p:ext uri="{BB962C8B-B14F-4D97-AF65-F5344CB8AC3E}">
        <p14:creationId xmlns:p14="http://schemas.microsoft.com/office/powerpoint/2010/main" val="2691081759"/>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18.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r"/>
            <a:r>
              <a:rPr lang="fr-FR" dirty="0"/>
              <a:t>Projet site web 2017/2018</a:t>
            </a:r>
          </a:p>
        </p:txBody>
      </p:sp>
      <p:sp>
        <p:nvSpPr>
          <p:cNvPr id="3" name="Sous-titre 2"/>
          <p:cNvSpPr>
            <a:spLocks noGrp="1"/>
          </p:cNvSpPr>
          <p:nvPr>
            <p:ph type="subTitle" idx="1"/>
          </p:nvPr>
        </p:nvSpPr>
        <p:spPr/>
        <p:txBody>
          <a:bodyPr/>
          <a:lstStyle/>
          <a:p>
            <a:pPr algn="r"/>
            <a:r>
              <a:rPr lang="fr-FR" dirty="0"/>
              <a:t>RICHARD Alexandre</a:t>
            </a:r>
          </a:p>
          <a:p>
            <a:pPr algn="r"/>
            <a:r>
              <a:rPr lang="fr-FR" dirty="0"/>
              <a:t>CHAMPENOIS </a:t>
            </a:r>
            <a:r>
              <a:rPr lang="fr-FR" dirty="0" err="1"/>
              <a:t>Elric</a:t>
            </a:r>
            <a:endParaRPr lang="fr-FR" dirty="0"/>
          </a:p>
        </p:txBody>
      </p:sp>
    </p:spTree>
    <p:extLst>
      <p:ext uri="{BB962C8B-B14F-4D97-AF65-F5344CB8AC3E}">
        <p14:creationId xmlns:p14="http://schemas.microsoft.com/office/powerpoint/2010/main" val="29556274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FR" dirty="0"/>
              <a:t>Exemple </a:t>
            </a:r>
            <a:br>
              <a:rPr lang="fr-FR" dirty="0"/>
            </a:br>
            <a:r>
              <a:rPr lang="fr-FR" dirty="0"/>
              <a:t>Page d’accueil</a:t>
            </a:r>
          </a:p>
        </p:txBody>
      </p:sp>
      <p:pic>
        <p:nvPicPr>
          <p:cNvPr id="11" name="Image 10">
            <a:extLst>
              <a:ext uri="{FF2B5EF4-FFF2-40B4-BE49-F238E27FC236}">
                <a16:creationId xmlns:a16="http://schemas.microsoft.com/office/drawing/2014/main" id="{EE695D17-D286-48C6-9BA6-4C5AACE7C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28" y="1916832"/>
            <a:ext cx="4609704" cy="2509932"/>
          </a:xfrm>
          <a:prstGeom prst="rect">
            <a:avLst/>
          </a:prstGeom>
        </p:spPr>
      </p:pic>
      <p:pic>
        <p:nvPicPr>
          <p:cNvPr id="13" name="Image 12">
            <a:extLst>
              <a:ext uri="{FF2B5EF4-FFF2-40B4-BE49-F238E27FC236}">
                <a16:creationId xmlns:a16="http://schemas.microsoft.com/office/drawing/2014/main" id="{78CE354A-0CA8-4147-99C3-B8B0232D4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71" y="5075262"/>
            <a:ext cx="8690274" cy="1717727"/>
          </a:xfrm>
          <a:prstGeom prst="rect">
            <a:avLst/>
          </a:prstGeom>
        </p:spPr>
      </p:pic>
      <p:pic>
        <p:nvPicPr>
          <p:cNvPr id="14" name="Image 13">
            <a:extLst>
              <a:ext uri="{FF2B5EF4-FFF2-40B4-BE49-F238E27FC236}">
                <a16:creationId xmlns:a16="http://schemas.microsoft.com/office/drawing/2014/main" id="{87CA8E08-6233-443C-B3C2-9CF25046A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013176"/>
          </a:xfrm>
          <a:prstGeom prst="rect">
            <a:avLst/>
          </a:prstGeom>
        </p:spPr>
      </p:pic>
    </p:spTree>
    <p:extLst>
      <p:ext uri="{BB962C8B-B14F-4D97-AF65-F5344CB8AC3E}">
        <p14:creationId xmlns:p14="http://schemas.microsoft.com/office/powerpoint/2010/main" val="42703196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11"/>
                                        </p:tgtEl>
                                        <p:attrNameLst>
                                          <p:attrName>ppt_w</p:attrName>
                                        </p:attrNameLst>
                                      </p:cBhvr>
                                      <p:tavLst>
                                        <p:tav tm="0">
                                          <p:val>
                                            <p:strVal val="ppt_w"/>
                                          </p:val>
                                        </p:tav>
                                        <p:tav tm="100000">
                                          <p:val>
                                            <p:fltVal val="0"/>
                                          </p:val>
                                        </p:tav>
                                      </p:tavLst>
                                    </p:anim>
                                    <p:anim calcmode="lin" valueType="num">
                                      <p:cBhvr>
                                        <p:cTn id="7" dur="500"/>
                                        <p:tgtEl>
                                          <p:spTgt spid="11"/>
                                        </p:tgtEl>
                                        <p:attrNameLst>
                                          <p:attrName>ppt_h</p:attrName>
                                        </p:attrNameLst>
                                      </p:cBhvr>
                                      <p:tavLst>
                                        <p:tav tm="0">
                                          <p:val>
                                            <p:strVal val="ppt_h"/>
                                          </p:val>
                                        </p:tav>
                                        <p:tav tm="100000">
                                          <p:val>
                                            <p:fltVal val="0"/>
                                          </p:val>
                                        </p:tav>
                                      </p:tavLst>
                                    </p:anim>
                                    <p:animEffect transition="out" filter="fade">
                                      <p:cBhvr>
                                        <p:cTn id="8" dur="500"/>
                                        <p:tgtEl>
                                          <p:spTgt spid="11"/>
                                        </p:tgtEl>
                                      </p:cBhvr>
                                    </p:animEffect>
                                    <p:set>
                                      <p:cBhvr>
                                        <p:cTn id="9" dur="1" fill="hold">
                                          <p:stCondLst>
                                            <p:cond delay="499"/>
                                          </p:stCondLst>
                                        </p:cTn>
                                        <p:tgtEl>
                                          <p:spTgt spid="11"/>
                                        </p:tgtEl>
                                        <p:attrNameLst>
                                          <p:attrName>style.visibility</p:attrName>
                                        </p:attrNameLst>
                                      </p:cBhvr>
                                      <p:to>
                                        <p:strVal val="hidden"/>
                                      </p:to>
                                    </p:set>
                                  </p:childTnLst>
                                </p:cTn>
                              </p:par>
                              <p:par>
                                <p:cTn id="10" presetID="53" presetClass="entr" presetSubtype="16"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7E3A7-1F1F-4118-93DC-B856E524F733}"/>
              </a:ext>
            </a:extLst>
          </p:cNvPr>
          <p:cNvSpPr>
            <a:spLocks noGrp="1"/>
          </p:cNvSpPr>
          <p:nvPr>
            <p:ph type="title"/>
          </p:nvPr>
        </p:nvSpPr>
        <p:spPr>
          <a:xfrm>
            <a:off x="792849" y="325621"/>
            <a:ext cx="7429499" cy="1478570"/>
          </a:xfrm>
        </p:spPr>
        <p:txBody>
          <a:bodyPr/>
          <a:lstStyle/>
          <a:p>
            <a:r>
              <a:rPr lang="fr-FR" dirty="0"/>
              <a:t>Exemple</a:t>
            </a:r>
            <a:br>
              <a:rPr lang="fr-FR" dirty="0"/>
            </a:br>
            <a:r>
              <a:rPr lang="fr-FR" dirty="0"/>
              <a:t>Menu</a:t>
            </a:r>
          </a:p>
        </p:txBody>
      </p:sp>
      <p:pic>
        <p:nvPicPr>
          <p:cNvPr id="8" name="Image 7">
            <a:extLst>
              <a:ext uri="{FF2B5EF4-FFF2-40B4-BE49-F238E27FC236}">
                <a16:creationId xmlns:a16="http://schemas.microsoft.com/office/drawing/2014/main" id="{638A1470-83D0-4FB1-970B-152D1D974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959" y="1628800"/>
            <a:ext cx="8617278" cy="1690806"/>
          </a:xfrm>
          <a:prstGeom prst="rect">
            <a:avLst/>
          </a:prstGeom>
        </p:spPr>
      </p:pic>
      <p:pic>
        <p:nvPicPr>
          <p:cNvPr id="10" name="Image 9">
            <a:extLst>
              <a:ext uri="{FF2B5EF4-FFF2-40B4-BE49-F238E27FC236}">
                <a16:creationId xmlns:a16="http://schemas.microsoft.com/office/drawing/2014/main" id="{2A7A5FFE-82B5-4061-A687-22B2B6230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56" y="3429000"/>
            <a:ext cx="8120887" cy="3103379"/>
          </a:xfrm>
          <a:prstGeom prst="rect">
            <a:avLst/>
          </a:prstGeom>
        </p:spPr>
      </p:pic>
    </p:spTree>
    <p:extLst>
      <p:ext uri="{BB962C8B-B14F-4D97-AF65-F5344CB8AC3E}">
        <p14:creationId xmlns:p14="http://schemas.microsoft.com/office/powerpoint/2010/main" val="30784332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7389A9-5A9A-4DE1-8884-BE7F8D78CDB8}"/>
              </a:ext>
            </a:extLst>
          </p:cNvPr>
          <p:cNvSpPr>
            <a:spLocks noGrp="1"/>
          </p:cNvSpPr>
          <p:nvPr>
            <p:ph type="title"/>
          </p:nvPr>
        </p:nvSpPr>
        <p:spPr/>
        <p:txBody>
          <a:bodyPr/>
          <a:lstStyle/>
          <a:p>
            <a:r>
              <a:rPr lang="fr-FR" dirty="0"/>
              <a:t>Exemple</a:t>
            </a:r>
            <a:br>
              <a:rPr lang="fr-FR" dirty="0"/>
            </a:br>
            <a:r>
              <a:rPr lang="fr-FR" dirty="0"/>
              <a:t>bouton</a:t>
            </a:r>
          </a:p>
        </p:txBody>
      </p:sp>
      <p:pic>
        <p:nvPicPr>
          <p:cNvPr id="4" name="Image 3">
            <a:extLst>
              <a:ext uri="{FF2B5EF4-FFF2-40B4-BE49-F238E27FC236}">
                <a16:creationId xmlns:a16="http://schemas.microsoft.com/office/drawing/2014/main" id="{BBBE4630-73E6-4411-92F9-658B58755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67" y="2267930"/>
            <a:ext cx="8412066" cy="2322140"/>
          </a:xfrm>
          <a:prstGeom prst="rect">
            <a:avLst/>
          </a:prstGeom>
        </p:spPr>
      </p:pic>
    </p:spTree>
    <p:extLst>
      <p:ext uri="{BB962C8B-B14F-4D97-AF65-F5344CB8AC3E}">
        <p14:creationId xmlns:p14="http://schemas.microsoft.com/office/powerpoint/2010/main" val="12171682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Répartition des tâches</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81389177"/>
              </p:ext>
            </p:extLst>
          </p:nvPr>
        </p:nvGraphicFramePr>
        <p:xfrm>
          <a:off x="457200" y="1844824"/>
          <a:ext cx="8229600" cy="3566160"/>
        </p:xfrm>
        <a:graphic>
          <a:graphicData uri="http://schemas.openxmlformats.org/drawingml/2006/table">
            <a:tbl>
              <a:tblPr firstRow="1" bandRow="1">
                <a:tableStyleId>{8EC20E35-A176-4012-BC5E-935CFFF8708E}</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26216">
                <a:tc>
                  <a:txBody>
                    <a:bodyPr/>
                    <a:lstStyle/>
                    <a:p>
                      <a:pPr algn="ctr"/>
                      <a:r>
                        <a:rPr lang="fr-FR" dirty="0"/>
                        <a:t>Nom de</a:t>
                      </a:r>
                      <a:r>
                        <a:rPr lang="fr-FR" baseline="0" dirty="0"/>
                        <a:t> membre du projet</a:t>
                      </a:r>
                      <a:endParaRPr lang="fr-FR" dirty="0"/>
                    </a:p>
                  </a:txBody>
                  <a:tcPr/>
                </a:tc>
                <a:tc>
                  <a:txBody>
                    <a:bodyPr/>
                    <a:lstStyle/>
                    <a:p>
                      <a:pPr algn="ctr"/>
                      <a:r>
                        <a:rPr lang="fr-FR" dirty="0"/>
                        <a:t>Travail</a:t>
                      </a:r>
                      <a:r>
                        <a:rPr lang="fr-FR" baseline="0" dirty="0"/>
                        <a:t> réalisé</a:t>
                      </a:r>
                      <a:endParaRPr lang="fr-FR" dirty="0"/>
                    </a:p>
                  </a:txBody>
                  <a:tcPr/>
                </a:tc>
                <a:extLst>
                  <a:ext uri="{0D108BD9-81ED-4DB2-BD59-A6C34878D82A}">
                    <a16:rowId xmlns:a16="http://schemas.microsoft.com/office/drawing/2014/main" val="10000"/>
                  </a:ext>
                </a:extLst>
              </a:tr>
              <a:tr h="370840">
                <a:tc>
                  <a:txBody>
                    <a:bodyPr/>
                    <a:lstStyle/>
                    <a:p>
                      <a:r>
                        <a:rPr lang="fr-FR" dirty="0"/>
                        <a:t>CHAMPENOIS </a:t>
                      </a:r>
                      <a:r>
                        <a:rPr lang="fr-FR" dirty="0" err="1"/>
                        <a:t>Elric</a:t>
                      </a:r>
                      <a:endParaRPr lang="fr-FR" dirty="0"/>
                    </a:p>
                  </a:txBody>
                  <a:tcPr/>
                </a:tc>
                <a:tc>
                  <a:txBody>
                    <a:bodyPr/>
                    <a:lstStyle/>
                    <a:p>
                      <a:r>
                        <a:rPr lang="fr-FR" dirty="0"/>
                        <a:t>Recherche Arborescence du site</a:t>
                      </a:r>
                    </a:p>
                    <a:p>
                      <a:r>
                        <a:rPr lang="fr-FR" dirty="0"/>
                        <a:t>Mise en place de l’architecture du site</a:t>
                      </a:r>
                    </a:p>
                    <a:p>
                      <a:r>
                        <a:rPr lang="fr-FR" dirty="0"/>
                        <a:t>Responsivité (Intégration Pure.css)</a:t>
                      </a:r>
                    </a:p>
                    <a:p>
                      <a:r>
                        <a:rPr lang="fr-FR" dirty="0"/>
                        <a:t>Ajout du contenu au site</a:t>
                      </a:r>
                    </a:p>
                    <a:p>
                      <a:r>
                        <a:rPr lang="fr-FR" dirty="0"/>
                        <a:t>Correction erreur codage</a:t>
                      </a:r>
                    </a:p>
                  </a:txBody>
                  <a:tcPr/>
                </a:tc>
                <a:extLst>
                  <a:ext uri="{0D108BD9-81ED-4DB2-BD59-A6C34878D82A}">
                    <a16:rowId xmlns:a16="http://schemas.microsoft.com/office/drawing/2014/main" val="10001"/>
                  </a:ext>
                </a:extLst>
              </a:tr>
              <a:tr h="370840">
                <a:tc>
                  <a:txBody>
                    <a:bodyPr/>
                    <a:lstStyle/>
                    <a:p>
                      <a:r>
                        <a:rPr lang="fr-FR" dirty="0"/>
                        <a:t>RICHARD</a:t>
                      </a:r>
                      <a:r>
                        <a:rPr lang="fr-FR" baseline="0" dirty="0"/>
                        <a:t> Alexandre</a:t>
                      </a:r>
                      <a:endParaRPr lang="fr-FR" dirty="0"/>
                    </a:p>
                  </a:txBody>
                  <a:tcPr/>
                </a:tc>
                <a:tc>
                  <a:txBody>
                    <a:bodyPr/>
                    <a:lstStyle/>
                    <a:p>
                      <a:r>
                        <a:rPr lang="fr-FR" dirty="0"/>
                        <a:t>Recherche Arborescence du site</a:t>
                      </a:r>
                    </a:p>
                    <a:p>
                      <a:r>
                        <a:rPr lang="fr-FR" dirty="0"/>
                        <a:t>Correction erreur codage</a:t>
                      </a:r>
                    </a:p>
                    <a:p>
                      <a:r>
                        <a:rPr lang="fr-FR" dirty="0"/>
                        <a:t>Responsivité (Intégration Pure.css)</a:t>
                      </a:r>
                    </a:p>
                    <a:p>
                      <a:r>
                        <a:rPr lang="fr-FR" dirty="0"/>
                        <a:t>Ajout du contenu au site</a:t>
                      </a:r>
                    </a:p>
                    <a:p>
                      <a:r>
                        <a:rPr lang="fr-FR" dirty="0"/>
                        <a:t>Rapport Projet</a:t>
                      </a:r>
                    </a:p>
                    <a:p>
                      <a:r>
                        <a:rPr lang="fr-FR" dirty="0"/>
                        <a:t>Diaporama</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842731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 rencontrées</a:t>
            </a:r>
          </a:p>
        </p:txBody>
      </p:sp>
      <p:sp>
        <p:nvSpPr>
          <p:cNvPr id="3" name="Espace réservé du contenu 2"/>
          <p:cNvSpPr>
            <a:spLocks noGrp="1"/>
          </p:cNvSpPr>
          <p:nvPr>
            <p:ph idx="1"/>
          </p:nvPr>
        </p:nvSpPr>
        <p:spPr>
          <a:xfrm>
            <a:off x="856060" y="2276872"/>
            <a:ext cx="7429499" cy="2952328"/>
          </a:xfrm>
        </p:spPr>
        <p:txBody>
          <a:bodyPr>
            <a:normAutofit fontScale="85000" lnSpcReduction="10000"/>
          </a:bodyPr>
          <a:lstStyle/>
          <a:p>
            <a:r>
              <a:rPr lang="fr-FR" dirty="0"/>
              <a:t>Les difficultés rencontrées au cours du projet ne sont pas nombreuses.</a:t>
            </a:r>
          </a:p>
          <a:p>
            <a:pPr marL="971550" lvl="1" indent="-514350">
              <a:buFont typeface="+mj-lt"/>
              <a:buAutoNum type="romanUcPeriod"/>
            </a:pPr>
            <a:r>
              <a:rPr lang="fr-FR" dirty="0"/>
              <a:t>Tout d’abord, avec un nouvel outil de programmation, nous avons dû apprendre à comment nous en servir, ce qui n’était pas si simple que ça.</a:t>
            </a:r>
          </a:p>
          <a:p>
            <a:pPr marL="971550" lvl="1" indent="-514350">
              <a:buFont typeface="+mj-lt"/>
              <a:buAutoNum type="romanUcPeriod"/>
            </a:pPr>
            <a:r>
              <a:rPr lang="fr-FR" dirty="0"/>
              <a:t>Ensuite, la coopération. Nous avons décidé de le faire ensemble malgré que nous ne sommes pas dans le même groupe. Nous savions que ça aller être compliqué mais nous avons su gérer cela et avancer.</a:t>
            </a:r>
          </a:p>
          <a:p>
            <a:pPr marL="971550" lvl="1" indent="-514350">
              <a:buFont typeface="+mj-lt"/>
              <a:buAutoNum type="romanUcPeriod"/>
            </a:pPr>
            <a:r>
              <a:rPr lang="fr-FR" dirty="0"/>
              <a:t>Enfin, à côté des études nous avons notre vie personnelle qui a fait que nous n’étions pas toujours disponibles en même temps.</a:t>
            </a:r>
          </a:p>
        </p:txBody>
      </p:sp>
    </p:spTree>
    <p:extLst>
      <p:ext uri="{BB962C8B-B14F-4D97-AF65-F5344CB8AC3E}">
        <p14:creationId xmlns:p14="http://schemas.microsoft.com/office/powerpoint/2010/main" val="25987500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ésultat de recherche d'images pour &quot;conclusion png&quot;">
            <a:extLst>
              <a:ext uri="{FF2B5EF4-FFF2-40B4-BE49-F238E27FC236}">
                <a16:creationId xmlns:a16="http://schemas.microsoft.com/office/drawing/2014/main" id="{79D08B28-9CBA-4010-84BF-B1AB263BA2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23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Résultat de recherche d'images pour &quot;questions png&quot;">
            <a:extLst>
              <a:ext uri="{FF2B5EF4-FFF2-40B4-BE49-F238E27FC236}">
                <a16:creationId xmlns:a16="http://schemas.microsoft.com/office/drawing/2014/main" id="{E6BC13E5-70ED-4C13-B28D-BF040AB77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7032"/>
            <a:ext cx="9144000" cy="2678113"/>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a:extLst>
              <a:ext uri="{FF2B5EF4-FFF2-40B4-BE49-F238E27FC236}">
                <a16:creationId xmlns:a16="http://schemas.microsoft.com/office/drawing/2014/main" id="{9C08149F-2BEA-49ED-91C9-1CC833630F8C}"/>
              </a:ext>
            </a:extLst>
          </p:cNvPr>
          <p:cNvSpPr>
            <a:spLocks noGrp="1"/>
          </p:cNvSpPr>
          <p:nvPr>
            <p:ph type="title"/>
          </p:nvPr>
        </p:nvSpPr>
        <p:spPr>
          <a:xfrm>
            <a:off x="857250" y="1950430"/>
            <a:ext cx="7429499" cy="1478570"/>
          </a:xfrm>
        </p:spPr>
        <p:txBody>
          <a:bodyPr>
            <a:noAutofit/>
          </a:bodyPr>
          <a:lstStyle/>
          <a:p>
            <a:r>
              <a:rPr lang="fr-FR" sz="5400" dirty="0">
                <a:latin typeface="Arial Rounded MT Bold" panose="020F0704030504030204" pitchFamily="34" charset="0"/>
              </a:rPr>
              <a:t>MERCI DE VOTRE ATTENTION</a:t>
            </a:r>
          </a:p>
        </p:txBody>
      </p:sp>
    </p:spTree>
    <p:extLst>
      <p:ext uri="{BB962C8B-B14F-4D97-AF65-F5344CB8AC3E}">
        <p14:creationId xmlns:p14="http://schemas.microsoft.com/office/powerpoint/2010/main" val="35142384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1580D8-0030-4560-8438-B186ABA5E23F}"/>
              </a:ext>
            </a:extLst>
          </p:cNvPr>
          <p:cNvSpPr>
            <a:spLocks noGrp="1"/>
          </p:cNvSpPr>
          <p:nvPr>
            <p:ph type="title"/>
          </p:nvPr>
        </p:nvSpPr>
        <p:spPr/>
        <p:txBody>
          <a:bodyPr/>
          <a:lstStyle/>
          <a:p>
            <a:r>
              <a:rPr lang="fr-FR" dirty="0"/>
              <a:t>Sommaire</a:t>
            </a:r>
          </a:p>
        </p:txBody>
      </p:sp>
      <p:sp>
        <p:nvSpPr>
          <p:cNvPr id="3" name="Espace réservé du texte 2">
            <a:extLst>
              <a:ext uri="{FF2B5EF4-FFF2-40B4-BE49-F238E27FC236}">
                <a16:creationId xmlns:a16="http://schemas.microsoft.com/office/drawing/2014/main" id="{C7F1FEF1-5112-4B4A-A6DD-82A7A438DB81}"/>
              </a:ext>
            </a:extLst>
          </p:cNvPr>
          <p:cNvSpPr>
            <a:spLocks noGrp="1"/>
          </p:cNvSpPr>
          <p:nvPr>
            <p:ph type="body" idx="1"/>
          </p:nvPr>
        </p:nvSpPr>
        <p:spPr>
          <a:xfrm>
            <a:off x="856060" y="2276872"/>
            <a:ext cx="7429499" cy="3541714"/>
          </a:xfrm>
        </p:spPr>
        <p:txBody>
          <a:bodyPr numCol="2">
            <a:normAutofit fontScale="85000" lnSpcReduction="20000"/>
          </a:bodyPr>
          <a:lstStyle/>
          <a:p>
            <a:r>
              <a:rPr lang="fr-FR" dirty="0">
                <a:ln w="0"/>
                <a:hlinkClick r:id="rId2" action="ppaction://hlinksldjump"/>
              </a:rPr>
              <a:t>Introduction</a:t>
            </a:r>
            <a:endParaRPr lang="fr-FR" dirty="0">
              <a:ln w="0"/>
            </a:endParaRPr>
          </a:p>
          <a:p>
            <a:r>
              <a:rPr lang="fr-FR" dirty="0">
                <a:ln w="0"/>
                <a:hlinkClick r:id="rId3" action="ppaction://hlinksldjump"/>
              </a:rPr>
              <a:t>Mission à réaliser</a:t>
            </a:r>
            <a:endParaRPr lang="fr-FR" dirty="0">
              <a:ln w="0"/>
            </a:endParaRPr>
          </a:p>
          <a:p>
            <a:r>
              <a:rPr lang="fr-FR" dirty="0">
                <a:ln w="0"/>
                <a:hlinkClick r:id="rId4" action="ppaction://hlinksldjump"/>
              </a:rPr>
              <a:t>Démarche adoptée</a:t>
            </a:r>
            <a:endParaRPr lang="fr-FR" dirty="0">
              <a:ln w="0"/>
            </a:endParaRPr>
          </a:p>
          <a:p>
            <a:r>
              <a:rPr lang="fr-FR" dirty="0">
                <a:ln w="0"/>
                <a:hlinkClick r:id="rId5" action="ppaction://hlinksldjump"/>
              </a:rPr>
              <a:t>Responsive WEB Design</a:t>
            </a:r>
            <a:endParaRPr lang="fr-FR" dirty="0">
              <a:ln w="0"/>
            </a:endParaRPr>
          </a:p>
          <a:p>
            <a:r>
              <a:rPr lang="fr-FR" dirty="0">
                <a:ln w="0"/>
                <a:hlinkClick r:id="rId6" action="ppaction://hlinksldjump"/>
              </a:rPr>
              <a:t>Planning prévu</a:t>
            </a:r>
            <a:endParaRPr lang="fr-FR" dirty="0">
              <a:ln w="0"/>
            </a:endParaRPr>
          </a:p>
          <a:p>
            <a:r>
              <a:rPr lang="fr-FR" dirty="0">
                <a:ln w="0"/>
                <a:hlinkClick r:id="rId7" action="ppaction://hlinksldjump"/>
              </a:rPr>
              <a:t>Planning réalisé</a:t>
            </a:r>
            <a:endParaRPr lang="fr-FR" dirty="0">
              <a:ln w="0"/>
            </a:endParaRPr>
          </a:p>
          <a:p>
            <a:r>
              <a:rPr lang="fr-FR" dirty="0">
                <a:ln w="0"/>
                <a:hlinkClick r:id="rId8" action="ppaction://hlinksldjump"/>
              </a:rPr>
              <a:t>Arborescence</a:t>
            </a:r>
            <a:endParaRPr lang="fr-FR" dirty="0">
              <a:ln w="0"/>
            </a:endParaRPr>
          </a:p>
          <a:p>
            <a:r>
              <a:rPr lang="fr-FR" dirty="0">
                <a:ln w="0"/>
                <a:hlinkClick r:id="rId9" action="ppaction://hlinksldjump"/>
              </a:rPr>
              <a:t>Exemple </a:t>
            </a:r>
          </a:p>
          <a:p>
            <a:r>
              <a:rPr lang="fr-FR" dirty="0">
                <a:ln w="0"/>
                <a:solidFill>
                  <a:schemeClr val="tx1">
                    <a:lumMod val="95000"/>
                    <a:lumOff val="5000"/>
                  </a:schemeClr>
                </a:solidFill>
                <a:hlinkClick r:id="rId9" action="ppaction://hlinksldjump"/>
              </a:rPr>
              <a:t>Page d’accueil</a:t>
            </a:r>
            <a:endParaRPr lang="fr-FR" dirty="0">
              <a:ln w="0"/>
              <a:solidFill>
                <a:schemeClr val="tx1">
                  <a:lumMod val="95000"/>
                  <a:lumOff val="5000"/>
                </a:schemeClr>
              </a:solidFill>
            </a:endParaRPr>
          </a:p>
          <a:p>
            <a:r>
              <a:rPr lang="fr-FR" dirty="0">
                <a:ln w="0"/>
                <a:solidFill>
                  <a:schemeClr val="tx1">
                    <a:lumMod val="95000"/>
                    <a:lumOff val="5000"/>
                  </a:schemeClr>
                </a:solidFill>
                <a:hlinkClick r:id="rId10" action="ppaction://hlinksldjump"/>
              </a:rPr>
              <a:t>Exemple</a:t>
            </a:r>
            <a:br>
              <a:rPr lang="fr-FR" dirty="0">
                <a:ln w="0"/>
                <a:solidFill>
                  <a:schemeClr val="tx1">
                    <a:lumMod val="95000"/>
                    <a:lumOff val="5000"/>
                  </a:schemeClr>
                </a:solidFill>
                <a:hlinkClick r:id="rId10" action="ppaction://hlinksldjump"/>
              </a:rPr>
            </a:br>
            <a:r>
              <a:rPr lang="fr-FR" dirty="0">
                <a:ln w="0"/>
                <a:solidFill>
                  <a:schemeClr val="tx1">
                    <a:lumMod val="95000"/>
                    <a:lumOff val="5000"/>
                  </a:schemeClr>
                </a:solidFill>
                <a:hlinkClick r:id="rId10" action="ppaction://hlinksldjump"/>
              </a:rPr>
              <a:t>Menu</a:t>
            </a:r>
            <a:endParaRPr lang="fr-FR" dirty="0">
              <a:ln w="0"/>
              <a:solidFill>
                <a:schemeClr val="tx1">
                  <a:lumMod val="95000"/>
                  <a:lumOff val="5000"/>
                </a:schemeClr>
              </a:solidFill>
            </a:endParaRPr>
          </a:p>
          <a:p>
            <a:r>
              <a:rPr lang="fr-FR" dirty="0">
                <a:ln w="0"/>
                <a:solidFill>
                  <a:schemeClr val="tx1">
                    <a:lumMod val="95000"/>
                    <a:lumOff val="5000"/>
                  </a:schemeClr>
                </a:solidFill>
                <a:hlinkClick r:id="rId11" action="ppaction://hlinksldjump"/>
              </a:rPr>
              <a:t>Exemple</a:t>
            </a:r>
            <a:br>
              <a:rPr lang="fr-FR" dirty="0">
                <a:ln w="0"/>
                <a:solidFill>
                  <a:schemeClr val="tx1">
                    <a:lumMod val="95000"/>
                    <a:lumOff val="5000"/>
                  </a:schemeClr>
                </a:solidFill>
                <a:hlinkClick r:id="rId11" action="ppaction://hlinksldjump"/>
              </a:rPr>
            </a:br>
            <a:r>
              <a:rPr lang="fr-FR" dirty="0">
                <a:ln w="0"/>
                <a:solidFill>
                  <a:schemeClr val="tx1">
                    <a:lumMod val="95000"/>
                    <a:lumOff val="5000"/>
                  </a:schemeClr>
                </a:solidFill>
                <a:hlinkClick r:id="rId11" action="ppaction://hlinksldjump"/>
              </a:rPr>
              <a:t>bouton</a:t>
            </a:r>
            <a:endParaRPr lang="fr-FR" dirty="0">
              <a:ln w="0"/>
              <a:solidFill>
                <a:schemeClr val="tx1">
                  <a:lumMod val="95000"/>
                  <a:lumOff val="5000"/>
                </a:schemeClr>
              </a:solidFill>
            </a:endParaRPr>
          </a:p>
          <a:p>
            <a:r>
              <a:rPr lang="fr-FR" dirty="0">
                <a:ln w="0"/>
                <a:solidFill>
                  <a:schemeClr val="tx1">
                    <a:lumMod val="95000"/>
                    <a:lumOff val="5000"/>
                  </a:schemeClr>
                </a:solidFill>
                <a:hlinkClick r:id="rId12" action="ppaction://hlinksldjump"/>
              </a:rPr>
              <a:t>Répartition des tâches</a:t>
            </a:r>
            <a:endParaRPr lang="fr-FR" dirty="0">
              <a:ln w="0"/>
              <a:solidFill>
                <a:schemeClr val="tx1">
                  <a:lumMod val="95000"/>
                  <a:lumOff val="5000"/>
                </a:schemeClr>
              </a:solidFill>
            </a:endParaRPr>
          </a:p>
          <a:p>
            <a:r>
              <a:rPr lang="fr-FR" dirty="0">
                <a:ln w="0"/>
                <a:solidFill>
                  <a:schemeClr val="tx1">
                    <a:lumMod val="95000"/>
                    <a:lumOff val="5000"/>
                  </a:schemeClr>
                </a:solidFill>
                <a:hlinkClick r:id="rId13" action="ppaction://hlinksldjump"/>
              </a:rPr>
              <a:t>Difficultés rencontrées</a:t>
            </a:r>
            <a:endParaRPr lang="fr-FR" dirty="0">
              <a:ln w="0"/>
              <a:solidFill>
                <a:schemeClr val="tx1">
                  <a:lumMod val="95000"/>
                  <a:lumOff val="5000"/>
                </a:schemeClr>
              </a:solidFill>
            </a:endParaRPr>
          </a:p>
          <a:p>
            <a:r>
              <a:rPr lang="fr-FR" dirty="0">
                <a:ln w="0"/>
                <a:solidFill>
                  <a:schemeClr val="tx1">
                    <a:lumMod val="95000"/>
                    <a:lumOff val="5000"/>
                  </a:schemeClr>
                </a:solidFill>
                <a:hlinkClick r:id="rId14" action="ppaction://hlinksldjump"/>
              </a:rPr>
              <a:t>Conclusion</a:t>
            </a:r>
            <a:endParaRPr lang="fr-FR" dirty="0">
              <a:ln w="0"/>
              <a:solidFill>
                <a:schemeClr val="tx1">
                  <a:lumMod val="95000"/>
                  <a:lumOff val="5000"/>
                </a:schemeClr>
              </a:solidFill>
            </a:endParaRPr>
          </a:p>
        </p:txBody>
      </p:sp>
    </p:spTree>
    <p:extLst>
      <p:ext uri="{BB962C8B-B14F-4D97-AF65-F5344CB8AC3E}">
        <p14:creationId xmlns:p14="http://schemas.microsoft.com/office/powerpoint/2010/main" val="9463997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p:txBody>
          <a:bodyPr>
            <a:normAutofit lnSpcReduction="10000"/>
          </a:bodyPr>
          <a:lstStyle/>
          <a:p>
            <a:r>
              <a:rPr lang="fr-FR" dirty="0"/>
              <a:t>L’objectif de ce projet est de créer et mettre en place un site comportant plusieurs pages afin de conseiller et de renseigner les personnes souhaitant partir faire un semestre ou stage à l’étranger. Le public visé sera les lycéens, étudiants et étudiants de l’IUT de Lens.</a:t>
            </a:r>
          </a:p>
          <a:p>
            <a:r>
              <a:rPr lang="fr-FR" dirty="0"/>
              <a:t>Ce site doit permettre de renseigner les personnes sur les différentes possibilités de partir à l’étranger, comment s’y préparer.</a:t>
            </a:r>
          </a:p>
        </p:txBody>
      </p:sp>
    </p:spTree>
    <p:extLst>
      <p:ext uri="{BB962C8B-B14F-4D97-AF65-F5344CB8AC3E}">
        <p14:creationId xmlns:p14="http://schemas.microsoft.com/office/powerpoint/2010/main" val="28695104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Mission à réaliser</a:t>
            </a:r>
          </a:p>
        </p:txBody>
      </p:sp>
      <p:sp>
        <p:nvSpPr>
          <p:cNvPr id="3" name="Espace réservé du contenu 2"/>
          <p:cNvSpPr>
            <a:spLocks noGrp="1"/>
          </p:cNvSpPr>
          <p:nvPr>
            <p:ph idx="1"/>
          </p:nvPr>
        </p:nvSpPr>
        <p:spPr>
          <a:xfrm>
            <a:off x="982133" y="1916832"/>
            <a:ext cx="7704667" cy="4752528"/>
          </a:xfrm>
        </p:spPr>
        <p:txBody>
          <a:bodyPr/>
          <a:lstStyle/>
          <a:p>
            <a:pPr marL="0" indent="0">
              <a:buNone/>
            </a:pPr>
            <a:r>
              <a:rPr lang="fr-FR" dirty="0"/>
              <a:t>Un site:</a:t>
            </a:r>
          </a:p>
          <a:p>
            <a:pPr marL="0" indent="0">
              <a:buNone/>
            </a:pPr>
            <a:r>
              <a:rPr lang="fr-FR" dirty="0"/>
              <a:t>	-Informations sur les stages et semestres à l’étranger</a:t>
            </a:r>
          </a:p>
          <a:p>
            <a:pPr marL="0" indent="0">
              <a:buNone/>
            </a:pPr>
            <a:r>
              <a:rPr lang="fr-FR" dirty="0"/>
              <a:t>	-1 page en anglais</a:t>
            </a:r>
          </a:p>
          <a:p>
            <a:pPr marL="0" indent="0">
              <a:buNone/>
            </a:pPr>
            <a:r>
              <a:rPr lang="fr-FR" dirty="0"/>
              <a:t>	-Interview d’un élève</a:t>
            </a:r>
          </a:p>
          <a:p>
            <a:pPr marL="0" indent="0">
              <a:buNone/>
            </a:pPr>
            <a:r>
              <a:rPr lang="fr-FR" dirty="0"/>
              <a:t>	-Les Aides/Bourses qui est possible d’avoir</a:t>
            </a:r>
          </a:p>
        </p:txBody>
      </p:sp>
    </p:spTree>
    <p:extLst>
      <p:ext uri="{BB962C8B-B14F-4D97-AF65-F5344CB8AC3E}">
        <p14:creationId xmlns:p14="http://schemas.microsoft.com/office/powerpoint/2010/main" val="150927670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Démarche adoptée</a:t>
            </a:r>
          </a:p>
        </p:txBody>
      </p:sp>
      <p:sp>
        <p:nvSpPr>
          <p:cNvPr id="3" name="Espace réservé du contenu 2"/>
          <p:cNvSpPr>
            <a:spLocks noGrp="1"/>
          </p:cNvSpPr>
          <p:nvPr>
            <p:ph idx="1"/>
          </p:nvPr>
        </p:nvSpPr>
        <p:spPr/>
        <p:txBody>
          <a:bodyPr/>
          <a:lstStyle/>
          <a:p>
            <a:r>
              <a:rPr lang="fr-FR" dirty="0"/>
              <a:t>Nous avons développé notre site en HTML et en CSS, afin de réaliser le site dans les temps, apprendre et utiliser le HTML et CSS.</a:t>
            </a:r>
          </a:p>
          <a:p>
            <a:r>
              <a:rPr lang="fr-FR" dirty="0"/>
              <a:t>Ne pas demander à un tiers de le faire qui nous demanderait une certaine somme pour le concevoir.</a:t>
            </a:r>
          </a:p>
        </p:txBody>
      </p:sp>
    </p:spTree>
    <p:extLst>
      <p:ext uri="{BB962C8B-B14F-4D97-AF65-F5344CB8AC3E}">
        <p14:creationId xmlns:p14="http://schemas.microsoft.com/office/powerpoint/2010/main" val="30766996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459CD9-ADE3-440B-BBDA-06F782E110C8}"/>
              </a:ext>
            </a:extLst>
          </p:cNvPr>
          <p:cNvSpPr>
            <a:spLocks noGrp="1"/>
          </p:cNvSpPr>
          <p:nvPr>
            <p:ph type="title"/>
          </p:nvPr>
        </p:nvSpPr>
        <p:spPr>
          <a:xfrm>
            <a:off x="914400" y="138373"/>
            <a:ext cx="7429500" cy="1477961"/>
          </a:xfrm>
        </p:spPr>
        <p:txBody>
          <a:bodyPr/>
          <a:lstStyle/>
          <a:p>
            <a:r>
              <a:rPr lang="fr-FR" dirty="0"/>
              <a:t>Responsive WEB Design</a:t>
            </a:r>
          </a:p>
        </p:txBody>
      </p:sp>
      <p:sp>
        <p:nvSpPr>
          <p:cNvPr id="11" name="Espace réservé du texte 10">
            <a:extLst>
              <a:ext uri="{FF2B5EF4-FFF2-40B4-BE49-F238E27FC236}">
                <a16:creationId xmlns:a16="http://schemas.microsoft.com/office/drawing/2014/main" id="{19123DA0-A3DA-4A38-90C3-272B83DA5E6F}"/>
              </a:ext>
            </a:extLst>
          </p:cNvPr>
          <p:cNvSpPr>
            <a:spLocks noGrp="1"/>
          </p:cNvSpPr>
          <p:nvPr>
            <p:ph type="body" idx="1"/>
          </p:nvPr>
        </p:nvSpPr>
        <p:spPr/>
        <p:txBody>
          <a:bodyPr>
            <a:normAutofit fontScale="62500" lnSpcReduction="20000"/>
          </a:bodyPr>
          <a:lstStyle/>
          <a:p>
            <a:pPr algn="ctr"/>
            <a:r>
              <a:rPr lang="fr-FR" dirty="0"/>
              <a:t>Fonctionnalités Pure.css</a:t>
            </a:r>
          </a:p>
        </p:txBody>
      </p:sp>
      <p:pic>
        <p:nvPicPr>
          <p:cNvPr id="5" name="Espace réservé pour une image  4">
            <a:extLst>
              <a:ext uri="{FF2B5EF4-FFF2-40B4-BE49-F238E27FC236}">
                <a16:creationId xmlns:a16="http://schemas.microsoft.com/office/drawing/2014/main" id="{76DBFC28-C0AE-49B2-AC1B-AF3B5CE42632}"/>
              </a:ext>
            </a:extLst>
          </p:cNvPr>
          <p:cNvPicPr preferRelativeResize="0">
            <a:picLocks noGrp="1" noChangeAspect="1"/>
          </p:cNvPicPr>
          <p:nvPr>
            <p:ph sz="half" idx="2"/>
          </p:nvPr>
        </p:nvPicPr>
        <p:blipFill>
          <a:blip r:embed="rId2"/>
          <a:stretch>
            <a:fillRect/>
          </a:stretch>
        </p:blipFill>
        <p:spPr>
          <a:xfrm>
            <a:off x="1845119" y="1119407"/>
            <a:ext cx="5767185" cy="997901"/>
          </a:xfrm>
          <a:prstGeom prst="rect">
            <a:avLst/>
          </a:prstGeom>
        </p:spPr>
      </p:pic>
      <p:sp>
        <p:nvSpPr>
          <p:cNvPr id="14" name="Espace réservé du texte 13">
            <a:extLst>
              <a:ext uri="{FF2B5EF4-FFF2-40B4-BE49-F238E27FC236}">
                <a16:creationId xmlns:a16="http://schemas.microsoft.com/office/drawing/2014/main" id="{81193D5E-7354-47FD-9CA5-1A76A53426C2}"/>
              </a:ext>
            </a:extLst>
          </p:cNvPr>
          <p:cNvSpPr>
            <a:spLocks noGrp="1"/>
          </p:cNvSpPr>
          <p:nvPr>
            <p:ph type="body" sz="quarter" idx="3"/>
          </p:nvPr>
        </p:nvSpPr>
        <p:spPr/>
        <p:txBody>
          <a:bodyPr>
            <a:normAutofit fontScale="62500" lnSpcReduction="20000"/>
          </a:bodyPr>
          <a:lstStyle/>
          <a:p>
            <a:r>
              <a:rPr lang="fr-FR" dirty="0"/>
              <a:t>Pure est construit sur Normalize.css, qui normalise les performances du </a:t>
            </a:r>
            <a:r>
              <a:rPr lang="fr-FR" dirty="0" err="1"/>
              <a:t>framework</a:t>
            </a:r>
            <a:r>
              <a:rPr lang="fr-FR" dirty="0"/>
              <a:t> à travers les navigateurs. </a:t>
            </a:r>
          </a:p>
        </p:txBody>
      </p:sp>
      <p:sp>
        <p:nvSpPr>
          <p:cNvPr id="7" name="Espace réservé du contenu 6">
            <a:extLst>
              <a:ext uri="{FF2B5EF4-FFF2-40B4-BE49-F238E27FC236}">
                <a16:creationId xmlns:a16="http://schemas.microsoft.com/office/drawing/2014/main" id="{1C2D39BA-162D-4AB5-AC71-F32598D34172}"/>
              </a:ext>
            </a:extLst>
          </p:cNvPr>
          <p:cNvSpPr>
            <a:spLocks noGrp="1"/>
          </p:cNvSpPr>
          <p:nvPr>
            <p:ph sz="quarter" idx="4"/>
          </p:nvPr>
        </p:nvSpPr>
        <p:spPr/>
        <p:txBody>
          <a:bodyPr>
            <a:normAutofit fontScale="62500" lnSpcReduction="20000"/>
          </a:bodyPr>
          <a:lstStyle/>
          <a:p>
            <a:pPr fontAlgn="base"/>
            <a:r>
              <a:rPr lang="fr-FR" dirty="0"/>
              <a:t>Préserve les valeurs par défaut</a:t>
            </a:r>
          </a:p>
          <a:p>
            <a:pPr fontAlgn="base"/>
            <a:r>
              <a:rPr lang="fr-FR" dirty="0"/>
              <a:t>Normalise les styles pour une large gamme d'éléments</a:t>
            </a:r>
          </a:p>
          <a:p>
            <a:pPr fontAlgn="base"/>
            <a:r>
              <a:rPr lang="fr-FR" dirty="0"/>
              <a:t>Corrige les bugs et les incohérences du navigateur</a:t>
            </a:r>
          </a:p>
          <a:p>
            <a:pPr fontAlgn="base"/>
            <a:r>
              <a:rPr lang="fr-FR" dirty="0"/>
              <a:t>Améliore la convivialité avec des améliorations subtiles</a:t>
            </a:r>
          </a:p>
          <a:p>
            <a:pPr fontAlgn="base"/>
            <a:r>
              <a:rPr lang="fr-FR" dirty="0"/>
              <a:t>Explique le code en utilisant des commentaires détaillés</a:t>
            </a:r>
          </a:p>
          <a:p>
            <a:endParaRPr lang="fr-FR" dirty="0"/>
          </a:p>
        </p:txBody>
      </p:sp>
      <p:sp>
        <p:nvSpPr>
          <p:cNvPr id="13" name="Espace réservé du contenu 6">
            <a:extLst>
              <a:ext uri="{FF2B5EF4-FFF2-40B4-BE49-F238E27FC236}">
                <a16:creationId xmlns:a16="http://schemas.microsoft.com/office/drawing/2014/main" id="{26FD8E36-0CC2-44EE-BBCD-14AE0724D8FD}"/>
              </a:ext>
            </a:extLst>
          </p:cNvPr>
          <p:cNvSpPr txBox="1">
            <a:spLocks/>
          </p:cNvSpPr>
          <p:nvPr/>
        </p:nvSpPr>
        <p:spPr>
          <a:xfrm>
            <a:off x="4728712" y="3073398"/>
            <a:ext cx="3673092" cy="34902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fontAlgn="base"/>
            <a:endParaRPr lang="fr-FR" dirty="0"/>
          </a:p>
        </p:txBody>
      </p:sp>
      <p:sp>
        <p:nvSpPr>
          <p:cNvPr id="17" name="Espace réservé du contenu 6">
            <a:extLst>
              <a:ext uri="{FF2B5EF4-FFF2-40B4-BE49-F238E27FC236}">
                <a16:creationId xmlns:a16="http://schemas.microsoft.com/office/drawing/2014/main" id="{E4DDA30E-2CD5-43C8-9988-91B463311D28}"/>
              </a:ext>
            </a:extLst>
          </p:cNvPr>
          <p:cNvSpPr txBox="1">
            <a:spLocks/>
          </p:cNvSpPr>
          <p:nvPr/>
        </p:nvSpPr>
        <p:spPr>
          <a:xfrm>
            <a:off x="922961" y="3205576"/>
            <a:ext cx="3656408" cy="271780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fontAlgn="base"/>
            <a:r>
              <a:rPr lang="fr-FR" dirty="0"/>
              <a:t>Léger, nécessite aucun téléchargement (voir page Accueil) </a:t>
            </a:r>
          </a:p>
          <a:p>
            <a:pPr fontAlgn="base"/>
            <a:r>
              <a:rPr lang="fr-FR" dirty="0"/>
              <a:t>Une grille personnalisable et réactive</a:t>
            </a:r>
          </a:p>
          <a:p>
            <a:pPr fontAlgn="base"/>
            <a:r>
              <a:rPr lang="fr-FR" dirty="0"/>
              <a:t>Menus verticaux et horizontaux intégrés, y compris des menus déroulants</a:t>
            </a:r>
          </a:p>
          <a:p>
            <a:pPr fontAlgn="base"/>
            <a:r>
              <a:rPr lang="fr-FR" dirty="0"/>
              <a:t>Boutons qui fonctionnent avec les éléments &lt;a&gt; et &lt;bouton&gt;</a:t>
            </a:r>
          </a:p>
          <a:p>
            <a:pPr fontAlgn="base"/>
            <a:r>
              <a:rPr lang="fr-FR" dirty="0"/>
              <a:t>Alignements flexibles</a:t>
            </a:r>
          </a:p>
          <a:p>
            <a:pPr fontAlgn="base"/>
            <a:r>
              <a:rPr lang="fr-FR" dirty="0"/>
              <a:t>Styles de table communs </a:t>
            </a:r>
          </a:p>
          <a:p>
            <a:pPr fontAlgn="base"/>
            <a:r>
              <a:rPr lang="fr-FR" dirty="0"/>
              <a:t>Un look propre et minimaliste qui peut être facilement étendu</a:t>
            </a:r>
          </a:p>
          <a:p>
            <a:endParaRPr lang="fr-FR" dirty="0"/>
          </a:p>
        </p:txBody>
      </p:sp>
    </p:spTree>
    <p:extLst>
      <p:ext uri="{BB962C8B-B14F-4D97-AF65-F5344CB8AC3E}">
        <p14:creationId xmlns:p14="http://schemas.microsoft.com/office/powerpoint/2010/main" val="11075922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60029" y="576437"/>
            <a:ext cx="3711971" cy="980725"/>
          </a:xfrm>
        </p:spPr>
        <p:txBody>
          <a:bodyPr/>
          <a:lstStyle/>
          <a:p>
            <a:r>
              <a:rPr lang="fr-FR" dirty="0"/>
              <a:t>Planning prévu</a:t>
            </a:r>
          </a:p>
        </p:txBody>
      </p:sp>
      <p:graphicFrame>
        <p:nvGraphicFramePr>
          <p:cNvPr id="13" name="Espace réservé du contenu 12">
            <a:extLst>
              <a:ext uri="{FF2B5EF4-FFF2-40B4-BE49-F238E27FC236}">
                <a16:creationId xmlns:a16="http://schemas.microsoft.com/office/drawing/2014/main" id="{91ED1040-FCF2-4A85-8272-C7FB9348216D}"/>
              </a:ext>
            </a:extLst>
          </p:cNvPr>
          <p:cNvGraphicFramePr>
            <a:graphicFrameLocks noGrp="1" noChangeAspect="1"/>
          </p:cNvGraphicFramePr>
          <p:nvPr>
            <p:ph idx="1"/>
            <p:extLst>
              <p:ext uri="{D42A27DB-BD31-4B8C-83A1-F6EECF244321}">
                <p14:modId xmlns:p14="http://schemas.microsoft.com/office/powerpoint/2010/main" val="1420309820"/>
              </p:ext>
            </p:extLst>
          </p:nvPr>
        </p:nvGraphicFramePr>
        <p:xfrm>
          <a:off x="3995936" y="2249485"/>
          <a:ext cx="4418013" cy="3211512"/>
        </p:xfrm>
        <a:graphic>
          <a:graphicData uri="http://schemas.openxmlformats.org/presentationml/2006/ole">
            <mc:AlternateContent xmlns:mc="http://schemas.openxmlformats.org/markup-compatibility/2006">
              <mc:Choice xmlns:v="urn:schemas-microsoft-com:vml" Requires="v">
                <p:oleObj spid="_x0000_s1035" name="Worksheet" r:id="rId3" imgW="8543975" imgH="6210477" progId="Excel.Sheet.8">
                  <p:embed/>
                </p:oleObj>
              </mc:Choice>
              <mc:Fallback>
                <p:oleObj name="Worksheet" r:id="rId3" imgW="8543975" imgH="6210477" progId="Excel.Sheet.8">
                  <p:embed/>
                  <p:pic>
                    <p:nvPicPr>
                      <p:cNvPr id="0" name=""/>
                      <p:cNvPicPr/>
                      <p:nvPr/>
                    </p:nvPicPr>
                    <p:blipFill>
                      <a:blip r:embed="rId4"/>
                      <a:stretch>
                        <a:fillRect/>
                      </a:stretch>
                    </p:blipFill>
                    <p:spPr>
                      <a:xfrm>
                        <a:off x="3995936" y="2249485"/>
                        <a:ext cx="4418013" cy="3211512"/>
                      </a:xfrm>
                      <a:prstGeom prst="rect">
                        <a:avLst/>
                      </a:prstGeom>
                    </p:spPr>
                  </p:pic>
                </p:oleObj>
              </mc:Fallback>
            </mc:AlternateContent>
          </a:graphicData>
        </a:graphic>
      </p:graphicFrame>
      <p:sp>
        <p:nvSpPr>
          <p:cNvPr id="15" name="Espace réservé du texte 14">
            <a:extLst>
              <a:ext uri="{FF2B5EF4-FFF2-40B4-BE49-F238E27FC236}">
                <a16:creationId xmlns:a16="http://schemas.microsoft.com/office/drawing/2014/main" id="{BAE3C35E-BE74-484E-BF07-DCB927193E9C}"/>
              </a:ext>
            </a:extLst>
          </p:cNvPr>
          <p:cNvSpPr>
            <a:spLocks noGrp="1"/>
          </p:cNvSpPr>
          <p:nvPr>
            <p:ph type="body" sz="half" idx="2"/>
          </p:nvPr>
        </p:nvSpPr>
        <p:spPr/>
        <p:txBody>
          <a:bodyPr/>
          <a:lstStyle/>
          <a:p>
            <a:r>
              <a:rPr lang="fr-FR" dirty="0"/>
              <a:t>Jaune : Conception du site</a:t>
            </a:r>
          </a:p>
          <a:p>
            <a:r>
              <a:rPr lang="fr-FR" dirty="0"/>
              <a:t>Violet : Rapport du projet</a:t>
            </a:r>
          </a:p>
          <a:p>
            <a:r>
              <a:rPr lang="fr-FR" dirty="0"/>
              <a:t>Nous voulions finir le projet avant les vacances pour pouvoir les passer tranquillement et ne pas avoir à faire le projet.</a:t>
            </a:r>
          </a:p>
        </p:txBody>
      </p:sp>
      <p:sp>
        <p:nvSpPr>
          <p:cNvPr id="16" name="Rectangle 15">
            <a:extLst>
              <a:ext uri="{FF2B5EF4-FFF2-40B4-BE49-F238E27FC236}">
                <a16:creationId xmlns:a16="http://schemas.microsoft.com/office/drawing/2014/main" id="{F543EA59-E008-4D2D-9994-E7DB27F6E814}"/>
              </a:ext>
            </a:extLst>
          </p:cNvPr>
          <p:cNvSpPr/>
          <p:nvPr/>
        </p:nvSpPr>
        <p:spPr>
          <a:xfrm>
            <a:off x="5361602" y="5606534"/>
            <a:ext cx="1686680" cy="369332"/>
          </a:xfrm>
          <a:prstGeom prst="rect">
            <a:avLst/>
          </a:prstGeom>
        </p:spPr>
        <p:txBody>
          <a:bodyPr wrap="none">
            <a:spAutoFit/>
          </a:bodyPr>
          <a:lstStyle/>
          <a:p>
            <a:r>
              <a:rPr lang="fr-FR" dirty="0"/>
              <a:t>Décembre 2017</a:t>
            </a:r>
          </a:p>
        </p:txBody>
      </p:sp>
    </p:spTree>
    <p:extLst>
      <p:ext uri="{BB962C8B-B14F-4D97-AF65-F5344CB8AC3E}">
        <p14:creationId xmlns:p14="http://schemas.microsoft.com/office/powerpoint/2010/main" val="26503472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3876" y="212946"/>
            <a:ext cx="7429499" cy="1478570"/>
          </a:xfrm>
        </p:spPr>
        <p:txBody>
          <a:bodyPr/>
          <a:lstStyle/>
          <a:p>
            <a:r>
              <a:rPr lang="fr-FR" dirty="0"/>
              <a:t>Planning réalisé</a:t>
            </a:r>
          </a:p>
        </p:txBody>
      </p:sp>
      <p:graphicFrame>
        <p:nvGraphicFramePr>
          <p:cNvPr id="9" name="Espace réservé du contenu 12">
            <a:extLst>
              <a:ext uri="{FF2B5EF4-FFF2-40B4-BE49-F238E27FC236}">
                <a16:creationId xmlns:a16="http://schemas.microsoft.com/office/drawing/2014/main" id="{3B6915A4-839C-4B30-B3F5-E3B2B465783A}"/>
              </a:ext>
            </a:extLst>
          </p:cNvPr>
          <p:cNvGraphicFramePr>
            <a:graphicFrameLocks noGrp="1" noChangeAspect="1"/>
          </p:cNvGraphicFramePr>
          <p:nvPr>
            <p:ph sz="half" idx="1"/>
            <p:extLst>
              <p:ext uri="{D42A27DB-BD31-4B8C-83A1-F6EECF244321}">
                <p14:modId xmlns:p14="http://schemas.microsoft.com/office/powerpoint/2010/main" val="3230487359"/>
              </p:ext>
            </p:extLst>
          </p:nvPr>
        </p:nvGraphicFramePr>
        <p:xfrm>
          <a:off x="823084" y="1412776"/>
          <a:ext cx="3659187" cy="2659743"/>
        </p:xfrm>
        <a:graphic>
          <a:graphicData uri="http://schemas.openxmlformats.org/presentationml/2006/ole">
            <mc:AlternateContent xmlns:mc="http://schemas.openxmlformats.org/markup-compatibility/2006">
              <mc:Choice xmlns:v="urn:schemas-microsoft-com:vml" Requires="v">
                <p:oleObj spid="_x0000_s2070" name="Worksheet" r:id="rId3" imgW="8543975" imgH="6210477" progId="Excel.Sheet.8">
                  <p:embed/>
                </p:oleObj>
              </mc:Choice>
              <mc:Fallback>
                <p:oleObj name="Worksheet" r:id="rId3" imgW="8543975" imgH="6210477" progId="Excel.Sheet.8">
                  <p:embed/>
                  <p:pic>
                    <p:nvPicPr>
                      <p:cNvPr id="13" name="Espace réservé du contenu 12">
                        <a:extLst>
                          <a:ext uri="{FF2B5EF4-FFF2-40B4-BE49-F238E27FC236}">
                            <a16:creationId xmlns:a16="http://schemas.microsoft.com/office/drawing/2014/main" id="{91ED1040-FCF2-4A85-8272-C7FB9348216D}"/>
                          </a:ext>
                        </a:extLst>
                      </p:cNvPr>
                      <p:cNvPicPr/>
                      <p:nvPr/>
                    </p:nvPicPr>
                    <p:blipFill>
                      <a:blip r:embed="rId4"/>
                      <a:stretch>
                        <a:fillRect/>
                      </a:stretch>
                    </p:blipFill>
                    <p:spPr>
                      <a:xfrm>
                        <a:off x="823084" y="1412776"/>
                        <a:ext cx="3659187" cy="2659743"/>
                      </a:xfrm>
                      <a:prstGeom prst="rect">
                        <a:avLst/>
                      </a:prstGeom>
                    </p:spPr>
                  </p:pic>
                </p:oleObj>
              </mc:Fallback>
            </mc:AlternateContent>
          </a:graphicData>
        </a:graphic>
      </p:graphicFrame>
      <p:graphicFrame>
        <p:nvGraphicFramePr>
          <p:cNvPr id="10" name="Espace réservé du contenu 9">
            <a:extLst>
              <a:ext uri="{FF2B5EF4-FFF2-40B4-BE49-F238E27FC236}">
                <a16:creationId xmlns:a16="http://schemas.microsoft.com/office/drawing/2014/main" id="{FEA10860-D5AC-4C24-B186-21ED5F65CD32}"/>
              </a:ext>
            </a:extLst>
          </p:cNvPr>
          <p:cNvGraphicFramePr>
            <a:graphicFrameLocks noGrp="1" noChangeAspect="1"/>
          </p:cNvGraphicFramePr>
          <p:nvPr>
            <p:ph sz="half" idx="2"/>
            <p:extLst>
              <p:ext uri="{D42A27DB-BD31-4B8C-83A1-F6EECF244321}">
                <p14:modId xmlns:p14="http://schemas.microsoft.com/office/powerpoint/2010/main" val="90868318"/>
              </p:ext>
            </p:extLst>
          </p:nvPr>
        </p:nvGraphicFramePr>
        <p:xfrm>
          <a:off x="4664111" y="1415044"/>
          <a:ext cx="3656013" cy="2657475"/>
        </p:xfrm>
        <a:graphic>
          <a:graphicData uri="http://schemas.openxmlformats.org/presentationml/2006/ole">
            <mc:AlternateContent xmlns:mc="http://schemas.openxmlformats.org/markup-compatibility/2006">
              <mc:Choice xmlns:v="urn:schemas-microsoft-com:vml" Requires="v">
                <p:oleObj spid="_x0000_s2071" name="Worksheet" r:id="rId5" imgW="8543975" imgH="6210477" progId="Excel.Sheet.8">
                  <p:embed/>
                </p:oleObj>
              </mc:Choice>
              <mc:Fallback>
                <p:oleObj name="Worksheet" r:id="rId5" imgW="8543975" imgH="6210477" progId="Excel.Sheet.8">
                  <p:embed/>
                  <p:pic>
                    <p:nvPicPr>
                      <p:cNvPr id="0" name=""/>
                      <p:cNvPicPr/>
                      <p:nvPr/>
                    </p:nvPicPr>
                    <p:blipFill>
                      <a:blip r:embed="rId6"/>
                      <a:stretch>
                        <a:fillRect/>
                      </a:stretch>
                    </p:blipFill>
                    <p:spPr>
                      <a:xfrm>
                        <a:off x="4664111" y="1415044"/>
                        <a:ext cx="3656013" cy="2657475"/>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BFD728BB-1FCC-42F9-950A-053CFEB4B567}"/>
              </a:ext>
            </a:extLst>
          </p:cNvPr>
          <p:cNvSpPr/>
          <p:nvPr/>
        </p:nvSpPr>
        <p:spPr>
          <a:xfrm>
            <a:off x="1809337" y="4083182"/>
            <a:ext cx="1686680" cy="369332"/>
          </a:xfrm>
          <a:prstGeom prst="rect">
            <a:avLst/>
          </a:prstGeom>
        </p:spPr>
        <p:txBody>
          <a:bodyPr wrap="none">
            <a:spAutoFit/>
          </a:bodyPr>
          <a:lstStyle/>
          <a:p>
            <a:r>
              <a:rPr lang="fr-FR" dirty="0"/>
              <a:t>Décembre 2017</a:t>
            </a:r>
          </a:p>
        </p:txBody>
      </p:sp>
      <p:sp>
        <p:nvSpPr>
          <p:cNvPr id="12" name="Rectangle 11">
            <a:extLst>
              <a:ext uri="{FF2B5EF4-FFF2-40B4-BE49-F238E27FC236}">
                <a16:creationId xmlns:a16="http://schemas.microsoft.com/office/drawing/2014/main" id="{553E7E13-8548-4AD9-97E7-0FE6360DE8C4}"/>
              </a:ext>
            </a:extLst>
          </p:cNvPr>
          <p:cNvSpPr/>
          <p:nvPr/>
        </p:nvSpPr>
        <p:spPr>
          <a:xfrm>
            <a:off x="5785353" y="4083182"/>
            <a:ext cx="1413528" cy="369332"/>
          </a:xfrm>
          <a:prstGeom prst="rect">
            <a:avLst/>
          </a:prstGeom>
        </p:spPr>
        <p:txBody>
          <a:bodyPr wrap="none">
            <a:spAutoFit/>
          </a:bodyPr>
          <a:lstStyle/>
          <a:p>
            <a:r>
              <a:rPr lang="fr-FR" dirty="0"/>
              <a:t>Janvier 2018</a:t>
            </a:r>
          </a:p>
        </p:txBody>
      </p:sp>
      <p:sp>
        <p:nvSpPr>
          <p:cNvPr id="13" name="Rectangle 12">
            <a:extLst>
              <a:ext uri="{FF2B5EF4-FFF2-40B4-BE49-F238E27FC236}">
                <a16:creationId xmlns:a16="http://schemas.microsoft.com/office/drawing/2014/main" id="{FB3F7009-7A8F-4551-ABA9-3E54B960F32A}"/>
              </a:ext>
            </a:extLst>
          </p:cNvPr>
          <p:cNvSpPr/>
          <p:nvPr/>
        </p:nvSpPr>
        <p:spPr>
          <a:xfrm>
            <a:off x="1342746" y="4463177"/>
            <a:ext cx="6881911" cy="1477328"/>
          </a:xfrm>
          <a:prstGeom prst="rect">
            <a:avLst/>
          </a:prstGeom>
        </p:spPr>
        <p:txBody>
          <a:bodyPr wrap="square">
            <a:spAutoFit/>
          </a:bodyPr>
          <a:lstStyle/>
          <a:p>
            <a:r>
              <a:rPr lang="fr-FR" dirty="0"/>
              <a:t>Jaune : Conception du site</a:t>
            </a:r>
          </a:p>
          <a:p>
            <a:r>
              <a:rPr lang="fr-FR" dirty="0"/>
              <a:t>Violet : Rapport du projet</a:t>
            </a:r>
          </a:p>
          <a:p>
            <a:r>
              <a:rPr lang="fr-FR" dirty="0"/>
              <a:t>Voilà notre réalisation réelle</a:t>
            </a:r>
          </a:p>
          <a:p>
            <a:r>
              <a:rPr lang="fr-FR" dirty="0"/>
              <a:t>Le décalage est souvent dû au manque de disponibilité et aussi au manque de motivation.</a:t>
            </a:r>
          </a:p>
        </p:txBody>
      </p:sp>
    </p:spTree>
    <p:extLst>
      <p:ext uri="{BB962C8B-B14F-4D97-AF65-F5344CB8AC3E}">
        <p14:creationId xmlns:p14="http://schemas.microsoft.com/office/powerpoint/2010/main" val="36632921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1640" y="112955"/>
            <a:ext cx="7704667" cy="766192"/>
          </a:xfrm>
        </p:spPr>
        <p:txBody>
          <a:bodyPr/>
          <a:lstStyle/>
          <a:p>
            <a:r>
              <a:rPr lang="fr-FR" dirty="0"/>
              <a:t>Arborescence</a:t>
            </a:r>
          </a:p>
        </p:txBody>
      </p:sp>
      <p:pic>
        <p:nvPicPr>
          <p:cNvPr id="13" name="Image 12">
            <a:extLst>
              <a:ext uri="{FF2B5EF4-FFF2-40B4-BE49-F238E27FC236}">
                <a16:creationId xmlns:a16="http://schemas.microsoft.com/office/drawing/2014/main" id="{00FC827F-5814-4311-93B8-36E3EC6A2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36" y="879147"/>
            <a:ext cx="7535327" cy="5410955"/>
          </a:xfrm>
          <a:prstGeom prst="rect">
            <a:avLst/>
          </a:prstGeom>
        </p:spPr>
      </p:pic>
      <p:pic>
        <p:nvPicPr>
          <p:cNvPr id="21" name="Image 20">
            <a:extLst>
              <a:ext uri="{FF2B5EF4-FFF2-40B4-BE49-F238E27FC236}">
                <a16:creationId xmlns:a16="http://schemas.microsoft.com/office/drawing/2014/main" id="{A5B830BF-EFD6-4600-B88E-390CF8778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73875" cy="6858000"/>
          </a:xfrm>
          <a:prstGeom prst="rect">
            <a:avLst/>
          </a:prstGeom>
        </p:spPr>
      </p:pic>
    </p:spTree>
    <p:extLst>
      <p:ext uri="{BB962C8B-B14F-4D97-AF65-F5344CB8AC3E}">
        <p14:creationId xmlns:p14="http://schemas.microsoft.com/office/powerpoint/2010/main" val="169558282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Personnalisé 1">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FFFFFF"/>
      </a:hlink>
      <a:folHlink>
        <a:srgbClr val="7F7F7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287</TotalTime>
  <Words>508</Words>
  <Application>Microsoft Office PowerPoint</Application>
  <PresentationFormat>Affichage à l'écran (4:3)</PresentationFormat>
  <Paragraphs>83</Paragraphs>
  <Slides>16</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16</vt:i4>
      </vt:variant>
    </vt:vector>
  </HeadingPairs>
  <TitlesOfParts>
    <vt:vector size="22" baseType="lpstr">
      <vt:lpstr>Arial</vt:lpstr>
      <vt:lpstr>Arial Rounded MT Bold</vt:lpstr>
      <vt:lpstr>Trebuchet MS</vt:lpstr>
      <vt:lpstr>Tw Cen MT</vt:lpstr>
      <vt:lpstr>Circuit</vt:lpstr>
      <vt:lpstr>Worksheet</vt:lpstr>
      <vt:lpstr>Projet site web 2017/2018</vt:lpstr>
      <vt:lpstr>Sommaire</vt:lpstr>
      <vt:lpstr>Introduction</vt:lpstr>
      <vt:lpstr>Mission à réaliser</vt:lpstr>
      <vt:lpstr>Démarche adoptée</vt:lpstr>
      <vt:lpstr>Responsive WEB Design</vt:lpstr>
      <vt:lpstr>Planning prévu</vt:lpstr>
      <vt:lpstr>Planning réalisé</vt:lpstr>
      <vt:lpstr>Arborescence</vt:lpstr>
      <vt:lpstr>Exemple  Page d’accueil</vt:lpstr>
      <vt:lpstr>Exemple Menu</vt:lpstr>
      <vt:lpstr>Exemple bouton</vt:lpstr>
      <vt:lpstr>Répartition des tâches</vt:lpstr>
      <vt:lpstr>Difficultés rencontrées</vt:lpstr>
      <vt:lpstr>Présentation PowerPoint</vt:lpstr>
      <vt:lpstr>MERCI DE VOTRE ATTENTION</vt:lpstr>
    </vt:vector>
  </TitlesOfParts>
  <Company>IUT LENS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CDIN</dc:title>
  <dc:creator>RICHARD Alexandre</dc:creator>
  <cp:lastModifiedBy>richard alexandre</cp:lastModifiedBy>
  <cp:revision>39</cp:revision>
  <dcterms:created xsi:type="dcterms:W3CDTF">2017-01-09T12:07:04Z</dcterms:created>
  <dcterms:modified xsi:type="dcterms:W3CDTF">2018-01-14T13:19:54Z</dcterms:modified>
</cp:coreProperties>
</file>