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9" r:id="rId6"/>
    <p:sldId id="261" r:id="rId7"/>
    <p:sldId id="268" r:id="rId8"/>
    <p:sldId id="262" r:id="rId9"/>
    <p:sldId id="263" r:id="rId10"/>
    <p:sldId id="264" r:id="rId11"/>
    <p:sldId id="265" r:id="rId12"/>
    <p:sldId id="267" r:id="rId13"/>
  </p:sldIdLst>
  <p:sldSz cx="6858000" cy="9715500"/>
  <p:notesSz cx="6858000" cy="9715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2634" y="3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873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87363"/>
          </a:xfrm>
          <a:prstGeom prst="rect">
            <a:avLst/>
          </a:prstGeom>
        </p:spPr>
        <p:txBody>
          <a:bodyPr vert="horz" lIns="91440" tIns="45720" rIns="91440" bIns="45720" rtlCol="0"/>
          <a:lstStyle>
            <a:lvl1pPr algn="r">
              <a:defRPr sz="1200"/>
            </a:lvl1pPr>
          </a:lstStyle>
          <a:p>
            <a:fld id="{FAFFD5F0-499A-4565-B0B6-A6BEC0C1734B}" type="datetimeFigureOut">
              <a:rPr lang="en-US" smtClean="0"/>
              <a:t>06-Apr-2022</a:t>
            </a:fld>
            <a:endParaRPr lang="en-US"/>
          </a:p>
        </p:txBody>
      </p:sp>
      <p:sp>
        <p:nvSpPr>
          <p:cNvPr id="4" name="Slide Image Placeholder 3"/>
          <p:cNvSpPr>
            <a:spLocks noGrp="1" noRot="1" noChangeAspect="1"/>
          </p:cNvSpPr>
          <p:nvPr>
            <p:ph type="sldImg" idx="2"/>
          </p:nvPr>
        </p:nvSpPr>
        <p:spPr>
          <a:xfrm>
            <a:off x="2271713" y="1214438"/>
            <a:ext cx="2314575" cy="32797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675188"/>
            <a:ext cx="5486400" cy="38258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228138"/>
            <a:ext cx="2971800" cy="48736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9228138"/>
            <a:ext cx="2971800" cy="487362"/>
          </a:xfrm>
          <a:prstGeom prst="rect">
            <a:avLst/>
          </a:prstGeom>
        </p:spPr>
        <p:txBody>
          <a:bodyPr vert="horz" lIns="91440" tIns="45720" rIns="91440" bIns="45720" rtlCol="0" anchor="b"/>
          <a:lstStyle>
            <a:lvl1pPr algn="r">
              <a:defRPr sz="1200"/>
            </a:lvl1pPr>
          </a:lstStyle>
          <a:p>
            <a:fld id="{C531F4CE-013D-456C-A2A6-7CBB2E7E00A9}" type="slidenum">
              <a:rPr lang="en-US" smtClean="0"/>
              <a:t>‹#›</a:t>
            </a:fld>
            <a:endParaRPr lang="en-US"/>
          </a:p>
        </p:txBody>
      </p:sp>
    </p:spTree>
    <p:extLst>
      <p:ext uri="{BB962C8B-B14F-4D97-AF65-F5344CB8AC3E}">
        <p14:creationId xmlns:p14="http://schemas.microsoft.com/office/powerpoint/2010/main" val="33628414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14350" y="3011805"/>
            <a:ext cx="5829300" cy="204025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028700" y="5440680"/>
            <a:ext cx="4800600" cy="2428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06-Apr-2022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rgbClr val="C00000"/>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1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06-Apr-2022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rgbClr val="C00000"/>
                </a:solidFill>
                <a:latin typeface="Times New Roman"/>
                <a:cs typeface="Times New Roman"/>
              </a:defRPr>
            </a:lvl1pPr>
          </a:lstStyle>
          <a:p>
            <a:endParaRPr/>
          </a:p>
        </p:txBody>
      </p:sp>
      <p:sp>
        <p:nvSpPr>
          <p:cNvPr id="3" name="Holder 3"/>
          <p:cNvSpPr>
            <a:spLocks noGrp="1"/>
          </p:cNvSpPr>
          <p:nvPr>
            <p:ph sz="half" idx="2"/>
          </p:nvPr>
        </p:nvSpPr>
        <p:spPr>
          <a:xfrm>
            <a:off x="342900" y="2234565"/>
            <a:ext cx="2983230" cy="641223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531870" y="2234565"/>
            <a:ext cx="2983230" cy="641223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06-Apr-2022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rgbClr val="C00000"/>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06-Apr-2022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06-Apr-2022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6854951" cy="9701780"/>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358546" y="4410583"/>
            <a:ext cx="3632200" cy="391160"/>
          </a:xfrm>
          <a:prstGeom prst="rect">
            <a:avLst/>
          </a:prstGeom>
        </p:spPr>
        <p:txBody>
          <a:bodyPr wrap="square" lIns="0" tIns="0" rIns="0" bIns="0">
            <a:spAutoFit/>
          </a:bodyPr>
          <a:lstStyle>
            <a:lvl1pPr>
              <a:defRPr sz="2400" b="0" i="0">
                <a:solidFill>
                  <a:srgbClr val="C00000"/>
                </a:solidFill>
                <a:latin typeface="Times New Roman"/>
                <a:cs typeface="Times New Roman"/>
              </a:defRPr>
            </a:lvl1pPr>
          </a:lstStyle>
          <a:p>
            <a:endParaRPr/>
          </a:p>
        </p:txBody>
      </p:sp>
      <p:sp>
        <p:nvSpPr>
          <p:cNvPr id="3" name="Holder 3"/>
          <p:cNvSpPr>
            <a:spLocks noGrp="1"/>
          </p:cNvSpPr>
          <p:nvPr>
            <p:ph type="body" idx="1"/>
          </p:nvPr>
        </p:nvSpPr>
        <p:spPr>
          <a:xfrm>
            <a:off x="358546" y="4798009"/>
            <a:ext cx="5931535" cy="4784090"/>
          </a:xfrm>
          <a:prstGeom prst="rect">
            <a:avLst/>
          </a:prstGeom>
        </p:spPr>
        <p:txBody>
          <a:bodyPr wrap="square" lIns="0" tIns="0" rIns="0" bIns="0">
            <a:spAutoFit/>
          </a:bodyPr>
          <a:lstStyle>
            <a:lvl1pPr>
              <a:defRPr sz="1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2331720" y="9035415"/>
            <a:ext cx="2194560" cy="4857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42900" y="9035415"/>
            <a:ext cx="1577340" cy="4857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06-Apr-2022</a:t>
            </a:fld>
            <a:endParaRPr lang="en-US"/>
          </a:p>
        </p:txBody>
      </p:sp>
      <p:sp>
        <p:nvSpPr>
          <p:cNvPr id="6" name="Holder 6"/>
          <p:cNvSpPr>
            <a:spLocks noGrp="1"/>
          </p:cNvSpPr>
          <p:nvPr>
            <p:ph type="sldNum" sz="quarter" idx="7"/>
          </p:nvPr>
        </p:nvSpPr>
        <p:spPr>
          <a:xfrm>
            <a:off x="4937760" y="9035415"/>
            <a:ext cx="1577340" cy="4857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g"/><Relationship Id="rId9" Type="http://schemas.openxmlformats.org/officeDocument/2006/relationships/image" Target="../media/image9.jpg"/></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1.jpg"/><Relationship Id="rId7" Type="http://schemas.openxmlformats.org/officeDocument/2006/relationships/image" Target="../media/image15.jpg"/><Relationship Id="rId2" Type="http://schemas.openxmlformats.org/officeDocument/2006/relationships/image" Target="../media/image10.png"/><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3.jp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5.xml"/><Relationship Id="rId4" Type="http://schemas.openxmlformats.org/officeDocument/2006/relationships/image" Target="../media/image20.jpeg"/></Relationships>
</file>

<file path=ppt/slides/_rels/slide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7.jpg"/><Relationship Id="rId1" Type="http://schemas.openxmlformats.org/officeDocument/2006/relationships/slideLayout" Target="../slideLayouts/slideLayout5.xml"/><Relationship Id="rId4" Type="http://schemas.openxmlformats.org/officeDocument/2006/relationships/image" Target="../media/image22.jpeg"/></Relationships>
</file>

<file path=ppt/slides/_rels/slide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object 11"/>
          <p:cNvSpPr txBox="1"/>
          <p:nvPr/>
        </p:nvSpPr>
        <p:spPr>
          <a:xfrm>
            <a:off x="641705" y="1539620"/>
            <a:ext cx="1565174" cy="289823"/>
          </a:xfrm>
          <a:prstGeom prst="rect">
            <a:avLst/>
          </a:prstGeom>
        </p:spPr>
        <p:txBody>
          <a:bodyPr vert="horz" wrap="square" lIns="0" tIns="12700" rIns="0" bIns="0" rtlCol="0">
            <a:spAutoFit/>
          </a:bodyPr>
          <a:lstStyle/>
          <a:p>
            <a:pPr marL="12700">
              <a:lnSpc>
                <a:spcPct val="100000"/>
              </a:lnSpc>
              <a:spcBef>
                <a:spcPts val="100"/>
              </a:spcBef>
            </a:pPr>
            <a:r>
              <a:rPr lang="en-US" spc="-5" dirty="0" smtClean="0">
                <a:solidFill>
                  <a:srgbClr val="FFFFFF"/>
                </a:solidFill>
                <a:latin typeface="Times New Roman"/>
                <a:cs typeface="Times New Roman"/>
              </a:rPr>
              <a:t>December</a:t>
            </a:r>
            <a:r>
              <a:rPr sz="1800" spc="-114" dirty="0" smtClean="0">
                <a:solidFill>
                  <a:srgbClr val="FFFFFF"/>
                </a:solidFill>
                <a:latin typeface="Times New Roman"/>
                <a:cs typeface="Times New Roman"/>
              </a:rPr>
              <a:t> </a:t>
            </a:r>
            <a:r>
              <a:rPr sz="1800" spc="-5" dirty="0">
                <a:solidFill>
                  <a:srgbClr val="FFFFFF"/>
                </a:solidFill>
                <a:latin typeface="Times New Roman"/>
                <a:cs typeface="Times New Roman"/>
              </a:rPr>
              <a:t>-2021</a:t>
            </a:r>
            <a:endParaRPr sz="1800" dirty="0">
              <a:latin typeface="Times New Roman"/>
              <a:cs typeface="Times New Roman"/>
            </a:endParaRPr>
          </a:p>
        </p:txBody>
      </p:sp>
      <p:sp>
        <p:nvSpPr>
          <p:cNvPr id="12" name="object 12"/>
          <p:cNvSpPr txBox="1"/>
          <p:nvPr/>
        </p:nvSpPr>
        <p:spPr>
          <a:xfrm>
            <a:off x="692912" y="1675256"/>
            <a:ext cx="5664835" cy="939800"/>
          </a:xfrm>
          <a:prstGeom prst="rect">
            <a:avLst/>
          </a:prstGeom>
        </p:spPr>
        <p:txBody>
          <a:bodyPr vert="horz" wrap="square" lIns="0" tIns="12700" rIns="0" bIns="0" rtlCol="0">
            <a:spAutoFit/>
          </a:bodyPr>
          <a:lstStyle/>
          <a:p>
            <a:pPr marL="12700">
              <a:lnSpc>
                <a:spcPct val="100000"/>
              </a:lnSpc>
              <a:spcBef>
                <a:spcPts val="100"/>
              </a:spcBef>
            </a:pPr>
            <a:r>
              <a:rPr sz="6000" spc="-10" dirty="0">
                <a:solidFill>
                  <a:srgbClr val="FFFFFF"/>
                </a:solidFill>
                <a:latin typeface="Times New Roman"/>
                <a:cs typeface="Times New Roman"/>
              </a:rPr>
              <a:t>EEE</a:t>
            </a:r>
            <a:r>
              <a:rPr sz="6000" spc="-130" dirty="0">
                <a:solidFill>
                  <a:srgbClr val="FFFFFF"/>
                </a:solidFill>
                <a:latin typeface="Times New Roman"/>
                <a:cs typeface="Times New Roman"/>
              </a:rPr>
              <a:t> </a:t>
            </a:r>
            <a:r>
              <a:rPr sz="6000" spc="-5" dirty="0">
                <a:solidFill>
                  <a:srgbClr val="FFFFFF"/>
                </a:solidFill>
                <a:latin typeface="Times New Roman"/>
                <a:cs typeface="Times New Roman"/>
              </a:rPr>
              <a:t>MAGAZINE</a:t>
            </a:r>
            <a:endParaRPr sz="6000" dirty="0">
              <a:latin typeface="Times New Roman"/>
              <a:cs typeface="Times New Roman"/>
            </a:endParaRPr>
          </a:p>
        </p:txBody>
      </p:sp>
      <p:sp>
        <p:nvSpPr>
          <p:cNvPr id="13" name="object 13"/>
          <p:cNvSpPr txBox="1"/>
          <p:nvPr/>
        </p:nvSpPr>
        <p:spPr>
          <a:xfrm>
            <a:off x="947419" y="2867990"/>
            <a:ext cx="745490" cy="269240"/>
          </a:xfrm>
          <a:prstGeom prst="rect">
            <a:avLst/>
          </a:prstGeom>
        </p:spPr>
        <p:txBody>
          <a:bodyPr vert="horz" wrap="square" lIns="0" tIns="12065" rIns="0" bIns="0" rtlCol="0">
            <a:spAutoFit/>
          </a:bodyPr>
          <a:lstStyle/>
          <a:p>
            <a:pPr marL="12700">
              <a:lnSpc>
                <a:spcPct val="100000"/>
              </a:lnSpc>
              <a:spcBef>
                <a:spcPts val="95"/>
              </a:spcBef>
            </a:pPr>
            <a:r>
              <a:rPr sz="1600" b="1" u="heavy" spc="-5" dirty="0">
                <a:solidFill>
                  <a:srgbClr val="FFFF00"/>
                </a:solidFill>
                <a:uFill>
                  <a:solidFill>
                    <a:srgbClr val="FFFF00"/>
                  </a:solidFill>
                </a:uFill>
                <a:latin typeface="Times New Roman"/>
                <a:cs typeface="Times New Roman"/>
              </a:rPr>
              <a:t>VISI</a:t>
            </a:r>
            <a:r>
              <a:rPr sz="1600" b="1" u="heavy" spc="-25" dirty="0">
                <a:solidFill>
                  <a:srgbClr val="FFFF00"/>
                </a:solidFill>
                <a:uFill>
                  <a:solidFill>
                    <a:srgbClr val="FFFF00"/>
                  </a:solidFill>
                </a:uFill>
                <a:latin typeface="Times New Roman"/>
                <a:cs typeface="Times New Roman"/>
              </a:rPr>
              <a:t>O</a:t>
            </a:r>
            <a:r>
              <a:rPr sz="1600" b="1" u="heavy" spc="-5" dirty="0">
                <a:solidFill>
                  <a:srgbClr val="FFFF00"/>
                </a:solidFill>
                <a:uFill>
                  <a:solidFill>
                    <a:srgbClr val="FFFF00"/>
                  </a:solidFill>
                </a:uFill>
                <a:latin typeface="Times New Roman"/>
                <a:cs typeface="Times New Roman"/>
              </a:rPr>
              <a:t>N</a:t>
            </a:r>
            <a:endParaRPr sz="1600">
              <a:latin typeface="Times New Roman"/>
              <a:cs typeface="Times New Roman"/>
            </a:endParaRPr>
          </a:p>
        </p:txBody>
      </p:sp>
      <p:sp>
        <p:nvSpPr>
          <p:cNvPr id="14" name="object 14"/>
          <p:cNvSpPr txBox="1"/>
          <p:nvPr/>
        </p:nvSpPr>
        <p:spPr>
          <a:xfrm>
            <a:off x="329895" y="3245358"/>
            <a:ext cx="2735580" cy="752475"/>
          </a:xfrm>
          <a:prstGeom prst="rect">
            <a:avLst/>
          </a:prstGeom>
        </p:spPr>
        <p:txBody>
          <a:bodyPr vert="horz" wrap="square" lIns="0" tIns="19685" rIns="0" bIns="0" rtlCol="0">
            <a:spAutoFit/>
          </a:bodyPr>
          <a:lstStyle/>
          <a:p>
            <a:pPr marL="12700" marR="5080" algn="just">
              <a:lnSpc>
                <a:spcPts val="1430"/>
              </a:lnSpc>
              <a:spcBef>
                <a:spcPts val="155"/>
              </a:spcBef>
            </a:pPr>
            <a:r>
              <a:rPr sz="1200" spc="-70" dirty="0">
                <a:solidFill>
                  <a:srgbClr val="FFFFFF"/>
                </a:solidFill>
                <a:latin typeface="Times New Roman"/>
                <a:cs typeface="Times New Roman"/>
              </a:rPr>
              <a:t>To </a:t>
            </a:r>
            <a:r>
              <a:rPr sz="1200" dirty="0">
                <a:solidFill>
                  <a:srgbClr val="FFFFFF"/>
                </a:solidFill>
                <a:latin typeface="Times New Roman"/>
                <a:cs typeface="Times New Roman"/>
              </a:rPr>
              <a:t>Create globally competent Electrical </a:t>
            </a:r>
            <a:r>
              <a:rPr sz="1200" spc="-5" dirty="0">
                <a:solidFill>
                  <a:srgbClr val="FFFFFF"/>
                </a:solidFill>
                <a:latin typeface="Times New Roman"/>
                <a:cs typeface="Times New Roman"/>
              </a:rPr>
              <a:t>and  electronics Engineers </a:t>
            </a:r>
            <a:r>
              <a:rPr sz="1200" spc="-10" dirty="0">
                <a:solidFill>
                  <a:srgbClr val="FFFFFF"/>
                </a:solidFill>
                <a:latin typeface="Times New Roman"/>
                <a:cs typeface="Times New Roman"/>
              </a:rPr>
              <a:t>who </a:t>
            </a:r>
            <a:r>
              <a:rPr sz="1200" spc="-15" dirty="0">
                <a:solidFill>
                  <a:srgbClr val="FFFFFF"/>
                </a:solidFill>
                <a:latin typeface="Times New Roman"/>
                <a:cs typeface="Times New Roman"/>
              </a:rPr>
              <a:t>can </a:t>
            </a:r>
            <a:r>
              <a:rPr sz="1200" dirty="0">
                <a:solidFill>
                  <a:srgbClr val="FFFFFF"/>
                </a:solidFill>
                <a:latin typeface="Times New Roman"/>
                <a:cs typeface="Times New Roman"/>
              </a:rPr>
              <a:t>contribute to  the </a:t>
            </a:r>
            <a:r>
              <a:rPr sz="1200" spc="-5" dirty="0">
                <a:solidFill>
                  <a:srgbClr val="FFFFFF"/>
                </a:solidFill>
                <a:latin typeface="Times New Roman"/>
                <a:cs typeface="Times New Roman"/>
              </a:rPr>
              <a:t>growth </a:t>
            </a:r>
            <a:r>
              <a:rPr sz="1200" dirty="0">
                <a:solidFill>
                  <a:srgbClr val="FFFFFF"/>
                </a:solidFill>
                <a:latin typeface="Times New Roman"/>
                <a:cs typeface="Times New Roman"/>
              </a:rPr>
              <a:t>of the nation </a:t>
            </a:r>
            <a:r>
              <a:rPr sz="1200" spc="-5" dirty="0">
                <a:solidFill>
                  <a:srgbClr val="FFFFFF"/>
                </a:solidFill>
                <a:latin typeface="Times New Roman"/>
                <a:cs typeface="Times New Roman"/>
              </a:rPr>
              <a:t>and serve </a:t>
            </a:r>
            <a:r>
              <a:rPr sz="1200" dirty="0">
                <a:solidFill>
                  <a:srgbClr val="FFFFFF"/>
                </a:solidFill>
                <a:latin typeface="Times New Roman"/>
                <a:cs typeface="Times New Roman"/>
              </a:rPr>
              <a:t>the  </a:t>
            </a:r>
            <a:r>
              <a:rPr sz="1200" spc="-30" dirty="0">
                <a:solidFill>
                  <a:srgbClr val="FFFFFF"/>
                </a:solidFill>
                <a:latin typeface="Times New Roman"/>
                <a:cs typeface="Times New Roman"/>
              </a:rPr>
              <a:t>society.</a:t>
            </a:r>
            <a:endParaRPr sz="1200" dirty="0">
              <a:latin typeface="Times New Roman"/>
              <a:cs typeface="Times New Roman"/>
            </a:endParaRPr>
          </a:p>
        </p:txBody>
      </p:sp>
      <p:sp>
        <p:nvSpPr>
          <p:cNvPr id="15" name="object 15"/>
          <p:cNvSpPr txBox="1"/>
          <p:nvPr/>
        </p:nvSpPr>
        <p:spPr>
          <a:xfrm>
            <a:off x="2057145" y="2369579"/>
            <a:ext cx="3877310" cy="805180"/>
          </a:xfrm>
          <a:prstGeom prst="rect">
            <a:avLst/>
          </a:prstGeom>
        </p:spPr>
        <p:txBody>
          <a:bodyPr vert="horz" wrap="square" lIns="0" tIns="151130" rIns="0" bIns="0" rtlCol="0">
            <a:spAutoFit/>
          </a:bodyPr>
          <a:lstStyle/>
          <a:p>
            <a:pPr marL="12700">
              <a:lnSpc>
                <a:spcPct val="100000"/>
              </a:lnSpc>
              <a:spcBef>
                <a:spcPts val="1190"/>
              </a:spcBef>
            </a:pPr>
            <a:r>
              <a:rPr sz="1800" spc="-25" dirty="0">
                <a:solidFill>
                  <a:srgbClr val="FFFFFF"/>
                </a:solidFill>
                <a:latin typeface="Carlito"/>
                <a:cs typeface="Carlito"/>
              </a:rPr>
              <a:t>Power </a:t>
            </a:r>
            <a:r>
              <a:rPr sz="1800" spc="-5" dirty="0">
                <a:solidFill>
                  <a:srgbClr val="FFFFFF"/>
                </a:solidFill>
                <a:latin typeface="Carlito"/>
                <a:cs typeface="Carlito"/>
              </a:rPr>
              <a:t>is </a:t>
            </a:r>
            <a:r>
              <a:rPr sz="1800" spc="-20" dirty="0">
                <a:solidFill>
                  <a:srgbClr val="FFFFFF"/>
                </a:solidFill>
                <a:latin typeface="Carlito"/>
                <a:cs typeface="Carlito"/>
              </a:rPr>
              <a:t>Knowledge…Knowledge </a:t>
            </a:r>
            <a:r>
              <a:rPr sz="1800" spc="-5" dirty="0">
                <a:solidFill>
                  <a:srgbClr val="FFFFFF"/>
                </a:solidFill>
                <a:latin typeface="Carlito"/>
                <a:cs typeface="Carlito"/>
              </a:rPr>
              <a:t>is</a:t>
            </a:r>
            <a:r>
              <a:rPr sz="1800" spc="80" dirty="0">
                <a:solidFill>
                  <a:srgbClr val="FFFFFF"/>
                </a:solidFill>
                <a:latin typeface="Carlito"/>
                <a:cs typeface="Carlito"/>
              </a:rPr>
              <a:t> </a:t>
            </a:r>
            <a:r>
              <a:rPr sz="1800" spc="-85" dirty="0">
                <a:solidFill>
                  <a:srgbClr val="FFFFFF"/>
                </a:solidFill>
                <a:latin typeface="Carlito"/>
                <a:cs typeface="Carlito"/>
              </a:rPr>
              <a:t>Power.</a:t>
            </a:r>
            <a:endParaRPr sz="1800" dirty="0">
              <a:latin typeface="Carlito"/>
              <a:cs typeface="Carlito"/>
            </a:endParaRPr>
          </a:p>
          <a:p>
            <a:pPr marL="2026285">
              <a:lnSpc>
                <a:spcPct val="100000"/>
              </a:lnSpc>
              <a:spcBef>
                <a:spcPts val="970"/>
              </a:spcBef>
            </a:pPr>
            <a:r>
              <a:rPr sz="1600" u="sng" spc="-5" dirty="0">
                <a:solidFill>
                  <a:srgbClr val="FFFF00"/>
                </a:solidFill>
                <a:uFill>
                  <a:solidFill>
                    <a:srgbClr val="FFFF00"/>
                  </a:solidFill>
                </a:uFill>
                <a:latin typeface="Times New Roman"/>
                <a:cs typeface="Times New Roman"/>
              </a:rPr>
              <a:t>MISSION</a:t>
            </a:r>
            <a:endParaRPr sz="1600" dirty="0">
              <a:latin typeface="Times New Roman"/>
              <a:cs typeface="Times New Roman"/>
            </a:endParaRPr>
          </a:p>
        </p:txBody>
      </p:sp>
      <p:sp>
        <p:nvSpPr>
          <p:cNvPr id="16" name="object 16"/>
          <p:cNvSpPr txBox="1"/>
          <p:nvPr/>
        </p:nvSpPr>
        <p:spPr>
          <a:xfrm>
            <a:off x="3263900" y="3200145"/>
            <a:ext cx="3294379" cy="819785"/>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FFFFFF"/>
                </a:solidFill>
                <a:latin typeface="Times New Roman"/>
                <a:cs typeface="Times New Roman"/>
              </a:rPr>
              <a:t>* </a:t>
            </a:r>
            <a:r>
              <a:rPr sz="1200" spc="-70" dirty="0">
                <a:solidFill>
                  <a:srgbClr val="FFFFFF"/>
                </a:solidFill>
                <a:latin typeface="Times New Roman"/>
                <a:cs typeface="Times New Roman"/>
              </a:rPr>
              <a:t>To </a:t>
            </a:r>
            <a:r>
              <a:rPr sz="1200" spc="-5" dirty="0">
                <a:solidFill>
                  <a:srgbClr val="FFFFFF"/>
                </a:solidFill>
                <a:latin typeface="Times New Roman"/>
                <a:cs typeface="Times New Roman"/>
              </a:rPr>
              <a:t>impart </a:t>
            </a:r>
            <a:r>
              <a:rPr sz="1200" dirty="0">
                <a:solidFill>
                  <a:srgbClr val="FFFFFF"/>
                </a:solidFill>
                <a:latin typeface="Times New Roman"/>
                <a:cs typeface="Times New Roman"/>
              </a:rPr>
              <a:t>students </a:t>
            </a:r>
            <a:r>
              <a:rPr sz="1200" spc="-5" dirty="0">
                <a:solidFill>
                  <a:srgbClr val="FFFFFF"/>
                </a:solidFill>
                <a:latin typeface="Times New Roman"/>
                <a:cs typeface="Times New Roman"/>
              </a:rPr>
              <a:t>centric quality</a:t>
            </a:r>
            <a:r>
              <a:rPr sz="1200" spc="40" dirty="0">
                <a:solidFill>
                  <a:srgbClr val="FFFFFF"/>
                </a:solidFill>
                <a:latin typeface="Times New Roman"/>
                <a:cs typeface="Times New Roman"/>
              </a:rPr>
              <a:t> </a:t>
            </a:r>
            <a:r>
              <a:rPr sz="1200" spc="-5" dirty="0">
                <a:solidFill>
                  <a:srgbClr val="FFFFFF"/>
                </a:solidFill>
                <a:latin typeface="Times New Roman"/>
                <a:cs typeface="Times New Roman"/>
              </a:rPr>
              <a:t>education</a:t>
            </a:r>
            <a:endParaRPr sz="1200" dirty="0">
              <a:latin typeface="Times New Roman"/>
              <a:cs typeface="Times New Roman"/>
            </a:endParaRPr>
          </a:p>
          <a:p>
            <a:pPr marL="12700" marR="5080">
              <a:lnSpc>
                <a:spcPct val="100000"/>
              </a:lnSpc>
              <a:spcBef>
                <a:spcPts val="15"/>
              </a:spcBef>
            </a:pPr>
            <a:r>
              <a:rPr sz="1200" spc="-55" dirty="0">
                <a:solidFill>
                  <a:srgbClr val="FFFFFF"/>
                </a:solidFill>
                <a:latin typeface="Times New Roman"/>
                <a:cs typeface="Times New Roman"/>
              </a:rPr>
              <a:t>*To </a:t>
            </a:r>
            <a:r>
              <a:rPr sz="1200" spc="-5" dirty="0">
                <a:solidFill>
                  <a:srgbClr val="FFFFFF"/>
                </a:solidFill>
                <a:latin typeface="Times New Roman"/>
                <a:cs typeface="Times New Roman"/>
              </a:rPr>
              <a:t>nurture </a:t>
            </a:r>
            <a:r>
              <a:rPr sz="1200" dirty="0">
                <a:solidFill>
                  <a:srgbClr val="FFFFFF"/>
                </a:solidFill>
                <a:latin typeface="Times New Roman"/>
                <a:cs typeface="Times New Roman"/>
              </a:rPr>
              <a:t>the </a:t>
            </a:r>
            <a:r>
              <a:rPr sz="1200" spc="-5" dirty="0">
                <a:solidFill>
                  <a:srgbClr val="FFFFFF"/>
                </a:solidFill>
                <a:latin typeface="Times New Roman"/>
                <a:cs typeface="Times New Roman"/>
              </a:rPr>
              <a:t>talents and impart moral values </a:t>
            </a:r>
            <a:r>
              <a:rPr sz="1200" dirty="0">
                <a:solidFill>
                  <a:srgbClr val="FFFFFF"/>
                </a:solidFill>
                <a:latin typeface="Times New Roman"/>
                <a:cs typeface="Times New Roman"/>
              </a:rPr>
              <a:t>to the  students</a:t>
            </a:r>
            <a:endParaRPr sz="1200" dirty="0">
              <a:latin typeface="Times New Roman"/>
              <a:cs typeface="Times New Roman"/>
            </a:endParaRPr>
          </a:p>
          <a:p>
            <a:pPr marL="12700">
              <a:lnSpc>
                <a:spcPct val="100000"/>
              </a:lnSpc>
            </a:pPr>
            <a:r>
              <a:rPr sz="1200" spc="-55" dirty="0">
                <a:solidFill>
                  <a:srgbClr val="FFFFFF"/>
                </a:solidFill>
                <a:latin typeface="Times New Roman"/>
                <a:cs typeface="Times New Roman"/>
              </a:rPr>
              <a:t>*To </a:t>
            </a:r>
            <a:r>
              <a:rPr sz="1200" spc="-5" dirty="0">
                <a:solidFill>
                  <a:srgbClr val="FFFFFF"/>
                </a:solidFill>
                <a:latin typeface="Times New Roman"/>
                <a:cs typeface="Times New Roman"/>
              </a:rPr>
              <a:t>keep abreast </a:t>
            </a:r>
            <a:r>
              <a:rPr sz="1200" dirty="0">
                <a:solidFill>
                  <a:srgbClr val="FFFFFF"/>
                </a:solidFill>
                <a:latin typeface="Times New Roman"/>
                <a:cs typeface="Times New Roman"/>
              </a:rPr>
              <a:t>the </a:t>
            </a:r>
            <a:r>
              <a:rPr sz="1200" spc="-5" dirty="0">
                <a:solidFill>
                  <a:srgbClr val="FFFFFF"/>
                </a:solidFill>
                <a:latin typeface="Times New Roman"/>
                <a:cs typeface="Times New Roman"/>
              </a:rPr>
              <a:t>technical knowledge</a:t>
            </a:r>
            <a:r>
              <a:rPr sz="1200" spc="235" dirty="0">
                <a:solidFill>
                  <a:srgbClr val="FFFFFF"/>
                </a:solidFill>
                <a:latin typeface="Times New Roman"/>
                <a:cs typeface="Times New Roman"/>
              </a:rPr>
              <a:t> </a:t>
            </a:r>
            <a:r>
              <a:rPr sz="1200" spc="-5" dirty="0">
                <a:solidFill>
                  <a:srgbClr val="FFFFFF"/>
                </a:solidFill>
                <a:latin typeface="Times New Roman"/>
                <a:cs typeface="Times New Roman"/>
              </a:rPr>
              <a:t>among</a:t>
            </a:r>
            <a:endParaRPr sz="1200" dirty="0">
              <a:latin typeface="Times New Roman"/>
              <a:cs typeface="Times New Roman"/>
            </a:endParaRPr>
          </a:p>
        </p:txBody>
      </p:sp>
      <p:sp>
        <p:nvSpPr>
          <p:cNvPr id="17" name="object 17"/>
          <p:cNvSpPr txBox="1"/>
          <p:nvPr/>
        </p:nvSpPr>
        <p:spPr>
          <a:xfrm>
            <a:off x="560019" y="4013961"/>
            <a:ext cx="6083935" cy="2790190"/>
          </a:xfrm>
          <a:prstGeom prst="rect">
            <a:avLst/>
          </a:prstGeom>
        </p:spPr>
        <p:txBody>
          <a:bodyPr vert="horz" wrap="square" lIns="0" tIns="11430" rIns="0" bIns="0" rtlCol="0">
            <a:spAutoFit/>
          </a:bodyPr>
          <a:lstStyle/>
          <a:p>
            <a:pPr marL="2734945" marR="10160" indent="15240">
              <a:lnSpc>
                <a:spcPct val="100699"/>
              </a:lnSpc>
              <a:spcBef>
                <a:spcPts val="90"/>
              </a:spcBef>
              <a:tabLst>
                <a:tab pos="3434079" algn="l"/>
                <a:tab pos="3838575" algn="l"/>
                <a:tab pos="4448175" algn="l"/>
                <a:tab pos="4903470" algn="l"/>
              </a:tabLst>
            </a:pPr>
            <a:r>
              <a:rPr sz="1200" dirty="0">
                <a:solidFill>
                  <a:srgbClr val="FFFFFF"/>
                </a:solidFill>
                <a:latin typeface="Times New Roman"/>
                <a:cs typeface="Times New Roman"/>
              </a:rPr>
              <a:t>students	</a:t>
            </a:r>
            <a:r>
              <a:rPr sz="1200" spc="-5" dirty="0">
                <a:solidFill>
                  <a:srgbClr val="FFFFFF"/>
                </a:solidFill>
                <a:latin typeface="Times New Roman"/>
                <a:cs typeface="Times New Roman"/>
              </a:rPr>
              <a:t>a</a:t>
            </a:r>
            <a:r>
              <a:rPr sz="1200" dirty="0">
                <a:solidFill>
                  <a:srgbClr val="FFFFFF"/>
                </a:solidFill>
                <a:latin typeface="Times New Roman"/>
                <a:cs typeface="Times New Roman"/>
              </a:rPr>
              <a:t>nd	f</a:t>
            </a:r>
            <a:r>
              <a:rPr sz="1200" spc="-10" dirty="0">
                <a:solidFill>
                  <a:srgbClr val="FFFFFF"/>
                </a:solidFill>
                <a:latin typeface="Times New Roman"/>
                <a:cs typeface="Times New Roman"/>
              </a:rPr>
              <a:t>a</a:t>
            </a:r>
            <a:r>
              <a:rPr sz="1200" spc="-5" dirty="0">
                <a:solidFill>
                  <a:srgbClr val="FFFFFF"/>
                </a:solidFill>
                <a:latin typeface="Times New Roman"/>
                <a:cs typeface="Times New Roman"/>
              </a:rPr>
              <a:t>c</a:t>
            </a:r>
            <a:r>
              <a:rPr sz="1200" dirty="0">
                <a:solidFill>
                  <a:srgbClr val="FFFFFF"/>
                </a:solidFill>
                <a:latin typeface="Times New Roman"/>
                <a:cs typeface="Times New Roman"/>
              </a:rPr>
              <a:t>ulty	with	industr</a:t>
            </a:r>
            <a:r>
              <a:rPr sz="1200" spc="-35" dirty="0">
                <a:solidFill>
                  <a:srgbClr val="FFFFFF"/>
                </a:solidFill>
                <a:latin typeface="Times New Roman"/>
                <a:cs typeface="Times New Roman"/>
              </a:rPr>
              <a:t>y</a:t>
            </a:r>
            <a:r>
              <a:rPr sz="1200" spc="-5" dirty="0">
                <a:solidFill>
                  <a:srgbClr val="FFFFFF"/>
                </a:solidFill>
                <a:latin typeface="Times New Roman"/>
                <a:cs typeface="Times New Roman"/>
              </a:rPr>
              <a:t>-A</a:t>
            </a:r>
            <a:r>
              <a:rPr sz="1200" spc="-15" dirty="0">
                <a:solidFill>
                  <a:srgbClr val="FFFFFF"/>
                </a:solidFill>
                <a:latin typeface="Times New Roman"/>
                <a:cs typeface="Times New Roman"/>
              </a:rPr>
              <a:t>c</a:t>
            </a:r>
            <a:r>
              <a:rPr sz="1200" spc="-5" dirty="0">
                <a:solidFill>
                  <a:srgbClr val="FFFFFF"/>
                </a:solidFill>
                <a:latin typeface="Times New Roman"/>
                <a:cs typeface="Times New Roman"/>
              </a:rPr>
              <a:t>a</a:t>
            </a:r>
            <a:r>
              <a:rPr sz="1200" dirty="0">
                <a:solidFill>
                  <a:srgbClr val="FFFFFF"/>
                </a:solidFill>
                <a:latin typeface="Times New Roman"/>
                <a:cs typeface="Times New Roman"/>
              </a:rPr>
              <a:t>d</a:t>
            </a:r>
            <a:r>
              <a:rPr sz="1200" spc="-5" dirty="0">
                <a:solidFill>
                  <a:srgbClr val="FFFFFF"/>
                </a:solidFill>
                <a:latin typeface="Times New Roman"/>
                <a:cs typeface="Times New Roman"/>
              </a:rPr>
              <a:t>e</a:t>
            </a:r>
            <a:r>
              <a:rPr sz="1200" dirty="0">
                <a:solidFill>
                  <a:srgbClr val="FFFFFF"/>
                </a:solidFill>
                <a:latin typeface="Times New Roman"/>
                <a:cs typeface="Times New Roman"/>
              </a:rPr>
              <a:t>mia  </a:t>
            </a:r>
            <a:r>
              <a:rPr sz="1200" spc="-5" dirty="0">
                <a:solidFill>
                  <a:srgbClr val="FFFFFF"/>
                </a:solidFill>
                <a:latin typeface="Times New Roman"/>
                <a:cs typeface="Times New Roman"/>
              </a:rPr>
              <a:t>interaction.</a:t>
            </a:r>
            <a:endParaRPr sz="1200" dirty="0">
              <a:latin typeface="Times New Roman"/>
              <a:cs typeface="Times New Roman"/>
            </a:endParaRPr>
          </a:p>
          <a:p>
            <a:pPr marL="2734945" marR="449580">
              <a:lnSpc>
                <a:spcPct val="100000"/>
              </a:lnSpc>
            </a:pPr>
            <a:r>
              <a:rPr sz="1200" spc="-55" dirty="0">
                <a:solidFill>
                  <a:srgbClr val="FFFFFF"/>
                </a:solidFill>
                <a:latin typeface="Times New Roman"/>
                <a:cs typeface="Times New Roman"/>
              </a:rPr>
              <a:t>*To </a:t>
            </a:r>
            <a:r>
              <a:rPr sz="1200" spc="-5" dirty="0">
                <a:solidFill>
                  <a:srgbClr val="FFFFFF"/>
                </a:solidFill>
                <a:latin typeface="Times New Roman"/>
                <a:cs typeface="Times New Roman"/>
              </a:rPr>
              <a:t>enrich Research and Innovation </a:t>
            </a:r>
            <a:r>
              <a:rPr sz="1200" dirty="0">
                <a:solidFill>
                  <a:srgbClr val="FFFFFF"/>
                </a:solidFill>
                <a:latin typeface="Times New Roman"/>
                <a:cs typeface="Times New Roman"/>
              </a:rPr>
              <a:t>methods</a:t>
            </a:r>
            <a:r>
              <a:rPr sz="1200" spc="-60" dirty="0">
                <a:solidFill>
                  <a:srgbClr val="FFFFFF"/>
                </a:solidFill>
                <a:latin typeface="Times New Roman"/>
                <a:cs typeface="Times New Roman"/>
              </a:rPr>
              <a:t> </a:t>
            </a:r>
            <a:r>
              <a:rPr sz="1200" dirty="0">
                <a:solidFill>
                  <a:srgbClr val="FFFFFF"/>
                </a:solidFill>
                <a:latin typeface="Times New Roman"/>
                <a:cs typeface="Times New Roman"/>
              </a:rPr>
              <a:t>in  students </a:t>
            </a:r>
            <a:r>
              <a:rPr sz="1200" spc="-5" dirty="0">
                <a:solidFill>
                  <a:srgbClr val="FFFFFF"/>
                </a:solidFill>
                <a:latin typeface="Times New Roman"/>
                <a:cs typeface="Times New Roman"/>
              </a:rPr>
              <a:t>and faculty</a:t>
            </a:r>
            <a:endParaRPr sz="1200" dirty="0">
              <a:latin typeface="Times New Roman"/>
              <a:cs typeface="Times New Roman"/>
            </a:endParaRPr>
          </a:p>
          <a:p>
            <a:pPr algn="ctr">
              <a:lnSpc>
                <a:spcPts val="1580"/>
              </a:lnSpc>
            </a:pPr>
            <a:r>
              <a:rPr sz="1600" b="1" u="heavy" spc="-15" dirty="0">
                <a:solidFill>
                  <a:srgbClr val="FFFF00"/>
                </a:solidFill>
                <a:uFill>
                  <a:solidFill>
                    <a:srgbClr val="FFFF00"/>
                  </a:solidFill>
                </a:uFill>
                <a:latin typeface="Times New Roman"/>
                <a:cs typeface="Times New Roman"/>
              </a:rPr>
              <a:t>Statement Of </a:t>
            </a:r>
            <a:r>
              <a:rPr sz="1600" b="1" u="heavy" spc="25" dirty="0">
                <a:solidFill>
                  <a:srgbClr val="FFFF00"/>
                </a:solidFill>
                <a:uFill>
                  <a:solidFill>
                    <a:srgbClr val="FFFF00"/>
                  </a:solidFill>
                </a:uFill>
                <a:latin typeface="Times New Roman"/>
                <a:cs typeface="Times New Roman"/>
              </a:rPr>
              <a:t> </a:t>
            </a:r>
            <a:r>
              <a:rPr sz="1600" b="1" u="heavy" spc="-40" dirty="0">
                <a:solidFill>
                  <a:srgbClr val="FFFF00"/>
                </a:solidFill>
                <a:uFill>
                  <a:solidFill>
                    <a:srgbClr val="FFFF00"/>
                  </a:solidFill>
                </a:uFill>
                <a:latin typeface="Times New Roman"/>
                <a:cs typeface="Times New Roman"/>
              </a:rPr>
              <a:t>PEO’s</a:t>
            </a:r>
            <a:endParaRPr sz="1600" dirty="0">
              <a:latin typeface="Times New Roman"/>
              <a:cs typeface="Times New Roman"/>
            </a:endParaRPr>
          </a:p>
          <a:p>
            <a:pPr marL="12700">
              <a:lnSpc>
                <a:spcPct val="100000"/>
              </a:lnSpc>
              <a:spcBef>
                <a:spcPts val="15"/>
              </a:spcBef>
            </a:pPr>
            <a:r>
              <a:rPr sz="1200" spc="-5" dirty="0">
                <a:solidFill>
                  <a:srgbClr val="FFFFFF"/>
                </a:solidFill>
                <a:latin typeface="Times New Roman"/>
                <a:cs typeface="Times New Roman"/>
              </a:rPr>
              <a:t>Graduate Engineers will </a:t>
            </a:r>
            <a:r>
              <a:rPr sz="1200" dirty="0">
                <a:solidFill>
                  <a:srgbClr val="FFFFFF"/>
                </a:solidFill>
                <a:latin typeface="Times New Roman"/>
                <a:cs typeface="Times New Roman"/>
              </a:rPr>
              <a:t>be </a:t>
            </a:r>
            <a:r>
              <a:rPr sz="1200" spc="-5" dirty="0">
                <a:solidFill>
                  <a:srgbClr val="FFFFFF"/>
                </a:solidFill>
                <a:latin typeface="Times New Roman"/>
                <a:cs typeface="Times New Roman"/>
              </a:rPr>
              <a:t>able</a:t>
            </a:r>
            <a:r>
              <a:rPr sz="1200" spc="70" dirty="0">
                <a:solidFill>
                  <a:srgbClr val="FFFFFF"/>
                </a:solidFill>
                <a:latin typeface="Times New Roman"/>
                <a:cs typeface="Times New Roman"/>
              </a:rPr>
              <a:t> </a:t>
            </a:r>
            <a:r>
              <a:rPr sz="1200" dirty="0">
                <a:solidFill>
                  <a:srgbClr val="FFFFFF"/>
                </a:solidFill>
                <a:latin typeface="Times New Roman"/>
                <a:cs typeface="Times New Roman"/>
              </a:rPr>
              <a:t>to:</a:t>
            </a:r>
            <a:endParaRPr sz="1200" dirty="0">
              <a:latin typeface="Times New Roman"/>
              <a:cs typeface="Times New Roman"/>
            </a:endParaRPr>
          </a:p>
          <a:p>
            <a:pPr marL="12700" marR="16510">
              <a:lnSpc>
                <a:spcPct val="100000"/>
              </a:lnSpc>
              <a:tabLst>
                <a:tab pos="494030" algn="l"/>
                <a:tab pos="1186180" algn="l"/>
                <a:tab pos="1978660" algn="l"/>
                <a:tab pos="2964815" algn="l"/>
                <a:tab pos="3380740" algn="l"/>
                <a:tab pos="4321810" algn="l"/>
                <a:tab pos="5339715" algn="l"/>
                <a:tab pos="5940425" algn="l"/>
              </a:tabLst>
            </a:pPr>
            <a:r>
              <a:rPr sz="1200" spc="-5" dirty="0">
                <a:solidFill>
                  <a:srgbClr val="FFFFFF"/>
                </a:solidFill>
                <a:latin typeface="Times New Roman"/>
                <a:cs typeface="Times New Roman"/>
              </a:rPr>
              <a:t>PEO	1:App</a:t>
            </a:r>
            <a:r>
              <a:rPr sz="1200" spc="10" dirty="0">
                <a:solidFill>
                  <a:srgbClr val="FFFFFF"/>
                </a:solidFill>
                <a:latin typeface="Times New Roman"/>
                <a:cs typeface="Times New Roman"/>
              </a:rPr>
              <a:t>l</a:t>
            </a:r>
            <a:r>
              <a:rPr sz="1200" dirty="0">
                <a:solidFill>
                  <a:srgbClr val="FFFFFF"/>
                </a:solidFill>
                <a:latin typeface="Times New Roman"/>
                <a:cs typeface="Times New Roman"/>
              </a:rPr>
              <a:t>y	</a:t>
            </a:r>
            <a:r>
              <a:rPr sz="1200" spc="-5" dirty="0">
                <a:solidFill>
                  <a:srgbClr val="FFFFFF"/>
                </a:solidFill>
                <a:latin typeface="Times New Roman"/>
                <a:cs typeface="Times New Roman"/>
              </a:rPr>
              <a:t>s</a:t>
            </a:r>
            <a:r>
              <a:rPr sz="1200" spc="-20" dirty="0">
                <a:solidFill>
                  <a:srgbClr val="FFFFFF"/>
                </a:solidFill>
                <a:latin typeface="Times New Roman"/>
                <a:cs typeface="Times New Roman"/>
              </a:rPr>
              <a:t>c</a:t>
            </a:r>
            <a:r>
              <a:rPr sz="1200" spc="10" dirty="0">
                <a:solidFill>
                  <a:srgbClr val="FFFFFF"/>
                </a:solidFill>
                <a:latin typeface="Times New Roman"/>
                <a:cs typeface="Times New Roman"/>
              </a:rPr>
              <a:t>i</a:t>
            </a:r>
            <a:r>
              <a:rPr sz="1200" spc="-5" dirty="0">
                <a:solidFill>
                  <a:srgbClr val="FFFFFF"/>
                </a:solidFill>
                <a:latin typeface="Times New Roman"/>
                <a:cs typeface="Times New Roman"/>
              </a:rPr>
              <a:t>e</a:t>
            </a:r>
            <a:r>
              <a:rPr sz="1200" dirty="0">
                <a:solidFill>
                  <a:srgbClr val="FFFFFF"/>
                </a:solidFill>
                <a:latin typeface="Times New Roman"/>
                <a:cs typeface="Times New Roman"/>
              </a:rPr>
              <a:t>n</a:t>
            </a:r>
            <a:r>
              <a:rPr sz="1200" spc="10" dirty="0">
                <a:solidFill>
                  <a:srgbClr val="FFFFFF"/>
                </a:solidFill>
                <a:latin typeface="Times New Roman"/>
                <a:cs typeface="Times New Roman"/>
              </a:rPr>
              <a:t>t</a:t>
            </a:r>
            <a:r>
              <a:rPr sz="1200" dirty="0">
                <a:solidFill>
                  <a:srgbClr val="FFFFFF"/>
                </a:solidFill>
                <a:latin typeface="Times New Roman"/>
                <a:cs typeface="Times New Roman"/>
              </a:rPr>
              <a:t>ifi</a:t>
            </a:r>
            <a:r>
              <a:rPr sz="1200" spc="-5" dirty="0">
                <a:solidFill>
                  <a:srgbClr val="FFFFFF"/>
                </a:solidFill>
                <a:latin typeface="Times New Roman"/>
                <a:cs typeface="Times New Roman"/>
              </a:rPr>
              <a:t>c</a:t>
            </a:r>
            <a:r>
              <a:rPr sz="1200" dirty="0">
                <a:solidFill>
                  <a:srgbClr val="FFFFFF"/>
                </a:solidFill>
                <a:latin typeface="Times New Roman"/>
                <a:cs typeface="Times New Roman"/>
              </a:rPr>
              <a:t>,	</a:t>
            </a:r>
            <a:r>
              <a:rPr sz="1200" spc="-5" dirty="0">
                <a:solidFill>
                  <a:srgbClr val="FFFFFF"/>
                </a:solidFill>
                <a:latin typeface="Times New Roman"/>
                <a:cs typeface="Times New Roman"/>
              </a:rPr>
              <a:t>Ma</a:t>
            </a:r>
            <a:r>
              <a:rPr sz="1200" dirty="0">
                <a:solidFill>
                  <a:srgbClr val="FFFFFF"/>
                </a:solidFill>
                <a:latin typeface="Times New Roman"/>
                <a:cs typeface="Times New Roman"/>
              </a:rPr>
              <a:t>t</a:t>
            </a:r>
            <a:r>
              <a:rPr sz="1200" spc="10" dirty="0">
                <a:solidFill>
                  <a:srgbClr val="FFFFFF"/>
                </a:solidFill>
                <a:latin typeface="Times New Roman"/>
                <a:cs typeface="Times New Roman"/>
              </a:rPr>
              <a:t>h</a:t>
            </a:r>
            <a:r>
              <a:rPr sz="1200" spc="-5" dirty="0">
                <a:solidFill>
                  <a:srgbClr val="FFFFFF"/>
                </a:solidFill>
                <a:latin typeface="Times New Roman"/>
                <a:cs typeface="Times New Roman"/>
              </a:rPr>
              <a:t>e</a:t>
            </a:r>
            <a:r>
              <a:rPr sz="1200" spc="10" dirty="0">
                <a:solidFill>
                  <a:srgbClr val="FFFFFF"/>
                </a:solidFill>
                <a:latin typeface="Times New Roman"/>
                <a:cs typeface="Times New Roman"/>
              </a:rPr>
              <a:t>m</a:t>
            </a:r>
            <a:r>
              <a:rPr sz="1200" spc="-5" dirty="0">
                <a:solidFill>
                  <a:srgbClr val="FFFFFF"/>
                </a:solidFill>
                <a:latin typeface="Times New Roman"/>
                <a:cs typeface="Times New Roman"/>
              </a:rPr>
              <a:t>a</a:t>
            </a:r>
            <a:r>
              <a:rPr sz="1200" dirty="0">
                <a:solidFill>
                  <a:srgbClr val="FFFFFF"/>
                </a:solidFill>
                <a:latin typeface="Times New Roman"/>
                <a:cs typeface="Times New Roman"/>
              </a:rPr>
              <a:t>t</a:t>
            </a:r>
            <a:r>
              <a:rPr sz="1200" spc="10" dirty="0">
                <a:solidFill>
                  <a:srgbClr val="FFFFFF"/>
                </a:solidFill>
                <a:latin typeface="Times New Roman"/>
                <a:cs typeface="Times New Roman"/>
              </a:rPr>
              <a:t>i</a:t>
            </a:r>
            <a:r>
              <a:rPr sz="1200" spc="-10" dirty="0">
                <a:solidFill>
                  <a:srgbClr val="FFFFFF"/>
                </a:solidFill>
                <a:latin typeface="Times New Roman"/>
                <a:cs typeface="Times New Roman"/>
              </a:rPr>
              <a:t>c</a:t>
            </a:r>
            <a:r>
              <a:rPr sz="1200" spc="-5" dirty="0">
                <a:solidFill>
                  <a:srgbClr val="FFFFFF"/>
                </a:solidFill>
                <a:latin typeface="Times New Roman"/>
                <a:cs typeface="Times New Roman"/>
              </a:rPr>
              <a:t>s</a:t>
            </a:r>
            <a:r>
              <a:rPr sz="1200" dirty="0">
                <a:solidFill>
                  <a:srgbClr val="FFFFFF"/>
                </a:solidFill>
                <a:latin typeface="Times New Roman"/>
                <a:cs typeface="Times New Roman"/>
              </a:rPr>
              <a:t>	</a:t>
            </a:r>
            <a:r>
              <a:rPr sz="1200" spc="-5" dirty="0">
                <a:solidFill>
                  <a:srgbClr val="FFFFFF"/>
                </a:solidFill>
                <a:latin typeface="Times New Roman"/>
                <a:cs typeface="Times New Roman"/>
              </a:rPr>
              <a:t>a</a:t>
            </a:r>
            <a:r>
              <a:rPr sz="1200" dirty="0">
                <a:solidFill>
                  <a:srgbClr val="FFFFFF"/>
                </a:solidFill>
                <a:latin typeface="Times New Roman"/>
                <a:cs typeface="Times New Roman"/>
              </a:rPr>
              <a:t>nd	</a:t>
            </a:r>
            <a:r>
              <a:rPr sz="1200" spc="-5" dirty="0">
                <a:solidFill>
                  <a:srgbClr val="FFFFFF"/>
                </a:solidFill>
                <a:latin typeface="Times New Roman"/>
                <a:cs typeface="Times New Roman"/>
              </a:rPr>
              <a:t>E</a:t>
            </a:r>
            <a:r>
              <a:rPr sz="1200" dirty="0">
                <a:solidFill>
                  <a:srgbClr val="FFFFFF"/>
                </a:solidFill>
                <a:latin typeface="Times New Roman"/>
                <a:cs typeface="Times New Roman"/>
              </a:rPr>
              <a:t>n</a:t>
            </a:r>
            <a:r>
              <a:rPr sz="1200" spc="-25" dirty="0">
                <a:solidFill>
                  <a:srgbClr val="FFFFFF"/>
                </a:solidFill>
                <a:latin typeface="Times New Roman"/>
                <a:cs typeface="Times New Roman"/>
              </a:rPr>
              <a:t>g</a:t>
            </a:r>
            <a:r>
              <a:rPr sz="1200" dirty="0">
                <a:solidFill>
                  <a:srgbClr val="FFFFFF"/>
                </a:solidFill>
                <a:latin typeface="Times New Roman"/>
                <a:cs typeface="Times New Roman"/>
              </a:rPr>
              <a:t>in</a:t>
            </a:r>
            <a:r>
              <a:rPr sz="1200" spc="-5" dirty="0">
                <a:solidFill>
                  <a:srgbClr val="FFFFFF"/>
                </a:solidFill>
                <a:latin typeface="Times New Roman"/>
                <a:cs typeface="Times New Roman"/>
              </a:rPr>
              <a:t>eer</a:t>
            </a:r>
            <a:r>
              <a:rPr sz="1200" dirty="0">
                <a:solidFill>
                  <a:srgbClr val="FFFFFF"/>
                </a:solidFill>
                <a:latin typeface="Times New Roman"/>
                <a:cs typeface="Times New Roman"/>
              </a:rPr>
              <a:t>i</a:t>
            </a:r>
            <a:r>
              <a:rPr sz="1200" spc="10" dirty="0">
                <a:solidFill>
                  <a:srgbClr val="FFFFFF"/>
                </a:solidFill>
                <a:latin typeface="Times New Roman"/>
                <a:cs typeface="Times New Roman"/>
              </a:rPr>
              <a:t>n</a:t>
            </a:r>
            <a:r>
              <a:rPr sz="1200" dirty="0">
                <a:solidFill>
                  <a:srgbClr val="FFFFFF"/>
                </a:solidFill>
                <a:latin typeface="Times New Roman"/>
                <a:cs typeface="Times New Roman"/>
              </a:rPr>
              <a:t>g	</a:t>
            </a:r>
            <a:r>
              <a:rPr sz="1200" spc="-5" dirty="0">
                <a:solidFill>
                  <a:srgbClr val="FFFFFF"/>
                </a:solidFill>
                <a:latin typeface="Times New Roman"/>
                <a:cs typeface="Times New Roman"/>
              </a:rPr>
              <a:t>f</a:t>
            </a:r>
            <a:r>
              <a:rPr sz="1200" dirty="0">
                <a:solidFill>
                  <a:srgbClr val="FFFFFF"/>
                </a:solidFill>
                <a:latin typeface="Times New Roman"/>
                <a:cs typeface="Times New Roman"/>
              </a:rPr>
              <a:t>und</a:t>
            </a:r>
            <a:r>
              <a:rPr sz="1200" spc="-5" dirty="0">
                <a:solidFill>
                  <a:srgbClr val="FFFFFF"/>
                </a:solidFill>
                <a:latin typeface="Times New Roman"/>
                <a:cs typeface="Times New Roman"/>
              </a:rPr>
              <a:t>a</a:t>
            </a:r>
            <a:r>
              <a:rPr sz="1200" spc="10" dirty="0">
                <a:solidFill>
                  <a:srgbClr val="FFFFFF"/>
                </a:solidFill>
                <a:latin typeface="Times New Roman"/>
                <a:cs typeface="Times New Roman"/>
              </a:rPr>
              <a:t>m</a:t>
            </a:r>
            <a:r>
              <a:rPr sz="1200" spc="-5" dirty="0">
                <a:solidFill>
                  <a:srgbClr val="FFFFFF"/>
                </a:solidFill>
                <a:latin typeface="Times New Roman"/>
                <a:cs typeface="Times New Roman"/>
              </a:rPr>
              <a:t>e</a:t>
            </a:r>
            <a:r>
              <a:rPr sz="1200" dirty="0">
                <a:solidFill>
                  <a:srgbClr val="FFFFFF"/>
                </a:solidFill>
                <a:latin typeface="Times New Roman"/>
                <a:cs typeface="Times New Roman"/>
              </a:rPr>
              <a:t>n</a:t>
            </a:r>
            <a:r>
              <a:rPr sz="1200" spc="10" dirty="0">
                <a:solidFill>
                  <a:srgbClr val="FFFFFF"/>
                </a:solidFill>
                <a:latin typeface="Times New Roman"/>
                <a:cs typeface="Times New Roman"/>
              </a:rPr>
              <a:t>t</a:t>
            </a:r>
            <a:r>
              <a:rPr sz="1200" spc="-5" dirty="0">
                <a:solidFill>
                  <a:srgbClr val="FFFFFF"/>
                </a:solidFill>
                <a:latin typeface="Times New Roman"/>
                <a:cs typeface="Times New Roman"/>
              </a:rPr>
              <a:t>als</a:t>
            </a:r>
            <a:r>
              <a:rPr sz="1200" dirty="0">
                <a:solidFill>
                  <a:srgbClr val="FFFFFF"/>
                </a:solidFill>
                <a:latin typeface="Times New Roman"/>
                <a:cs typeface="Times New Roman"/>
              </a:rPr>
              <a:t>	</a:t>
            </a:r>
            <a:r>
              <a:rPr sz="1200" spc="-15" dirty="0">
                <a:solidFill>
                  <a:srgbClr val="FFFFFF"/>
                </a:solidFill>
                <a:latin typeface="Times New Roman"/>
                <a:cs typeface="Times New Roman"/>
              </a:rPr>
              <a:t>g</a:t>
            </a:r>
            <a:r>
              <a:rPr sz="1200" spc="-5" dirty="0">
                <a:solidFill>
                  <a:srgbClr val="FFFFFF"/>
                </a:solidFill>
                <a:latin typeface="Times New Roman"/>
                <a:cs typeface="Times New Roman"/>
              </a:rPr>
              <a:t>a</a:t>
            </a:r>
            <a:r>
              <a:rPr sz="1200" dirty="0">
                <a:solidFill>
                  <a:srgbClr val="FFFFFF"/>
                </a:solidFill>
                <a:latin typeface="Times New Roman"/>
                <a:cs typeface="Times New Roman"/>
              </a:rPr>
              <a:t>i</a:t>
            </a:r>
            <a:r>
              <a:rPr sz="1200" spc="10" dirty="0">
                <a:solidFill>
                  <a:srgbClr val="FFFFFF"/>
                </a:solidFill>
                <a:latin typeface="Times New Roman"/>
                <a:cs typeface="Times New Roman"/>
              </a:rPr>
              <a:t>n</a:t>
            </a:r>
            <a:r>
              <a:rPr sz="1200" spc="-5" dirty="0">
                <a:solidFill>
                  <a:srgbClr val="FFFFFF"/>
                </a:solidFill>
                <a:latin typeface="Times New Roman"/>
                <a:cs typeface="Times New Roman"/>
              </a:rPr>
              <a:t>e</a:t>
            </a:r>
            <a:r>
              <a:rPr sz="1200" dirty="0">
                <a:solidFill>
                  <a:srgbClr val="FFFFFF"/>
                </a:solidFill>
                <a:latin typeface="Times New Roman"/>
                <a:cs typeface="Times New Roman"/>
              </a:rPr>
              <a:t>d	to  </a:t>
            </a:r>
            <a:r>
              <a:rPr sz="1200" spc="-5" dirty="0">
                <a:solidFill>
                  <a:srgbClr val="FFFFFF"/>
                </a:solidFill>
                <a:latin typeface="Times New Roman"/>
                <a:cs typeface="Times New Roman"/>
              </a:rPr>
              <a:t>comprehend,analyse,design and create products and </a:t>
            </a:r>
            <a:r>
              <a:rPr sz="1200" dirty="0">
                <a:solidFill>
                  <a:srgbClr val="FFFFFF"/>
                </a:solidFill>
                <a:latin typeface="Times New Roman"/>
                <a:cs typeface="Times New Roman"/>
              </a:rPr>
              <a:t>solutions for </a:t>
            </a:r>
            <a:r>
              <a:rPr sz="1200" spc="-5" dirty="0">
                <a:solidFill>
                  <a:srgbClr val="FFFFFF"/>
                </a:solidFill>
                <a:latin typeface="Times New Roman"/>
                <a:cs typeface="Times New Roman"/>
              </a:rPr>
              <a:t>real </a:t>
            </a:r>
            <a:r>
              <a:rPr sz="1200" dirty="0">
                <a:solidFill>
                  <a:srgbClr val="FFFFFF"/>
                </a:solidFill>
                <a:latin typeface="Times New Roman"/>
                <a:cs typeface="Times New Roman"/>
              </a:rPr>
              <a:t>life </a:t>
            </a:r>
            <a:r>
              <a:rPr sz="1200" spc="-5" dirty="0">
                <a:solidFill>
                  <a:srgbClr val="FFFFFF"/>
                </a:solidFill>
                <a:latin typeface="Times New Roman"/>
                <a:cs typeface="Times New Roman"/>
              </a:rPr>
              <a:t>problems  PEO2:Contribute </a:t>
            </a:r>
            <a:r>
              <a:rPr sz="1200" dirty="0">
                <a:solidFill>
                  <a:srgbClr val="FFFFFF"/>
                </a:solidFill>
                <a:latin typeface="Times New Roman"/>
                <a:cs typeface="Times New Roman"/>
              </a:rPr>
              <a:t>to </a:t>
            </a:r>
            <a:r>
              <a:rPr sz="1200" spc="-5" dirty="0">
                <a:solidFill>
                  <a:srgbClr val="FFFFFF"/>
                </a:solidFill>
                <a:latin typeface="Times New Roman"/>
                <a:cs typeface="Times New Roman"/>
              </a:rPr>
              <a:t>industrial services and government organisations </a:t>
            </a:r>
            <a:r>
              <a:rPr sz="1200" dirty="0">
                <a:solidFill>
                  <a:srgbClr val="FFFFFF"/>
                </a:solidFill>
                <a:latin typeface="Times New Roman"/>
                <a:cs typeface="Times New Roman"/>
              </a:rPr>
              <a:t>by </a:t>
            </a:r>
            <a:r>
              <a:rPr sz="1200" spc="-5" dirty="0">
                <a:solidFill>
                  <a:srgbClr val="FFFFFF"/>
                </a:solidFill>
                <a:latin typeface="Times New Roman"/>
                <a:cs typeface="Times New Roman"/>
              </a:rPr>
              <a:t>applying </a:t>
            </a:r>
            <a:r>
              <a:rPr sz="1200" dirty="0">
                <a:solidFill>
                  <a:srgbClr val="FFFFFF"/>
                </a:solidFill>
                <a:latin typeface="Times New Roman"/>
                <a:cs typeface="Times New Roman"/>
              </a:rPr>
              <a:t>their </a:t>
            </a:r>
            <a:r>
              <a:rPr sz="1200" spc="-5" dirty="0">
                <a:solidFill>
                  <a:srgbClr val="FFFFFF"/>
                </a:solidFill>
                <a:latin typeface="Times New Roman"/>
                <a:cs typeface="Times New Roman"/>
              </a:rPr>
              <a:t>skills  gained through formal</a:t>
            </a:r>
            <a:r>
              <a:rPr sz="1200" spc="40" dirty="0">
                <a:solidFill>
                  <a:srgbClr val="FFFFFF"/>
                </a:solidFill>
                <a:latin typeface="Times New Roman"/>
                <a:cs typeface="Times New Roman"/>
              </a:rPr>
              <a:t> </a:t>
            </a:r>
            <a:r>
              <a:rPr sz="1200" spc="-5" dirty="0">
                <a:solidFill>
                  <a:srgbClr val="FFFFFF"/>
                </a:solidFill>
                <a:latin typeface="Times New Roman"/>
                <a:cs typeface="Times New Roman"/>
              </a:rPr>
              <a:t>education.</a:t>
            </a:r>
            <a:endParaRPr sz="1200" dirty="0">
              <a:latin typeface="Times New Roman"/>
              <a:cs typeface="Times New Roman"/>
            </a:endParaRPr>
          </a:p>
          <a:p>
            <a:pPr marL="12700" marR="5080" algn="just">
              <a:lnSpc>
                <a:spcPct val="100000"/>
              </a:lnSpc>
            </a:pPr>
            <a:r>
              <a:rPr sz="1200" spc="-25" dirty="0">
                <a:solidFill>
                  <a:srgbClr val="FFFFFF"/>
                </a:solidFill>
                <a:latin typeface="Times New Roman"/>
                <a:cs typeface="Times New Roman"/>
              </a:rPr>
              <a:t>PEO3:Work </a:t>
            </a:r>
            <a:r>
              <a:rPr sz="1200" dirty="0">
                <a:solidFill>
                  <a:srgbClr val="FFFFFF"/>
                </a:solidFill>
                <a:latin typeface="Times New Roman"/>
                <a:cs typeface="Times New Roman"/>
              </a:rPr>
              <a:t>on </a:t>
            </a:r>
            <a:r>
              <a:rPr sz="1200" spc="-10" dirty="0">
                <a:solidFill>
                  <a:srgbClr val="FFFFFF"/>
                </a:solidFill>
                <a:latin typeface="Times New Roman"/>
                <a:cs typeface="Times New Roman"/>
              </a:rPr>
              <a:t>emerging </a:t>
            </a:r>
            <a:r>
              <a:rPr sz="1200" dirty="0">
                <a:solidFill>
                  <a:srgbClr val="FFFFFF"/>
                </a:solidFill>
                <a:latin typeface="Times New Roman"/>
                <a:cs typeface="Times New Roman"/>
              </a:rPr>
              <a:t>technologies with </a:t>
            </a:r>
            <a:r>
              <a:rPr sz="1200" spc="-5" dirty="0">
                <a:solidFill>
                  <a:srgbClr val="FFFFFF"/>
                </a:solidFill>
                <a:latin typeface="Times New Roman"/>
                <a:cs typeface="Times New Roman"/>
              </a:rPr>
              <a:t>professional </a:t>
            </a:r>
            <a:r>
              <a:rPr sz="1200" dirty="0">
                <a:solidFill>
                  <a:srgbClr val="FFFFFF"/>
                </a:solidFill>
                <a:latin typeface="Times New Roman"/>
                <a:cs typeface="Times New Roman"/>
              </a:rPr>
              <a:t>communities,higher eduation ever  developing careers to </a:t>
            </a:r>
            <a:r>
              <a:rPr sz="1200" spc="-5" dirty="0">
                <a:solidFill>
                  <a:srgbClr val="FFFFFF"/>
                </a:solidFill>
                <a:latin typeface="Times New Roman"/>
                <a:cs typeface="Times New Roman"/>
              </a:rPr>
              <a:t>strengthen </a:t>
            </a:r>
            <a:r>
              <a:rPr sz="1200" dirty="0">
                <a:solidFill>
                  <a:srgbClr val="FFFFFF"/>
                </a:solidFill>
                <a:latin typeface="Times New Roman"/>
                <a:cs typeface="Times New Roman"/>
              </a:rPr>
              <a:t>human values </a:t>
            </a:r>
            <a:r>
              <a:rPr sz="1200" spc="-5" dirty="0">
                <a:solidFill>
                  <a:srgbClr val="FFFFFF"/>
                </a:solidFill>
                <a:latin typeface="Times New Roman"/>
                <a:cs typeface="Times New Roman"/>
              </a:rPr>
              <a:t>and social responsibilities </a:t>
            </a:r>
            <a:r>
              <a:rPr sz="1200" dirty="0">
                <a:solidFill>
                  <a:srgbClr val="FFFFFF"/>
                </a:solidFill>
                <a:latin typeface="Times New Roman"/>
                <a:cs typeface="Times New Roman"/>
              </a:rPr>
              <a:t>to </a:t>
            </a:r>
            <a:r>
              <a:rPr sz="1200" spc="-5" dirty="0">
                <a:solidFill>
                  <a:srgbClr val="FFFFFF"/>
                </a:solidFill>
                <a:latin typeface="Times New Roman"/>
                <a:cs typeface="Times New Roman"/>
              </a:rPr>
              <a:t>contribute towards  </a:t>
            </a:r>
            <a:r>
              <a:rPr sz="1200" spc="-30" dirty="0">
                <a:solidFill>
                  <a:srgbClr val="FFFFFF"/>
                </a:solidFill>
                <a:latin typeface="Times New Roman"/>
                <a:cs typeface="Times New Roman"/>
              </a:rPr>
              <a:t>society.</a:t>
            </a:r>
            <a:endParaRPr sz="1200" dirty="0">
              <a:latin typeface="Times New Roman"/>
              <a:cs typeface="Times New Roman"/>
            </a:endParaRPr>
          </a:p>
          <a:p>
            <a:pPr marL="12700" marR="5080" algn="just">
              <a:lnSpc>
                <a:spcPct val="100000"/>
              </a:lnSpc>
            </a:pPr>
            <a:r>
              <a:rPr sz="1200" spc="-10" dirty="0">
                <a:solidFill>
                  <a:srgbClr val="FFFFFF"/>
                </a:solidFill>
                <a:latin typeface="Times New Roman"/>
                <a:cs typeface="Times New Roman"/>
              </a:rPr>
              <a:t>PEO4:Adopt professional </a:t>
            </a:r>
            <a:r>
              <a:rPr sz="1200" spc="-5" dirty="0">
                <a:solidFill>
                  <a:srgbClr val="FFFFFF"/>
                </a:solidFill>
                <a:latin typeface="Times New Roman"/>
                <a:cs typeface="Times New Roman"/>
              </a:rPr>
              <a:t>and ethical </a:t>
            </a:r>
            <a:r>
              <a:rPr sz="1200" dirty="0">
                <a:solidFill>
                  <a:srgbClr val="FFFFFF"/>
                </a:solidFill>
                <a:latin typeface="Times New Roman"/>
                <a:cs typeface="Times New Roman"/>
              </a:rPr>
              <a:t>attitude for effectively resolving societal problems </a:t>
            </a:r>
            <a:r>
              <a:rPr sz="1200" spc="-5" dirty="0">
                <a:solidFill>
                  <a:srgbClr val="FFFFFF"/>
                </a:solidFill>
                <a:latin typeface="Times New Roman"/>
                <a:cs typeface="Times New Roman"/>
              </a:rPr>
              <a:t>through  multidisciplinary</a:t>
            </a:r>
            <a:r>
              <a:rPr sz="1200" spc="-15" dirty="0">
                <a:solidFill>
                  <a:srgbClr val="FFFFFF"/>
                </a:solidFill>
                <a:latin typeface="Times New Roman"/>
                <a:cs typeface="Times New Roman"/>
              </a:rPr>
              <a:t> </a:t>
            </a:r>
            <a:r>
              <a:rPr sz="1200" spc="-5" dirty="0">
                <a:solidFill>
                  <a:srgbClr val="FFFFFF"/>
                </a:solidFill>
                <a:latin typeface="Times New Roman"/>
                <a:cs typeface="Times New Roman"/>
              </a:rPr>
              <a:t>approach</a:t>
            </a:r>
            <a:endParaRPr sz="1200" dirty="0">
              <a:latin typeface="Times New Roman"/>
              <a:cs typeface="Times New Roman"/>
            </a:endParaRPr>
          </a:p>
        </p:txBody>
      </p:sp>
      <p:sp>
        <p:nvSpPr>
          <p:cNvPr id="18" name="object 18"/>
          <p:cNvSpPr txBox="1"/>
          <p:nvPr/>
        </p:nvSpPr>
        <p:spPr>
          <a:xfrm>
            <a:off x="4493514" y="6811670"/>
            <a:ext cx="1870075" cy="2834005"/>
          </a:xfrm>
          <a:prstGeom prst="rect">
            <a:avLst/>
          </a:prstGeom>
        </p:spPr>
        <p:txBody>
          <a:bodyPr vert="horz" wrap="square" lIns="0" tIns="75565" rIns="0" bIns="0" rtlCol="0">
            <a:spAutoFit/>
          </a:bodyPr>
          <a:lstStyle/>
          <a:p>
            <a:pPr marL="12700">
              <a:lnSpc>
                <a:spcPct val="100000"/>
              </a:lnSpc>
              <a:spcBef>
                <a:spcPts val="595"/>
              </a:spcBef>
            </a:pPr>
            <a:r>
              <a:rPr sz="1600" b="1" u="heavy" spc="-5" dirty="0">
                <a:solidFill>
                  <a:srgbClr val="FFFF00"/>
                </a:solidFill>
                <a:uFill>
                  <a:solidFill>
                    <a:srgbClr val="FFFF00"/>
                  </a:solidFill>
                </a:uFill>
                <a:latin typeface="Times New Roman"/>
                <a:cs typeface="Times New Roman"/>
              </a:rPr>
              <a:t>Contents</a:t>
            </a:r>
            <a:endParaRPr sz="1600">
              <a:latin typeface="Times New Roman"/>
              <a:cs typeface="Times New Roman"/>
            </a:endParaRPr>
          </a:p>
          <a:p>
            <a:pPr marL="12700" marR="480059">
              <a:lnSpc>
                <a:spcPct val="100000"/>
              </a:lnSpc>
              <a:spcBef>
                <a:spcPts val="495"/>
              </a:spcBef>
            </a:pPr>
            <a:r>
              <a:rPr sz="1600" spc="-25" dirty="0">
                <a:solidFill>
                  <a:srgbClr val="FFFFFF"/>
                </a:solidFill>
                <a:latin typeface="Times New Roman"/>
                <a:cs typeface="Times New Roman"/>
              </a:rPr>
              <a:t>1.Vision</a:t>
            </a:r>
            <a:r>
              <a:rPr sz="1600" spc="-130" dirty="0">
                <a:solidFill>
                  <a:srgbClr val="FFFFFF"/>
                </a:solidFill>
                <a:latin typeface="Times New Roman"/>
                <a:cs typeface="Times New Roman"/>
              </a:rPr>
              <a:t> </a:t>
            </a:r>
            <a:r>
              <a:rPr sz="1600" spc="-5" dirty="0">
                <a:solidFill>
                  <a:srgbClr val="FFFFFF"/>
                </a:solidFill>
                <a:latin typeface="Times New Roman"/>
                <a:cs typeface="Times New Roman"/>
              </a:rPr>
              <a:t>Mission  2.Message</a:t>
            </a:r>
            <a:endParaRPr sz="1600">
              <a:latin typeface="Times New Roman"/>
              <a:cs typeface="Times New Roman"/>
            </a:endParaRPr>
          </a:p>
          <a:p>
            <a:pPr marL="12700" marR="5080">
              <a:lnSpc>
                <a:spcPct val="100000"/>
              </a:lnSpc>
            </a:pPr>
            <a:r>
              <a:rPr sz="1600" spc="-5" dirty="0">
                <a:solidFill>
                  <a:srgbClr val="FFFFFF"/>
                </a:solidFill>
                <a:latin typeface="Times New Roman"/>
                <a:cs typeface="Times New Roman"/>
              </a:rPr>
              <a:t>3.Paper Publication  4.Faculty</a:t>
            </a:r>
            <a:r>
              <a:rPr sz="1600" spc="-55" dirty="0">
                <a:solidFill>
                  <a:srgbClr val="FFFFFF"/>
                </a:solidFill>
                <a:latin typeface="Times New Roman"/>
                <a:cs typeface="Times New Roman"/>
              </a:rPr>
              <a:t> </a:t>
            </a:r>
            <a:r>
              <a:rPr sz="1600" spc="-5" dirty="0">
                <a:solidFill>
                  <a:srgbClr val="FFFFFF"/>
                </a:solidFill>
                <a:latin typeface="Times New Roman"/>
                <a:cs typeface="Times New Roman"/>
              </a:rPr>
              <a:t>Participation  5.Students’ </a:t>
            </a:r>
            <a:r>
              <a:rPr sz="1600" spc="-20" dirty="0">
                <a:solidFill>
                  <a:srgbClr val="FFFFFF"/>
                </a:solidFill>
                <a:latin typeface="Times New Roman"/>
                <a:cs typeface="Times New Roman"/>
              </a:rPr>
              <a:t>Placement  </a:t>
            </a:r>
            <a:r>
              <a:rPr sz="1600" spc="-40" dirty="0">
                <a:solidFill>
                  <a:srgbClr val="FFFFFF"/>
                </a:solidFill>
                <a:latin typeface="Times New Roman"/>
                <a:cs typeface="Times New Roman"/>
              </a:rPr>
              <a:t>6.Webinar</a:t>
            </a:r>
            <a:endParaRPr sz="1600">
              <a:latin typeface="Times New Roman"/>
              <a:cs typeface="Times New Roman"/>
            </a:endParaRPr>
          </a:p>
          <a:p>
            <a:pPr marL="12700" marR="198120">
              <a:lnSpc>
                <a:spcPct val="100000"/>
              </a:lnSpc>
            </a:pPr>
            <a:r>
              <a:rPr sz="1600" spc="-5" dirty="0">
                <a:solidFill>
                  <a:srgbClr val="FFFFFF"/>
                </a:solidFill>
                <a:latin typeface="Times New Roman"/>
                <a:cs typeface="Times New Roman"/>
              </a:rPr>
              <a:t>7. Quiz</a:t>
            </a:r>
            <a:r>
              <a:rPr sz="1600" spc="-150" dirty="0">
                <a:solidFill>
                  <a:srgbClr val="FFFFFF"/>
                </a:solidFill>
                <a:latin typeface="Times New Roman"/>
                <a:cs typeface="Times New Roman"/>
              </a:rPr>
              <a:t> </a:t>
            </a:r>
            <a:r>
              <a:rPr sz="1600" spc="-5" dirty="0">
                <a:solidFill>
                  <a:srgbClr val="FFFFFF"/>
                </a:solidFill>
                <a:latin typeface="Times New Roman"/>
                <a:cs typeface="Times New Roman"/>
              </a:rPr>
              <a:t>Competition  8.Add On</a:t>
            </a:r>
            <a:r>
              <a:rPr sz="1600" spc="-80" dirty="0">
                <a:solidFill>
                  <a:srgbClr val="FFFFFF"/>
                </a:solidFill>
                <a:latin typeface="Times New Roman"/>
                <a:cs typeface="Times New Roman"/>
              </a:rPr>
              <a:t> </a:t>
            </a:r>
            <a:r>
              <a:rPr sz="1600" spc="-5" dirty="0">
                <a:solidFill>
                  <a:srgbClr val="FFFFFF"/>
                </a:solidFill>
                <a:latin typeface="Times New Roman"/>
                <a:cs typeface="Times New Roman"/>
              </a:rPr>
              <a:t>course</a:t>
            </a:r>
            <a:endParaRPr sz="1600">
              <a:latin typeface="Times New Roman"/>
              <a:cs typeface="Times New Roman"/>
            </a:endParaRPr>
          </a:p>
          <a:p>
            <a:pPr marL="212090" indent="-200025">
              <a:lnSpc>
                <a:spcPct val="100000"/>
              </a:lnSpc>
              <a:buAutoNum type="arabicPeriod" startAt="9"/>
              <a:tabLst>
                <a:tab pos="212725" algn="l"/>
              </a:tabLst>
            </a:pPr>
            <a:r>
              <a:rPr sz="1600" spc="-40" dirty="0">
                <a:solidFill>
                  <a:srgbClr val="FFFFFF"/>
                </a:solidFill>
                <a:latin typeface="Times New Roman"/>
                <a:cs typeface="Times New Roman"/>
              </a:rPr>
              <a:t>Topper</a:t>
            </a:r>
            <a:r>
              <a:rPr sz="1600" spc="-30" dirty="0">
                <a:solidFill>
                  <a:srgbClr val="FFFFFF"/>
                </a:solidFill>
                <a:latin typeface="Times New Roman"/>
                <a:cs typeface="Times New Roman"/>
              </a:rPr>
              <a:t> </a:t>
            </a:r>
            <a:r>
              <a:rPr sz="1600" spc="-5" dirty="0">
                <a:solidFill>
                  <a:srgbClr val="FFFFFF"/>
                </a:solidFill>
                <a:latin typeface="Times New Roman"/>
                <a:cs typeface="Times New Roman"/>
              </a:rPr>
              <a:t>List</a:t>
            </a:r>
            <a:endParaRPr sz="1600">
              <a:latin typeface="Times New Roman"/>
              <a:cs typeface="Times New Roman"/>
            </a:endParaRPr>
          </a:p>
          <a:p>
            <a:pPr marL="268605" indent="-256540">
              <a:lnSpc>
                <a:spcPct val="100000"/>
              </a:lnSpc>
              <a:buAutoNum type="arabicPeriod" startAt="9"/>
              <a:tabLst>
                <a:tab pos="269240" algn="l"/>
              </a:tabLst>
            </a:pPr>
            <a:r>
              <a:rPr sz="1600" spc="-10" dirty="0">
                <a:solidFill>
                  <a:srgbClr val="FFFFFF"/>
                </a:solidFill>
                <a:latin typeface="Times New Roman"/>
                <a:cs typeface="Times New Roman"/>
              </a:rPr>
              <a:t>Students’Article</a:t>
            </a:r>
            <a:endParaRPr sz="1600">
              <a:latin typeface="Times New Roman"/>
              <a:cs typeface="Times New Roman"/>
            </a:endParaRPr>
          </a:p>
        </p:txBody>
      </p:sp>
      <p:sp>
        <p:nvSpPr>
          <p:cNvPr id="19" name="object 19"/>
          <p:cNvSpPr txBox="1"/>
          <p:nvPr/>
        </p:nvSpPr>
        <p:spPr>
          <a:xfrm>
            <a:off x="504545" y="6834681"/>
            <a:ext cx="2640330" cy="2599430"/>
          </a:xfrm>
          <a:prstGeom prst="rect">
            <a:avLst/>
          </a:prstGeom>
        </p:spPr>
        <p:txBody>
          <a:bodyPr vert="horz" wrap="square" lIns="0" tIns="69850" rIns="0" bIns="0" rtlCol="0">
            <a:spAutoFit/>
          </a:bodyPr>
          <a:lstStyle/>
          <a:p>
            <a:pPr marL="323215">
              <a:lnSpc>
                <a:spcPct val="100000"/>
              </a:lnSpc>
              <a:spcBef>
                <a:spcPts val="550"/>
              </a:spcBef>
            </a:pPr>
            <a:r>
              <a:rPr sz="1600" b="1" u="heavy" spc="-5" dirty="0">
                <a:solidFill>
                  <a:srgbClr val="FFFF00"/>
                </a:solidFill>
                <a:uFill>
                  <a:solidFill>
                    <a:srgbClr val="FFFF00"/>
                  </a:solidFill>
                </a:uFill>
                <a:latin typeface="Times New Roman"/>
                <a:cs typeface="Times New Roman"/>
              </a:rPr>
              <a:t>Editorial</a:t>
            </a:r>
            <a:r>
              <a:rPr sz="1600" b="1" u="heavy" spc="-90" dirty="0">
                <a:solidFill>
                  <a:srgbClr val="FFFF00"/>
                </a:solidFill>
                <a:uFill>
                  <a:solidFill>
                    <a:srgbClr val="FFFF00"/>
                  </a:solidFill>
                </a:uFill>
                <a:latin typeface="Times New Roman"/>
                <a:cs typeface="Times New Roman"/>
              </a:rPr>
              <a:t> </a:t>
            </a:r>
            <a:r>
              <a:rPr sz="1600" b="1" u="heavy" spc="-55" dirty="0">
                <a:solidFill>
                  <a:srgbClr val="FFFF00"/>
                </a:solidFill>
                <a:uFill>
                  <a:solidFill>
                    <a:srgbClr val="FFFF00"/>
                  </a:solidFill>
                </a:uFill>
                <a:latin typeface="Times New Roman"/>
                <a:cs typeface="Times New Roman"/>
              </a:rPr>
              <a:t>Team:</a:t>
            </a:r>
            <a:endParaRPr sz="1600" dirty="0">
              <a:latin typeface="Times New Roman"/>
              <a:cs typeface="Times New Roman"/>
            </a:endParaRPr>
          </a:p>
          <a:p>
            <a:pPr marL="12700">
              <a:lnSpc>
                <a:spcPct val="100000"/>
              </a:lnSpc>
              <a:spcBef>
                <a:spcPts val="405"/>
              </a:spcBef>
            </a:pPr>
            <a:r>
              <a:rPr sz="1400" spc="-5" dirty="0">
                <a:solidFill>
                  <a:srgbClr val="FFFFFF"/>
                </a:solidFill>
                <a:latin typeface="Times New Roman"/>
                <a:cs typeface="Times New Roman"/>
              </a:rPr>
              <a:t>Associate Professor: Prof. </a:t>
            </a:r>
            <a:r>
              <a:rPr sz="1400" dirty="0">
                <a:solidFill>
                  <a:srgbClr val="FFFFFF"/>
                </a:solidFill>
                <a:latin typeface="Times New Roman"/>
                <a:cs typeface="Times New Roman"/>
              </a:rPr>
              <a:t>Rekha</a:t>
            </a:r>
            <a:r>
              <a:rPr sz="1400" spc="-95" dirty="0">
                <a:solidFill>
                  <a:srgbClr val="FFFFFF"/>
                </a:solidFill>
                <a:latin typeface="Times New Roman"/>
                <a:cs typeface="Times New Roman"/>
              </a:rPr>
              <a:t> </a:t>
            </a:r>
            <a:r>
              <a:rPr sz="1400" spc="-5" dirty="0">
                <a:solidFill>
                  <a:srgbClr val="FFFFFF"/>
                </a:solidFill>
                <a:latin typeface="Times New Roman"/>
                <a:cs typeface="Times New Roman"/>
              </a:rPr>
              <a:t>SN</a:t>
            </a:r>
            <a:endParaRPr sz="1400" dirty="0">
              <a:latin typeface="Times New Roman"/>
              <a:cs typeface="Times New Roman"/>
            </a:endParaRPr>
          </a:p>
          <a:p>
            <a:pPr marL="34925">
              <a:lnSpc>
                <a:spcPct val="100000"/>
              </a:lnSpc>
              <a:spcBef>
                <a:spcPts val="335"/>
              </a:spcBef>
            </a:pPr>
            <a:r>
              <a:rPr sz="1400" spc="-5" dirty="0">
                <a:solidFill>
                  <a:srgbClr val="FFFFFF"/>
                </a:solidFill>
                <a:latin typeface="Times New Roman"/>
                <a:cs typeface="Times New Roman"/>
              </a:rPr>
              <a:t>Assistant</a:t>
            </a:r>
            <a:r>
              <a:rPr sz="1400" spc="-65" dirty="0">
                <a:solidFill>
                  <a:srgbClr val="FFFFFF"/>
                </a:solidFill>
                <a:latin typeface="Times New Roman"/>
                <a:cs typeface="Times New Roman"/>
              </a:rPr>
              <a:t> </a:t>
            </a:r>
            <a:r>
              <a:rPr sz="1400" spc="-5" dirty="0">
                <a:solidFill>
                  <a:srgbClr val="FFFFFF"/>
                </a:solidFill>
                <a:latin typeface="Times New Roman"/>
                <a:cs typeface="Times New Roman"/>
              </a:rPr>
              <a:t>Professors:</a:t>
            </a:r>
            <a:endParaRPr sz="1400" dirty="0">
              <a:latin typeface="Times New Roman"/>
              <a:cs typeface="Times New Roman"/>
            </a:endParaRPr>
          </a:p>
          <a:p>
            <a:pPr marL="937260" marR="240029">
              <a:lnSpc>
                <a:spcPct val="100000"/>
              </a:lnSpc>
              <a:spcBef>
                <a:spcPts val="195"/>
              </a:spcBef>
            </a:pPr>
            <a:r>
              <a:rPr sz="1400" dirty="0" err="1" smtClean="0">
                <a:solidFill>
                  <a:srgbClr val="FFFFFF"/>
                </a:solidFill>
                <a:latin typeface="Times New Roman"/>
                <a:cs typeface="Times New Roman"/>
              </a:rPr>
              <a:t>ro</a:t>
            </a:r>
            <a:r>
              <a:rPr sz="1400" spc="-15" dirty="0" err="1" smtClean="0">
                <a:solidFill>
                  <a:srgbClr val="FFFFFF"/>
                </a:solidFill>
                <a:latin typeface="Times New Roman"/>
                <a:cs typeface="Times New Roman"/>
              </a:rPr>
              <a:t>f</a:t>
            </a:r>
            <a:r>
              <a:rPr sz="1400" spc="114" dirty="0" err="1" smtClean="0">
                <a:solidFill>
                  <a:srgbClr val="FFFFFF"/>
                </a:solidFill>
                <a:latin typeface="Times New Roman"/>
                <a:cs typeface="Times New Roman"/>
              </a:rPr>
              <a:t>.</a:t>
            </a:r>
            <a:r>
              <a:rPr lang="en-US" sz="1400" spc="-10" dirty="0" err="1" smtClean="0">
                <a:solidFill>
                  <a:srgbClr val="FFFFFF"/>
                </a:solidFill>
                <a:latin typeface="Times New Roman"/>
                <a:cs typeface="Times New Roman"/>
              </a:rPr>
              <a:t>Shivaraj</a:t>
            </a:r>
            <a:r>
              <a:rPr lang="en-US" sz="1400" spc="-10" dirty="0" smtClean="0">
                <a:solidFill>
                  <a:srgbClr val="FFFFFF"/>
                </a:solidFill>
                <a:latin typeface="Times New Roman"/>
                <a:cs typeface="Times New Roman"/>
              </a:rPr>
              <a:t> A</a:t>
            </a:r>
            <a:r>
              <a:rPr sz="1400" dirty="0" smtClean="0">
                <a:solidFill>
                  <a:srgbClr val="FFFFFF"/>
                </a:solidFill>
                <a:latin typeface="Times New Roman"/>
                <a:cs typeface="Times New Roman"/>
              </a:rPr>
              <a:t> </a:t>
            </a:r>
            <a:r>
              <a:rPr sz="1400" spc="-5" dirty="0">
                <a:solidFill>
                  <a:srgbClr val="FFFFFF"/>
                </a:solidFill>
                <a:latin typeface="Times New Roman"/>
                <a:cs typeface="Times New Roman"/>
              </a:rPr>
              <a:t>Prof. </a:t>
            </a:r>
            <a:r>
              <a:rPr sz="1400" spc="-5" dirty="0" err="1">
                <a:solidFill>
                  <a:srgbClr val="FFFFFF"/>
                </a:solidFill>
                <a:latin typeface="Times New Roman"/>
                <a:cs typeface="Times New Roman"/>
              </a:rPr>
              <a:t>Preetha</a:t>
            </a:r>
            <a:r>
              <a:rPr sz="1400" spc="-80" dirty="0">
                <a:solidFill>
                  <a:srgbClr val="FFFFFF"/>
                </a:solidFill>
                <a:latin typeface="Times New Roman"/>
                <a:cs typeface="Times New Roman"/>
              </a:rPr>
              <a:t> </a:t>
            </a:r>
            <a:r>
              <a:rPr sz="1400" spc="-10" dirty="0" smtClean="0">
                <a:solidFill>
                  <a:srgbClr val="FFFFFF"/>
                </a:solidFill>
                <a:latin typeface="Times New Roman"/>
                <a:cs typeface="Times New Roman"/>
              </a:rPr>
              <a:t>NP</a:t>
            </a:r>
            <a:endParaRPr sz="1400" dirty="0">
              <a:latin typeface="Times New Roman"/>
              <a:cs typeface="Times New Roman"/>
            </a:endParaRPr>
          </a:p>
          <a:p>
            <a:pPr marL="34925">
              <a:lnSpc>
                <a:spcPct val="100000"/>
              </a:lnSpc>
              <a:spcBef>
                <a:spcPts val="120"/>
              </a:spcBef>
            </a:pPr>
            <a:r>
              <a:rPr sz="1400" dirty="0">
                <a:solidFill>
                  <a:srgbClr val="FFFFFF"/>
                </a:solidFill>
                <a:latin typeface="Times New Roman"/>
                <a:cs typeface="Times New Roman"/>
              </a:rPr>
              <a:t>Student</a:t>
            </a:r>
            <a:r>
              <a:rPr sz="1400" spc="-70" dirty="0">
                <a:solidFill>
                  <a:srgbClr val="FFFFFF"/>
                </a:solidFill>
                <a:latin typeface="Times New Roman"/>
                <a:cs typeface="Times New Roman"/>
              </a:rPr>
              <a:t> </a:t>
            </a:r>
            <a:r>
              <a:rPr sz="1400" spc="-5" dirty="0">
                <a:solidFill>
                  <a:srgbClr val="FFFFFF"/>
                </a:solidFill>
                <a:latin typeface="Times New Roman"/>
                <a:cs typeface="Times New Roman"/>
              </a:rPr>
              <a:t>Coordinators:</a:t>
            </a:r>
            <a:endParaRPr sz="1400" dirty="0">
              <a:latin typeface="Times New Roman"/>
              <a:cs typeface="Times New Roman"/>
            </a:endParaRPr>
          </a:p>
          <a:p>
            <a:r>
              <a:rPr lang="en-US" sz="1400" b="1" dirty="0" smtClean="0">
                <a:solidFill>
                  <a:schemeClr val="bg1"/>
                </a:solidFill>
                <a:latin typeface="Times New Roman" pitchFamily="18" charset="0"/>
                <a:cs typeface="Times New Roman" pitchFamily="18" charset="0"/>
              </a:rPr>
              <a:t>                                   </a:t>
            </a:r>
            <a:r>
              <a:rPr lang="en-US" sz="1400" b="1" dirty="0" err="1" smtClean="0">
                <a:solidFill>
                  <a:schemeClr val="bg1"/>
                </a:solidFill>
                <a:latin typeface="Times New Roman" pitchFamily="18" charset="0"/>
                <a:cs typeface="Times New Roman" pitchFamily="18" charset="0"/>
              </a:rPr>
              <a:t>Balaji</a:t>
            </a:r>
            <a:r>
              <a:rPr lang="en-US" sz="1400" b="1" dirty="0" smtClean="0">
                <a:solidFill>
                  <a:schemeClr val="bg1"/>
                </a:solidFill>
                <a:latin typeface="Times New Roman" pitchFamily="18" charset="0"/>
                <a:cs typeface="Times New Roman" pitchFamily="18" charset="0"/>
              </a:rPr>
              <a:t>  A</a:t>
            </a:r>
            <a:endParaRPr lang="en-US" sz="1400" b="1" dirty="0">
              <a:solidFill>
                <a:schemeClr val="bg1"/>
              </a:solidFill>
              <a:latin typeface="Times New Roman" pitchFamily="18" charset="0"/>
              <a:cs typeface="Times New Roman" pitchFamily="18" charset="0"/>
            </a:endParaRPr>
          </a:p>
          <a:p>
            <a:r>
              <a:rPr lang="en-US" sz="1400" b="1" dirty="0">
                <a:solidFill>
                  <a:schemeClr val="bg1"/>
                </a:solidFill>
                <a:latin typeface="Times New Roman" pitchFamily="18" charset="0"/>
                <a:cs typeface="Times New Roman" pitchFamily="18" charset="0"/>
              </a:rPr>
              <a:t>                                 </a:t>
            </a:r>
            <a:r>
              <a:rPr lang="en-US" sz="1400" b="1" dirty="0" smtClean="0">
                <a:solidFill>
                  <a:schemeClr val="bg1"/>
                </a:solidFill>
                <a:latin typeface="Times New Roman" pitchFamily="18" charset="0"/>
                <a:cs typeface="Times New Roman" pitchFamily="18" charset="0"/>
              </a:rPr>
              <a:t>  </a:t>
            </a:r>
            <a:r>
              <a:rPr lang="en-US" sz="1400" b="1" dirty="0" err="1">
                <a:solidFill>
                  <a:schemeClr val="bg1"/>
                </a:solidFill>
                <a:latin typeface="Times New Roman" pitchFamily="18" charset="0"/>
                <a:cs typeface="Times New Roman" pitchFamily="18" charset="0"/>
              </a:rPr>
              <a:t>Tejas</a:t>
            </a:r>
            <a:r>
              <a:rPr lang="en-US" sz="1400" b="1" dirty="0">
                <a:solidFill>
                  <a:schemeClr val="bg1"/>
                </a:solidFill>
                <a:latin typeface="Times New Roman" pitchFamily="18" charset="0"/>
                <a:cs typeface="Times New Roman" pitchFamily="18" charset="0"/>
              </a:rPr>
              <a:t> K N</a:t>
            </a:r>
          </a:p>
          <a:p>
            <a:r>
              <a:rPr lang="en-US" sz="1400" b="1" dirty="0">
                <a:solidFill>
                  <a:schemeClr val="bg1"/>
                </a:solidFill>
                <a:latin typeface="Times New Roman" pitchFamily="18" charset="0"/>
                <a:cs typeface="Times New Roman" pitchFamily="18" charset="0"/>
              </a:rPr>
              <a:t>                                  </a:t>
            </a:r>
            <a:r>
              <a:rPr lang="en-US" sz="1400" b="1" dirty="0" err="1" smtClean="0">
                <a:solidFill>
                  <a:schemeClr val="bg1"/>
                </a:solidFill>
                <a:latin typeface="Times New Roman" pitchFamily="18" charset="0"/>
                <a:cs typeface="Times New Roman" pitchFamily="18" charset="0"/>
              </a:rPr>
              <a:t>Anusha</a:t>
            </a:r>
            <a:r>
              <a:rPr lang="en-US" sz="1400" b="1" dirty="0" smtClean="0">
                <a:solidFill>
                  <a:schemeClr val="bg1"/>
                </a:solidFill>
                <a:latin typeface="Times New Roman" pitchFamily="18" charset="0"/>
                <a:cs typeface="Times New Roman" pitchFamily="18" charset="0"/>
              </a:rPr>
              <a:t> </a:t>
            </a:r>
            <a:r>
              <a:rPr lang="en-US" sz="1400" b="1" dirty="0">
                <a:solidFill>
                  <a:schemeClr val="bg1"/>
                </a:solidFill>
                <a:latin typeface="Times New Roman" pitchFamily="18" charset="0"/>
                <a:cs typeface="Times New Roman" pitchFamily="18" charset="0"/>
              </a:rPr>
              <a:t>R</a:t>
            </a:r>
          </a:p>
          <a:p>
            <a:r>
              <a:rPr lang="en-US" sz="1400" b="1" dirty="0">
                <a:solidFill>
                  <a:schemeClr val="bg1"/>
                </a:solidFill>
                <a:latin typeface="Times New Roman" pitchFamily="18" charset="0"/>
                <a:cs typeface="Times New Roman" pitchFamily="18" charset="0"/>
              </a:rPr>
              <a:t>                        </a:t>
            </a:r>
            <a:r>
              <a:rPr lang="en-US" sz="1400" b="1" dirty="0" smtClean="0">
                <a:solidFill>
                  <a:schemeClr val="bg1"/>
                </a:solidFill>
                <a:latin typeface="Times New Roman" pitchFamily="18" charset="0"/>
                <a:cs typeface="Times New Roman" pitchFamily="18" charset="0"/>
              </a:rPr>
              <a:t>         </a:t>
            </a:r>
            <a:r>
              <a:rPr lang="en-US" sz="1400" b="1" dirty="0" err="1" smtClean="0">
                <a:solidFill>
                  <a:schemeClr val="bg1"/>
                </a:solidFill>
                <a:latin typeface="Times New Roman" pitchFamily="18" charset="0"/>
                <a:cs typeface="Times New Roman" pitchFamily="18" charset="0"/>
              </a:rPr>
              <a:t>Vishwanth</a:t>
            </a:r>
            <a:r>
              <a:rPr lang="en-US" sz="1400" b="1" dirty="0" smtClean="0">
                <a:solidFill>
                  <a:schemeClr val="bg1"/>
                </a:solidFill>
                <a:latin typeface="Times New Roman" pitchFamily="18" charset="0"/>
                <a:cs typeface="Times New Roman" pitchFamily="18" charset="0"/>
              </a:rPr>
              <a:t> GM                                                                         </a:t>
            </a:r>
            <a:endParaRPr lang="en-US" sz="1400" b="1" dirty="0">
              <a:solidFill>
                <a:schemeClr val="bg1"/>
              </a:solidFill>
              <a:latin typeface="Times New Roman" pitchFamily="18" charset="0"/>
              <a:cs typeface="Times New Roman" pitchFamily="18" charset="0"/>
            </a:endParaRPr>
          </a:p>
          <a:p>
            <a:r>
              <a:rPr lang="en-US" sz="1400" b="1" dirty="0">
                <a:solidFill>
                  <a:schemeClr val="bg1"/>
                </a:solidFill>
              </a:rPr>
              <a:t> </a:t>
            </a:r>
            <a:endParaRPr lang="en-IN" sz="1400" b="1" dirty="0">
              <a:solidFill>
                <a:schemeClr val="bg1"/>
              </a:solidFill>
            </a:endParaRPr>
          </a:p>
        </p:txBody>
      </p:sp>
      <p:sp>
        <p:nvSpPr>
          <p:cNvPr id="20" name="object 20"/>
          <p:cNvSpPr txBox="1"/>
          <p:nvPr/>
        </p:nvSpPr>
        <p:spPr>
          <a:xfrm>
            <a:off x="4895850" y="1604009"/>
            <a:ext cx="1464310" cy="299720"/>
          </a:xfrm>
          <a:prstGeom prst="rect">
            <a:avLst/>
          </a:prstGeom>
        </p:spPr>
        <p:txBody>
          <a:bodyPr vert="horz" wrap="square" lIns="0" tIns="12700" rIns="0" bIns="0" rtlCol="0">
            <a:spAutoFit/>
          </a:bodyPr>
          <a:lstStyle/>
          <a:p>
            <a:pPr marL="12700">
              <a:lnSpc>
                <a:spcPct val="100000"/>
              </a:lnSpc>
              <a:spcBef>
                <a:spcPts val="100"/>
              </a:spcBef>
              <a:tabLst>
                <a:tab pos="791210" algn="l"/>
              </a:tabLst>
            </a:pPr>
            <a:r>
              <a:rPr sz="1800" spc="-60" dirty="0" err="1" smtClean="0">
                <a:solidFill>
                  <a:srgbClr val="FFFFFF"/>
                </a:solidFill>
                <a:latin typeface="Times New Roman"/>
                <a:cs typeface="Times New Roman"/>
              </a:rPr>
              <a:t>V</a:t>
            </a:r>
            <a:r>
              <a:rPr sz="1800" spc="-50" dirty="0" err="1" smtClean="0">
                <a:solidFill>
                  <a:srgbClr val="FFFFFF"/>
                </a:solidFill>
                <a:latin typeface="Times New Roman"/>
                <a:cs typeface="Times New Roman"/>
              </a:rPr>
              <a:t>o</a:t>
            </a:r>
            <a:r>
              <a:rPr sz="1800" spc="-45" dirty="0" err="1" smtClean="0">
                <a:solidFill>
                  <a:srgbClr val="FFFFFF"/>
                </a:solidFill>
                <a:latin typeface="Times New Roman"/>
                <a:cs typeface="Times New Roman"/>
              </a:rPr>
              <a:t>l</a:t>
            </a:r>
            <a:r>
              <a:rPr sz="1800" spc="-50" dirty="0" smtClean="0">
                <a:solidFill>
                  <a:srgbClr val="FFFFFF"/>
                </a:solidFill>
                <a:latin typeface="Times New Roman"/>
                <a:cs typeface="Times New Roman"/>
              </a:rPr>
              <a:t>-</a:t>
            </a:r>
            <a:r>
              <a:rPr sz="1800" spc="-5" dirty="0" smtClean="0">
                <a:solidFill>
                  <a:srgbClr val="FFFFFF"/>
                </a:solidFill>
                <a:latin typeface="Times New Roman"/>
                <a:cs typeface="Times New Roman"/>
              </a:rPr>
              <a:t>V</a:t>
            </a:r>
            <a:r>
              <a:rPr lang="en-US" sz="1800" spc="-5" dirty="0" smtClean="0">
                <a:solidFill>
                  <a:srgbClr val="FFFFFF"/>
                </a:solidFill>
                <a:latin typeface="Times New Roman"/>
                <a:cs typeface="Times New Roman"/>
              </a:rPr>
              <a:t>II</a:t>
            </a:r>
            <a:r>
              <a:rPr sz="1800" dirty="0">
                <a:solidFill>
                  <a:srgbClr val="FFFFFF"/>
                </a:solidFill>
                <a:latin typeface="Times New Roman"/>
                <a:cs typeface="Times New Roman"/>
              </a:rPr>
              <a:t>	</a:t>
            </a:r>
            <a:r>
              <a:rPr sz="1800" spc="-5" dirty="0" smtClean="0">
                <a:solidFill>
                  <a:srgbClr val="FFFFFF"/>
                </a:solidFill>
                <a:latin typeface="Times New Roman"/>
                <a:cs typeface="Times New Roman"/>
              </a:rPr>
              <a:t>Is</a:t>
            </a:r>
            <a:r>
              <a:rPr sz="1800" spc="-15" dirty="0" smtClean="0">
                <a:solidFill>
                  <a:srgbClr val="FFFFFF"/>
                </a:solidFill>
                <a:latin typeface="Times New Roman"/>
                <a:cs typeface="Times New Roman"/>
              </a:rPr>
              <a:t>s</a:t>
            </a:r>
            <a:r>
              <a:rPr sz="1800" dirty="0" smtClean="0">
                <a:solidFill>
                  <a:srgbClr val="FFFFFF"/>
                </a:solidFill>
                <a:latin typeface="Times New Roman"/>
                <a:cs typeface="Times New Roman"/>
              </a:rPr>
              <a:t>ue-</a:t>
            </a:r>
            <a:r>
              <a:rPr lang="en-US" sz="1800" dirty="0" smtClean="0">
                <a:solidFill>
                  <a:srgbClr val="FFFFFF"/>
                </a:solidFill>
                <a:latin typeface="Times New Roman"/>
                <a:cs typeface="Times New Roman"/>
              </a:rPr>
              <a:t>2</a:t>
            </a:r>
            <a:endParaRPr sz="1800" dirty="0">
              <a:latin typeface="Times New Roman"/>
              <a:cs typeface="Times New Roman"/>
            </a:endParaRPr>
          </a:p>
        </p:txBody>
      </p:sp>
      <p:sp>
        <p:nvSpPr>
          <p:cNvPr id="21" name="object 21"/>
          <p:cNvSpPr txBox="1"/>
          <p:nvPr/>
        </p:nvSpPr>
        <p:spPr>
          <a:xfrm>
            <a:off x="1497900" y="719708"/>
            <a:ext cx="5392915" cy="228268"/>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FFFF"/>
                </a:solidFill>
                <a:latin typeface="Carlito"/>
                <a:cs typeface="Carlito"/>
              </a:rPr>
              <a:t>(IAO9001-2015 and ISO14001-2015 </a:t>
            </a:r>
            <a:r>
              <a:rPr sz="1400" dirty="0">
                <a:solidFill>
                  <a:srgbClr val="FFFFFF"/>
                </a:solidFill>
                <a:latin typeface="Carlito"/>
                <a:cs typeface="Carlito"/>
              </a:rPr>
              <a:t>certified</a:t>
            </a:r>
            <a:r>
              <a:rPr sz="1400" spc="35" dirty="0">
                <a:solidFill>
                  <a:srgbClr val="FFFFFF"/>
                </a:solidFill>
                <a:latin typeface="Carlito"/>
                <a:cs typeface="Carlito"/>
              </a:rPr>
              <a:t> </a:t>
            </a:r>
            <a:r>
              <a:rPr sz="1400" spc="-5" dirty="0">
                <a:solidFill>
                  <a:srgbClr val="FFFFFF"/>
                </a:solidFill>
                <a:latin typeface="Carlito"/>
                <a:cs typeface="Carlito"/>
              </a:rPr>
              <a:t>institute)</a:t>
            </a:r>
            <a:endParaRPr sz="1400" dirty="0">
              <a:latin typeface="Carlito"/>
              <a:cs typeface="Carlito"/>
            </a:endParaRPr>
          </a:p>
        </p:txBody>
      </p:sp>
      <p:sp>
        <p:nvSpPr>
          <p:cNvPr id="22" name="object 22"/>
          <p:cNvSpPr txBox="1">
            <a:spLocks noGrp="1"/>
          </p:cNvSpPr>
          <p:nvPr>
            <p:ph type="title"/>
          </p:nvPr>
        </p:nvSpPr>
        <p:spPr>
          <a:xfrm>
            <a:off x="1691384" y="991781"/>
            <a:ext cx="4150868" cy="289823"/>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FFFFFF"/>
                </a:solidFill>
                <a:latin typeface="Carlito"/>
                <a:cs typeface="Carlito"/>
              </a:rPr>
              <a:t>Accredited By </a:t>
            </a:r>
            <a:r>
              <a:rPr sz="1800" b="1" spc="-5" dirty="0">
                <a:solidFill>
                  <a:srgbClr val="FFFFFF"/>
                </a:solidFill>
                <a:latin typeface="Carlito"/>
                <a:cs typeface="Carlito"/>
              </a:rPr>
              <a:t>NAAC with </a:t>
            </a:r>
            <a:r>
              <a:rPr sz="1800" b="1" spc="-80" dirty="0">
                <a:solidFill>
                  <a:srgbClr val="FFFFFF"/>
                </a:solidFill>
                <a:latin typeface="Carlito"/>
                <a:cs typeface="Carlito"/>
              </a:rPr>
              <a:t>“A”</a:t>
            </a:r>
            <a:r>
              <a:rPr sz="1800" b="1" spc="-45" dirty="0">
                <a:solidFill>
                  <a:srgbClr val="FFFFFF"/>
                </a:solidFill>
                <a:latin typeface="Carlito"/>
                <a:cs typeface="Carlito"/>
              </a:rPr>
              <a:t> </a:t>
            </a:r>
            <a:r>
              <a:rPr sz="1800" b="1" spc="-10" dirty="0">
                <a:solidFill>
                  <a:srgbClr val="FFFFFF"/>
                </a:solidFill>
                <a:latin typeface="Carlito"/>
                <a:cs typeface="Carlito"/>
              </a:rPr>
              <a:t>Grade</a:t>
            </a:r>
            <a:endParaRPr sz="1800" dirty="0">
              <a:latin typeface="Carlito"/>
              <a:cs typeface="Carlito"/>
            </a:endParaRPr>
          </a:p>
        </p:txBody>
      </p:sp>
      <p:grpSp>
        <p:nvGrpSpPr>
          <p:cNvPr id="24" name="object 2"/>
          <p:cNvGrpSpPr/>
          <p:nvPr/>
        </p:nvGrpSpPr>
        <p:grpSpPr>
          <a:xfrm>
            <a:off x="16865" y="0"/>
            <a:ext cx="6793993" cy="9704830"/>
            <a:chOff x="64007" y="10665"/>
            <a:chExt cx="6793993" cy="9704830"/>
          </a:xfrm>
        </p:grpSpPr>
        <p:sp>
          <p:nvSpPr>
            <p:cNvPr id="25" name="object 3"/>
            <p:cNvSpPr/>
            <p:nvPr/>
          </p:nvSpPr>
          <p:spPr>
            <a:xfrm>
              <a:off x="143255" y="34475"/>
              <a:ext cx="6714744" cy="9681020"/>
            </a:xfrm>
            <a:prstGeom prst="rect">
              <a:avLst/>
            </a:prstGeom>
            <a:blipFill>
              <a:blip r:embed="rId2" cstate="print"/>
              <a:stretch>
                <a:fillRect/>
              </a:stretch>
            </a:blipFill>
          </p:spPr>
          <p:txBody>
            <a:bodyPr wrap="square" lIns="0" tIns="0" rIns="0" bIns="0" rtlCol="0"/>
            <a:lstStyle/>
            <a:p>
              <a:endParaRPr/>
            </a:p>
          </p:txBody>
        </p:sp>
        <p:sp>
          <p:nvSpPr>
            <p:cNvPr id="26" name="object 4"/>
            <p:cNvSpPr/>
            <p:nvPr/>
          </p:nvSpPr>
          <p:spPr>
            <a:xfrm>
              <a:off x="362712" y="281940"/>
              <a:ext cx="6495288" cy="9197340"/>
            </a:xfrm>
            <a:prstGeom prst="rect">
              <a:avLst/>
            </a:prstGeom>
            <a:blipFill>
              <a:blip r:embed="rId3" cstate="print"/>
              <a:stretch>
                <a:fillRect/>
              </a:stretch>
            </a:blipFill>
          </p:spPr>
          <p:txBody>
            <a:bodyPr wrap="square" lIns="0" tIns="0" rIns="0" bIns="0" rtlCol="0"/>
            <a:lstStyle/>
            <a:p>
              <a:endParaRPr/>
            </a:p>
          </p:txBody>
        </p:sp>
        <p:sp>
          <p:nvSpPr>
            <p:cNvPr id="27" name="object 5"/>
            <p:cNvSpPr/>
            <p:nvPr/>
          </p:nvSpPr>
          <p:spPr>
            <a:xfrm>
              <a:off x="64007" y="10665"/>
              <a:ext cx="6793992" cy="9678922"/>
            </a:xfrm>
            <a:prstGeom prst="rect">
              <a:avLst/>
            </a:prstGeom>
            <a:blipFill>
              <a:blip r:embed="rId4" cstate="print"/>
              <a:stretch>
                <a:fillRect/>
              </a:stretch>
            </a:blipFill>
          </p:spPr>
          <p:txBody>
            <a:bodyPr wrap="square" lIns="0" tIns="0" rIns="0" bIns="0" rtlCol="0"/>
            <a:lstStyle/>
            <a:p>
              <a:endParaRPr/>
            </a:p>
          </p:txBody>
        </p:sp>
        <p:sp>
          <p:nvSpPr>
            <p:cNvPr id="28" name="object 6"/>
            <p:cNvSpPr/>
            <p:nvPr/>
          </p:nvSpPr>
          <p:spPr>
            <a:xfrm>
              <a:off x="1423416" y="274320"/>
              <a:ext cx="3221736" cy="374903"/>
            </a:xfrm>
            <a:prstGeom prst="rect">
              <a:avLst/>
            </a:prstGeom>
            <a:blipFill>
              <a:blip r:embed="rId5" cstate="print"/>
              <a:stretch>
                <a:fillRect/>
              </a:stretch>
            </a:blipFill>
          </p:spPr>
          <p:txBody>
            <a:bodyPr wrap="square" lIns="0" tIns="0" rIns="0" bIns="0" rtlCol="0"/>
            <a:lstStyle/>
            <a:p>
              <a:endParaRPr/>
            </a:p>
          </p:txBody>
        </p:sp>
        <p:sp>
          <p:nvSpPr>
            <p:cNvPr id="29" name="object 7"/>
            <p:cNvSpPr/>
            <p:nvPr/>
          </p:nvSpPr>
          <p:spPr>
            <a:xfrm>
              <a:off x="4722875" y="312420"/>
              <a:ext cx="1912620" cy="364235"/>
            </a:xfrm>
            <a:prstGeom prst="rect">
              <a:avLst/>
            </a:prstGeom>
            <a:blipFill>
              <a:blip r:embed="rId6" cstate="print"/>
              <a:stretch>
                <a:fillRect/>
              </a:stretch>
            </a:blipFill>
          </p:spPr>
          <p:txBody>
            <a:bodyPr wrap="square" lIns="0" tIns="0" rIns="0" bIns="0" rtlCol="0"/>
            <a:lstStyle/>
            <a:p>
              <a:endParaRPr/>
            </a:p>
          </p:txBody>
        </p:sp>
        <p:sp>
          <p:nvSpPr>
            <p:cNvPr id="30" name="object 8"/>
            <p:cNvSpPr/>
            <p:nvPr/>
          </p:nvSpPr>
          <p:spPr>
            <a:xfrm>
              <a:off x="1158240" y="1336547"/>
              <a:ext cx="4223004" cy="132588"/>
            </a:xfrm>
            <a:prstGeom prst="rect">
              <a:avLst/>
            </a:prstGeom>
            <a:blipFill>
              <a:blip r:embed="rId7" cstate="print"/>
              <a:stretch>
                <a:fillRect/>
              </a:stretch>
            </a:blipFill>
          </p:spPr>
          <p:txBody>
            <a:bodyPr wrap="square" lIns="0" tIns="0" rIns="0" bIns="0" rtlCol="0"/>
            <a:lstStyle/>
            <a:p>
              <a:endParaRPr/>
            </a:p>
          </p:txBody>
        </p:sp>
        <p:sp>
          <p:nvSpPr>
            <p:cNvPr id="31" name="object 9"/>
            <p:cNvSpPr/>
            <p:nvPr/>
          </p:nvSpPr>
          <p:spPr>
            <a:xfrm>
              <a:off x="5489448" y="1327403"/>
              <a:ext cx="1205483" cy="132588"/>
            </a:xfrm>
            <a:prstGeom prst="rect">
              <a:avLst/>
            </a:prstGeom>
            <a:blipFill>
              <a:blip r:embed="rId8" cstate="print"/>
              <a:stretch>
                <a:fillRect/>
              </a:stretch>
            </a:blipFill>
          </p:spPr>
          <p:txBody>
            <a:bodyPr wrap="square" lIns="0" tIns="0" rIns="0" bIns="0" rtlCol="0"/>
            <a:lstStyle/>
            <a:p>
              <a:endParaRPr/>
            </a:p>
          </p:txBody>
        </p:sp>
        <p:sp>
          <p:nvSpPr>
            <p:cNvPr id="32" name="object 10"/>
            <p:cNvSpPr/>
            <p:nvPr/>
          </p:nvSpPr>
          <p:spPr>
            <a:xfrm>
              <a:off x="362712" y="251459"/>
              <a:ext cx="981456" cy="981455"/>
            </a:xfrm>
            <a:prstGeom prst="rect">
              <a:avLst/>
            </a:prstGeom>
            <a:blipFill>
              <a:blip r:embed="rId9" cstate="print"/>
              <a:stretch>
                <a:fillRect/>
              </a:stretch>
            </a:blipFill>
          </p:spPr>
          <p:txBody>
            <a:bodyPr wrap="square" lIns="0" tIns="0" rIns="0" bIns="0" rtlCol="0"/>
            <a:lstStyle/>
            <a:p>
              <a:endParaRPr/>
            </a:p>
          </p:txBody>
        </p:sp>
      </p:grpSp>
      <p:sp>
        <p:nvSpPr>
          <p:cNvPr id="33" name="object 11"/>
          <p:cNvSpPr txBox="1"/>
          <p:nvPr/>
        </p:nvSpPr>
        <p:spPr>
          <a:xfrm>
            <a:off x="641705" y="1539620"/>
            <a:ext cx="1565174" cy="289823"/>
          </a:xfrm>
          <a:prstGeom prst="rect">
            <a:avLst/>
          </a:prstGeom>
        </p:spPr>
        <p:txBody>
          <a:bodyPr vert="horz" wrap="square" lIns="0" tIns="12700" rIns="0" bIns="0" rtlCol="0">
            <a:spAutoFit/>
          </a:bodyPr>
          <a:lstStyle/>
          <a:p>
            <a:pPr marL="12700">
              <a:lnSpc>
                <a:spcPct val="100000"/>
              </a:lnSpc>
              <a:spcBef>
                <a:spcPts val="100"/>
              </a:spcBef>
            </a:pPr>
            <a:r>
              <a:rPr lang="en-US" spc="-5" dirty="0">
                <a:solidFill>
                  <a:srgbClr val="FFFFFF"/>
                </a:solidFill>
                <a:latin typeface="Times New Roman"/>
                <a:cs typeface="Times New Roman"/>
              </a:rPr>
              <a:t>December</a:t>
            </a:r>
            <a:r>
              <a:rPr sz="1800" spc="-114" dirty="0">
                <a:solidFill>
                  <a:srgbClr val="FFFFFF"/>
                </a:solidFill>
                <a:latin typeface="Times New Roman"/>
                <a:cs typeface="Times New Roman"/>
              </a:rPr>
              <a:t> </a:t>
            </a:r>
            <a:r>
              <a:rPr sz="1800" spc="-5" dirty="0">
                <a:solidFill>
                  <a:srgbClr val="FFFFFF"/>
                </a:solidFill>
                <a:latin typeface="Times New Roman"/>
                <a:cs typeface="Times New Roman"/>
              </a:rPr>
              <a:t>-2021</a:t>
            </a:r>
            <a:endParaRPr sz="1800" dirty="0">
              <a:latin typeface="Times New Roman"/>
              <a:cs typeface="Times New Roman"/>
            </a:endParaRPr>
          </a:p>
        </p:txBody>
      </p:sp>
      <p:sp>
        <p:nvSpPr>
          <p:cNvPr id="34" name="object 12"/>
          <p:cNvSpPr txBox="1"/>
          <p:nvPr/>
        </p:nvSpPr>
        <p:spPr>
          <a:xfrm>
            <a:off x="692912" y="1675256"/>
            <a:ext cx="5664835" cy="939800"/>
          </a:xfrm>
          <a:prstGeom prst="rect">
            <a:avLst/>
          </a:prstGeom>
        </p:spPr>
        <p:txBody>
          <a:bodyPr vert="horz" wrap="square" lIns="0" tIns="12700" rIns="0" bIns="0" rtlCol="0">
            <a:spAutoFit/>
          </a:bodyPr>
          <a:lstStyle/>
          <a:p>
            <a:pPr marL="12700">
              <a:lnSpc>
                <a:spcPct val="100000"/>
              </a:lnSpc>
              <a:spcBef>
                <a:spcPts val="100"/>
              </a:spcBef>
            </a:pPr>
            <a:r>
              <a:rPr sz="6000" spc="-10" dirty="0">
                <a:solidFill>
                  <a:srgbClr val="FFFFFF"/>
                </a:solidFill>
                <a:latin typeface="Times New Roman"/>
                <a:cs typeface="Times New Roman"/>
              </a:rPr>
              <a:t>EEE</a:t>
            </a:r>
            <a:r>
              <a:rPr sz="6000" spc="-130" dirty="0">
                <a:solidFill>
                  <a:srgbClr val="FFFFFF"/>
                </a:solidFill>
                <a:latin typeface="Times New Roman"/>
                <a:cs typeface="Times New Roman"/>
              </a:rPr>
              <a:t> </a:t>
            </a:r>
            <a:r>
              <a:rPr sz="6000" spc="-5" dirty="0">
                <a:solidFill>
                  <a:srgbClr val="FFFFFF"/>
                </a:solidFill>
                <a:latin typeface="Times New Roman"/>
                <a:cs typeface="Times New Roman"/>
              </a:rPr>
              <a:t>MAGAZINE</a:t>
            </a:r>
            <a:endParaRPr sz="6000" dirty="0">
              <a:latin typeface="Times New Roman"/>
              <a:cs typeface="Times New Roman"/>
            </a:endParaRPr>
          </a:p>
        </p:txBody>
      </p:sp>
      <p:sp>
        <p:nvSpPr>
          <p:cNvPr id="35" name="object 13"/>
          <p:cNvSpPr txBox="1"/>
          <p:nvPr/>
        </p:nvSpPr>
        <p:spPr>
          <a:xfrm>
            <a:off x="947419" y="2867990"/>
            <a:ext cx="745490" cy="269240"/>
          </a:xfrm>
          <a:prstGeom prst="rect">
            <a:avLst/>
          </a:prstGeom>
        </p:spPr>
        <p:txBody>
          <a:bodyPr vert="horz" wrap="square" lIns="0" tIns="12065" rIns="0" bIns="0" rtlCol="0">
            <a:spAutoFit/>
          </a:bodyPr>
          <a:lstStyle/>
          <a:p>
            <a:pPr marL="12700">
              <a:lnSpc>
                <a:spcPct val="100000"/>
              </a:lnSpc>
              <a:spcBef>
                <a:spcPts val="95"/>
              </a:spcBef>
            </a:pPr>
            <a:r>
              <a:rPr sz="1600" b="1" u="heavy" spc="-5" dirty="0">
                <a:solidFill>
                  <a:srgbClr val="FFFF00"/>
                </a:solidFill>
                <a:uFill>
                  <a:solidFill>
                    <a:srgbClr val="FFFF00"/>
                  </a:solidFill>
                </a:uFill>
                <a:latin typeface="Times New Roman"/>
                <a:cs typeface="Times New Roman"/>
              </a:rPr>
              <a:t>VISI</a:t>
            </a:r>
            <a:r>
              <a:rPr sz="1600" b="1" u="heavy" spc="-25" dirty="0">
                <a:solidFill>
                  <a:srgbClr val="FFFF00"/>
                </a:solidFill>
                <a:uFill>
                  <a:solidFill>
                    <a:srgbClr val="FFFF00"/>
                  </a:solidFill>
                </a:uFill>
                <a:latin typeface="Times New Roman"/>
                <a:cs typeface="Times New Roman"/>
              </a:rPr>
              <a:t>O</a:t>
            </a:r>
            <a:r>
              <a:rPr sz="1600" b="1" u="heavy" spc="-5" dirty="0">
                <a:solidFill>
                  <a:srgbClr val="FFFF00"/>
                </a:solidFill>
                <a:uFill>
                  <a:solidFill>
                    <a:srgbClr val="FFFF00"/>
                  </a:solidFill>
                </a:uFill>
                <a:latin typeface="Times New Roman"/>
                <a:cs typeface="Times New Roman"/>
              </a:rPr>
              <a:t>N</a:t>
            </a:r>
            <a:endParaRPr sz="1600" dirty="0">
              <a:latin typeface="Times New Roman"/>
              <a:cs typeface="Times New Roman"/>
            </a:endParaRPr>
          </a:p>
        </p:txBody>
      </p:sp>
      <p:sp>
        <p:nvSpPr>
          <p:cNvPr id="36" name="object 14"/>
          <p:cNvSpPr txBox="1"/>
          <p:nvPr/>
        </p:nvSpPr>
        <p:spPr>
          <a:xfrm>
            <a:off x="329895" y="3245358"/>
            <a:ext cx="2735580" cy="738023"/>
          </a:xfrm>
          <a:prstGeom prst="rect">
            <a:avLst/>
          </a:prstGeom>
        </p:spPr>
        <p:txBody>
          <a:bodyPr vert="horz" wrap="square" lIns="0" tIns="19685" rIns="0" bIns="0" rtlCol="0">
            <a:spAutoFit/>
          </a:bodyPr>
          <a:lstStyle/>
          <a:p>
            <a:pPr marL="12700" marR="5080" algn="just">
              <a:lnSpc>
                <a:spcPts val="1430"/>
              </a:lnSpc>
              <a:spcBef>
                <a:spcPts val="155"/>
              </a:spcBef>
            </a:pPr>
            <a:r>
              <a:rPr lang="en-US" sz="1200" dirty="0">
                <a:solidFill>
                  <a:schemeClr val="bg1"/>
                </a:solidFill>
                <a:latin typeface="Times New Roman" panose="02020603050405020304" pitchFamily="18" charset="0"/>
                <a:cs typeface="Times New Roman" panose="02020603050405020304" pitchFamily="18" charset="0"/>
              </a:rPr>
              <a:t>To be a best institution imparting quality engineering education to deal with community needs through learning and performance</a:t>
            </a:r>
            <a:endParaRPr sz="1200" dirty="0">
              <a:solidFill>
                <a:schemeClr val="bg1"/>
              </a:solidFill>
              <a:latin typeface="Times New Roman" panose="02020603050405020304" pitchFamily="18" charset="0"/>
              <a:cs typeface="Times New Roman" panose="02020603050405020304" pitchFamily="18" charset="0"/>
            </a:endParaRPr>
          </a:p>
        </p:txBody>
      </p:sp>
      <p:sp>
        <p:nvSpPr>
          <p:cNvPr id="37" name="object 15"/>
          <p:cNvSpPr txBox="1"/>
          <p:nvPr/>
        </p:nvSpPr>
        <p:spPr>
          <a:xfrm>
            <a:off x="2277616" y="2339490"/>
            <a:ext cx="3877310" cy="804066"/>
          </a:xfrm>
          <a:prstGeom prst="rect">
            <a:avLst/>
          </a:prstGeom>
        </p:spPr>
        <p:txBody>
          <a:bodyPr vert="horz" wrap="square" lIns="0" tIns="151130" rIns="0" bIns="0" rtlCol="0">
            <a:spAutoFit/>
          </a:bodyPr>
          <a:lstStyle/>
          <a:p>
            <a:pPr marL="12700">
              <a:lnSpc>
                <a:spcPct val="100000"/>
              </a:lnSpc>
              <a:spcBef>
                <a:spcPts val="1190"/>
              </a:spcBef>
            </a:pPr>
            <a:r>
              <a:rPr sz="1400" spc="-25" dirty="0">
                <a:solidFill>
                  <a:srgbClr val="FFFFFF"/>
                </a:solidFill>
                <a:latin typeface="Times New Roman" panose="02020603050405020304" pitchFamily="18" charset="0"/>
                <a:cs typeface="Times New Roman" panose="02020603050405020304" pitchFamily="18" charset="0"/>
              </a:rPr>
              <a:t>Power </a:t>
            </a:r>
            <a:r>
              <a:rPr sz="1400" spc="-5" dirty="0">
                <a:solidFill>
                  <a:srgbClr val="FFFFFF"/>
                </a:solidFill>
                <a:latin typeface="Times New Roman" panose="02020603050405020304" pitchFamily="18" charset="0"/>
                <a:cs typeface="Times New Roman" panose="02020603050405020304" pitchFamily="18" charset="0"/>
              </a:rPr>
              <a:t>is </a:t>
            </a:r>
            <a:r>
              <a:rPr sz="1400" spc="-20" dirty="0">
                <a:solidFill>
                  <a:srgbClr val="FFFFFF"/>
                </a:solidFill>
                <a:latin typeface="Times New Roman" panose="02020603050405020304" pitchFamily="18" charset="0"/>
                <a:cs typeface="Times New Roman" panose="02020603050405020304" pitchFamily="18" charset="0"/>
              </a:rPr>
              <a:t>Knowledge…Knowledge </a:t>
            </a:r>
            <a:r>
              <a:rPr sz="1400" spc="-5" dirty="0">
                <a:solidFill>
                  <a:srgbClr val="FFFFFF"/>
                </a:solidFill>
                <a:latin typeface="Times New Roman" panose="02020603050405020304" pitchFamily="18" charset="0"/>
                <a:cs typeface="Times New Roman" panose="02020603050405020304" pitchFamily="18" charset="0"/>
              </a:rPr>
              <a:t>is</a:t>
            </a:r>
            <a:r>
              <a:rPr sz="1400" spc="80" dirty="0">
                <a:solidFill>
                  <a:srgbClr val="FFFFFF"/>
                </a:solidFill>
                <a:latin typeface="Times New Roman" panose="02020603050405020304" pitchFamily="18" charset="0"/>
                <a:cs typeface="Times New Roman" panose="02020603050405020304" pitchFamily="18" charset="0"/>
              </a:rPr>
              <a:t> </a:t>
            </a:r>
            <a:r>
              <a:rPr sz="1400" spc="-85" dirty="0">
                <a:solidFill>
                  <a:srgbClr val="FFFFFF"/>
                </a:solidFill>
                <a:latin typeface="Times New Roman" panose="02020603050405020304" pitchFamily="18" charset="0"/>
                <a:cs typeface="Times New Roman" panose="02020603050405020304" pitchFamily="18" charset="0"/>
              </a:rPr>
              <a:t>Power</a:t>
            </a:r>
            <a:r>
              <a:rPr sz="1800" spc="-85" dirty="0">
                <a:solidFill>
                  <a:srgbClr val="FFFFFF"/>
                </a:solidFill>
                <a:latin typeface="Carlito"/>
                <a:cs typeface="Carlito"/>
              </a:rPr>
              <a:t>.</a:t>
            </a:r>
            <a:endParaRPr sz="1800" dirty="0">
              <a:latin typeface="Carlito"/>
              <a:cs typeface="Carlito"/>
            </a:endParaRPr>
          </a:p>
          <a:p>
            <a:pPr marL="2026285">
              <a:lnSpc>
                <a:spcPct val="100000"/>
              </a:lnSpc>
              <a:spcBef>
                <a:spcPts val="970"/>
              </a:spcBef>
            </a:pPr>
            <a:r>
              <a:rPr sz="1600" u="sng" spc="-5" dirty="0">
                <a:solidFill>
                  <a:srgbClr val="FFFF00"/>
                </a:solidFill>
                <a:uFill>
                  <a:solidFill>
                    <a:srgbClr val="FFFF00"/>
                  </a:solidFill>
                </a:uFill>
                <a:latin typeface="Times New Roman"/>
                <a:cs typeface="Times New Roman"/>
              </a:rPr>
              <a:t>MISSION</a:t>
            </a:r>
            <a:endParaRPr sz="1600" dirty="0">
              <a:latin typeface="Times New Roman"/>
              <a:cs typeface="Times New Roman"/>
            </a:endParaRPr>
          </a:p>
        </p:txBody>
      </p:sp>
      <p:sp>
        <p:nvSpPr>
          <p:cNvPr id="38" name="object 17"/>
          <p:cNvSpPr txBox="1"/>
          <p:nvPr/>
        </p:nvSpPr>
        <p:spPr>
          <a:xfrm>
            <a:off x="394652" y="4873371"/>
            <a:ext cx="6083935" cy="2063385"/>
          </a:xfrm>
          <a:prstGeom prst="rect">
            <a:avLst/>
          </a:prstGeom>
        </p:spPr>
        <p:txBody>
          <a:bodyPr vert="horz" wrap="square" lIns="0" tIns="11430" rIns="0" bIns="0" rtlCol="0">
            <a:spAutoFit/>
          </a:bodyPr>
          <a:lstStyle/>
          <a:p>
            <a:pPr algn="ctr">
              <a:lnSpc>
                <a:spcPts val="1580"/>
              </a:lnSpc>
            </a:pPr>
            <a:r>
              <a:rPr sz="1600" b="1" u="heavy" spc="-15" dirty="0" smtClean="0">
                <a:solidFill>
                  <a:srgbClr val="FFFF00"/>
                </a:solidFill>
                <a:uFill>
                  <a:solidFill>
                    <a:srgbClr val="FFFF00"/>
                  </a:solidFill>
                </a:uFill>
                <a:latin typeface="Times New Roman"/>
                <a:cs typeface="Times New Roman"/>
              </a:rPr>
              <a:t>Statement </a:t>
            </a:r>
            <a:r>
              <a:rPr sz="1600" b="1" u="heavy" spc="-15" dirty="0">
                <a:solidFill>
                  <a:srgbClr val="FFFF00"/>
                </a:solidFill>
                <a:uFill>
                  <a:solidFill>
                    <a:srgbClr val="FFFF00"/>
                  </a:solidFill>
                </a:uFill>
                <a:latin typeface="Times New Roman"/>
                <a:cs typeface="Times New Roman"/>
              </a:rPr>
              <a:t>Of </a:t>
            </a:r>
            <a:r>
              <a:rPr sz="1600" b="1" u="heavy" spc="25" dirty="0">
                <a:solidFill>
                  <a:srgbClr val="FFFF00"/>
                </a:solidFill>
                <a:uFill>
                  <a:solidFill>
                    <a:srgbClr val="FFFF00"/>
                  </a:solidFill>
                </a:uFill>
                <a:latin typeface="Times New Roman"/>
                <a:cs typeface="Times New Roman"/>
              </a:rPr>
              <a:t> </a:t>
            </a:r>
            <a:r>
              <a:rPr sz="1600" b="1" u="heavy" spc="-40" dirty="0">
                <a:solidFill>
                  <a:srgbClr val="FFFF00"/>
                </a:solidFill>
                <a:uFill>
                  <a:solidFill>
                    <a:srgbClr val="FFFF00"/>
                  </a:solidFill>
                </a:uFill>
                <a:latin typeface="Times New Roman"/>
                <a:cs typeface="Times New Roman"/>
              </a:rPr>
              <a:t>PEO’s</a:t>
            </a:r>
            <a:endParaRPr sz="1600" dirty="0">
              <a:latin typeface="Times New Roman"/>
              <a:cs typeface="Times New Roman"/>
            </a:endParaRPr>
          </a:p>
          <a:p>
            <a:pPr marL="12700">
              <a:lnSpc>
                <a:spcPct val="100000"/>
              </a:lnSpc>
              <a:spcBef>
                <a:spcPts val="15"/>
              </a:spcBef>
            </a:pPr>
            <a:r>
              <a:rPr sz="1200" spc="-5" dirty="0">
                <a:solidFill>
                  <a:srgbClr val="FFFFFF"/>
                </a:solidFill>
                <a:latin typeface="Times New Roman"/>
                <a:cs typeface="Times New Roman"/>
              </a:rPr>
              <a:t>Graduate Engineers will </a:t>
            </a:r>
            <a:r>
              <a:rPr sz="1200" dirty="0">
                <a:solidFill>
                  <a:srgbClr val="FFFFFF"/>
                </a:solidFill>
                <a:latin typeface="Times New Roman"/>
                <a:cs typeface="Times New Roman"/>
              </a:rPr>
              <a:t>be </a:t>
            </a:r>
            <a:r>
              <a:rPr sz="1200" spc="-5" dirty="0">
                <a:solidFill>
                  <a:srgbClr val="FFFFFF"/>
                </a:solidFill>
                <a:latin typeface="Times New Roman"/>
                <a:cs typeface="Times New Roman"/>
              </a:rPr>
              <a:t>able</a:t>
            </a:r>
            <a:r>
              <a:rPr sz="1200" spc="70" dirty="0">
                <a:solidFill>
                  <a:srgbClr val="FFFFFF"/>
                </a:solidFill>
                <a:latin typeface="Times New Roman"/>
                <a:cs typeface="Times New Roman"/>
              </a:rPr>
              <a:t> </a:t>
            </a:r>
            <a:r>
              <a:rPr sz="1200" dirty="0">
                <a:solidFill>
                  <a:srgbClr val="FFFFFF"/>
                </a:solidFill>
                <a:latin typeface="Times New Roman"/>
                <a:cs typeface="Times New Roman"/>
              </a:rPr>
              <a:t>to:</a:t>
            </a:r>
            <a:endParaRPr sz="1200" dirty="0">
              <a:latin typeface="Times New Roman"/>
              <a:cs typeface="Times New Roman"/>
            </a:endParaRPr>
          </a:p>
          <a:p>
            <a:pPr marL="12700" marR="16510">
              <a:lnSpc>
                <a:spcPct val="100000"/>
              </a:lnSpc>
              <a:tabLst>
                <a:tab pos="494030" algn="l"/>
                <a:tab pos="1186180" algn="l"/>
                <a:tab pos="1978660" algn="l"/>
                <a:tab pos="2964815" algn="l"/>
                <a:tab pos="3380740" algn="l"/>
                <a:tab pos="4321810" algn="l"/>
                <a:tab pos="5339715" algn="l"/>
                <a:tab pos="5940425" algn="l"/>
              </a:tabLst>
            </a:pPr>
            <a:r>
              <a:rPr sz="1200" spc="-5" dirty="0">
                <a:solidFill>
                  <a:srgbClr val="FFFFFF"/>
                </a:solidFill>
                <a:latin typeface="Times New Roman"/>
                <a:cs typeface="Times New Roman"/>
              </a:rPr>
              <a:t>PEO	1:App</a:t>
            </a:r>
            <a:r>
              <a:rPr sz="1200" spc="10" dirty="0">
                <a:solidFill>
                  <a:srgbClr val="FFFFFF"/>
                </a:solidFill>
                <a:latin typeface="Times New Roman"/>
                <a:cs typeface="Times New Roman"/>
              </a:rPr>
              <a:t>l</a:t>
            </a:r>
            <a:r>
              <a:rPr sz="1200" dirty="0">
                <a:solidFill>
                  <a:srgbClr val="FFFFFF"/>
                </a:solidFill>
                <a:latin typeface="Times New Roman"/>
                <a:cs typeface="Times New Roman"/>
              </a:rPr>
              <a:t>y	</a:t>
            </a:r>
            <a:r>
              <a:rPr sz="1200" spc="-5" dirty="0">
                <a:solidFill>
                  <a:srgbClr val="FFFFFF"/>
                </a:solidFill>
                <a:latin typeface="Times New Roman"/>
                <a:cs typeface="Times New Roman"/>
              </a:rPr>
              <a:t>s</a:t>
            </a:r>
            <a:r>
              <a:rPr sz="1200" spc="-20" dirty="0">
                <a:solidFill>
                  <a:srgbClr val="FFFFFF"/>
                </a:solidFill>
                <a:latin typeface="Times New Roman"/>
                <a:cs typeface="Times New Roman"/>
              </a:rPr>
              <a:t>c</a:t>
            </a:r>
            <a:r>
              <a:rPr sz="1200" spc="10" dirty="0">
                <a:solidFill>
                  <a:srgbClr val="FFFFFF"/>
                </a:solidFill>
                <a:latin typeface="Times New Roman"/>
                <a:cs typeface="Times New Roman"/>
              </a:rPr>
              <a:t>i</a:t>
            </a:r>
            <a:r>
              <a:rPr sz="1200" spc="-5" dirty="0">
                <a:solidFill>
                  <a:srgbClr val="FFFFFF"/>
                </a:solidFill>
                <a:latin typeface="Times New Roman"/>
                <a:cs typeface="Times New Roman"/>
              </a:rPr>
              <a:t>e</a:t>
            </a:r>
            <a:r>
              <a:rPr sz="1200" dirty="0">
                <a:solidFill>
                  <a:srgbClr val="FFFFFF"/>
                </a:solidFill>
                <a:latin typeface="Times New Roman"/>
                <a:cs typeface="Times New Roman"/>
              </a:rPr>
              <a:t>n</a:t>
            </a:r>
            <a:r>
              <a:rPr sz="1200" spc="10" dirty="0">
                <a:solidFill>
                  <a:srgbClr val="FFFFFF"/>
                </a:solidFill>
                <a:latin typeface="Times New Roman"/>
                <a:cs typeface="Times New Roman"/>
              </a:rPr>
              <a:t>t</a:t>
            </a:r>
            <a:r>
              <a:rPr sz="1200" dirty="0">
                <a:solidFill>
                  <a:srgbClr val="FFFFFF"/>
                </a:solidFill>
                <a:latin typeface="Times New Roman"/>
                <a:cs typeface="Times New Roman"/>
              </a:rPr>
              <a:t>ifi</a:t>
            </a:r>
            <a:r>
              <a:rPr sz="1200" spc="-5" dirty="0">
                <a:solidFill>
                  <a:srgbClr val="FFFFFF"/>
                </a:solidFill>
                <a:latin typeface="Times New Roman"/>
                <a:cs typeface="Times New Roman"/>
              </a:rPr>
              <a:t>c</a:t>
            </a:r>
            <a:r>
              <a:rPr sz="1200" dirty="0">
                <a:solidFill>
                  <a:srgbClr val="FFFFFF"/>
                </a:solidFill>
                <a:latin typeface="Times New Roman"/>
                <a:cs typeface="Times New Roman"/>
              </a:rPr>
              <a:t>,	</a:t>
            </a:r>
            <a:r>
              <a:rPr sz="1200" spc="-5" dirty="0">
                <a:solidFill>
                  <a:srgbClr val="FFFFFF"/>
                </a:solidFill>
                <a:latin typeface="Times New Roman"/>
                <a:cs typeface="Times New Roman"/>
              </a:rPr>
              <a:t>Ma</a:t>
            </a:r>
            <a:r>
              <a:rPr sz="1200" dirty="0">
                <a:solidFill>
                  <a:srgbClr val="FFFFFF"/>
                </a:solidFill>
                <a:latin typeface="Times New Roman"/>
                <a:cs typeface="Times New Roman"/>
              </a:rPr>
              <a:t>t</a:t>
            </a:r>
            <a:r>
              <a:rPr sz="1200" spc="10" dirty="0">
                <a:solidFill>
                  <a:srgbClr val="FFFFFF"/>
                </a:solidFill>
                <a:latin typeface="Times New Roman"/>
                <a:cs typeface="Times New Roman"/>
              </a:rPr>
              <a:t>h</a:t>
            </a:r>
            <a:r>
              <a:rPr sz="1200" spc="-5" dirty="0">
                <a:solidFill>
                  <a:srgbClr val="FFFFFF"/>
                </a:solidFill>
                <a:latin typeface="Times New Roman"/>
                <a:cs typeface="Times New Roman"/>
              </a:rPr>
              <a:t>e</a:t>
            </a:r>
            <a:r>
              <a:rPr sz="1200" spc="10" dirty="0">
                <a:solidFill>
                  <a:srgbClr val="FFFFFF"/>
                </a:solidFill>
                <a:latin typeface="Times New Roman"/>
                <a:cs typeface="Times New Roman"/>
              </a:rPr>
              <a:t>m</a:t>
            </a:r>
            <a:r>
              <a:rPr sz="1200" spc="-5" dirty="0">
                <a:solidFill>
                  <a:srgbClr val="FFFFFF"/>
                </a:solidFill>
                <a:latin typeface="Times New Roman"/>
                <a:cs typeface="Times New Roman"/>
              </a:rPr>
              <a:t>a</a:t>
            </a:r>
            <a:r>
              <a:rPr sz="1200" dirty="0">
                <a:solidFill>
                  <a:srgbClr val="FFFFFF"/>
                </a:solidFill>
                <a:latin typeface="Times New Roman"/>
                <a:cs typeface="Times New Roman"/>
              </a:rPr>
              <a:t>t</a:t>
            </a:r>
            <a:r>
              <a:rPr sz="1200" spc="10" dirty="0">
                <a:solidFill>
                  <a:srgbClr val="FFFFFF"/>
                </a:solidFill>
                <a:latin typeface="Times New Roman"/>
                <a:cs typeface="Times New Roman"/>
              </a:rPr>
              <a:t>i</a:t>
            </a:r>
            <a:r>
              <a:rPr sz="1200" spc="-10" dirty="0">
                <a:solidFill>
                  <a:srgbClr val="FFFFFF"/>
                </a:solidFill>
                <a:latin typeface="Times New Roman"/>
                <a:cs typeface="Times New Roman"/>
              </a:rPr>
              <a:t>c</a:t>
            </a:r>
            <a:r>
              <a:rPr sz="1200" spc="-5" dirty="0">
                <a:solidFill>
                  <a:srgbClr val="FFFFFF"/>
                </a:solidFill>
                <a:latin typeface="Times New Roman"/>
                <a:cs typeface="Times New Roman"/>
              </a:rPr>
              <a:t>s</a:t>
            </a:r>
            <a:r>
              <a:rPr sz="1200" dirty="0">
                <a:solidFill>
                  <a:srgbClr val="FFFFFF"/>
                </a:solidFill>
                <a:latin typeface="Times New Roman"/>
                <a:cs typeface="Times New Roman"/>
              </a:rPr>
              <a:t>	</a:t>
            </a:r>
            <a:r>
              <a:rPr sz="1200" spc="-5" dirty="0">
                <a:solidFill>
                  <a:srgbClr val="FFFFFF"/>
                </a:solidFill>
                <a:latin typeface="Times New Roman"/>
                <a:cs typeface="Times New Roman"/>
              </a:rPr>
              <a:t>a</a:t>
            </a:r>
            <a:r>
              <a:rPr sz="1200" dirty="0">
                <a:solidFill>
                  <a:srgbClr val="FFFFFF"/>
                </a:solidFill>
                <a:latin typeface="Times New Roman"/>
                <a:cs typeface="Times New Roman"/>
              </a:rPr>
              <a:t>nd	</a:t>
            </a:r>
            <a:r>
              <a:rPr sz="1200" spc="-5" dirty="0">
                <a:solidFill>
                  <a:srgbClr val="FFFFFF"/>
                </a:solidFill>
                <a:latin typeface="Times New Roman"/>
                <a:cs typeface="Times New Roman"/>
              </a:rPr>
              <a:t>E</a:t>
            </a:r>
            <a:r>
              <a:rPr sz="1200" dirty="0">
                <a:solidFill>
                  <a:srgbClr val="FFFFFF"/>
                </a:solidFill>
                <a:latin typeface="Times New Roman"/>
                <a:cs typeface="Times New Roman"/>
              </a:rPr>
              <a:t>n</a:t>
            </a:r>
            <a:r>
              <a:rPr sz="1200" spc="-25" dirty="0">
                <a:solidFill>
                  <a:srgbClr val="FFFFFF"/>
                </a:solidFill>
                <a:latin typeface="Times New Roman"/>
                <a:cs typeface="Times New Roman"/>
              </a:rPr>
              <a:t>g</a:t>
            </a:r>
            <a:r>
              <a:rPr sz="1200" dirty="0">
                <a:solidFill>
                  <a:srgbClr val="FFFFFF"/>
                </a:solidFill>
                <a:latin typeface="Times New Roman"/>
                <a:cs typeface="Times New Roman"/>
              </a:rPr>
              <a:t>in</a:t>
            </a:r>
            <a:r>
              <a:rPr sz="1200" spc="-5" dirty="0">
                <a:solidFill>
                  <a:srgbClr val="FFFFFF"/>
                </a:solidFill>
                <a:latin typeface="Times New Roman"/>
                <a:cs typeface="Times New Roman"/>
              </a:rPr>
              <a:t>eer</a:t>
            </a:r>
            <a:r>
              <a:rPr sz="1200" dirty="0">
                <a:solidFill>
                  <a:srgbClr val="FFFFFF"/>
                </a:solidFill>
                <a:latin typeface="Times New Roman"/>
                <a:cs typeface="Times New Roman"/>
              </a:rPr>
              <a:t>i</a:t>
            </a:r>
            <a:r>
              <a:rPr sz="1200" spc="10" dirty="0">
                <a:solidFill>
                  <a:srgbClr val="FFFFFF"/>
                </a:solidFill>
                <a:latin typeface="Times New Roman"/>
                <a:cs typeface="Times New Roman"/>
              </a:rPr>
              <a:t>n</a:t>
            </a:r>
            <a:r>
              <a:rPr sz="1200" dirty="0">
                <a:solidFill>
                  <a:srgbClr val="FFFFFF"/>
                </a:solidFill>
                <a:latin typeface="Times New Roman"/>
                <a:cs typeface="Times New Roman"/>
              </a:rPr>
              <a:t>g	</a:t>
            </a:r>
            <a:r>
              <a:rPr sz="1200" spc="-5" dirty="0">
                <a:solidFill>
                  <a:srgbClr val="FFFFFF"/>
                </a:solidFill>
                <a:latin typeface="Times New Roman"/>
                <a:cs typeface="Times New Roman"/>
              </a:rPr>
              <a:t>f</a:t>
            </a:r>
            <a:r>
              <a:rPr sz="1200" dirty="0">
                <a:solidFill>
                  <a:srgbClr val="FFFFFF"/>
                </a:solidFill>
                <a:latin typeface="Times New Roman"/>
                <a:cs typeface="Times New Roman"/>
              </a:rPr>
              <a:t>und</a:t>
            </a:r>
            <a:r>
              <a:rPr sz="1200" spc="-5" dirty="0">
                <a:solidFill>
                  <a:srgbClr val="FFFFFF"/>
                </a:solidFill>
                <a:latin typeface="Times New Roman"/>
                <a:cs typeface="Times New Roman"/>
              </a:rPr>
              <a:t>a</a:t>
            </a:r>
            <a:r>
              <a:rPr sz="1200" spc="10" dirty="0">
                <a:solidFill>
                  <a:srgbClr val="FFFFFF"/>
                </a:solidFill>
                <a:latin typeface="Times New Roman"/>
                <a:cs typeface="Times New Roman"/>
              </a:rPr>
              <a:t>m</a:t>
            </a:r>
            <a:r>
              <a:rPr sz="1200" spc="-5" dirty="0">
                <a:solidFill>
                  <a:srgbClr val="FFFFFF"/>
                </a:solidFill>
                <a:latin typeface="Times New Roman"/>
                <a:cs typeface="Times New Roman"/>
              </a:rPr>
              <a:t>e</a:t>
            </a:r>
            <a:r>
              <a:rPr sz="1200" dirty="0">
                <a:solidFill>
                  <a:srgbClr val="FFFFFF"/>
                </a:solidFill>
                <a:latin typeface="Times New Roman"/>
                <a:cs typeface="Times New Roman"/>
              </a:rPr>
              <a:t>n</a:t>
            </a:r>
            <a:r>
              <a:rPr sz="1200" spc="10" dirty="0">
                <a:solidFill>
                  <a:srgbClr val="FFFFFF"/>
                </a:solidFill>
                <a:latin typeface="Times New Roman"/>
                <a:cs typeface="Times New Roman"/>
              </a:rPr>
              <a:t>t</a:t>
            </a:r>
            <a:r>
              <a:rPr sz="1200" spc="-5" dirty="0">
                <a:solidFill>
                  <a:srgbClr val="FFFFFF"/>
                </a:solidFill>
                <a:latin typeface="Times New Roman"/>
                <a:cs typeface="Times New Roman"/>
              </a:rPr>
              <a:t>als</a:t>
            </a:r>
            <a:r>
              <a:rPr sz="1200" dirty="0">
                <a:solidFill>
                  <a:srgbClr val="FFFFFF"/>
                </a:solidFill>
                <a:latin typeface="Times New Roman"/>
                <a:cs typeface="Times New Roman"/>
              </a:rPr>
              <a:t>	</a:t>
            </a:r>
            <a:r>
              <a:rPr sz="1200" spc="-15" dirty="0">
                <a:solidFill>
                  <a:srgbClr val="FFFFFF"/>
                </a:solidFill>
                <a:latin typeface="Times New Roman"/>
                <a:cs typeface="Times New Roman"/>
              </a:rPr>
              <a:t>g</a:t>
            </a:r>
            <a:r>
              <a:rPr sz="1200" spc="-5" dirty="0">
                <a:solidFill>
                  <a:srgbClr val="FFFFFF"/>
                </a:solidFill>
                <a:latin typeface="Times New Roman"/>
                <a:cs typeface="Times New Roman"/>
              </a:rPr>
              <a:t>a</a:t>
            </a:r>
            <a:r>
              <a:rPr sz="1200" dirty="0">
                <a:solidFill>
                  <a:srgbClr val="FFFFFF"/>
                </a:solidFill>
                <a:latin typeface="Times New Roman"/>
                <a:cs typeface="Times New Roman"/>
              </a:rPr>
              <a:t>i</a:t>
            </a:r>
            <a:r>
              <a:rPr sz="1200" spc="10" dirty="0">
                <a:solidFill>
                  <a:srgbClr val="FFFFFF"/>
                </a:solidFill>
                <a:latin typeface="Times New Roman"/>
                <a:cs typeface="Times New Roman"/>
              </a:rPr>
              <a:t>n</a:t>
            </a:r>
            <a:r>
              <a:rPr sz="1200" spc="-5" dirty="0">
                <a:solidFill>
                  <a:srgbClr val="FFFFFF"/>
                </a:solidFill>
                <a:latin typeface="Times New Roman"/>
                <a:cs typeface="Times New Roman"/>
              </a:rPr>
              <a:t>e</a:t>
            </a:r>
            <a:r>
              <a:rPr sz="1200" dirty="0">
                <a:solidFill>
                  <a:srgbClr val="FFFFFF"/>
                </a:solidFill>
                <a:latin typeface="Times New Roman"/>
                <a:cs typeface="Times New Roman"/>
              </a:rPr>
              <a:t>d	to  </a:t>
            </a:r>
            <a:r>
              <a:rPr sz="1200" spc="-5" dirty="0">
                <a:solidFill>
                  <a:srgbClr val="FFFFFF"/>
                </a:solidFill>
                <a:latin typeface="Times New Roman"/>
                <a:cs typeface="Times New Roman"/>
              </a:rPr>
              <a:t>comprehend,analyse,design and create products and </a:t>
            </a:r>
            <a:r>
              <a:rPr sz="1200" dirty="0">
                <a:solidFill>
                  <a:srgbClr val="FFFFFF"/>
                </a:solidFill>
                <a:latin typeface="Times New Roman"/>
                <a:cs typeface="Times New Roman"/>
              </a:rPr>
              <a:t>solutions for </a:t>
            </a:r>
            <a:r>
              <a:rPr sz="1200" spc="-5" dirty="0">
                <a:solidFill>
                  <a:srgbClr val="FFFFFF"/>
                </a:solidFill>
                <a:latin typeface="Times New Roman"/>
                <a:cs typeface="Times New Roman"/>
              </a:rPr>
              <a:t>real </a:t>
            </a:r>
            <a:r>
              <a:rPr sz="1200" dirty="0">
                <a:solidFill>
                  <a:srgbClr val="FFFFFF"/>
                </a:solidFill>
                <a:latin typeface="Times New Roman"/>
                <a:cs typeface="Times New Roman"/>
              </a:rPr>
              <a:t>life </a:t>
            </a:r>
            <a:r>
              <a:rPr sz="1200" spc="-5" dirty="0">
                <a:solidFill>
                  <a:srgbClr val="FFFFFF"/>
                </a:solidFill>
                <a:latin typeface="Times New Roman"/>
                <a:cs typeface="Times New Roman"/>
              </a:rPr>
              <a:t>problems  PEO2:Contribute </a:t>
            </a:r>
            <a:r>
              <a:rPr sz="1200" dirty="0">
                <a:solidFill>
                  <a:srgbClr val="FFFFFF"/>
                </a:solidFill>
                <a:latin typeface="Times New Roman"/>
                <a:cs typeface="Times New Roman"/>
              </a:rPr>
              <a:t>to </a:t>
            </a:r>
            <a:r>
              <a:rPr sz="1200" spc="-5" dirty="0">
                <a:solidFill>
                  <a:srgbClr val="FFFFFF"/>
                </a:solidFill>
                <a:latin typeface="Times New Roman"/>
                <a:cs typeface="Times New Roman"/>
              </a:rPr>
              <a:t>industrial services and government organisations </a:t>
            </a:r>
            <a:r>
              <a:rPr sz="1200" dirty="0">
                <a:solidFill>
                  <a:srgbClr val="FFFFFF"/>
                </a:solidFill>
                <a:latin typeface="Times New Roman"/>
                <a:cs typeface="Times New Roman"/>
              </a:rPr>
              <a:t>by </a:t>
            </a:r>
            <a:r>
              <a:rPr sz="1200" spc="-5" dirty="0">
                <a:solidFill>
                  <a:srgbClr val="FFFFFF"/>
                </a:solidFill>
                <a:latin typeface="Times New Roman"/>
                <a:cs typeface="Times New Roman"/>
              </a:rPr>
              <a:t>applying </a:t>
            </a:r>
            <a:r>
              <a:rPr sz="1200" dirty="0">
                <a:solidFill>
                  <a:srgbClr val="FFFFFF"/>
                </a:solidFill>
                <a:latin typeface="Times New Roman"/>
                <a:cs typeface="Times New Roman"/>
              </a:rPr>
              <a:t>their </a:t>
            </a:r>
            <a:r>
              <a:rPr sz="1200" spc="-5" dirty="0">
                <a:solidFill>
                  <a:srgbClr val="FFFFFF"/>
                </a:solidFill>
                <a:latin typeface="Times New Roman"/>
                <a:cs typeface="Times New Roman"/>
              </a:rPr>
              <a:t>skills  gained through formal</a:t>
            </a:r>
            <a:r>
              <a:rPr sz="1200" spc="40" dirty="0">
                <a:solidFill>
                  <a:srgbClr val="FFFFFF"/>
                </a:solidFill>
                <a:latin typeface="Times New Roman"/>
                <a:cs typeface="Times New Roman"/>
              </a:rPr>
              <a:t> </a:t>
            </a:r>
            <a:r>
              <a:rPr sz="1200" spc="-5" dirty="0">
                <a:solidFill>
                  <a:srgbClr val="FFFFFF"/>
                </a:solidFill>
                <a:latin typeface="Times New Roman"/>
                <a:cs typeface="Times New Roman"/>
              </a:rPr>
              <a:t>education.</a:t>
            </a:r>
            <a:endParaRPr sz="1200" dirty="0">
              <a:latin typeface="Times New Roman"/>
              <a:cs typeface="Times New Roman"/>
            </a:endParaRPr>
          </a:p>
          <a:p>
            <a:pPr marL="12700" marR="5080" algn="just">
              <a:lnSpc>
                <a:spcPct val="100000"/>
              </a:lnSpc>
            </a:pPr>
            <a:r>
              <a:rPr sz="1200" spc="-25" dirty="0">
                <a:solidFill>
                  <a:srgbClr val="FFFFFF"/>
                </a:solidFill>
                <a:latin typeface="Times New Roman"/>
                <a:cs typeface="Times New Roman"/>
              </a:rPr>
              <a:t>PEO3:Work </a:t>
            </a:r>
            <a:r>
              <a:rPr sz="1200" dirty="0">
                <a:solidFill>
                  <a:srgbClr val="FFFFFF"/>
                </a:solidFill>
                <a:latin typeface="Times New Roman"/>
                <a:cs typeface="Times New Roman"/>
              </a:rPr>
              <a:t>on </a:t>
            </a:r>
            <a:r>
              <a:rPr sz="1200" spc="-10" dirty="0">
                <a:solidFill>
                  <a:srgbClr val="FFFFFF"/>
                </a:solidFill>
                <a:latin typeface="Times New Roman"/>
                <a:cs typeface="Times New Roman"/>
              </a:rPr>
              <a:t>emerging </a:t>
            </a:r>
            <a:r>
              <a:rPr sz="1200" dirty="0">
                <a:solidFill>
                  <a:srgbClr val="FFFFFF"/>
                </a:solidFill>
                <a:latin typeface="Times New Roman"/>
                <a:cs typeface="Times New Roman"/>
              </a:rPr>
              <a:t>technologies with </a:t>
            </a:r>
            <a:r>
              <a:rPr sz="1200" spc="-5" dirty="0">
                <a:solidFill>
                  <a:srgbClr val="FFFFFF"/>
                </a:solidFill>
                <a:latin typeface="Times New Roman"/>
                <a:cs typeface="Times New Roman"/>
              </a:rPr>
              <a:t>professional </a:t>
            </a:r>
            <a:r>
              <a:rPr sz="1200" dirty="0">
                <a:solidFill>
                  <a:srgbClr val="FFFFFF"/>
                </a:solidFill>
                <a:latin typeface="Times New Roman"/>
                <a:cs typeface="Times New Roman"/>
              </a:rPr>
              <a:t>communities,higher eduation ever  developing careers to </a:t>
            </a:r>
            <a:r>
              <a:rPr sz="1200" spc="-5" dirty="0">
                <a:solidFill>
                  <a:srgbClr val="FFFFFF"/>
                </a:solidFill>
                <a:latin typeface="Times New Roman"/>
                <a:cs typeface="Times New Roman"/>
              </a:rPr>
              <a:t>strengthen </a:t>
            </a:r>
            <a:r>
              <a:rPr sz="1200" dirty="0">
                <a:solidFill>
                  <a:srgbClr val="FFFFFF"/>
                </a:solidFill>
                <a:latin typeface="Times New Roman"/>
                <a:cs typeface="Times New Roman"/>
              </a:rPr>
              <a:t>human values </a:t>
            </a:r>
            <a:r>
              <a:rPr sz="1200" spc="-5" dirty="0">
                <a:solidFill>
                  <a:srgbClr val="FFFFFF"/>
                </a:solidFill>
                <a:latin typeface="Times New Roman"/>
                <a:cs typeface="Times New Roman"/>
              </a:rPr>
              <a:t>and social responsibilities </a:t>
            </a:r>
            <a:r>
              <a:rPr sz="1200" dirty="0">
                <a:solidFill>
                  <a:srgbClr val="FFFFFF"/>
                </a:solidFill>
                <a:latin typeface="Times New Roman"/>
                <a:cs typeface="Times New Roman"/>
              </a:rPr>
              <a:t>to </a:t>
            </a:r>
            <a:r>
              <a:rPr sz="1200" spc="-5" dirty="0">
                <a:solidFill>
                  <a:srgbClr val="FFFFFF"/>
                </a:solidFill>
                <a:latin typeface="Times New Roman"/>
                <a:cs typeface="Times New Roman"/>
              </a:rPr>
              <a:t>contribute towards  </a:t>
            </a:r>
            <a:r>
              <a:rPr sz="1200" spc="-30" dirty="0">
                <a:solidFill>
                  <a:srgbClr val="FFFFFF"/>
                </a:solidFill>
                <a:latin typeface="Times New Roman"/>
                <a:cs typeface="Times New Roman"/>
              </a:rPr>
              <a:t>society.</a:t>
            </a:r>
            <a:endParaRPr sz="1200" dirty="0">
              <a:latin typeface="Times New Roman"/>
              <a:cs typeface="Times New Roman"/>
            </a:endParaRPr>
          </a:p>
          <a:p>
            <a:pPr marL="12700" marR="5080" algn="just">
              <a:lnSpc>
                <a:spcPct val="100000"/>
              </a:lnSpc>
            </a:pPr>
            <a:r>
              <a:rPr sz="1200" spc="-10" dirty="0">
                <a:solidFill>
                  <a:srgbClr val="FFFFFF"/>
                </a:solidFill>
                <a:latin typeface="Times New Roman"/>
                <a:cs typeface="Times New Roman"/>
              </a:rPr>
              <a:t>PEO4:Adopt professional </a:t>
            </a:r>
            <a:r>
              <a:rPr sz="1200" spc="-5" dirty="0">
                <a:solidFill>
                  <a:srgbClr val="FFFFFF"/>
                </a:solidFill>
                <a:latin typeface="Times New Roman"/>
                <a:cs typeface="Times New Roman"/>
              </a:rPr>
              <a:t>and ethical </a:t>
            </a:r>
            <a:r>
              <a:rPr sz="1200" dirty="0">
                <a:solidFill>
                  <a:srgbClr val="FFFFFF"/>
                </a:solidFill>
                <a:latin typeface="Times New Roman"/>
                <a:cs typeface="Times New Roman"/>
              </a:rPr>
              <a:t>attitude for effectively resolving societal problems </a:t>
            </a:r>
            <a:r>
              <a:rPr sz="1200" spc="-5" dirty="0">
                <a:solidFill>
                  <a:srgbClr val="FFFFFF"/>
                </a:solidFill>
                <a:latin typeface="Times New Roman"/>
                <a:cs typeface="Times New Roman"/>
              </a:rPr>
              <a:t>through  multidisciplinary</a:t>
            </a:r>
            <a:r>
              <a:rPr sz="1200" spc="-15" dirty="0">
                <a:solidFill>
                  <a:srgbClr val="FFFFFF"/>
                </a:solidFill>
                <a:latin typeface="Times New Roman"/>
                <a:cs typeface="Times New Roman"/>
              </a:rPr>
              <a:t> </a:t>
            </a:r>
            <a:r>
              <a:rPr sz="1200" spc="-5" dirty="0">
                <a:solidFill>
                  <a:srgbClr val="FFFFFF"/>
                </a:solidFill>
                <a:latin typeface="Times New Roman"/>
                <a:cs typeface="Times New Roman"/>
              </a:rPr>
              <a:t>approach</a:t>
            </a:r>
            <a:endParaRPr sz="1200" dirty="0">
              <a:latin typeface="Times New Roman"/>
              <a:cs typeface="Times New Roman"/>
            </a:endParaRPr>
          </a:p>
        </p:txBody>
      </p:sp>
      <p:sp>
        <p:nvSpPr>
          <p:cNvPr id="39" name="object 18"/>
          <p:cNvSpPr txBox="1"/>
          <p:nvPr/>
        </p:nvSpPr>
        <p:spPr>
          <a:xfrm>
            <a:off x="4493514" y="6811670"/>
            <a:ext cx="1870075" cy="2356414"/>
          </a:xfrm>
          <a:prstGeom prst="rect">
            <a:avLst/>
          </a:prstGeom>
        </p:spPr>
        <p:txBody>
          <a:bodyPr vert="horz" wrap="square" lIns="0" tIns="75565" rIns="0" bIns="0" rtlCol="0">
            <a:spAutoFit/>
          </a:bodyPr>
          <a:lstStyle/>
          <a:p>
            <a:pPr marL="12700">
              <a:lnSpc>
                <a:spcPct val="100000"/>
              </a:lnSpc>
              <a:spcBef>
                <a:spcPts val="595"/>
              </a:spcBef>
            </a:pPr>
            <a:r>
              <a:rPr sz="1600" b="1" u="heavy" spc="-5" dirty="0">
                <a:solidFill>
                  <a:srgbClr val="FFFF00"/>
                </a:solidFill>
                <a:uFill>
                  <a:solidFill>
                    <a:srgbClr val="FFFF00"/>
                  </a:solidFill>
                </a:uFill>
                <a:latin typeface="Times New Roman"/>
                <a:cs typeface="Times New Roman"/>
              </a:rPr>
              <a:t>Contents</a:t>
            </a:r>
            <a:endParaRPr sz="1600" dirty="0">
              <a:latin typeface="Times New Roman"/>
              <a:cs typeface="Times New Roman"/>
            </a:endParaRPr>
          </a:p>
          <a:p>
            <a:pPr marL="12700" marR="480059">
              <a:lnSpc>
                <a:spcPct val="100000"/>
              </a:lnSpc>
              <a:spcBef>
                <a:spcPts val="495"/>
              </a:spcBef>
            </a:pPr>
            <a:r>
              <a:rPr sz="1600" spc="-25" dirty="0">
                <a:solidFill>
                  <a:srgbClr val="FFFFFF"/>
                </a:solidFill>
                <a:latin typeface="Times New Roman"/>
                <a:cs typeface="Times New Roman"/>
              </a:rPr>
              <a:t>1.Vision</a:t>
            </a:r>
            <a:r>
              <a:rPr sz="1600" spc="-130" dirty="0">
                <a:solidFill>
                  <a:srgbClr val="FFFFFF"/>
                </a:solidFill>
                <a:latin typeface="Times New Roman"/>
                <a:cs typeface="Times New Roman"/>
              </a:rPr>
              <a:t> </a:t>
            </a:r>
            <a:r>
              <a:rPr sz="1600" spc="-5" dirty="0">
                <a:solidFill>
                  <a:srgbClr val="FFFFFF"/>
                </a:solidFill>
                <a:latin typeface="Times New Roman"/>
                <a:cs typeface="Times New Roman"/>
              </a:rPr>
              <a:t>Mission  2.Message</a:t>
            </a:r>
            <a:endParaRPr sz="1600" dirty="0">
              <a:latin typeface="Times New Roman"/>
              <a:cs typeface="Times New Roman"/>
            </a:endParaRPr>
          </a:p>
          <a:p>
            <a:pPr marL="12700" marR="5080">
              <a:lnSpc>
                <a:spcPct val="100000"/>
              </a:lnSpc>
            </a:pPr>
            <a:r>
              <a:rPr sz="1600" spc="-5" dirty="0">
                <a:solidFill>
                  <a:srgbClr val="FFFFFF"/>
                </a:solidFill>
                <a:latin typeface="Times New Roman"/>
                <a:cs typeface="Times New Roman"/>
              </a:rPr>
              <a:t>3.Paper Publication  4.Faculty</a:t>
            </a:r>
            <a:r>
              <a:rPr sz="1600" spc="-55" dirty="0">
                <a:solidFill>
                  <a:srgbClr val="FFFFFF"/>
                </a:solidFill>
                <a:latin typeface="Times New Roman"/>
                <a:cs typeface="Times New Roman"/>
              </a:rPr>
              <a:t> </a:t>
            </a:r>
            <a:r>
              <a:rPr sz="1600" spc="-5" dirty="0">
                <a:solidFill>
                  <a:srgbClr val="FFFFFF"/>
                </a:solidFill>
                <a:latin typeface="Times New Roman"/>
                <a:cs typeface="Times New Roman"/>
              </a:rPr>
              <a:t>Participation  </a:t>
            </a:r>
            <a:r>
              <a:rPr sz="1600" spc="-5" dirty="0" smtClean="0">
                <a:solidFill>
                  <a:srgbClr val="FFFFFF"/>
                </a:solidFill>
                <a:latin typeface="Times New Roman"/>
                <a:cs typeface="Times New Roman"/>
              </a:rPr>
              <a:t>5.</a:t>
            </a:r>
            <a:r>
              <a:rPr lang="en-US" sz="1600" spc="-5" dirty="0" smtClean="0">
                <a:solidFill>
                  <a:srgbClr val="FFFFFF"/>
                </a:solidFill>
                <a:latin typeface="Times New Roman"/>
                <a:cs typeface="Times New Roman"/>
              </a:rPr>
              <a:t>Events</a:t>
            </a:r>
          </a:p>
          <a:p>
            <a:pPr marL="12700" marR="5080">
              <a:lnSpc>
                <a:spcPct val="100000"/>
              </a:lnSpc>
            </a:pPr>
            <a:r>
              <a:rPr lang="en-US" sz="1600" spc="-5" dirty="0" smtClean="0">
                <a:solidFill>
                  <a:srgbClr val="FFFFFF"/>
                </a:solidFill>
                <a:latin typeface="Times New Roman"/>
                <a:cs typeface="Times New Roman"/>
              </a:rPr>
              <a:t>6. Student placement</a:t>
            </a:r>
            <a:endParaRPr sz="1600" dirty="0">
              <a:latin typeface="Times New Roman"/>
              <a:cs typeface="Times New Roman"/>
            </a:endParaRPr>
          </a:p>
          <a:p>
            <a:pPr marL="12065">
              <a:lnSpc>
                <a:spcPct val="100000"/>
              </a:lnSpc>
              <a:tabLst>
                <a:tab pos="212725" algn="l"/>
              </a:tabLst>
            </a:pPr>
            <a:r>
              <a:rPr lang="en-US" sz="1600" spc="-40" dirty="0" smtClean="0">
                <a:solidFill>
                  <a:srgbClr val="FFFFFF"/>
                </a:solidFill>
                <a:latin typeface="Times New Roman"/>
                <a:cs typeface="Times New Roman"/>
              </a:rPr>
              <a:t>7. Art and photography</a:t>
            </a:r>
            <a:endParaRPr sz="1600" dirty="0" smtClean="0">
              <a:latin typeface="Times New Roman"/>
              <a:cs typeface="Times New Roman"/>
            </a:endParaRPr>
          </a:p>
          <a:p>
            <a:pPr marL="12065">
              <a:lnSpc>
                <a:spcPct val="100000"/>
              </a:lnSpc>
              <a:tabLst>
                <a:tab pos="269240" algn="l"/>
              </a:tabLst>
            </a:pPr>
            <a:r>
              <a:rPr lang="en-US" sz="1600" spc="-10" dirty="0" smtClean="0">
                <a:solidFill>
                  <a:srgbClr val="FFFFFF"/>
                </a:solidFill>
                <a:latin typeface="Times New Roman"/>
                <a:cs typeface="Times New Roman"/>
              </a:rPr>
              <a:t>8. </a:t>
            </a:r>
            <a:r>
              <a:rPr sz="1600" spc="-10" dirty="0" err="1" smtClean="0">
                <a:solidFill>
                  <a:srgbClr val="FFFFFF"/>
                </a:solidFill>
                <a:latin typeface="Times New Roman"/>
                <a:cs typeface="Times New Roman"/>
              </a:rPr>
              <a:t>Students’Article</a:t>
            </a:r>
            <a:endParaRPr sz="1600" dirty="0">
              <a:latin typeface="Times New Roman"/>
              <a:cs typeface="Times New Roman"/>
            </a:endParaRPr>
          </a:p>
        </p:txBody>
      </p:sp>
      <p:sp>
        <p:nvSpPr>
          <p:cNvPr id="40" name="object 19"/>
          <p:cNvSpPr txBox="1"/>
          <p:nvPr/>
        </p:nvSpPr>
        <p:spPr>
          <a:xfrm>
            <a:off x="504545" y="6834681"/>
            <a:ext cx="2640330" cy="2814873"/>
          </a:xfrm>
          <a:prstGeom prst="rect">
            <a:avLst/>
          </a:prstGeom>
        </p:spPr>
        <p:txBody>
          <a:bodyPr vert="horz" wrap="square" lIns="0" tIns="69850" rIns="0" bIns="0" rtlCol="0">
            <a:spAutoFit/>
          </a:bodyPr>
          <a:lstStyle/>
          <a:p>
            <a:pPr marL="323215">
              <a:lnSpc>
                <a:spcPct val="100000"/>
              </a:lnSpc>
              <a:spcBef>
                <a:spcPts val="550"/>
              </a:spcBef>
            </a:pPr>
            <a:r>
              <a:rPr sz="1600" b="1" u="heavy" spc="-5" dirty="0">
                <a:solidFill>
                  <a:srgbClr val="FFFF00"/>
                </a:solidFill>
                <a:uFill>
                  <a:solidFill>
                    <a:srgbClr val="FFFF00"/>
                  </a:solidFill>
                </a:uFill>
                <a:latin typeface="Times New Roman"/>
                <a:cs typeface="Times New Roman"/>
              </a:rPr>
              <a:t>Editorial</a:t>
            </a:r>
            <a:r>
              <a:rPr sz="1600" b="1" u="heavy" spc="-90" dirty="0">
                <a:solidFill>
                  <a:srgbClr val="FFFF00"/>
                </a:solidFill>
                <a:uFill>
                  <a:solidFill>
                    <a:srgbClr val="FFFF00"/>
                  </a:solidFill>
                </a:uFill>
                <a:latin typeface="Times New Roman"/>
                <a:cs typeface="Times New Roman"/>
              </a:rPr>
              <a:t> </a:t>
            </a:r>
            <a:r>
              <a:rPr sz="1600" b="1" u="heavy" spc="-55" dirty="0">
                <a:solidFill>
                  <a:srgbClr val="FFFF00"/>
                </a:solidFill>
                <a:uFill>
                  <a:solidFill>
                    <a:srgbClr val="FFFF00"/>
                  </a:solidFill>
                </a:uFill>
                <a:latin typeface="Times New Roman"/>
                <a:cs typeface="Times New Roman"/>
              </a:rPr>
              <a:t>Team:</a:t>
            </a:r>
            <a:endParaRPr sz="1600" dirty="0">
              <a:latin typeface="Times New Roman"/>
              <a:cs typeface="Times New Roman"/>
            </a:endParaRPr>
          </a:p>
          <a:p>
            <a:pPr marL="12700">
              <a:lnSpc>
                <a:spcPct val="100000"/>
              </a:lnSpc>
              <a:spcBef>
                <a:spcPts val="405"/>
              </a:spcBef>
            </a:pPr>
            <a:r>
              <a:rPr sz="1400" spc="-5" dirty="0">
                <a:solidFill>
                  <a:srgbClr val="FFFFFF"/>
                </a:solidFill>
                <a:latin typeface="Times New Roman"/>
                <a:cs typeface="Times New Roman"/>
              </a:rPr>
              <a:t>Associate Professor: Prof. </a:t>
            </a:r>
            <a:r>
              <a:rPr sz="1400" dirty="0">
                <a:solidFill>
                  <a:srgbClr val="FFFFFF"/>
                </a:solidFill>
                <a:latin typeface="Times New Roman"/>
                <a:cs typeface="Times New Roman"/>
              </a:rPr>
              <a:t>Rekha</a:t>
            </a:r>
            <a:r>
              <a:rPr sz="1400" spc="-95" dirty="0">
                <a:solidFill>
                  <a:srgbClr val="FFFFFF"/>
                </a:solidFill>
                <a:latin typeface="Times New Roman"/>
                <a:cs typeface="Times New Roman"/>
              </a:rPr>
              <a:t> </a:t>
            </a:r>
            <a:r>
              <a:rPr sz="1400" spc="-5" dirty="0">
                <a:solidFill>
                  <a:srgbClr val="FFFFFF"/>
                </a:solidFill>
                <a:latin typeface="Times New Roman"/>
                <a:cs typeface="Times New Roman"/>
              </a:rPr>
              <a:t>SN</a:t>
            </a:r>
            <a:endParaRPr sz="1400" dirty="0">
              <a:latin typeface="Times New Roman"/>
              <a:cs typeface="Times New Roman"/>
            </a:endParaRPr>
          </a:p>
          <a:p>
            <a:pPr marL="34925">
              <a:lnSpc>
                <a:spcPct val="100000"/>
              </a:lnSpc>
              <a:spcBef>
                <a:spcPts val="335"/>
              </a:spcBef>
            </a:pPr>
            <a:r>
              <a:rPr sz="1400" spc="-5" dirty="0">
                <a:solidFill>
                  <a:srgbClr val="FFFFFF"/>
                </a:solidFill>
                <a:latin typeface="Times New Roman"/>
                <a:cs typeface="Times New Roman"/>
              </a:rPr>
              <a:t>Assistant</a:t>
            </a:r>
            <a:r>
              <a:rPr sz="1400" spc="-65" dirty="0">
                <a:solidFill>
                  <a:srgbClr val="FFFFFF"/>
                </a:solidFill>
                <a:latin typeface="Times New Roman"/>
                <a:cs typeface="Times New Roman"/>
              </a:rPr>
              <a:t> </a:t>
            </a:r>
            <a:r>
              <a:rPr sz="1400" spc="-5" dirty="0">
                <a:solidFill>
                  <a:srgbClr val="FFFFFF"/>
                </a:solidFill>
                <a:latin typeface="Times New Roman"/>
                <a:cs typeface="Times New Roman"/>
              </a:rPr>
              <a:t>Professors:</a:t>
            </a:r>
            <a:endParaRPr sz="1400" dirty="0">
              <a:latin typeface="Times New Roman"/>
              <a:cs typeface="Times New Roman"/>
            </a:endParaRPr>
          </a:p>
          <a:p>
            <a:pPr marL="937260" marR="240029">
              <a:lnSpc>
                <a:spcPct val="100000"/>
              </a:lnSpc>
              <a:spcBef>
                <a:spcPts val="195"/>
              </a:spcBef>
            </a:pPr>
            <a:r>
              <a:rPr sz="1400" dirty="0" err="1">
                <a:solidFill>
                  <a:srgbClr val="FFFFFF"/>
                </a:solidFill>
                <a:latin typeface="Times New Roman"/>
                <a:cs typeface="Times New Roman"/>
              </a:rPr>
              <a:t>Pro</a:t>
            </a:r>
            <a:r>
              <a:rPr sz="1400" spc="-15" dirty="0" err="1">
                <a:solidFill>
                  <a:srgbClr val="FFFFFF"/>
                </a:solidFill>
                <a:latin typeface="Times New Roman"/>
                <a:cs typeface="Times New Roman"/>
              </a:rPr>
              <a:t>f</a:t>
            </a:r>
            <a:r>
              <a:rPr sz="1400" spc="114" dirty="0" err="1">
                <a:solidFill>
                  <a:srgbClr val="FFFFFF"/>
                </a:solidFill>
                <a:latin typeface="Times New Roman"/>
                <a:cs typeface="Times New Roman"/>
              </a:rPr>
              <a:t>.</a:t>
            </a:r>
            <a:r>
              <a:rPr lang="en-US" sz="1400" spc="-10" dirty="0" err="1">
                <a:solidFill>
                  <a:srgbClr val="FFFFFF"/>
                </a:solidFill>
                <a:latin typeface="Times New Roman"/>
                <a:cs typeface="Times New Roman"/>
              </a:rPr>
              <a:t>Shivaraj</a:t>
            </a:r>
            <a:r>
              <a:rPr lang="en-US" sz="1400" spc="-10" dirty="0">
                <a:solidFill>
                  <a:srgbClr val="FFFFFF"/>
                </a:solidFill>
                <a:latin typeface="Times New Roman"/>
                <a:cs typeface="Times New Roman"/>
              </a:rPr>
              <a:t> A</a:t>
            </a:r>
            <a:r>
              <a:rPr sz="1400" dirty="0">
                <a:solidFill>
                  <a:srgbClr val="FFFFFF"/>
                </a:solidFill>
                <a:latin typeface="Times New Roman"/>
                <a:cs typeface="Times New Roman"/>
              </a:rPr>
              <a:t> </a:t>
            </a:r>
            <a:r>
              <a:rPr sz="1400" spc="-5" dirty="0">
                <a:solidFill>
                  <a:srgbClr val="FFFFFF"/>
                </a:solidFill>
                <a:latin typeface="Times New Roman"/>
                <a:cs typeface="Times New Roman"/>
              </a:rPr>
              <a:t>Prof. </a:t>
            </a:r>
            <a:r>
              <a:rPr sz="1400" spc="-5" dirty="0" err="1">
                <a:solidFill>
                  <a:srgbClr val="FFFFFF"/>
                </a:solidFill>
                <a:latin typeface="Times New Roman"/>
                <a:cs typeface="Times New Roman"/>
              </a:rPr>
              <a:t>Preetha</a:t>
            </a:r>
            <a:r>
              <a:rPr sz="1400" spc="-80" dirty="0">
                <a:solidFill>
                  <a:srgbClr val="FFFFFF"/>
                </a:solidFill>
                <a:latin typeface="Times New Roman"/>
                <a:cs typeface="Times New Roman"/>
              </a:rPr>
              <a:t> </a:t>
            </a:r>
            <a:r>
              <a:rPr sz="1400" spc="-10" dirty="0">
                <a:solidFill>
                  <a:srgbClr val="FFFFFF"/>
                </a:solidFill>
                <a:latin typeface="Times New Roman"/>
                <a:cs typeface="Times New Roman"/>
              </a:rPr>
              <a:t>NP</a:t>
            </a:r>
            <a:endParaRPr sz="1400" dirty="0">
              <a:latin typeface="Times New Roman"/>
              <a:cs typeface="Times New Roman"/>
            </a:endParaRPr>
          </a:p>
          <a:p>
            <a:pPr marL="34925">
              <a:lnSpc>
                <a:spcPct val="100000"/>
              </a:lnSpc>
              <a:spcBef>
                <a:spcPts val="120"/>
              </a:spcBef>
            </a:pPr>
            <a:r>
              <a:rPr sz="1400" dirty="0">
                <a:solidFill>
                  <a:srgbClr val="FFFFFF"/>
                </a:solidFill>
                <a:latin typeface="Times New Roman"/>
                <a:cs typeface="Times New Roman"/>
              </a:rPr>
              <a:t>Student</a:t>
            </a:r>
            <a:r>
              <a:rPr sz="1400" spc="-70" dirty="0">
                <a:solidFill>
                  <a:srgbClr val="FFFFFF"/>
                </a:solidFill>
                <a:latin typeface="Times New Roman"/>
                <a:cs typeface="Times New Roman"/>
              </a:rPr>
              <a:t> </a:t>
            </a:r>
            <a:r>
              <a:rPr sz="1400" spc="-5" dirty="0">
                <a:solidFill>
                  <a:srgbClr val="FFFFFF"/>
                </a:solidFill>
                <a:latin typeface="Times New Roman"/>
                <a:cs typeface="Times New Roman"/>
              </a:rPr>
              <a:t>Coordinators:</a:t>
            </a:r>
            <a:endParaRPr sz="1400" dirty="0">
              <a:latin typeface="Times New Roman"/>
              <a:cs typeface="Times New Roman"/>
            </a:endParaRPr>
          </a:p>
          <a:p>
            <a:r>
              <a:rPr lang="en-US" sz="1400" dirty="0">
                <a:solidFill>
                  <a:schemeClr val="bg1"/>
                </a:solidFill>
                <a:latin typeface="Times New Roman" pitchFamily="18" charset="0"/>
                <a:cs typeface="Times New Roman" pitchFamily="18" charset="0"/>
              </a:rPr>
              <a:t>                               </a:t>
            </a:r>
            <a:r>
              <a:rPr lang="en-US" sz="1400" dirty="0" err="1" smtClean="0">
                <a:solidFill>
                  <a:schemeClr val="bg1"/>
                </a:solidFill>
                <a:latin typeface="Times New Roman" pitchFamily="18" charset="0"/>
                <a:cs typeface="Times New Roman" pitchFamily="18" charset="0"/>
              </a:rPr>
              <a:t>Balaji</a:t>
            </a:r>
            <a:r>
              <a:rPr lang="en-US" sz="1400" dirty="0" smtClean="0">
                <a:solidFill>
                  <a:schemeClr val="bg1"/>
                </a:solidFill>
                <a:latin typeface="Times New Roman" pitchFamily="18" charset="0"/>
                <a:cs typeface="Times New Roman" pitchFamily="18" charset="0"/>
              </a:rPr>
              <a:t> </a:t>
            </a:r>
            <a:endParaRPr lang="en-US" sz="1400" dirty="0">
              <a:solidFill>
                <a:schemeClr val="bg1"/>
              </a:solidFill>
              <a:latin typeface="Times New Roman" pitchFamily="18" charset="0"/>
              <a:cs typeface="Times New Roman" pitchFamily="18" charset="0"/>
            </a:endParaRPr>
          </a:p>
          <a:p>
            <a:r>
              <a:rPr lang="en-US" sz="1400" dirty="0">
                <a:solidFill>
                  <a:schemeClr val="bg1"/>
                </a:solidFill>
                <a:latin typeface="Times New Roman" pitchFamily="18" charset="0"/>
                <a:cs typeface="Times New Roman" pitchFamily="18" charset="0"/>
              </a:rPr>
              <a:t>                              </a:t>
            </a:r>
            <a:r>
              <a:rPr lang="en-US" sz="1400" dirty="0" smtClean="0">
                <a:solidFill>
                  <a:schemeClr val="bg1"/>
                </a:solidFill>
                <a:latin typeface="Times New Roman" pitchFamily="18" charset="0"/>
                <a:cs typeface="Times New Roman" pitchFamily="18" charset="0"/>
              </a:rPr>
              <a:t> </a:t>
            </a:r>
            <a:r>
              <a:rPr lang="en-US" sz="1400" dirty="0" err="1">
                <a:solidFill>
                  <a:schemeClr val="bg1"/>
                </a:solidFill>
                <a:latin typeface="Times New Roman" pitchFamily="18" charset="0"/>
                <a:cs typeface="Times New Roman" pitchFamily="18" charset="0"/>
              </a:rPr>
              <a:t>Tejas</a:t>
            </a:r>
            <a:r>
              <a:rPr lang="en-US" sz="1400" dirty="0">
                <a:solidFill>
                  <a:schemeClr val="bg1"/>
                </a:solidFill>
                <a:latin typeface="Times New Roman" pitchFamily="18" charset="0"/>
                <a:cs typeface="Times New Roman" pitchFamily="18" charset="0"/>
              </a:rPr>
              <a:t> K N</a:t>
            </a:r>
          </a:p>
          <a:p>
            <a:r>
              <a:rPr lang="en-US" sz="1400" dirty="0">
                <a:solidFill>
                  <a:schemeClr val="bg1"/>
                </a:solidFill>
                <a:latin typeface="Times New Roman" pitchFamily="18" charset="0"/>
                <a:cs typeface="Times New Roman" pitchFamily="18" charset="0"/>
              </a:rPr>
              <a:t>                             </a:t>
            </a:r>
            <a:r>
              <a:rPr lang="en-US" sz="1400" dirty="0" smtClean="0">
                <a:solidFill>
                  <a:schemeClr val="bg1"/>
                </a:solidFill>
                <a:latin typeface="Times New Roman" pitchFamily="18" charset="0"/>
                <a:cs typeface="Times New Roman" pitchFamily="18" charset="0"/>
              </a:rPr>
              <a:t> </a:t>
            </a:r>
            <a:r>
              <a:rPr lang="en-US" sz="1400" dirty="0" err="1">
                <a:solidFill>
                  <a:schemeClr val="bg1"/>
                </a:solidFill>
                <a:latin typeface="Times New Roman" pitchFamily="18" charset="0"/>
                <a:cs typeface="Times New Roman" pitchFamily="18" charset="0"/>
              </a:rPr>
              <a:t>Anusha</a:t>
            </a:r>
            <a:r>
              <a:rPr lang="en-US" sz="1400" dirty="0">
                <a:solidFill>
                  <a:schemeClr val="bg1"/>
                </a:solidFill>
                <a:latin typeface="Times New Roman" pitchFamily="18" charset="0"/>
                <a:cs typeface="Times New Roman" pitchFamily="18" charset="0"/>
              </a:rPr>
              <a:t> </a:t>
            </a:r>
            <a:r>
              <a:rPr lang="en-US" sz="1400" dirty="0" smtClean="0">
                <a:solidFill>
                  <a:schemeClr val="bg1"/>
                </a:solidFill>
                <a:latin typeface="Times New Roman" pitchFamily="18" charset="0"/>
                <a:cs typeface="Times New Roman" pitchFamily="18" charset="0"/>
              </a:rPr>
              <a:t>R</a:t>
            </a:r>
          </a:p>
          <a:p>
            <a:r>
              <a:rPr lang="en-US" sz="1400" dirty="0">
                <a:solidFill>
                  <a:schemeClr val="bg1"/>
                </a:solidFill>
                <a:latin typeface="Times New Roman" pitchFamily="18" charset="0"/>
                <a:cs typeface="Times New Roman" pitchFamily="18" charset="0"/>
              </a:rPr>
              <a:t> </a:t>
            </a:r>
            <a:r>
              <a:rPr lang="en-US" sz="1400" dirty="0" smtClean="0">
                <a:solidFill>
                  <a:schemeClr val="bg1"/>
                </a:solidFill>
                <a:latin typeface="Times New Roman" pitchFamily="18" charset="0"/>
                <a:cs typeface="Times New Roman" pitchFamily="18" charset="0"/>
              </a:rPr>
              <a:t>                             </a:t>
            </a:r>
            <a:r>
              <a:rPr lang="en-US" sz="1400" dirty="0" err="1" smtClean="0">
                <a:solidFill>
                  <a:schemeClr val="bg1"/>
                </a:solidFill>
                <a:latin typeface="Times New Roman" pitchFamily="18" charset="0"/>
                <a:cs typeface="Times New Roman" pitchFamily="18" charset="0"/>
              </a:rPr>
              <a:t>Vishwanath</a:t>
            </a:r>
            <a:r>
              <a:rPr lang="en-US" sz="1400" dirty="0" smtClean="0">
                <a:solidFill>
                  <a:schemeClr val="bg1"/>
                </a:solidFill>
                <a:latin typeface="Times New Roman" pitchFamily="18" charset="0"/>
                <a:cs typeface="Times New Roman" pitchFamily="18" charset="0"/>
              </a:rPr>
              <a:t> </a:t>
            </a:r>
            <a:r>
              <a:rPr lang="en-US" sz="1400" dirty="0">
                <a:solidFill>
                  <a:schemeClr val="bg1"/>
                </a:solidFill>
                <a:latin typeface="Times New Roman" pitchFamily="18" charset="0"/>
                <a:cs typeface="Times New Roman" pitchFamily="18" charset="0"/>
              </a:rPr>
              <a:t>G M</a:t>
            </a:r>
          </a:p>
          <a:p>
            <a:endParaRPr lang="en-US" sz="1400" dirty="0">
              <a:solidFill>
                <a:schemeClr val="bg1"/>
              </a:solidFill>
              <a:latin typeface="Times New Roman" pitchFamily="18" charset="0"/>
              <a:cs typeface="Times New Roman" pitchFamily="18" charset="0"/>
            </a:endParaRPr>
          </a:p>
          <a:p>
            <a:r>
              <a:rPr lang="en-US" sz="1400" b="1" dirty="0">
                <a:solidFill>
                  <a:schemeClr val="bg1"/>
                </a:solidFill>
                <a:latin typeface="Times New Roman" pitchFamily="18" charset="0"/>
                <a:cs typeface="Times New Roman" pitchFamily="18" charset="0"/>
              </a:rPr>
              <a:t>                                                                                                              </a:t>
            </a:r>
            <a:r>
              <a:rPr lang="en-US" sz="1400" b="1" dirty="0" smtClean="0">
                <a:solidFill>
                  <a:schemeClr val="bg1"/>
                </a:solidFill>
              </a:rPr>
              <a:t> </a:t>
            </a:r>
            <a:endParaRPr lang="en-IN" sz="1400" b="1" dirty="0">
              <a:solidFill>
                <a:schemeClr val="bg1"/>
              </a:solidFill>
            </a:endParaRPr>
          </a:p>
        </p:txBody>
      </p:sp>
      <p:sp>
        <p:nvSpPr>
          <p:cNvPr id="41" name="object 20"/>
          <p:cNvSpPr txBox="1"/>
          <p:nvPr/>
        </p:nvSpPr>
        <p:spPr>
          <a:xfrm>
            <a:off x="4895850" y="1604009"/>
            <a:ext cx="1464310" cy="299720"/>
          </a:xfrm>
          <a:prstGeom prst="rect">
            <a:avLst/>
          </a:prstGeom>
        </p:spPr>
        <p:txBody>
          <a:bodyPr vert="horz" wrap="square" lIns="0" tIns="12700" rIns="0" bIns="0" rtlCol="0">
            <a:spAutoFit/>
          </a:bodyPr>
          <a:lstStyle/>
          <a:p>
            <a:pPr marL="12700">
              <a:lnSpc>
                <a:spcPct val="100000"/>
              </a:lnSpc>
              <a:spcBef>
                <a:spcPts val="100"/>
              </a:spcBef>
              <a:tabLst>
                <a:tab pos="791210" algn="l"/>
              </a:tabLst>
            </a:pPr>
            <a:r>
              <a:rPr sz="1800" spc="-60" dirty="0" err="1">
                <a:solidFill>
                  <a:srgbClr val="FFFFFF"/>
                </a:solidFill>
                <a:latin typeface="Times New Roman"/>
                <a:cs typeface="Times New Roman"/>
              </a:rPr>
              <a:t>V</a:t>
            </a:r>
            <a:r>
              <a:rPr sz="1800" spc="-50" dirty="0" err="1">
                <a:solidFill>
                  <a:srgbClr val="FFFFFF"/>
                </a:solidFill>
                <a:latin typeface="Times New Roman"/>
                <a:cs typeface="Times New Roman"/>
              </a:rPr>
              <a:t>o</a:t>
            </a:r>
            <a:r>
              <a:rPr sz="1800" spc="-45" dirty="0" err="1">
                <a:solidFill>
                  <a:srgbClr val="FFFFFF"/>
                </a:solidFill>
                <a:latin typeface="Times New Roman"/>
                <a:cs typeface="Times New Roman"/>
              </a:rPr>
              <a:t>l</a:t>
            </a:r>
            <a:r>
              <a:rPr sz="1800" spc="-50" dirty="0">
                <a:solidFill>
                  <a:srgbClr val="FFFFFF"/>
                </a:solidFill>
                <a:latin typeface="Times New Roman"/>
                <a:cs typeface="Times New Roman"/>
              </a:rPr>
              <a:t>-</a:t>
            </a:r>
            <a:r>
              <a:rPr sz="1800" spc="-5" dirty="0">
                <a:solidFill>
                  <a:srgbClr val="FFFFFF"/>
                </a:solidFill>
                <a:latin typeface="Times New Roman"/>
                <a:cs typeface="Times New Roman"/>
              </a:rPr>
              <a:t>V</a:t>
            </a:r>
            <a:r>
              <a:rPr lang="en-US" sz="1800" spc="-5" dirty="0">
                <a:solidFill>
                  <a:srgbClr val="FFFFFF"/>
                </a:solidFill>
                <a:latin typeface="Times New Roman"/>
                <a:cs typeface="Times New Roman"/>
              </a:rPr>
              <a:t>II</a:t>
            </a:r>
            <a:r>
              <a:rPr sz="1800" dirty="0">
                <a:solidFill>
                  <a:srgbClr val="FFFFFF"/>
                </a:solidFill>
                <a:latin typeface="Times New Roman"/>
                <a:cs typeface="Times New Roman"/>
              </a:rPr>
              <a:t>	</a:t>
            </a:r>
            <a:r>
              <a:rPr sz="1800" spc="-5" dirty="0">
                <a:solidFill>
                  <a:srgbClr val="FFFFFF"/>
                </a:solidFill>
                <a:latin typeface="Times New Roman"/>
                <a:cs typeface="Times New Roman"/>
              </a:rPr>
              <a:t>Is</a:t>
            </a:r>
            <a:r>
              <a:rPr sz="1800" spc="-15" dirty="0">
                <a:solidFill>
                  <a:srgbClr val="FFFFFF"/>
                </a:solidFill>
                <a:latin typeface="Times New Roman"/>
                <a:cs typeface="Times New Roman"/>
              </a:rPr>
              <a:t>s</a:t>
            </a:r>
            <a:r>
              <a:rPr sz="1800" dirty="0">
                <a:solidFill>
                  <a:srgbClr val="FFFFFF"/>
                </a:solidFill>
                <a:latin typeface="Times New Roman"/>
                <a:cs typeface="Times New Roman"/>
              </a:rPr>
              <a:t>ue-</a:t>
            </a:r>
            <a:r>
              <a:rPr lang="en-US" sz="1800" dirty="0">
                <a:solidFill>
                  <a:srgbClr val="FFFFFF"/>
                </a:solidFill>
                <a:latin typeface="Times New Roman"/>
                <a:cs typeface="Times New Roman"/>
              </a:rPr>
              <a:t>2</a:t>
            </a:r>
            <a:endParaRPr sz="1800" dirty="0">
              <a:latin typeface="Times New Roman"/>
              <a:cs typeface="Times New Roman"/>
            </a:endParaRPr>
          </a:p>
        </p:txBody>
      </p:sp>
      <p:sp>
        <p:nvSpPr>
          <p:cNvPr id="42" name="object 21"/>
          <p:cNvSpPr txBox="1"/>
          <p:nvPr/>
        </p:nvSpPr>
        <p:spPr>
          <a:xfrm>
            <a:off x="2017901" y="765174"/>
            <a:ext cx="4617593" cy="228268"/>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FFFF"/>
                </a:solidFill>
                <a:latin typeface="Carlito"/>
                <a:cs typeface="Carlito"/>
              </a:rPr>
              <a:t>(IAO9001-2015 and ISO14001-2015 </a:t>
            </a:r>
            <a:r>
              <a:rPr sz="1400" dirty="0">
                <a:solidFill>
                  <a:srgbClr val="FFFFFF"/>
                </a:solidFill>
                <a:latin typeface="Carlito"/>
                <a:cs typeface="Carlito"/>
              </a:rPr>
              <a:t>certified</a:t>
            </a:r>
            <a:r>
              <a:rPr sz="1400" spc="35" dirty="0">
                <a:solidFill>
                  <a:srgbClr val="FFFFFF"/>
                </a:solidFill>
                <a:latin typeface="Carlito"/>
                <a:cs typeface="Carlito"/>
              </a:rPr>
              <a:t> </a:t>
            </a:r>
            <a:r>
              <a:rPr sz="1400" spc="-5" dirty="0">
                <a:solidFill>
                  <a:srgbClr val="FFFFFF"/>
                </a:solidFill>
                <a:latin typeface="Carlito"/>
                <a:cs typeface="Carlito"/>
              </a:rPr>
              <a:t>institute)</a:t>
            </a:r>
            <a:endParaRPr sz="1400" dirty="0">
              <a:latin typeface="Carlito"/>
              <a:cs typeface="Carlito"/>
            </a:endParaRPr>
          </a:p>
        </p:txBody>
      </p:sp>
      <p:sp>
        <p:nvSpPr>
          <p:cNvPr id="43" name="object 22"/>
          <p:cNvSpPr txBox="1">
            <a:spLocks/>
          </p:cNvSpPr>
          <p:nvPr/>
        </p:nvSpPr>
        <p:spPr>
          <a:xfrm>
            <a:off x="1854834" y="975741"/>
            <a:ext cx="4164966" cy="289823"/>
          </a:xfrm>
          <a:prstGeom prst="rect">
            <a:avLst/>
          </a:prstGeom>
        </p:spPr>
        <p:txBody>
          <a:bodyPr vert="horz" wrap="square" lIns="0" tIns="12700" rIns="0" bIns="0" rtlCol="0">
            <a:spAutoFit/>
          </a:bodyPr>
          <a:lstStyle>
            <a:lvl1pPr>
              <a:defRPr sz="2400" b="0" i="0">
                <a:solidFill>
                  <a:srgbClr val="C00000"/>
                </a:solidFill>
                <a:latin typeface="Times New Roman"/>
                <a:ea typeface="+mj-ea"/>
                <a:cs typeface="Times New Roman"/>
              </a:defRPr>
            </a:lvl1pPr>
          </a:lstStyle>
          <a:p>
            <a:pPr marL="12700">
              <a:spcBef>
                <a:spcPts val="100"/>
              </a:spcBef>
            </a:pPr>
            <a:r>
              <a:rPr lang="en-US" sz="1800" b="1" kern="0" spc="-10" smtClean="0">
                <a:solidFill>
                  <a:srgbClr val="FFFFFF"/>
                </a:solidFill>
                <a:latin typeface="Carlito"/>
                <a:cs typeface="Carlito"/>
              </a:rPr>
              <a:t>Accredited By </a:t>
            </a:r>
            <a:r>
              <a:rPr lang="en-US" sz="1800" b="1" kern="0" spc="-5" smtClean="0">
                <a:solidFill>
                  <a:srgbClr val="FFFFFF"/>
                </a:solidFill>
                <a:latin typeface="Carlito"/>
                <a:cs typeface="Carlito"/>
              </a:rPr>
              <a:t>NAAC with </a:t>
            </a:r>
            <a:r>
              <a:rPr lang="en-US" sz="1800" b="1" kern="0" spc="-80" smtClean="0">
                <a:solidFill>
                  <a:srgbClr val="FFFFFF"/>
                </a:solidFill>
                <a:latin typeface="Carlito"/>
                <a:cs typeface="Carlito"/>
              </a:rPr>
              <a:t>“A”</a:t>
            </a:r>
            <a:r>
              <a:rPr lang="en-US" sz="1800" b="1" kern="0" spc="-45" smtClean="0">
                <a:solidFill>
                  <a:srgbClr val="FFFFFF"/>
                </a:solidFill>
                <a:latin typeface="Carlito"/>
                <a:cs typeface="Carlito"/>
              </a:rPr>
              <a:t> </a:t>
            </a:r>
            <a:r>
              <a:rPr lang="en-US" sz="1800" b="1" kern="0" spc="-10" smtClean="0">
                <a:solidFill>
                  <a:srgbClr val="FFFFFF"/>
                </a:solidFill>
                <a:latin typeface="Carlito"/>
                <a:cs typeface="Carlito"/>
              </a:rPr>
              <a:t>Grade</a:t>
            </a:r>
            <a:endParaRPr lang="en-US" sz="1800" kern="0" dirty="0">
              <a:latin typeface="Carlito"/>
              <a:cs typeface="Carlito"/>
            </a:endParaRPr>
          </a:p>
        </p:txBody>
      </p:sp>
      <p:sp>
        <p:nvSpPr>
          <p:cNvPr id="44" name="TextBox 43"/>
          <p:cNvSpPr txBox="1"/>
          <p:nvPr/>
        </p:nvSpPr>
        <p:spPr>
          <a:xfrm>
            <a:off x="3548119" y="3245358"/>
            <a:ext cx="3033508" cy="617198"/>
          </a:xfrm>
          <a:prstGeom prst="rect">
            <a:avLst/>
          </a:prstGeom>
          <a:noFill/>
        </p:spPr>
        <p:txBody>
          <a:bodyPr wrap="square" rtlCol="0">
            <a:spAutoFit/>
          </a:bodyPr>
          <a:lstStyle/>
          <a:p>
            <a:endParaRPr lang="en-US" dirty="0"/>
          </a:p>
        </p:txBody>
      </p:sp>
      <p:sp>
        <p:nvSpPr>
          <p:cNvPr id="45" name="TextBox 44"/>
          <p:cNvSpPr txBox="1"/>
          <p:nvPr/>
        </p:nvSpPr>
        <p:spPr>
          <a:xfrm>
            <a:off x="3127145" y="3185467"/>
            <a:ext cx="3503779" cy="1754326"/>
          </a:xfrm>
          <a:prstGeom prst="rect">
            <a:avLst/>
          </a:prstGeom>
          <a:noFill/>
        </p:spPr>
        <p:txBody>
          <a:bodyPr wrap="square" rtlCol="0">
            <a:spAutoFit/>
          </a:bodyPr>
          <a:lstStyle/>
          <a:p>
            <a:pPr marL="171450" indent="-171450">
              <a:buFont typeface="Wingdings" panose="05000000000000000000" pitchFamily="2" charset="2"/>
              <a:buChar char="v"/>
            </a:pPr>
            <a:r>
              <a:rPr lang="en-US" sz="1200" dirty="0">
                <a:solidFill>
                  <a:schemeClr val="bg1"/>
                </a:solidFill>
                <a:latin typeface="Times New Roman" panose="02020603050405020304" pitchFamily="18" charset="0"/>
                <a:cs typeface="Times New Roman" panose="02020603050405020304" pitchFamily="18" charset="0"/>
              </a:rPr>
              <a:t>To implement path breaking students centric education methods</a:t>
            </a:r>
          </a:p>
          <a:p>
            <a:pPr marL="171450" indent="-171450">
              <a:buFont typeface="Wingdings" panose="05000000000000000000" pitchFamily="2" charset="2"/>
              <a:buChar char="v"/>
            </a:pPr>
            <a:r>
              <a:rPr lang="en-US" sz="1200" dirty="0">
                <a:solidFill>
                  <a:schemeClr val="bg1"/>
                </a:solidFill>
                <a:latin typeface="Times New Roman" panose="02020603050405020304" pitchFamily="18" charset="0"/>
                <a:cs typeface="Times New Roman" panose="02020603050405020304" pitchFamily="18" charset="0"/>
              </a:rPr>
              <a:t> </a:t>
            </a:r>
            <a:r>
              <a:rPr lang="en-US" sz="1200" dirty="0" smtClean="0">
                <a:solidFill>
                  <a:schemeClr val="bg1"/>
                </a:solidFill>
                <a:latin typeface="Times New Roman" panose="02020603050405020304" pitchFamily="18" charset="0"/>
                <a:cs typeface="Times New Roman" panose="02020603050405020304" pitchFamily="18" charset="0"/>
              </a:rPr>
              <a:t>To </a:t>
            </a:r>
            <a:r>
              <a:rPr lang="en-US" sz="1200" dirty="0">
                <a:solidFill>
                  <a:schemeClr val="bg1"/>
                </a:solidFill>
                <a:latin typeface="Times New Roman" panose="02020603050405020304" pitchFamily="18" charset="0"/>
                <a:cs typeface="Times New Roman" panose="02020603050405020304" pitchFamily="18" charset="0"/>
              </a:rPr>
              <a:t>augment talent, nurture team work to transform to develop individual as responsible citizen</a:t>
            </a:r>
          </a:p>
          <a:p>
            <a:pPr marL="171450" indent="-171450">
              <a:buFont typeface="Wingdings" panose="05000000000000000000" pitchFamily="2" charset="2"/>
              <a:buChar char="v"/>
            </a:pPr>
            <a:r>
              <a:rPr lang="en-US" sz="1200" dirty="0">
                <a:solidFill>
                  <a:schemeClr val="bg1"/>
                </a:solidFill>
                <a:latin typeface="Times New Roman" panose="02020603050405020304" pitchFamily="18" charset="0"/>
                <a:cs typeface="Times New Roman" panose="02020603050405020304" pitchFamily="18" charset="0"/>
              </a:rPr>
              <a:t> </a:t>
            </a:r>
            <a:r>
              <a:rPr lang="en-US" sz="1200" dirty="0" smtClean="0">
                <a:solidFill>
                  <a:schemeClr val="bg1"/>
                </a:solidFill>
                <a:latin typeface="Times New Roman" panose="02020603050405020304" pitchFamily="18" charset="0"/>
                <a:cs typeface="Times New Roman" panose="02020603050405020304" pitchFamily="18" charset="0"/>
              </a:rPr>
              <a:t>To </a:t>
            </a:r>
            <a:r>
              <a:rPr lang="en-US" sz="1200" dirty="0">
                <a:solidFill>
                  <a:schemeClr val="bg1"/>
                </a:solidFill>
                <a:latin typeface="Times New Roman" panose="02020603050405020304" pitchFamily="18" charset="0"/>
                <a:cs typeface="Times New Roman" panose="02020603050405020304" pitchFamily="18" charset="0"/>
              </a:rPr>
              <a:t>educate the students and faculties about entrepreneurship to meet vibrant requirements of the society</a:t>
            </a:r>
          </a:p>
          <a:p>
            <a:pPr marL="171450" indent="-171450">
              <a:buFont typeface="Wingdings" panose="05000000000000000000" pitchFamily="2" charset="2"/>
              <a:buChar char="v"/>
            </a:pPr>
            <a:r>
              <a:rPr lang="en-US" sz="1200" dirty="0" smtClean="0">
                <a:solidFill>
                  <a:schemeClr val="bg1"/>
                </a:solidFill>
                <a:latin typeface="Times New Roman" panose="02020603050405020304" pitchFamily="18" charset="0"/>
                <a:cs typeface="Times New Roman" panose="02020603050405020304" pitchFamily="18" charset="0"/>
              </a:rPr>
              <a:t>To </a:t>
            </a:r>
            <a:r>
              <a:rPr lang="en-US" sz="1200" dirty="0">
                <a:solidFill>
                  <a:schemeClr val="bg1"/>
                </a:solidFill>
                <a:latin typeface="Times New Roman" panose="02020603050405020304" pitchFamily="18" charset="0"/>
                <a:cs typeface="Times New Roman" panose="02020603050405020304" pitchFamily="18" charset="0"/>
              </a:rPr>
              <a:t>strengthen industry -institute interaction for knowledge sharing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2">
            <a:extLst>
              <a:ext uri="{FF2B5EF4-FFF2-40B4-BE49-F238E27FC236}">
                <a16:creationId xmlns="" xmlns:a16="http://schemas.microsoft.com/office/drawing/2014/main" id="{2141AC54-F6FC-4DD5-841F-494607A8E1BC}"/>
              </a:ext>
            </a:extLst>
          </p:cNvPr>
          <p:cNvSpPr txBox="1"/>
          <p:nvPr/>
        </p:nvSpPr>
        <p:spPr>
          <a:xfrm>
            <a:off x="199848" y="0"/>
            <a:ext cx="3598825" cy="443711"/>
          </a:xfrm>
          <a:prstGeom prst="rect">
            <a:avLst/>
          </a:prstGeom>
        </p:spPr>
        <p:txBody>
          <a:bodyPr vert="horz" wrap="square" lIns="0" tIns="12700" rIns="0" bIns="0" rtlCol="0">
            <a:spAutoFit/>
          </a:bodyPr>
          <a:lstStyle/>
          <a:p>
            <a:pPr marL="12700">
              <a:spcBef>
                <a:spcPts val="100"/>
              </a:spcBef>
            </a:pPr>
            <a:r>
              <a:rPr sz="2800" b="1" spc="-10" dirty="0">
                <a:solidFill>
                  <a:srgbClr val="E40222"/>
                </a:solidFill>
                <a:latin typeface="Times New Roman"/>
                <a:cs typeface="Times New Roman"/>
              </a:rPr>
              <a:t>Students’</a:t>
            </a:r>
            <a:r>
              <a:rPr sz="2800" b="1" spc="-235" dirty="0">
                <a:solidFill>
                  <a:srgbClr val="E40222"/>
                </a:solidFill>
                <a:latin typeface="Times New Roman"/>
                <a:cs typeface="Times New Roman"/>
              </a:rPr>
              <a:t> </a:t>
            </a:r>
            <a:r>
              <a:rPr sz="2800" b="1" spc="-10" dirty="0">
                <a:solidFill>
                  <a:srgbClr val="E40222"/>
                </a:solidFill>
                <a:latin typeface="Times New Roman"/>
                <a:cs typeface="Times New Roman"/>
              </a:rPr>
              <a:t>Placement</a:t>
            </a:r>
            <a:r>
              <a:rPr sz="2800" b="1" spc="-285" dirty="0">
                <a:solidFill>
                  <a:srgbClr val="E40222"/>
                </a:solidFill>
                <a:latin typeface="Times New Roman"/>
                <a:cs typeface="Times New Roman"/>
              </a:rPr>
              <a:t> </a:t>
            </a:r>
            <a:r>
              <a:rPr sz="2800" b="1" dirty="0">
                <a:solidFill>
                  <a:srgbClr val="E40222"/>
                </a:solidFill>
                <a:latin typeface="Times New Roman"/>
                <a:cs typeface="Times New Roman"/>
              </a:rPr>
              <a:t>:</a:t>
            </a:r>
          </a:p>
        </p:txBody>
      </p:sp>
      <p:pic>
        <p:nvPicPr>
          <p:cNvPr id="8" name="Picture 7">
            <a:extLst>
              <a:ext uri="{FF2B5EF4-FFF2-40B4-BE49-F238E27FC236}">
                <a16:creationId xmlns="" xmlns:a16="http://schemas.microsoft.com/office/drawing/2014/main" id="{D7112BB7-8457-4663-B946-3DE2EFCA223D}"/>
              </a:ext>
            </a:extLst>
          </p:cNvPr>
          <p:cNvPicPr>
            <a:picLocks noChangeAspect="1"/>
          </p:cNvPicPr>
          <p:nvPr/>
        </p:nvPicPr>
        <p:blipFill>
          <a:blip r:embed="rId2"/>
          <a:stretch>
            <a:fillRect/>
          </a:stretch>
        </p:blipFill>
        <p:spPr>
          <a:xfrm>
            <a:off x="199848" y="830407"/>
            <a:ext cx="6218459" cy="883824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2"/>
          <p:cNvSpPr txBox="1">
            <a:spLocks/>
          </p:cNvSpPr>
          <p:nvPr/>
        </p:nvSpPr>
        <p:spPr>
          <a:xfrm>
            <a:off x="322263" y="151434"/>
            <a:ext cx="5889949" cy="382156"/>
          </a:xfrm>
          <a:prstGeom prst="rect">
            <a:avLst/>
          </a:prstGeom>
        </p:spPr>
        <p:txBody>
          <a:bodyPr vert="horz" wrap="square" lIns="0" tIns="12700" rIns="0" bIns="0" rtlCol="0">
            <a:spAutoFit/>
          </a:bodyPr>
          <a:lstStyle>
            <a:lvl1pPr>
              <a:defRPr>
                <a:latin typeface="+mj-lt"/>
                <a:ea typeface="+mj-ea"/>
                <a:cs typeface="+mj-cs"/>
              </a:defRPr>
            </a:lvl1pPr>
          </a:lstStyle>
          <a:p>
            <a:pPr marL="12700">
              <a:spcBef>
                <a:spcPts val="100"/>
              </a:spcBef>
            </a:pPr>
            <a:r>
              <a:rPr lang="en-US" sz="2400" b="1" kern="0" spc="-5" dirty="0">
                <a:solidFill>
                  <a:srgbClr val="A3010D"/>
                </a:solidFill>
              </a:rPr>
              <a:t>Students Art  and Photography</a:t>
            </a:r>
            <a:endParaRPr lang="en-US" sz="2400" kern="0" dirty="0">
              <a:solidFill>
                <a:sysClr val="windowText" lastClr="000000"/>
              </a:solidFill>
            </a:endParaRPr>
          </a:p>
        </p:txBody>
      </p:sp>
      <p:pic>
        <p:nvPicPr>
          <p:cNvPr id="12" name="Picture 11"/>
          <p:cNvPicPr>
            <a:picLocks noChangeAspect="1"/>
          </p:cNvPicPr>
          <p:nvPr/>
        </p:nvPicPr>
        <p:blipFill>
          <a:blip r:embed="rId2"/>
          <a:stretch>
            <a:fillRect/>
          </a:stretch>
        </p:blipFill>
        <p:spPr>
          <a:xfrm>
            <a:off x="322263" y="895350"/>
            <a:ext cx="2954337" cy="3048000"/>
          </a:xfrm>
          <a:prstGeom prst="rect">
            <a:avLst/>
          </a:prstGeom>
        </p:spPr>
      </p:pic>
      <p:sp>
        <p:nvSpPr>
          <p:cNvPr id="13" name="object 5"/>
          <p:cNvSpPr txBox="1"/>
          <p:nvPr/>
        </p:nvSpPr>
        <p:spPr>
          <a:xfrm>
            <a:off x="533400" y="4107620"/>
            <a:ext cx="2507279" cy="197490"/>
          </a:xfrm>
          <a:prstGeom prst="rect">
            <a:avLst/>
          </a:prstGeom>
        </p:spPr>
        <p:txBody>
          <a:bodyPr vert="horz" wrap="square" lIns="0" tIns="12700" rIns="0" bIns="0" rtlCol="0">
            <a:spAutoFit/>
          </a:bodyPr>
          <a:lstStyle/>
          <a:p>
            <a:pPr marL="12700" algn="ctr">
              <a:spcBef>
                <a:spcPts val="100"/>
              </a:spcBef>
            </a:pPr>
            <a:r>
              <a:rPr lang="en-IN" sz="1200" b="1" dirty="0" smtClean="0">
                <a:solidFill>
                  <a:schemeClr val="tx1">
                    <a:lumMod val="95000"/>
                    <a:lumOff val="5000"/>
                  </a:schemeClr>
                </a:solidFill>
                <a:latin typeface="Century Schoolbook" panose="02040604050505020304" pitchFamily="18" charset="0"/>
                <a:cs typeface="Times New Roman"/>
              </a:rPr>
              <a:t>BHAVANA C, V</a:t>
            </a:r>
            <a:r>
              <a:rPr sz="1200" b="1" dirty="0" smtClean="0">
                <a:solidFill>
                  <a:schemeClr val="tx1">
                    <a:lumMod val="95000"/>
                    <a:lumOff val="5000"/>
                  </a:schemeClr>
                </a:solidFill>
                <a:latin typeface="Century Schoolbook" panose="02040604050505020304" pitchFamily="18" charset="0"/>
                <a:cs typeface="Times New Roman"/>
              </a:rPr>
              <a:t>–</a:t>
            </a:r>
            <a:r>
              <a:rPr lang="en-US" sz="1200" b="1" dirty="0" smtClean="0">
                <a:solidFill>
                  <a:schemeClr val="tx1">
                    <a:lumMod val="95000"/>
                    <a:lumOff val="5000"/>
                  </a:schemeClr>
                </a:solidFill>
                <a:latin typeface="Century Schoolbook" panose="02040604050505020304" pitchFamily="18" charset="0"/>
                <a:cs typeface="Times New Roman"/>
              </a:rPr>
              <a:t> </a:t>
            </a:r>
            <a:r>
              <a:rPr sz="1200" b="1" dirty="0">
                <a:solidFill>
                  <a:schemeClr val="tx1">
                    <a:lumMod val="95000"/>
                    <a:lumOff val="5000"/>
                  </a:schemeClr>
                </a:solidFill>
                <a:latin typeface="Century Schoolbook" panose="02040604050505020304" pitchFamily="18" charset="0"/>
                <a:cs typeface="Times New Roman"/>
              </a:rPr>
              <a:t>Sem</a:t>
            </a:r>
            <a:r>
              <a:rPr lang="en-US" sz="1200" b="1" dirty="0">
                <a:solidFill>
                  <a:schemeClr val="tx1">
                    <a:lumMod val="95000"/>
                    <a:lumOff val="5000"/>
                  </a:schemeClr>
                </a:solidFill>
                <a:latin typeface="Century Schoolbook" panose="02040604050505020304" pitchFamily="18" charset="0"/>
                <a:cs typeface="Times New Roman"/>
              </a:rPr>
              <a:t> </a:t>
            </a:r>
            <a:r>
              <a:rPr lang="en-IN" sz="1200" b="1" spc="-5" dirty="0">
                <a:solidFill>
                  <a:schemeClr val="tx1">
                    <a:lumMod val="95000"/>
                    <a:lumOff val="5000"/>
                  </a:schemeClr>
                </a:solidFill>
                <a:latin typeface="Century Schoolbook" panose="02040604050505020304" pitchFamily="18" charset="0"/>
                <a:cs typeface="Times New Roman"/>
              </a:rPr>
              <a:t>A</a:t>
            </a:r>
            <a:r>
              <a:rPr sz="1200" b="1" spc="-5" dirty="0" smtClean="0">
                <a:solidFill>
                  <a:schemeClr val="tx1">
                    <a:lumMod val="95000"/>
                    <a:lumOff val="5000"/>
                  </a:schemeClr>
                </a:solidFill>
                <a:latin typeface="Century Schoolbook" panose="02040604050505020304" pitchFamily="18" charset="0"/>
                <a:cs typeface="Times New Roman"/>
              </a:rPr>
              <a:t>-Sec</a:t>
            </a:r>
            <a:endParaRPr sz="1200" b="1" dirty="0">
              <a:solidFill>
                <a:schemeClr val="tx1">
                  <a:lumMod val="95000"/>
                  <a:lumOff val="5000"/>
                </a:schemeClr>
              </a:solidFill>
              <a:latin typeface="Century Schoolbook" panose="02040604050505020304" pitchFamily="18" charset="0"/>
              <a:cs typeface="Times New Roman"/>
            </a:endParaRPr>
          </a:p>
        </p:txBody>
      </p:sp>
      <p:pic>
        <p:nvPicPr>
          <p:cNvPr id="14" name="Picture 13"/>
          <p:cNvPicPr>
            <a:picLocks noChangeAspect="1"/>
          </p:cNvPicPr>
          <p:nvPr/>
        </p:nvPicPr>
        <p:blipFill>
          <a:blip r:embed="rId3"/>
          <a:stretch>
            <a:fillRect/>
          </a:stretch>
        </p:blipFill>
        <p:spPr>
          <a:xfrm>
            <a:off x="3752475" y="895351"/>
            <a:ext cx="2800725" cy="3048000"/>
          </a:xfrm>
          <a:prstGeom prst="rect">
            <a:avLst/>
          </a:prstGeom>
        </p:spPr>
      </p:pic>
      <p:sp>
        <p:nvSpPr>
          <p:cNvPr id="15" name="object 5"/>
          <p:cNvSpPr txBox="1"/>
          <p:nvPr/>
        </p:nvSpPr>
        <p:spPr>
          <a:xfrm>
            <a:off x="3752475" y="4130290"/>
            <a:ext cx="2507279" cy="197490"/>
          </a:xfrm>
          <a:prstGeom prst="rect">
            <a:avLst/>
          </a:prstGeom>
        </p:spPr>
        <p:txBody>
          <a:bodyPr vert="horz" wrap="square" lIns="0" tIns="12700" rIns="0" bIns="0" rtlCol="0">
            <a:spAutoFit/>
          </a:bodyPr>
          <a:lstStyle/>
          <a:p>
            <a:pPr marL="12700" algn="ctr">
              <a:spcBef>
                <a:spcPts val="100"/>
              </a:spcBef>
            </a:pPr>
            <a:r>
              <a:rPr lang="en-IN" sz="1200" b="1" dirty="0" smtClean="0">
                <a:solidFill>
                  <a:schemeClr val="tx1">
                    <a:lumMod val="95000"/>
                    <a:lumOff val="5000"/>
                  </a:schemeClr>
                </a:solidFill>
                <a:latin typeface="Century Schoolbook" panose="02040604050505020304" pitchFamily="18" charset="0"/>
                <a:cs typeface="Times New Roman"/>
              </a:rPr>
              <a:t> KARUNA N </a:t>
            </a:r>
            <a:r>
              <a:rPr sz="1200" b="1" dirty="0" smtClean="0">
                <a:solidFill>
                  <a:schemeClr val="tx1">
                    <a:lumMod val="95000"/>
                    <a:lumOff val="5000"/>
                  </a:schemeClr>
                </a:solidFill>
                <a:latin typeface="Century Schoolbook" panose="02040604050505020304" pitchFamily="18" charset="0"/>
                <a:cs typeface="Times New Roman"/>
              </a:rPr>
              <a:t>–</a:t>
            </a:r>
            <a:r>
              <a:rPr lang="en-US" sz="1200" b="1" dirty="0" smtClean="0">
                <a:solidFill>
                  <a:schemeClr val="tx1">
                    <a:lumMod val="95000"/>
                    <a:lumOff val="5000"/>
                  </a:schemeClr>
                </a:solidFill>
                <a:latin typeface="Century Schoolbook" panose="02040604050505020304" pitchFamily="18" charset="0"/>
                <a:cs typeface="Times New Roman"/>
              </a:rPr>
              <a:t>V  </a:t>
            </a:r>
            <a:r>
              <a:rPr sz="1200" b="1" dirty="0">
                <a:solidFill>
                  <a:schemeClr val="tx1">
                    <a:lumMod val="95000"/>
                    <a:lumOff val="5000"/>
                  </a:schemeClr>
                </a:solidFill>
                <a:latin typeface="Century Schoolbook" panose="02040604050505020304" pitchFamily="18" charset="0"/>
                <a:cs typeface="Times New Roman"/>
              </a:rPr>
              <a:t>Sem</a:t>
            </a:r>
            <a:r>
              <a:rPr lang="en-US" sz="1200" b="1" dirty="0">
                <a:solidFill>
                  <a:schemeClr val="tx1">
                    <a:lumMod val="95000"/>
                    <a:lumOff val="5000"/>
                  </a:schemeClr>
                </a:solidFill>
                <a:latin typeface="Century Schoolbook" panose="02040604050505020304" pitchFamily="18" charset="0"/>
                <a:cs typeface="Times New Roman"/>
              </a:rPr>
              <a:t> </a:t>
            </a:r>
            <a:r>
              <a:rPr lang="en-IN" sz="1200" b="1" spc="-5" dirty="0">
                <a:solidFill>
                  <a:schemeClr val="tx1">
                    <a:lumMod val="95000"/>
                    <a:lumOff val="5000"/>
                  </a:schemeClr>
                </a:solidFill>
                <a:latin typeface="Century Schoolbook" panose="02040604050505020304" pitchFamily="18" charset="0"/>
                <a:cs typeface="Times New Roman"/>
              </a:rPr>
              <a:t>A</a:t>
            </a:r>
            <a:r>
              <a:rPr sz="1200" b="1" spc="-5" dirty="0" smtClean="0">
                <a:solidFill>
                  <a:schemeClr val="tx1">
                    <a:lumMod val="95000"/>
                    <a:lumOff val="5000"/>
                  </a:schemeClr>
                </a:solidFill>
                <a:latin typeface="Century Schoolbook" panose="02040604050505020304" pitchFamily="18" charset="0"/>
                <a:cs typeface="Times New Roman"/>
              </a:rPr>
              <a:t>-Sec</a:t>
            </a:r>
            <a:endParaRPr sz="1200" b="1" dirty="0">
              <a:solidFill>
                <a:schemeClr val="tx1">
                  <a:lumMod val="95000"/>
                  <a:lumOff val="5000"/>
                </a:schemeClr>
              </a:solidFill>
              <a:latin typeface="Century Schoolbook" panose="02040604050505020304" pitchFamily="18" charset="0"/>
              <a:cs typeface="Times New Roman"/>
            </a:endParaRPr>
          </a:p>
        </p:txBody>
      </p:sp>
      <p:pic>
        <p:nvPicPr>
          <p:cNvPr id="16" name="Picture 15"/>
          <p:cNvPicPr>
            <a:picLocks noChangeAspect="1"/>
          </p:cNvPicPr>
          <p:nvPr/>
        </p:nvPicPr>
        <p:blipFill>
          <a:blip r:embed="rId4"/>
          <a:stretch>
            <a:fillRect/>
          </a:stretch>
        </p:blipFill>
        <p:spPr>
          <a:xfrm>
            <a:off x="322263" y="4541388"/>
            <a:ext cx="6230937" cy="4126361"/>
          </a:xfrm>
          <a:prstGeom prst="rect">
            <a:avLst/>
          </a:prstGeom>
        </p:spPr>
      </p:pic>
      <p:sp>
        <p:nvSpPr>
          <p:cNvPr id="18" name="object 5"/>
          <p:cNvSpPr txBox="1"/>
          <p:nvPr/>
        </p:nvSpPr>
        <p:spPr>
          <a:xfrm>
            <a:off x="1784191" y="8904027"/>
            <a:ext cx="2507279" cy="197490"/>
          </a:xfrm>
          <a:prstGeom prst="rect">
            <a:avLst/>
          </a:prstGeom>
        </p:spPr>
        <p:txBody>
          <a:bodyPr vert="horz" wrap="square" lIns="0" tIns="12700" rIns="0" bIns="0" rtlCol="0">
            <a:spAutoFit/>
          </a:bodyPr>
          <a:lstStyle/>
          <a:p>
            <a:pPr marL="12700" algn="ctr">
              <a:spcBef>
                <a:spcPts val="100"/>
              </a:spcBef>
            </a:pPr>
            <a:r>
              <a:rPr lang="en-IN" sz="1200" b="1" dirty="0" smtClean="0">
                <a:solidFill>
                  <a:schemeClr val="tx1">
                    <a:lumMod val="95000"/>
                    <a:lumOff val="5000"/>
                  </a:schemeClr>
                </a:solidFill>
                <a:latin typeface="Century Schoolbook" panose="02040604050505020304" pitchFamily="18" charset="0"/>
                <a:cs typeface="Times New Roman"/>
              </a:rPr>
              <a:t>BALAJI A, VII</a:t>
            </a:r>
            <a:r>
              <a:rPr sz="1200" b="1" dirty="0" smtClean="0">
                <a:solidFill>
                  <a:schemeClr val="tx1">
                    <a:lumMod val="95000"/>
                    <a:lumOff val="5000"/>
                  </a:schemeClr>
                </a:solidFill>
                <a:latin typeface="Century Schoolbook" panose="02040604050505020304" pitchFamily="18" charset="0"/>
                <a:cs typeface="Times New Roman"/>
              </a:rPr>
              <a:t>–</a:t>
            </a:r>
            <a:r>
              <a:rPr lang="en-US" sz="1200" b="1" dirty="0" smtClean="0">
                <a:solidFill>
                  <a:schemeClr val="tx1">
                    <a:lumMod val="95000"/>
                    <a:lumOff val="5000"/>
                  </a:schemeClr>
                </a:solidFill>
                <a:latin typeface="Century Schoolbook" panose="02040604050505020304" pitchFamily="18" charset="0"/>
                <a:cs typeface="Times New Roman"/>
              </a:rPr>
              <a:t> </a:t>
            </a:r>
            <a:r>
              <a:rPr sz="1200" b="1" dirty="0">
                <a:solidFill>
                  <a:schemeClr val="tx1">
                    <a:lumMod val="95000"/>
                    <a:lumOff val="5000"/>
                  </a:schemeClr>
                </a:solidFill>
                <a:latin typeface="Century Schoolbook" panose="02040604050505020304" pitchFamily="18" charset="0"/>
                <a:cs typeface="Times New Roman"/>
              </a:rPr>
              <a:t>Sem</a:t>
            </a:r>
            <a:r>
              <a:rPr lang="en-US" sz="1200" b="1" dirty="0">
                <a:solidFill>
                  <a:schemeClr val="tx1">
                    <a:lumMod val="95000"/>
                    <a:lumOff val="5000"/>
                  </a:schemeClr>
                </a:solidFill>
                <a:latin typeface="Century Schoolbook" panose="02040604050505020304" pitchFamily="18" charset="0"/>
                <a:cs typeface="Times New Roman"/>
              </a:rPr>
              <a:t> </a:t>
            </a:r>
            <a:r>
              <a:rPr lang="en-IN" sz="1200" b="1" spc="-5" dirty="0">
                <a:solidFill>
                  <a:schemeClr val="tx1">
                    <a:lumMod val="95000"/>
                    <a:lumOff val="5000"/>
                  </a:schemeClr>
                </a:solidFill>
                <a:latin typeface="Century Schoolbook" panose="02040604050505020304" pitchFamily="18" charset="0"/>
                <a:cs typeface="Times New Roman"/>
              </a:rPr>
              <a:t>A</a:t>
            </a:r>
            <a:r>
              <a:rPr sz="1200" b="1" spc="-5" dirty="0" smtClean="0">
                <a:solidFill>
                  <a:schemeClr val="tx1">
                    <a:lumMod val="95000"/>
                    <a:lumOff val="5000"/>
                  </a:schemeClr>
                </a:solidFill>
                <a:latin typeface="Century Schoolbook" panose="02040604050505020304" pitchFamily="18" charset="0"/>
                <a:cs typeface="Times New Roman"/>
              </a:rPr>
              <a:t>-Sec</a:t>
            </a:r>
            <a:endParaRPr sz="1200" b="1" dirty="0">
              <a:solidFill>
                <a:schemeClr val="tx1">
                  <a:lumMod val="95000"/>
                  <a:lumOff val="5000"/>
                </a:schemeClr>
              </a:solidFill>
              <a:latin typeface="Century Schoolbook" panose="02040604050505020304" pitchFamily="18" charset="0"/>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480" y="0"/>
            <a:ext cx="6675120" cy="9738563"/>
          </a:xfrm>
          <a:prstGeom prst="rect">
            <a:avLst/>
          </a:prstGeom>
        </p:spPr>
        <p:txBody>
          <a:bodyPr vert="horz" wrap="square" lIns="0" tIns="12700" rIns="0" bIns="0" rtlCol="0">
            <a:spAutoFit/>
          </a:bodyPr>
          <a:lstStyle/>
          <a:p>
            <a:r>
              <a:rPr lang="en-US" b="1" dirty="0" smtClean="0">
                <a:solidFill>
                  <a:srgbClr val="FF0000"/>
                </a:solidFill>
                <a:latin typeface="Times New Roman" panose="02020603050405020304" pitchFamily="18" charset="0"/>
                <a:cs typeface="Times New Roman" panose="02020603050405020304" pitchFamily="18" charset="0"/>
              </a:rPr>
              <a:t>TECHNICLE ARTICLE</a:t>
            </a:r>
          </a:p>
          <a:p>
            <a:r>
              <a:rPr lang="en-US" b="1" dirty="0" smtClean="0">
                <a:latin typeface="Times New Roman" panose="02020603050405020304" pitchFamily="18" charset="0"/>
                <a:cs typeface="Times New Roman" panose="02020603050405020304" pitchFamily="18" charset="0"/>
              </a:rPr>
              <a:t>Electric </a:t>
            </a:r>
            <a:r>
              <a:rPr lang="en-US" b="1" dirty="0">
                <a:latin typeface="Times New Roman" panose="02020603050405020304" pitchFamily="18" charset="0"/>
                <a:cs typeface="Times New Roman" panose="02020603050405020304" pitchFamily="18" charset="0"/>
              </a:rPr>
              <a:t>cars: technical characteristics and environmental impacts</a:t>
            </a:r>
          </a:p>
          <a:p>
            <a:pPr algn="just">
              <a:lnSpc>
                <a:spcPct val="100000"/>
              </a:lnSpc>
              <a:spcBef>
                <a:spcPts val="20"/>
              </a:spcBef>
            </a:pPr>
            <a:r>
              <a:rPr lang="en-US" dirty="0">
                <a:latin typeface="Times New Roman" panose="02020603050405020304" pitchFamily="18" charset="0"/>
                <a:cs typeface="Times New Roman" panose="02020603050405020304" pitchFamily="18" charset="0"/>
              </a:rPr>
              <a:t>Electric vehicles have been identified as being a key technology in reducing future emissions and energy consumption in the mobility sector. The focus of this article is to review and assess the energy efficiency and the environmental impact of battery electric cars (BEV), which is the only technical alternative on the market available today to vehicles with internal combustion engine (ICEV). Electricity onboard a car can be provided either by a battery or a fuel cell (FCV). The technical structure of BEV is described, clarifying that it is relatively simple compared to ICEV. Following that, ICEV can be ‘e-converted’ by experienced personnel. </a:t>
            </a:r>
            <a:endParaRPr lang="en-US" dirty="0" smtClean="0">
              <a:latin typeface="Times New Roman" panose="02020603050405020304" pitchFamily="18" charset="0"/>
              <a:cs typeface="Times New Roman" panose="02020603050405020304" pitchFamily="18" charset="0"/>
            </a:endParaRPr>
          </a:p>
          <a:p>
            <a:pPr algn="just">
              <a:lnSpc>
                <a:spcPct val="100000"/>
              </a:lnSpc>
              <a:spcBef>
                <a:spcPts val="20"/>
              </a:spcBef>
            </a:pPr>
            <a:endParaRPr lang="en-US" sz="1600" dirty="0"/>
          </a:p>
          <a:p>
            <a:pPr>
              <a:lnSpc>
                <a:spcPct val="100000"/>
              </a:lnSpc>
              <a:spcBef>
                <a:spcPts val="20"/>
              </a:spcBef>
            </a:pPr>
            <a:endParaRPr lang="en-US" sz="1600" dirty="0" smtClean="0"/>
          </a:p>
          <a:p>
            <a:pPr>
              <a:lnSpc>
                <a:spcPct val="100000"/>
              </a:lnSpc>
              <a:spcBef>
                <a:spcPts val="20"/>
              </a:spcBef>
            </a:pPr>
            <a:endParaRPr lang="en-US" sz="1600" dirty="0"/>
          </a:p>
          <a:p>
            <a:pPr>
              <a:lnSpc>
                <a:spcPct val="100000"/>
              </a:lnSpc>
              <a:spcBef>
                <a:spcPts val="20"/>
              </a:spcBef>
            </a:pPr>
            <a:endParaRPr lang="en-US" sz="1600" dirty="0" smtClean="0"/>
          </a:p>
          <a:p>
            <a:pPr>
              <a:lnSpc>
                <a:spcPct val="100000"/>
              </a:lnSpc>
              <a:spcBef>
                <a:spcPts val="20"/>
              </a:spcBef>
            </a:pPr>
            <a:endParaRPr lang="en-US" sz="1600" dirty="0"/>
          </a:p>
          <a:p>
            <a:pPr>
              <a:lnSpc>
                <a:spcPct val="100000"/>
              </a:lnSpc>
              <a:spcBef>
                <a:spcPts val="20"/>
              </a:spcBef>
            </a:pPr>
            <a:endParaRPr lang="en-US" sz="1600" dirty="0" smtClean="0"/>
          </a:p>
          <a:p>
            <a:pPr>
              <a:lnSpc>
                <a:spcPct val="100000"/>
              </a:lnSpc>
              <a:spcBef>
                <a:spcPts val="20"/>
              </a:spcBef>
            </a:pPr>
            <a:endParaRPr lang="en-US" sz="1600" dirty="0"/>
          </a:p>
          <a:p>
            <a:pPr>
              <a:lnSpc>
                <a:spcPct val="100000"/>
              </a:lnSpc>
              <a:spcBef>
                <a:spcPts val="20"/>
              </a:spcBef>
            </a:pPr>
            <a:endParaRPr lang="en-US" sz="1600" dirty="0" smtClean="0"/>
          </a:p>
          <a:p>
            <a:pPr>
              <a:lnSpc>
                <a:spcPct val="100000"/>
              </a:lnSpc>
              <a:spcBef>
                <a:spcPts val="20"/>
              </a:spcBef>
            </a:pPr>
            <a:endParaRPr lang="en-US" sz="1600" dirty="0"/>
          </a:p>
          <a:p>
            <a:pPr>
              <a:lnSpc>
                <a:spcPct val="100000"/>
              </a:lnSpc>
              <a:spcBef>
                <a:spcPts val="20"/>
              </a:spcBef>
            </a:pPr>
            <a:endParaRPr lang="en-US" sz="1600" dirty="0" smtClean="0"/>
          </a:p>
          <a:p>
            <a:pPr>
              <a:lnSpc>
                <a:spcPct val="100000"/>
              </a:lnSpc>
              <a:spcBef>
                <a:spcPts val="20"/>
              </a:spcBef>
            </a:pPr>
            <a:r>
              <a:rPr lang="en-US" sz="1600" dirty="0" smtClean="0"/>
              <a:t> </a:t>
            </a:r>
          </a:p>
          <a:p>
            <a:pPr>
              <a:lnSpc>
                <a:spcPct val="100000"/>
              </a:lnSpc>
              <a:spcBef>
                <a:spcPts val="20"/>
              </a:spcBef>
            </a:pPr>
            <a:endParaRPr lang="en-US" sz="1600" dirty="0"/>
          </a:p>
          <a:p>
            <a:pPr>
              <a:lnSpc>
                <a:spcPct val="100000"/>
              </a:lnSpc>
              <a:spcBef>
                <a:spcPts val="20"/>
              </a:spcBef>
            </a:pPr>
            <a:endParaRPr lang="en-US" sz="1600" dirty="0" smtClean="0"/>
          </a:p>
          <a:p>
            <a:pPr>
              <a:lnSpc>
                <a:spcPct val="100000"/>
              </a:lnSpc>
              <a:spcBef>
                <a:spcPts val="20"/>
              </a:spcBef>
            </a:pPr>
            <a:endParaRPr lang="en-US" sz="1600" dirty="0"/>
          </a:p>
          <a:p>
            <a:pPr algn="just">
              <a:lnSpc>
                <a:spcPct val="100000"/>
              </a:lnSpc>
              <a:spcBef>
                <a:spcPts val="20"/>
              </a:spcBef>
            </a:pPr>
            <a:r>
              <a:rPr lang="en-US" dirty="0" smtClean="0">
                <a:latin typeface="Times New Roman" panose="02020603050405020304" pitchFamily="18" charset="0"/>
                <a:cs typeface="Times New Roman" panose="02020603050405020304" pitchFamily="18" charset="0"/>
              </a:rPr>
              <a:t>Practicability </a:t>
            </a:r>
            <a:r>
              <a:rPr lang="en-US" dirty="0">
                <a:latin typeface="Times New Roman" panose="02020603050405020304" pitchFamily="18" charset="0"/>
                <a:cs typeface="Times New Roman" panose="02020603050405020304" pitchFamily="18" charset="0"/>
              </a:rPr>
              <a:t>of today's BEV is discussed, revealing that particularly small-size BEVs are useful. This article reports on an e-conversion of a used Smart. Measurements on this car, prior and after conversion, confirmed a fourfold energy efficiency advantage of BEV over ICEV, as supposed in literature. Preliminary energy efficiency data of FCV are reviewed being only slightly lower compared to BEV. However, well-to-wheel efficiency suffers from 47% to 63% energy loss during hydrogen production. </a:t>
            </a:r>
            <a:endParaRPr lang="en-US" dirty="0" smtClean="0">
              <a:latin typeface="Times New Roman" panose="02020603050405020304" pitchFamily="18" charset="0"/>
              <a:cs typeface="Times New Roman" panose="02020603050405020304" pitchFamily="18" charset="0"/>
            </a:endParaRPr>
          </a:p>
          <a:p>
            <a:pPr algn="just">
              <a:lnSpc>
                <a:spcPct val="100000"/>
              </a:lnSpc>
              <a:spcBef>
                <a:spcPts val="20"/>
              </a:spcBef>
            </a:pPr>
            <a:r>
              <a:rPr lang="en-US" sz="1600" b="1" spc="-20" dirty="0">
                <a:latin typeface="Times New Roman" panose="02020603050405020304" pitchFamily="18" charset="0"/>
                <a:cs typeface="Times New Roman" panose="02020603050405020304" pitchFamily="18" charset="0"/>
              </a:rPr>
              <a:t> </a:t>
            </a:r>
            <a:r>
              <a:rPr lang="en-US" sz="1600" b="1" spc="-20" dirty="0" smtClean="0">
                <a:latin typeface="Times New Roman" panose="02020603050405020304" pitchFamily="18" charset="0"/>
                <a:cs typeface="Times New Roman" panose="02020603050405020304" pitchFamily="18" charset="0"/>
              </a:rPr>
              <a:t>                                                                    </a:t>
            </a:r>
            <a:r>
              <a:rPr sz="1600" b="1" spc="-20" dirty="0" smtClean="0">
                <a:latin typeface="Times New Roman"/>
                <a:cs typeface="Times New Roman"/>
              </a:rPr>
              <a:t>Name </a:t>
            </a:r>
            <a:r>
              <a:rPr sz="1600" b="1" spc="-5" dirty="0">
                <a:latin typeface="Times New Roman"/>
                <a:cs typeface="Times New Roman"/>
              </a:rPr>
              <a:t>of the </a:t>
            </a:r>
            <a:r>
              <a:rPr sz="1600" b="1" spc="-5" dirty="0" err="1" smtClean="0">
                <a:latin typeface="Times New Roman"/>
                <a:cs typeface="Times New Roman"/>
              </a:rPr>
              <a:t>Student:</a:t>
            </a:r>
            <a:r>
              <a:rPr lang="en-US" sz="1600" b="1" spc="-5" dirty="0" err="1" smtClean="0">
                <a:latin typeface="Times New Roman"/>
                <a:cs typeface="Times New Roman"/>
              </a:rPr>
              <a:t>Chirag</a:t>
            </a:r>
            <a:r>
              <a:rPr lang="en-US" sz="1600" b="1" spc="-5" dirty="0" smtClean="0">
                <a:latin typeface="Times New Roman"/>
                <a:cs typeface="Times New Roman"/>
              </a:rPr>
              <a:t> KS</a:t>
            </a:r>
            <a:endParaRPr lang="en-US" sz="1600" b="1" spc="-15" dirty="0" smtClean="0">
              <a:latin typeface="Times New Roman"/>
              <a:cs typeface="Times New Roman"/>
            </a:endParaRPr>
          </a:p>
          <a:p>
            <a:pPr algn="just">
              <a:lnSpc>
                <a:spcPct val="100000"/>
              </a:lnSpc>
              <a:spcBef>
                <a:spcPts val="20"/>
              </a:spcBef>
            </a:pPr>
            <a:r>
              <a:rPr lang="en-US" sz="1600" b="1" spc="-15" dirty="0">
                <a:latin typeface="Times New Roman"/>
                <a:cs typeface="Times New Roman"/>
              </a:rPr>
              <a:t> </a:t>
            </a:r>
            <a:r>
              <a:rPr lang="en-US" sz="1600" b="1" spc="-15" dirty="0" smtClean="0">
                <a:latin typeface="Times New Roman"/>
                <a:cs typeface="Times New Roman"/>
              </a:rPr>
              <a:t>                                                                          </a:t>
            </a:r>
            <a:r>
              <a:rPr sz="1600" b="1" spc="-15" dirty="0" smtClean="0">
                <a:latin typeface="Times New Roman"/>
                <a:cs typeface="Times New Roman"/>
              </a:rPr>
              <a:t>USN</a:t>
            </a:r>
            <a:r>
              <a:rPr sz="1600" b="1" spc="-135" dirty="0" smtClean="0">
                <a:latin typeface="Times New Roman"/>
                <a:cs typeface="Times New Roman"/>
              </a:rPr>
              <a:t> </a:t>
            </a:r>
            <a:r>
              <a:rPr sz="1600" b="1" spc="-5" dirty="0" smtClean="0">
                <a:latin typeface="Times New Roman"/>
                <a:cs typeface="Times New Roman"/>
              </a:rPr>
              <a:t>No:1SG1</a:t>
            </a:r>
            <a:r>
              <a:rPr lang="en-US" sz="1600" b="1" spc="-5" dirty="0" smtClean="0">
                <a:latin typeface="Times New Roman"/>
                <a:cs typeface="Times New Roman"/>
              </a:rPr>
              <a:t>8</a:t>
            </a:r>
            <a:r>
              <a:rPr sz="1600" b="1" spc="-5" dirty="0" smtClean="0">
                <a:latin typeface="Times New Roman"/>
                <a:cs typeface="Times New Roman"/>
              </a:rPr>
              <a:t>EE0</a:t>
            </a:r>
            <a:r>
              <a:rPr lang="en-US" sz="1600" b="1" spc="-5" dirty="0" smtClean="0">
                <a:latin typeface="Times New Roman"/>
                <a:cs typeface="Times New Roman"/>
              </a:rPr>
              <a:t>26</a:t>
            </a:r>
            <a:r>
              <a:rPr lang="en-US" sz="1600" dirty="0" smtClean="0">
                <a:latin typeface="Times New Roman"/>
                <a:cs typeface="Times New Roman"/>
              </a:rPr>
              <a:t> </a:t>
            </a:r>
            <a:endParaRPr lang="en-US" sz="1600" dirty="0" smtClean="0">
              <a:latin typeface="Times New Roman"/>
              <a:cs typeface="Times New Roman"/>
            </a:endParaRPr>
          </a:p>
          <a:p>
            <a:pPr algn="just">
              <a:lnSpc>
                <a:spcPct val="100000"/>
              </a:lnSpc>
              <a:spcBef>
                <a:spcPts val="20"/>
              </a:spcBef>
            </a:pPr>
            <a:r>
              <a:rPr lang="en-US" sz="1600" b="1" spc="-5" dirty="0">
                <a:latin typeface="Times New Roman"/>
                <a:cs typeface="Times New Roman"/>
              </a:rPr>
              <a:t> </a:t>
            </a:r>
            <a:r>
              <a:rPr lang="en-US" sz="1600" b="1" spc="-5" dirty="0" smtClean="0">
                <a:latin typeface="Times New Roman"/>
                <a:cs typeface="Times New Roman"/>
              </a:rPr>
              <a:t>                                                                         </a:t>
            </a:r>
            <a:r>
              <a:rPr sz="1600" b="1" spc="-5" dirty="0" smtClean="0">
                <a:latin typeface="Times New Roman"/>
                <a:cs typeface="Times New Roman"/>
              </a:rPr>
              <a:t>7th</a:t>
            </a:r>
            <a:r>
              <a:rPr sz="1600" b="1" spc="-175" dirty="0" smtClean="0">
                <a:latin typeface="Times New Roman"/>
                <a:cs typeface="Times New Roman"/>
              </a:rPr>
              <a:t> </a:t>
            </a:r>
            <a:r>
              <a:rPr sz="1600" b="1" spc="-5" dirty="0" smtClean="0">
                <a:latin typeface="Times New Roman"/>
                <a:cs typeface="Times New Roman"/>
              </a:rPr>
              <a:t>Sem</a:t>
            </a:r>
            <a:endParaRPr sz="1600" dirty="0">
              <a:latin typeface="Times New Roman"/>
              <a:cs typeface="Times New Roman"/>
            </a:endParaRPr>
          </a:p>
        </p:txBody>
      </p:sp>
      <p:pic>
        <p:nvPicPr>
          <p:cNvPr id="3074" name="Picture 2" descr="https://ars.els-cdn.com/content/image/3-s2.0-B9780128158012000022-f05-07-978012815801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 y="3333750"/>
            <a:ext cx="6248400" cy="32099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02107" y="598931"/>
            <a:ext cx="6664959" cy="2380615"/>
            <a:chOff x="102107" y="598931"/>
            <a:chExt cx="6664959" cy="2380615"/>
          </a:xfrm>
        </p:grpSpPr>
        <p:sp>
          <p:nvSpPr>
            <p:cNvPr id="3" name="object 3"/>
            <p:cNvSpPr/>
            <p:nvPr/>
          </p:nvSpPr>
          <p:spPr>
            <a:xfrm>
              <a:off x="108203" y="605027"/>
              <a:ext cx="6652259" cy="2368296"/>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08203" y="605027"/>
              <a:ext cx="6652259" cy="2368550"/>
            </a:xfrm>
            <a:custGeom>
              <a:avLst/>
              <a:gdLst/>
              <a:ahLst/>
              <a:cxnLst/>
              <a:rect l="l" t="t" r="r" b="b"/>
              <a:pathLst>
                <a:path w="6652259" h="2368550">
                  <a:moveTo>
                    <a:pt x="0" y="394716"/>
                  </a:moveTo>
                  <a:lnTo>
                    <a:pt x="3934" y="330707"/>
                  </a:lnTo>
                  <a:lnTo>
                    <a:pt x="15331" y="269875"/>
                  </a:lnTo>
                  <a:lnTo>
                    <a:pt x="33566" y="213105"/>
                  </a:lnTo>
                  <a:lnTo>
                    <a:pt x="58026" y="161544"/>
                  </a:lnTo>
                  <a:lnTo>
                    <a:pt x="88087" y="115443"/>
                  </a:lnTo>
                  <a:lnTo>
                    <a:pt x="123126" y="76200"/>
                  </a:lnTo>
                  <a:lnTo>
                    <a:pt x="162534" y="43942"/>
                  </a:lnTo>
                  <a:lnTo>
                    <a:pt x="205676" y="20193"/>
                  </a:lnTo>
                  <a:lnTo>
                    <a:pt x="251955" y="5206"/>
                  </a:lnTo>
                  <a:lnTo>
                    <a:pt x="300736" y="0"/>
                  </a:lnTo>
                  <a:lnTo>
                    <a:pt x="6351524" y="0"/>
                  </a:lnTo>
                  <a:lnTo>
                    <a:pt x="6400292" y="5206"/>
                  </a:lnTo>
                  <a:lnTo>
                    <a:pt x="6446647" y="20193"/>
                  </a:lnTo>
                  <a:lnTo>
                    <a:pt x="6489700" y="43942"/>
                  </a:lnTo>
                  <a:lnTo>
                    <a:pt x="6529197" y="76200"/>
                  </a:lnTo>
                  <a:lnTo>
                    <a:pt x="6564249" y="115443"/>
                  </a:lnTo>
                  <a:lnTo>
                    <a:pt x="6594221" y="161544"/>
                  </a:lnTo>
                  <a:lnTo>
                    <a:pt x="6618732" y="213105"/>
                  </a:lnTo>
                  <a:lnTo>
                    <a:pt x="6636893" y="269875"/>
                  </a:lnTo>
                  <a:lnTo>
                    <a:pt x="6648323" y="330707"/>
                  </a:lnTo>
                  <a:lnTo>
                    <a:pt x="6652260" y="394716"/>
                  </a:lnTo>
                  <a:lnTo>
                    <a:pt x="6652260" y="1973326"/>
                  </a:lnTo>
                  <a:lnTo>
                    <a:pt x="6648323" y="2037333"/>
                  </a:lnTo>
                  <a:lnTo>
                    <a:pt x="6636893" y="2098167"/>
                  </a:lnTo>
                  <a:lnTo>
                    <a:pt x="6618732" y="2154681"/>
                  </a:lnTo>
                  <a:lnTo>
                    <a:pt x="6594221" y="2206498"/>
                  </a:lnTo>
                  <a:lnTo>
                    <a:pt x="6564249" y="2252472"/>
                  </a:lnTo>
                  <a:lnTo>
                    <a:pt x="6529197" y="2291842"/>
                  </a:lnTo>
                  <a:lnTo>
                    <a:pt x="6489700" y="2323973"/>
                  </a:lnTo>
                  <a:lnTo>
                    <a:pt x="6446647" y="2347849"/>
                  </a:lnTo>
                  <a:lnTo>
                    <a:pt x="6400292" y="2362835"/>
                  </a:lnTo>
                  <a:lnTo>
                    <a:pt x="6351524" y="2368042"/>
                  </a:lnTo>
                  <a:lnTo>
                    <a:pt x="300736" y="2368042"/>
                  </a:lnTo>
                  <a:lnTo>
                    <a:pt x="251955" y="2362835"/>
                  </a:lnTo>
                  <a:lnTo>
                    <a:pt x="205676" y="2347849"/>
                  </a:lnTo>
                  <a:lnTo>
                    <a:pt x="162534" y="2323973"/>
                  </a:lnTo>
                  <a:lnTo>
                    <a:pt x="123126" y="2291842"/>
                  </a:lnTo>
                  <a:lnTo>
                    <a:pt x="88087" y="2252472"/>
                  </a:lnTo>
                  <a:lnTo>
                    <a:pt x="58026" y="2206498"/>
                  </a:lnTo>
                  <a:lnTo>
                    <a:pt x="33566" y="2154681"/>
                  </a:lnTo>
                  <a:lnTo>
                    <a:pt x="15331" y="2098167"/>
                  </a:lnTo>
                  <a:lnTo>
                    <a:pt x="3934" y="2037333"/>
                  </a:lnTo>
                  <a:lnTo>
                    <a:pt x="0" y="1973326"/>
                  </a:lnTo>
                  <a:lnTo>
                    <a:pt x="0" y="394716"/>
                  </a:lnTo>
                  <a:close/>
                </a:path>
              </a:pathLst>
            </a:custGeom>
            <a:ln w="12191">
              <a:solidFill>
                <a:srgbClr val="416D9C"/>
              </a:solidFill>
            </a:ln>
          </p:spPr>
          <p:txBody>
            <a:bodyPr wrap="square" lIns="0" tIns="0" rIns="0" bIns="0" rtlCol="0"/>
            <a:lstStyle/>
            <a:p>
              <a:endParaRPr/>
            </a:p>
          </p:txBody>
        </p:sp>
        <p:sp>
          <p:nvSpPr>
            <p:cNvPr id="5" name="object 5"/>
            <p:cNvSpPr/>
            <p:nvPr/>
          </p:nvSpPr>
          <p:spPr>
            <a:xfrm>
              <a:off x="4962143" y="905256"/>
              <a:ext cx="1571244" cy="1812036"/>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4957572" y="899159"/>
              <a:ext cx="1580515" cy="1823720"/>
            </a:xfrm>
            <a:custGeom>
              <a:avLst/>
              <a:gdLst/>
              <a:ahLst/>
              <a:cxnLst/>
              <a:rect l="l" t="t" r="r" b="b"/>
              <a:pathLst>
                <a:path w="1580515" h="1823720">
                  <a:moveTo>
                    <a:pt x="0" y="1823720"/>
                  </a:moveTo>
                  <a:lnTo>
                    <a:pt x="1580006" y="1823720"/>
                  </a:lnTo>
                  <a:lnTo>
                    <a:pt x="1580006" y="0"/>
                  </a:lnTo>
                  <a:lnTo>
                    <a:pt x="0" y="0"/>
                  </a:lnTo>
                  <a:lnTo>
                    <a:pt x="0" y="1823720"/>
                  </a:lnTo>
                  <a:close/>
                </a:path>
              </a:pathLst>
            </a:custGeom>
            <a:ln w="9144">
              <a:solidFill>
                <a:srgbClr val="000000"/>
              </a:solidFill>
            </a:ln>
          </p:spPr>
          <p:txBody>
            <a:bodyPr wrap="square" lIns="0" tIns="0" rIns="0" bIns="0" rtlCol="0"/>
            <a:lstStyle/>
            <a:p>
              <a:endParaRPr/>
            </a:p>
          </p:txBody>
        </p:sp>
      </p:grpSp>
      <p:grpSp>
        <p:nvGrpSpPr>
          <p:cNvPr id="7" name="object 7"/>
          <p:cNvGrpSpPr/>
          <p:nvPr/>
        </p:nvGrpSpPr>
        <p:grpSpPr>
          <a:xfrm>
            <a:off x="56388" y="3080004"/>
            <a:ext cx="6664959" cy="2461260"/>
            <a:chOff x="56388" y="3080004"/>
            <a:chExt cx="6664959" cy="2461260"/>
          </a:xfrm>
        </p:grpSpPr>
        <p:sp>
          <p:nvSpPr>
            <p:cNvPr id="8" name="object 8"/>
            <p:cNvSpPr/>
            <p:nvPr/>
          </p:nvSpPr>
          <p:spPr>
            <a:xfrm>
              <a:off x="62484" y="3086099"/>
              <a:ext cx="6652259" cy="2447544"/>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62484" y="3086099"/>
              <a:ext cx="6652259" cy="2449195"/>
            </a:xfrm>
            <a:custGeom>
              <a:avLst/>
              <a:gdLst/>
              <a:ahLst/>
              <a:cxnLst/>
              <a:rect l="l" t="t" r="r" b="b"/>
              <a:pathLst>
                <a:path w="6652259" h="2449195">
                  <a:moveTo>
                    <a:pt x="0" y="408304"/>
                  </a:moveTo>
                  <a:lnTo>
                    <a:pt x="3934" y="342011"/>
                  </a:lnTo>
                  <a:lnTo>
                    <a:pt x="15331" y="279019"/>
                  </a:lnTo>
                  <a:lnTo>
                    <a:pt x="33566" y="220472"/>
                  </a:lnTo>
                  <a:lnTo>
                    <a:pt x="58026" y="167004"/>
                  </a:lnTo>
                  <a:lnTo>
                    <a:pt x="88087" y="119379"/>
                  </a:lnTo>
                  <a:lnTo>
                    <a:pt x="123126" y="78740"/>
                  </a:lnTo>
                  <a:lnTo>
                    <a:pt x="162534" y="45466"/>
                  </a:lnTo>
                  <a:lnTo>
                    <a:pt x="205676" y="20827"/>
                  </a:lnTo>
                  <a:lnTo>
                    <a:pt x="251955" y="5333"/>
                  </a:lnTo>
                  <a:lnTo>
                    <a:pt x="300736" y="0"/>
                  </a:lnTo>
                  <a:lnTo>
                    <a:pt x="6351524" y="0"/>
                  </a:lnTo>
                  <a:lnTo>
                    <a:pt x="6400292" y="5333"/>
                  </a:lnTo>
                  <a:lnTo>
                    <a:pt x="6446646" y="20827"/>
                  </a:lnTo>
                  <a:lnTo>
                    <a:pt x="6489699" y="45466"/>
                  </a:lnTo>
                  <a:lnTo>
                    <a:pt x="6529197" y="78740"/>
                  </a:lnTo>
                  <a:lnTo>
                    <a:pt x="6564249" y="119379"/>
                  </a:lnTo>
                  <a:lnTo>
                    <a:pt x="6594221" y="167004"/>
                  </a:lnTo>
                  <a:lnTo>
                    <a:pt x="6618732" y="220472"/>
                  </a:lnTo>
                  <a:lnTo>
                    <a:pt x="6636893" y="279019"/>
                  </a:lnTo>
                  <a:lnTo>
                    <a:pt x="6648323" y="342011"/>
                  </a:lnTo>
                  <a:lnTo>
                    <a:pt x="6652260" y="408304"/>
                  </a:lnTo>
                  <a:lnTo>
                    <a:pt x="6652260" y="2040636"/>
                  </a:lnTo>
                  <a:lnTo>
                    <a:pt x="6648323" y="2106803"/>
                  </a:lnTo>
                  <a:lnTo>
                    <a:pt x="6636893" y="2169795"/>
                  </a:lnTo>
                  <a:lnTo>
                    <a:pt x="6618732" y="2228341"/>
                  </a:lnTo>
                  <a:lnTo>
                    <a:pt x="6594221" y="2281936"/>
                  </a:lnTo>
                  <a:lnTo>
                    <a:pt x="6564249" y="2329434"/>
                  </a:lnTo>
                  <a:lnTo>
                    <a:pt x="6529197" y="2370074"/>
                  </a:lnTo>
                  <a:lnTo>
                    <a:pt x="6489699" y="2403348"/>
                  </a:lnTo>
                  <a:lnTo>
                    <a:pt x="6446646" y="2427986"/>
                  </a:lnTo>
                  <a:lnTo>
                    <a:pt x="6400292" y="2443479"/>
                  </a:lnTo>
                  <a:lnTo>
                    <a:pt x="6351524" y="2448941"/>
                  </a:lnTo>
                  <a:lnTo>
                    <a:pt x="300736" y="2448941"/>
                  </a:lnTo>
                  <a:lnTo>
                    <a:pt x="251955" y="2443479"/>
                  </a:lnTo>
                  <a:lnTo>
                    <a:pt x="205676" y="2427986"/>
                  </a:lnTo>
                  <a:lnTo>
                    <a:pt x="162534" y="2403348"/>
                  </a:lnTo>
                  <a:lnTo>
                    <a:pt x="123126" y="2370074"/>
                  </a:lnTo>
                  <a:lnTo>
                    <a:pt x="88087" y="2329434"/>
                  </a:lnTo>
                  <a:lnTo>
                    <a:pt x="58026" y="2281936"/>
                  </a:lnTo>
                  <a:lnTo>
                    <a:pt x="33566" y="2228341"/>
                  </a:lnTo>
                  <a:lnTo>
                    <a:pt x="15331" y="2169795"/>
                  </a:lnTo>
                  <a:lnTo>
                    <a:pt x="3934" y="2106803"/>
                  </a:lnTo>
                  <a:lnTo>
                    <a:pt x="0" y="2040636"/>
                  </a:lnTo>
                  <a:lnTo>
                    <a:pt x="0" y="408304"/>
                  </a:lnTo>
                  <a:close/>
                </a:path>
              </a:pathLst>
            </a:custGeom>
            <a:ln w="12190">
              <a:solidFill>
                <a:srgbClr val="416D9C"/>
              </a:solidFill>
            </a:ln>
          </p:spPr>
          <p:txBody>
            <a:bodyPr wrap="square" lIns="0" tIns="0" rIns="0" bIns="0" rtlCol="0"/>
            <a:lstStyle/>
            <a:p>
              <a:endParaRPr/>
            </a:p>
          </p:txBody>
        </p:sp>
        <p:sp>
          <p:nvSpPr>
            <p:cNvPr id="10" name="object 10"/>
            <p:cNvSpPr/>
            <p:nvPr/>
          </p:nvSpPr>
          <p:spPr>
            <a:xfrm>
              <a:off x="5041391" y="3712463"/>
              <a:ext cx="1571243" cy="1569719"/>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5036820" y="3707891"/>
              <a:ext cx="1580515" cy="1578610"/>
            </a:xfrm>
            <a:custGeom>
              <a:avLst/>
              <a:gdLst/>
              <a:ahLst/>
              <a:cxnLst/>
              <a:rect l="l" t="t" r="r" b="b"/>
              <a:pathLst>
                <a:path w="1580515" h="1578610">
                  <a:moveTo>
                    <a:pt x="0" y="1578355"/>
                  </a:moveTo>
                  <a:lnTo>
                    <a:pt x="1580006" y="1578355"/>
                  </a:lnTo>
                  <a:lnTo>
                    <a:pt x="1580006" y="0"/>
                  </a:lnTo>
                  <a:lnTo>
                    <a:pt x="0" y="0"/>
                  </a:lnTo>
                  <a:lnTo>
                    <a:pt x="0" y="1578355"/>
                  </a:lnTo>
                  <a:close/>
                </a:path>
              </a:pathLst>
            </a:custGeom>
            <a:ln w="9144">
              <a:solidFill>
                <a:srgbClr val="000000"/>
              </a:solidFill>
            </a:ln>
          </p:spPr>
          <p:txBody>
            <a:bodyPr wrap="square" lIns="0" tIns="0" rIns="0" bIns="0" rtlCol="0"/>
            <a:lstStyle/>
            <a:p>
              <a:endParaRPr/>
            </a:p>
          </p:txBody>
        </p:sp>
      </p:grpSp>
      <p:grpSp>
        <p:nvGrpSpPr>
          <p:cNvPr id="12" name="object 12"/>
          <p:cNvGrpSpPr/>
          <p:nvPr/>
        </p:nvGrpSpPr>
        <p:grpSpPr>
          <a:xfrm>
            <a:off x="56388" y="5667755"/>
            <a:ext cx="6664959" cy="3402965"/>
            <a:chOff x="56388" y="5667755"/>
            <a:chExt cx="6664959" cy="3402965"/>
          </a:xfrm>
        </p:grpSpPr>
        <p:sp>
          <p:nvSpPr>
            <p:cNvPr id="13" name="object 13"/>
            <p:cNvSpPr/>
            <p:nvPr/>
          </p:nvSpPr>
          <p:spPr>
            <a:xfrm>
              <a:off x="62484" y="5673851"/>
              <a:ext cx="6652259" cy="3390900"/>
            </a:xfrm>
            <a:prstGeom prst="rect">
              <a:avLst/>
            </a:prstGeom>
            <a:blipFill>
              <a:blip r:embed="rId6" cstate="print"/>
              <a:stretch>
                <a:fillRect/>
              </a:stretch>
            </a:blipFill>
          </p:spPr>
          <p:txBody>
            <a:bodyPr wrap="square" lIns="0" tIns="0" rIns="0" bIns="0" rtlCol="0"/>
            <a:lstStyle/>
            <a:p>
              <a:endParaRPr/>
            </a:p>
          </p:txBody>
        </p:sp>
        <p:sp>
          <p:nvSpPr>
            <p:cNvPr id="14" name="object 14"/>
            <p:cNvSpPr/>
            <p:nvPr/>
          </p:nvSpPr>
          <p:spPr>
            <a:xfrm>
              <a:off x="62484" y="5673851"/>
              <a:ext cx="6652259" cy="3390900"/>
            </a:xfrm>
            <a:custGeom>
              <a:avLst/>
              <a:gdLst/>
              <a:ahLst/>
              <a:cxnLst/>
              <a:rect l="l" t="t" r="r" b="b"/>
              <a:pathLst>
                <a:path w="6652259" h="3390900">
                  <a:moveTo>
                    <a:pt x="0" y="565150"/>
                  </a:moveTo>
                  <a:lnTo>
                    <a:pt x="3069" y="494284"/>
                  </a:lnTo>
                  <a:lnTo>
                    <a:pt x="12039" y="426085"/>
                  </a:lnTo>
                  <a:lnTo>
                    <a:pt x="26530" y="360807"/>
                  </a:lnTo>
                  <a:lnTo>
                    <a:pt x="46188" y="299465"/>
                  </a:lnTo>
                  <a:lnTo>
                    <a:pt x="70624" y="242315"/>
                  </a:lnTo>
                  <a:lnTo>
                    <a:pt x="99491" y="189864"/>
                  </a:lnTo>
                  <a:lnTo>
                    <a:pt x="132397" y="142494"/>
                  </a:lnTo>
                  <a:lnTo>
                    <a:pt x="168986" y="101219"/>
                  </a:lnTo>
                  <a:lnTo>
                    <a:pt x="208889" y="66294"/>
                  </a:lnTo>
                  <a:lnTo>
                    <a:pt x="251739" y="38100"/>
                  </a:lnTo>
                  <a:lnTo>
                    <a:pt x="297154" y="17272"/>
                  </a:lnTo>
                  <a:lnTo>
                    <a:pt x="344766" y="4318"/>
                  </a:lnTo>
                  <a:lnTo>
                    <a:pt x="394220" y="0"/>
                  </a:lnTo>
                  <a:lnTo>
                    <a:pt x="6258052" y="0"/>
                  </a:lnTo>
                  <a:lnTo>
                    <a:pt x="6307455" y="4318"/>
                  </a:lnTo>
                  <a:lnTo>
                    <a:pt x="6355080" y="17272"/>
                  </a:lnTo>
                  <a:lnTo>
                    <a:pt x="6400545" y="38100"/>
                  </a:lnTo>
                  <a:lnTo>
                    <a:pt x="6443345" y="66294"/>
                  </a:lnTo>
                  <a:lnTo>
                    <a:pt x="6483222" y="101219"/>
                  </a:lnTo>
                  <a:lnTo>
                    <a:pt x="6519799" y="142494"/>
                  </a:lnTo>
                  <a:lnTo>
                    <a:pt x="6552819" y="189864"/>
                  </a:lnTo>
                  <a:lnTo>
                    <a:pt x="6581648" y="242315"/>
                  </a:lnTo>
                  <a:lnTo>
                    <a:pt x="6606032" y="299465"/>
                  </a:lnTo>
                  <a:lnTo>
                    <a:pt x="6625717" y="360807"/>
                  </a:lnTo>
                  <a:lnTo>
                    <a:pt x="6640195" y="426085"/>
                  </a:lnTo>
                  <a:lnTo>
                    <a:pt x="6649212" y="494284"/>
                  </a:lnTo>
                  <a:lnTo>
                    <a:pt x="6652260" y="565150"/>
                  </a:lnTo>
                  <a:lnTo>
                    <a:pt x="6652260" y="2825419"/>
                  </a:lnTo>
                  <a:lnTo>
                    <a:pt x="6649212" y="2896235"/>
                  </a:lnTo>
                  <a:lnTo>
                    <a:pt x="6640195" y="2964510"/>
                  </a:lnTo>
                  <a:lnTo>
                    <a:pt x="6625717" y="3029686"/>
                  </a:lnTo>
                  <a:lnTo>
                    <a:pt x="6606032" y="3091040"/>
                  </a:lnTo>
                  <a:lnTo>
                    <a:pt x="6581648" y="3148215"/>
                  </a:lnTo>
                  <a:lnTo>
                    <a:pt x="6552819" y="3200641"/>
                  </a:lnTo>
                  <a:lnTo>
                    <a:pt x="6519799" y="3247986"/>
                  </a:lnTo>
                  <a:lnTo>
                    <a:pt x="6483222" y="3289312"/>
                  </a:lnTo>
                  <a:lnTo>
                    <a:pt x="6443345" y="3324263"/>
                  </a:lnTo>
                  <a:lnTo>
                    <a:pt x="6400545" y="3352482"/>
                  </a:lnTo>
                  <a:lnTo>
                    <a:pt x="6355080" y="3373234"/>
                  </a:lnTo>
                  <a:lnTo>
                    <a:pt x="6307455" y="3386162"/>
                  </a:lnTo>
                  <a:lnTo>
                    <a:pt x="6258052" y="3390531"/>
                  </a:lnTo>
                  <a:lnTo>
                    <a:pt x="394220" y="3390531"/>
                  </a:lnTo>
                  <a:lnTo>
                    <a:pt x="344766" y="3386162"/>
                  </a:lnTo>
                  <a:lnTo>
                    <a:pt x="297154" y="3373234"/>
                  </a:lnTo>
                  <a:lnTo>
                    <a:pt x="251739" y="3352482"/>
                  </a:lnTo>
                  <a:lnTo>
                    <a:pt x="208889" y="3324263"/>
                  </a:lnTo>
                  <a:lnTo>
                    <a:pt x="168986" y="3289312"/>
                  </a:lnTo>
                  <a:lnTo>
                    <a:pt x="132397" y="3247986"/>
                  </a:lnTo>
                  <a:lnTo>
                    <a:pt x="99491" y="3200641"/>
                  </a:lnTo>
                  <a:lnTo>
                    <a:pt x="70624" y="3148215"/>
                  </a:lnTo>
                  <a:lnTo>
                    <a:pt x="46188" y="3091040"/>
                  </a:lnTo>
                  <a:lnTo>
                    <a:pt x="26530" y="3029686"/>
                  </a:lnTo>
                  <a:lnTo>
                    <a:pt x="12039" y="2964510"/>
                  </a:lnTo>
                  <a:lnTo>
                    <a:pt x="3069" y="2896235"/>
                  </a:lnTo>
                  <a:lnTo>
                    <a:pt x="0" y="2825419"/>
                  </a:lnTo>
                  <a:lnTo>
                    <a:pt x="0" y="565150"/>
                  </a:lnTo>
                  <a:close/>
                </a:path>
              </a:pathLst>
            </a:custGeom>
            <a:ln w="12192">
              <a:solidFill>
                <a:srgbClr val="416D9C"/>
              </a:solidFill>
            </a:ln>
          </p:spPr>
          <p:txBody>
            <a:bodyPr wrap="square" lIns="0" tIns="0" rIns="0" bIns="0" rtlCol="0"/>
            <a:lstStyle/>
            <a:p>
              <a:endParaRPr/>
            </a:p>
          </p:txBody>
        </p:sp>
        <p:sp>
          <p:nvSpPr>
            <p:cNvPr id="15" name="object 15"/>
            <p:cNvSpPr/>
            <p:nvPr/>
          </p:nvSpPr>
          <p:spPr>
            <a:xfrm>
              <a:off x="4922520" y="6432804"/>
              <a:ext cx="1571244" cy="2122932"/>
            </a:xfrm>
            <a:prstGeom prst="rect">
              <a:avLst/>
            </a:prstGeom>
            <a:blipFill>
              <a:blip r:embed="rId7" cstate="print"/>
              <a:stretch>
                <a:fillRect/>
              </a:stretch>
            </a:blipFill>
          </p:spPr>
          <p:txBody>
            <a:bodyPr wrap="square" lIns="0" tIns="0" rIns="0" bIns="0" rtlCol="0"/>
            <a:lstStyle/>
            <a:p>
              <a:endParaRPr/>
            </a:p>
          </p:txBody>
        </p:sp>
        <p:sp>
          <p:nvSpPr>
            <p:cNvPr id="16" name="object 16"/>
            <p:cNvSpPr/>
            <p:nvPr/>
          </p:nvSpPr>
          <p:spPr>
            <a:xfrm>
              <a:off x="4911852" y="6432804"/>
              <a:ext cx="1580515" cy="2122805"/>
            </a:xfrm>
            <a:custGeom>
              <a:avLst/>
              <a:gdLst/>
              <a:ahLst/>
              <a:cxnLst/>
              <a:rect l="l" t="t" r="r" b="b"/>
              <a:pathLst>
                <a:path w="1580514" h="2122804">
                  <a:moveTo>
                    <a:pt x="0" y="2122551"/>
                  </a:moveTo>
                  <a:lnTo>
                    <a:pt x="1580006" y="2122551"/>
                  </a:lnTo>
                  <a:lnTo>
                    <a:pt x="1580006" y="0"/>
                  </a:lnTo>
                  <a:lnTo>
                    <a:pt x="0" y="0"/>
                  </a:lnTo>
                  <a:lnTo>
                    <a:pt x="0" y="2122551"/>
                  </a:lnTo>
                  <a:close/>
                </a:path>
              </a:pathLst>
            </a:custGeom>
            <a:ln w="9144">
              <a:solidFill>
                <a:srgbClr val="000000"/>
              </a:solidFill>
            </a:ln>
          </p:spPr>
          <p:txBody>
            <a:bodyPr wrap="square" lIns="0" tIns="0" rIns="0" bIns="0" rtlCol="0"/>
            <a:lstStyle/>
            <a:p>
              <a:endParaRPr/>
            </a:p>
          </p:txBody>
        </p:sp>
      </p:grpSp>
      <p:sp>
        <p:nvSpPr>
          <p:cNvPr id="17" name="object 17"/>
          <p:cNvSpPr txBox="1"/>
          <p:nvPr/>
        </p:nvSpPr>
        <p:spPr>
          <a:xfrm>
            <a:off x="157987" y="611699"/>
            <a:ext cx="4831715" cy="8310245"/>
          </a:xfrm>
          <a:prstGeom prst="rect">
            <a:avLst/>
          </a:prstGeom>
        </p:spPr>
        <p:txBody>
          <a:bodyPr vert="horz" wrap="square" lIns="0" tIns="75565" rIns="0" bIns="0" rtlCol="0">
            <a:spAutoFit/>
          </a:bodyPr>
          <a:lstStyle/>
          <a:p>
            <a:pPr marL="18415" algn="just">
              <a:lnSpc>
                <a:spcPct val="100000"/>
              </a:lnSpc>
              <a:spcBef>
                <a:spcPts val="595"/>
              </a:spcBef>
            </a:pPr>
            <a:r>
              <a:rPr sz="1600" b="1" spc="-5" dirty="0">
                <a:latin typeface="Times New Roman"/>
                <a:cs typeface="Times New Roman"/>
              </a:rPr>
              <a:t>Chairman: Sri </a:t>
            </a:r>
            <a:r>
              <a:rPr sz="1600" b="1" spc="-15" dirty="0">
                <a:latin typeface="Times New Roman"/>
                <a:cs typeface="Times New Roman"/>
              </a:rPr>
              <a:t>G.</a:t>
            </a:r>
            <a:r>
              <a:rPr sz="1600" b="1" spc="35" dirty="0">
                <a:latin typeface="Times New Roman"/>
                <a:cs typeface="Times New Roman"/>
              </a:rPr>
              <a:t> </a:t>
            </a:r>
            <a:r>
              <a:rPr sz="1600" b="1" spc="-5" dirty="0">
                <a:latin typeface="Times New Roman"/>
                <a:cs typeface="Times New Roman"/>
              </a:rPr>
              <a:t>Dayanand</a:t>
            </a:r>
            <a:endParaRPr sz="1600">
              <a:latin typeface="Times New Roman"/>
              <a:cs typeface="Times New Roman"/>
            </a:endParaRPr>
          </a:p>
          <a:p>
            <a:pPr marL="18415" marR="210185" algn="just">
              <a:lnSpc>
                <a:spcPct val="100000"/>
              </a:lnSpc>
              <a:spcBef>
                <a:spcPts val="495"/>
              </a:spcBef>
            </a:pPr>
            <a:r>
              <a:rPr sz="1600" spc="-5" dirty="0">
                <a:latin typeface="Times New Roman"/>
                <a:cs typeface="Times New Roman"/>
              </a:rPr>
              <a:t>The " </a:t>
            </a:r>
            <a:r>
              <a:rPr sz="1600" spc="-10" dirty="0">
                <a:latin typeface="Times New Roman"/>
                <a:cs typeface="Times New Roman"/>
              </a:rPr>
              <a:t>EEE </a:t>
            </a:r>
            <a:r>
              <a:rPr sz="1600" spc="-20" dirty="0">
                <a:latin typeface="Times New Roman"/>
                <a:cs typeface="Times New Roman"/>
              </a:rPr>
              <a:t>MAGAZINE” </a:t>
            </a:r>
            <a:r>
              <a:rPr sz="1600" spc="-5" dirty="0">
                <a:latin typeface="Times New Roman"/>
                <a:cs typeface="Times New Roman"/>
              </a:rPr>
              <a:t>is </a:t>
            </a:r>
            <a:r>
              <a:rPr sz="1600" dirty="0">
                <a:latin typeface="Times New Roman"/>
                <a:cs typeface="Times New Roman"/>
              </a:rPr>
              <a:t>providing </a:t>
            </a:r>
            <a:r>
              <a:rPr sz="1600" spc="-5" dirty="0">
                <a:latin typeface="Times New Roman"/>
                <a:cs typeface="Times New Roman"/>
              </a:rPr>
              <a:t>great space </a:t>
            </a:r>
            <a:r>
              <a:rPr sz="1600" dirty="0">
                <a:latin typeface="Times New Roman"/>
                <a:cs typeface="Times New Roman"/>
              </a:rPr>
              <a:t>for  the faculty </a:t>
            </a:r>
            <a:r>
              <a:rPr sz="1600" spc="-5" dirty="0">
                <a:latin typeface="Times New Roman"/>
                <a:cs typeface="Times New Roman"/>
              </a:rPr>
              <a:t>and students to </a:t>
            </a:r>
            <a:r>
              <a:rPr sz="1600" spc="-10" dirty="0">
                <a:latin typeface="Times New Roman"/>
                <a:cs typeface="Times New Roman"/>
              </a:rPr>
              <a:t>pen down </a:t>
            </a:r>
            <a:r>
              <a:rPr sz="1600" spc="-5" dirty="0">
                <a:latin typeface="Times New Roman"/>
                <a:cs typeface="Times New Roman"/>
              </a:rPr>
              <a:t>their </a:t>
            </a:r>
            <a:r>
              <a:rPr sz="1600" spc="-10" dirty="0">
                <a:latin typeface="Times New Roman"/>
                <a:cs typeface="Times New Roman"/>
              </a:rPr>
              <a:t>innovative  </a:t>
            </a:r>
            <a:r>
              <a:rPr sz="1600" dirty="0">
                <a:latin typeface="Times New Roman"/>
                <a:cs typeface="Times New Roman"/>
              </a:rPr>
              <a:t>ideas, </a:t>
            </a:r>
            <a:r>
              <a:rPr sz="1600" spc="-5" dirty="0">
                <a:latin typeface="Times New Roman"/>
                <a:cs typeface="Times New Roman"/>
              </a:rPr>
              <a:t>imagination </a:t>
            </a:r>
            <a:r>
              <a:rPr sz="1600" spc="-10" dirty="0">
                <a:latin typeface="Times New Roman"/>
                <a:cs typeface="Times New Roman"/>
              </a:rPr>
              <a:t>and </a:t>
            </a:r>
            <a:r>
              <a:rPr sz="1600" spc="-5" dirty="0">
                <a:latin typeface="Times New Roman"/>
                <a:cs typeface="Times New Roman"/>
              </a:rPr>
              <a:t>perceptions </a:t>
            </a:r>
            <a:r>
              <a:rPr sz="1600" spc="-10" dirty="0">
                <a:latin typeface="Times New Roman"/>
                <a:cs typeface="Times New Roman"/>
              </a:rPr>
              <a:t>to show </a:t>
            </a:r>
            <a:r>
              <a:rPr sz="1600" spc="-5" dirty="0">
                <a:latin typeface="Times New Roman"/>
                <a:cs typeface="Times New Roman"/>
              </a:rPr>
              <a:t>case their  </a:t>
            </a:r>
            <a:r>
              <a:rPr sz="1600" spc="-20" dirty="0">
                <a:latin typeface="Times New Roman"/>
                <a:cs typeface="Times New Roman"/>
              </a:rPr>
              <a:t>creativity. </a:t>
            </a:r>
            <a:r>
              <a:rPr sz="1600" spc="-5" dirty="0">
                <a:latin typeface="Times New Roman"/>
                <a:cs typeface="Times New Roman"/>
              </a:rPr>
              <a:t>So, I </a:t>
            </a:r>
            <a:r>
              <a:rPr sz="1600" dirty="0">
                <a:latin typeface="Times New Roman"/>
                <a:cs typeface="Times New Roman"/>
              </a:rPr>
              <a:t>take </a:t>
            </a:r>
            <a:r>
              <a:rPr sz="1600" spc="-5" dirty="0">
                <a:latin typeface="Times New Roman"/>
                <a:cs typeface="Times New Roman"/>
              </a:rPr>
              <a:t>the opportunity to congratulate the  department </a:t>
            </a:r>
            <a:r>
              <a:rPr sz="1600" dirty="0">
                <a:latin typeface="Times New Roman"/>
                <a:cs typeface="Times New Roman"/>
              </a:rPr>
              <a:t>of </a:t>
            </a:r>
            <a:r>
              <a:rPr sz="1600" spc="-10" dirty="0">
                <a:latin typeface="Times New Roman"/>
                <a:cs typeface="Times New Roman"/>
              </a:rPr>
              <a:t>EEE and </a:t>
            </a:r>
            <a:r>
              <a:rPr sz="1600" spc="-5" dirty="0">
                <a:latin typeface="Times New Roman"/>
                <a:cs typeface="Times New Roman"/>
              </a:rPr>
              <a:t>its editorial </a:t>
            </a:r>
            <a:r>
              <a:rPr sz="1600" dirty="0">
                <a:latin typeface="Times New Roman"/>
                <a:cs typeface="Times New Roman"/>
              </a:rPr>
              <a:t>team </a:t>
            </a:r>
            <a:r>
              <a:rPr sz="1600" spc="-5" dirty="0">
                <a:latin typeface="Times New Roman"/>
                <a:cs typeface="Times New Roman"/>
              </a:rPr>
              <a:t>to successful  </a:t>
            </a:r>
            <a:r>
              <a:rPr sz="1600" dirty="0">
                <a:latin typeface="Times New Roman"/>
                <a:cs typeface="Times New Roman"/>
              </a:rPr>
              <a:t>release of </a:t>
            </a:r>
            <a:r>
              <a:rPr sz="1600" spc="-5" dirty="0">
                <a:latin typeface="Times New Roman"/>
                <a:cs typeface="Times New Roman"/>
              </a:rPr>
              <a:t>this </a:t>
            </a:r>
            <a:r>
              <a:rPr sz="1600" dirty="0">
                <a:latin typeface="Times New Roman"/>
                <a:cs typeface="Times New Roman"/>
              </a:rPr>
              <a:t>issue. </a:t>
            </a:r>
            <a:r>
              <a:rPr sz="1600" spc="-5" dirty="0">
                <a:latin typeface="Times New Roman"/>
                <a:cs typeface="Times New Roman"/>
              </a:rPr>
              <a:t>I </a:t>
            </a:r>
            <a:r>
              <a:rPr sz="1600" spc="5" dirty="0">
                <a:latin typeface="Times New Roman"/>
                <a:cs typeface="Times New Roman"/>
              </a:rPr>
              <a:t>am </a:t>
            </a:r>
            <a:r>
              <a:rPr sz="1600" dirty="0">
                <a:latin typeface="Times New Roman"/>
                <a:cs typeface="Times New Roman"/>
              </a:rPr>
              <a:t>sure </a:t>
            </a:r>
            <a:r>
              <a:rPr sz="1600" spc="-5" dirty="0">
                <a:latin typeface="Times New Roman"/>
                <a:cs typeface="Times New Roman"/>
              </a:rPr>
              <a:t>that </a:t>
            </a:r>
            <a:r>
              <a:rPr sz="1600" spc="-10" dirty="0">
                <a:latin typeface="Times New Roman"/>
                <a:cs typeface="Times New Roman"/>
              </a:rPr>
              <a:t>students </a:t>
            </a:r>
            <a:r>
              <a:rPr sz="1600" spc="-15" dirty="0">
                <a:latin typeface="Times New Roman"/>
                <a:cs typeface="Times New Roman"/>
              </a:rPr>
              <a:t>and </a:t>
            </a:r>
            <a:r>
              <a:rPr sz="1600" spc="-5" dirty="0">
                <a:latin typeface="Times New Roman"/>
                <a:cs typeface="Times New Roman"/>
              </a:rPr>
              <a:t>faculty  </a:t>
            </a:r>
            <a:r>
              <a:rPr sz="1600" spc="-10" dirty="0">
                <a:latin typeface="Times New Roman"/>
                <a:cs typeface="Times New Roman"/>
              </a:rPr>
              <a:t>will </a:t>
            </a:r>
            <a:r>
              <a:rPr sz="1600" spc="-5" dirty="0">
                <a:latin typeface="Times New Roman"/>
                <a:cs typeface="Times New Roman"/>
              </a:rPr>
              <a:t>find </a:t>
            </a:r>
            <a:r>
              <a:rPr sz="1600" spc="-10" dirty="0">
                <a:latin typeface="Times New Roman"/>
                <a:cs typeface="Times New Roman"/>
              </a:rPr>
              <a:t>the content of </a:t>
            </a:r>
            <a:r>
              <a:rPr sz="1600" spc="-5" dirty="0">
                <a:latin typeface="Times New Roman"/>
                <a:cs typeface="Times New Roman"/>
              </a:rPr>
              <a:t>this </a:t>
            </a:r>
            <a:r>
              <a:rPr sz="1600" spc="-10" dirty="0">
                <a:latin typeface="Times New Roman"/>
                <a:cs typeface="Times New Roman"/>
              </a:rPr>
              <a:t>edition </a:t>
            </a:r>
            <a:r>
              <a:rPr sz="1600" spc="-5" dirty="0">
                <a:latin typeface="Times New Roman"/>
                <a:cs typeface="Times New Roman"/>
              </a:rPr>
              <a:t>very interesting and  educating.</a:t>
            </a:r>
            <a:endParaRPr sz="1600">
              <a:latin typeface="Times New Roman"/>
              <a:cs typeface="Times New Roman"/>
            </a:endParaRPr>
          </a:p>
          <a:p>
            <a:pPr>
              <a:lnSpc>
                <a:spcPct val="100000"/>
              </a:lnSpc>
            </a:pPr>
            <a:endParaRPr sz="1700">
              <a:latin typeface="Times New Roman"/>
              <a:cs typeface="Times New Roman"/>
            </a:endParaRPr>
          </a:p>
          <a:p>
            <a:pPr>
              <a:lnSpc>
                <a:spcPct val="100000"/>
              </a:lnSpc>
            </a:pPr>
            <a:endParaRPr sz="1800">
              <a:latin typeface="Times New Roman"/>
              <a:cs typeface="Times New Roman"/>
            </a:endParaRPr>
          </a:p>
          <a:p>
            <a:pPr marL="149860" algn="just">
              <a:lnSpc>
                <a:spcPct val="100000"/>
              </a:lnSpc>
            </a:pPr>
            <a:r>
              <a:rPr sz="1600" b="1" spc="-5" dirty="0">
                <a:latin typeface="Times New Roman"/>
                <a:cs typeface="Times New Roman"/>
              </a:rPr>
              <a:t>Executive </a:t>
            </a:r>
            <a:r>
              <a:rPr sz="1600" b="1" spc="-20" dirty="0">
                <a:latin typeface="Times New Roman"/>
                <a:cs typeface="Times New Roman"/>
              </a:rPr>
              <a:t>Director: </a:t>
            </a:r>
            <a:r>
              <a:rPr sz="1600" b="1" spc="-5" dirty="0">
                <a:latin typeface="Times New Roman"/>
                <a:cs typeface="Times New Roman"/>
              </a:rPr>
              <a:t>Sri </a:t>
            </a:r>
            <a:r>
              <a:rPr sz="1600" b="1" spc="-15" dirty="0">
                <a:latin typeface="Times New Roman"/>
                <a:cs typeface="Times New Roman"/>
              </a:rPr>
              <a:t>G. </a:t>
            </a:r>
            <a:r>
              <a:rPr sz="1600" b="1" spc="-5" dirty="0">
                <a:latin typeface="Times New Roman"/>
                <a:cs typeface="Times New Roman"/>
              </a:rPr>
              <a:t>D</a:t>
            </a:r>
            <a:r>
              <a:rPr sz="1600" b="1" spc="85" dirty="0">
                <a:latin typeface="Times New Roman"/>
                <a:cs typeface="Times New Roman"/>
              </a:rPr>
              <a:t> </a:t>
            </a:r>
            <a:r>
              <a:rPr sz="1600" b="1" spc="-5" dirty="0">
                <a:latin typeface="Times New Roman"/>
                <a:cs typeface="Times New Roman"/>
              </a:rPr>
              <a:t>Manoj</a:t>
            </a:r>
            <a:endParaRPr sz="1600">
              <a:latin typeface="Times New Roman"/>
              <a:cs typeface="Times New Roman"/>
            </a:endParaRPr>
          </a:p>
          <a:p>
            <a:pPr marL="149860" marR="5080" algn="just">
              <a:lnSpc>
                <a:spcPct val="100000"/>
              </a:lnSpc>
              <a:spcBef>
                <a:spcPts val="1105"/>
              </a:spcBef>
            </a:pPr>
            <a:r>
              <a:rPr sz="1600" spc="-5" dirty="0">
                <a:latin typeface="Times New Roman"/>
                <a:cs typeface="Times New Roman"/>
              </a:rPr>
              <a:t>I </a:t>
            </a:r>
            <a:r>
              <a:rPr sz="1600" spc="5" dirty="0">
                <a:latin typeface="Times New Roman"/>
                <a:cs typeface="Times New Roman"/>
              </a:rPr>
              <a:t>am </a:t>
            </a:r>
            <a:r>
              <a:rPr sz="1600" spc="-5" dirty="0">
                <a:latin typeface="Times New Roman"/>
                <a:cs typeface="Times New Roman"/>
              </a:rPr>
              <a:t>indeed </a:t>
            </a:r>
            <a:r>
              <a:rPr sz="1600" spc="-10" dirty="0">
                <a:latin typeface="Times New Roman"/>
                <a:cs typeface="Times New Roman"/>
              </a:rPr>
              <a:t>happy </a:t>
            </a:r>
            <a:r>
              <a:rPr sz="1600" spc="-5" dirty="0">
                <a:latin typeface="Times New Roman"/>
                <a:cs typeface="Times New Roman"/>
              </a:rPr>
              <a:t>to </a:t>
            </a:r>
            <a:r>
              <a:rPr sz="1600" dirty="0">
                <a:latin typeface="Times New Roman"/>
                <a:cs typeface="Times New Roman"/>
              </a:rPr>
              <a:t>know </a:t>
            </a:r>
            <a:r>
              <a:rPr sz="1600" spc="-10" dirty="0">
                <a:latin typeface="Times New Roman"/>
                <a:cs typeface="Times New Roman"/>
              </a:rPr>
              <a:t>that </a:t>
            </a:r>
            <a:r>
              <a:rPr sz="1600" spc="-5" dirty="0">
                <a:latin typeface="Times New Roman"/>
                <a:cs typeface="Times New Roman"/>
              </a:rPr>
              <a:t>the department </a:t>
            </a:r>
            <a:r>
              <a:rPr sz="1600" dirty="0">
                <a:latin typeface="Times New Roman"/>
                <a:cs typeface="Times New Roman"/>
              </a:rPr>
              <a:t>of </a:t>
            </a:r>
            <a:r>
              <a:rPr sz="1600" spc="-10" dirty="0">
                <a:latin typeface="Times New Roman"/>
                <a:cs typeface="Times New Roman"/>
              </a:rPr>
              <a:t>EEE  </a:t>
            </a:r>
            <a:r>
              <a:rPr sz="1600" spc="-5" dirty="0">
                <a:latin typeface="Times New Roman"/>
                <a:cs typeface="Times New Roman"/>
              </a:rPr>
              <a:t>has </a:t>
            </a:r>
            <a:r>
              <a:rPr sz="1600" spc="-10" dirty="0">
                <a:latin typeface="Times New Roman"/>
                <a:cs typeface="Times New Roman"/>
              </a:rPr>
              <a:t>taken </a:t>
            </a:r>
            <a:r>
              <a:rPr sz="1600" dirty="0">
                <a:latin typeface="Times New Roman"/>
                <a:cs typeface="Times New Roman"/>
              </a:rPr>
              <a:t>initiative </a:t>
            </a:r>
            <a:r>
              <a:rPr sz="1600" spc="-5" dirty="0">
                <a:latin typeface="Times New Roman"/>
                <a:cs typeface="Times New Roman"/>
              </a:rPr>
              <a:t>in </a:t>
            </a:r>
            <a:r>
              <a:rPr sz="1600" dirty="0">
                <a:latin typeface="Times New Roman"/>
                <a:cs typeface="Times New Roman"/>
              </a:rPr>
              <a:t>realizing </a:t>
            </a:r>
            <a:r>
              <a:rPr sz="1600" spc="-5" dirty="0">
                <a:latin typeface="Times New Roman"/>
                <a:cs typeface="Times New Roman"/>
              </a:rPr>
              <a:t>its " </a:t>
            </a:r>
            <a:r>
              <a:rPr sz="1600" spc="-20" dirty="0">
                <a:latin typeface="Times New Roman"/>
                <a:cs typeface="Times New Roman"/>
              </a:rPr>
              <a:t>EEE </a:t>
            </a:r>
            <a:r>
              <a:rPr sz="1600" spc="-15" dirty="0">
                <a:latin typeface="Times New Roman"/>
                <a:cs typeface="Times New Roman"/>
              </a:rPr>
              <a:t>MAGAZINE”  </a:t>
            </a:r>
            <a:r>
              <a:rPr sz="1600" spc="-10" dirty="0">
                <a:latin typeface="Times New Roman"/>
                <a:cs typeface="Times New Roman"/>
              </a:rPr>
              <a:t>and </a:t>
            </a:r>
            <a:r>
              <a:rPr sz="1600" spc="-20" dirty="0">
                <a:latin typeface="Times New Roman"/>
                <a:cs typeface="Times New Roman"/>
              </a:rPr>
              <a:t>urge </a:t>
            </a:r>
            <a:r>
              <a:rPr sz="1600" dirty="0">
                <a:latin typeface="Times New Roman"/>
                <a:cs typeface="Times New Roman"/>
              </a:rPr>
              <a:t>faculties </a:t>
            </a:r>
            <a:r>
              <a:rPr sz="1600" spc="-5" dirty="0">
                <a:latin typeface="Times New Roman"/>
                <a:cs typeface="Times New Roman"/>
              </a:rPr>
              <a:t>and students </a:t>
            </a:r>
            <a:r>
              <a:rPr sz="1600" spc="-10" dirty="0">
                <a:latin typeface="Times New Roman"/>
                <a:cs typeface="Times New Roman"/>
              </a:rPr>
              <a:t>to </a:t>
            </a:r>
            <a:r>
              <a:rPr sz="1600" spc="-15" dirty="0">
                <a:latin typeface="Times New Roman"/>
                <a:cs typeface="Times New Roman"/>
              </a:rPr>
              <a:t>make </a:t>
            </a:r>
            <a:r>
              <a:rPr sz="1600" spc="-5" dirty="0">
                <a:latin typeface="Times New Roman"/>
                <a:cs typeface="Times New Roman"/>
              </a:rPr>
              <a:t>use </a:t>
            </a:r>
            <a:r>
              <a:rPr sz="1600" dirty="0">
                <a:latin typeface="Times New Roman"/>
                <a:cs typeface="Times New Roman"/>
              </a:rPr>
              <a:t>of </a:t>
            </a:r>
            <a:r>
              <a:rPr sz="1600" spc="5" dirty="0">
                <a:latin typeface="Times New Roman"/>
                <a:cs typeface="Times New Roman"/>
              </a:rPr>
              <a:t>the  </a:t>
            </a:r>
            <a:r>
              <a:rPr sz="1600" dirty="0">
                <a:latin typeface="Times New Roman"/>
                <a:cs typeface="Times New Roman"/>
              </a:rPr>
              <a:t>platform </a:t>
            </a:r>
            <a:r>
              <a:rPr sz="1600" spc="-5" dirty="0">
                <a:latin typeface="Times New Roman"/>
                <a:cs typeface="Times New Roman"/>
              </a:rPr>
              <a:t>to share and </a:t>
            </a:r>
            <a:r>
              <a:rPr sz="1600" spc="-10" dirty="0">
                <a:latin typeface="Times New Roman"/>
                <a:cs typeface="Times New Roman"/>
              </a:rPr>
              <a:t>educate among themselves </a:t>
            </a:r>
            <a:r>
              <a:rPr sz="1600" spc="-5" dirty="0">
                <a:latin typeface="Times New Roman"/>
                <a:cs typeface="Times New Roman"/>
              </a:rPr>
              <a:t>in  </a:t>
            </a:r>
            <a:r>
              <a:rPr sz="1600" spc="-10" dirty="0">
                <a:latin typeface="Times New Roman"/>
                <a:cs typeface="Times New Roman"/>
              </a:rPr>
              <a:t>publishing </a:t>
            </a:r>
            <a:r>
              <a:rPr sz="1600" spc="-5" dirty="0">
                <a:latin typeface="Times New Roman"/>
                <a:cs typeface="Times New Roman"/>
              </a:rPr>
              <a:t>article pertaining </a:t>
            </a:r>
            <a:r>
              <a:rPr sz="1600" spc="-10" dirty="0">
                <a:latin typeface="Times New Roman"/>
                <a:cs typeface="Times New Roman"/>
              </a:rPr>
              <a:t>to </a:t>
            </a:r>
            <a:r>
              <a:rPr sz="1600" spc="-5" dirty="0">
                <a:latin typeface="Times New Roman"/>
                <a:cs typeface="Times New Roman"/>
              </a:rPr>
              <a:t>the </a:t>
            </a:r>
            <a:r>
              <a:rPr sz="1600" spc="-15" dirty="0">
                <a:latin typeface="Times New Roman"/>
                <a:cs typeface="Times New Roman"/>
              </a:rPr>
              <a:t>emerging </a:t>
            </a:r>
            <a:r>
              <a:rPr sz="1600" spc="-5" dirty="0">
                <a:latin typeface="Times New Roman"/>
                <a:cs typeface="Times New Roman"/>
              </a:rPr>
              <a:t>domain </a:t>
            </a:r>
            <a:r>
              <a:rPr sz="1600" dirty="0">
                <a:latin typeface="Times New Roman"/>
                <a:cs typeface="Times New Roman"/>
              </a:rPr>
              <a:t>and  articles of interesting. </a:t>
            </a:r>
            <a:r>
              <a:rPr sz="1600" spc="-5" dirty="0">
                <a:latin typeface="Times New Roman"/>
                <a:cs typeface="Times New Roman"/>
              </a:rPr>
              <a:t>I congratulate the </a:t>
            </a:r>
            <a:r>
              <a:rPr sz="1600" dirty="0">
                <a:latin typeface="Times New Roman"/>
                <a:cs typeface="Times New Roman"/>
              </a:rPr>
              <a:t>team </a:t>
            </a:r>
            <a:r>
              <a:rPr sz="1600" spc="25" dirty="0">
                <a:latin typeface="Times New Roman"/>
                <a:cs typeface="Times New Roman"/>
              </a:rPr>
              <a:t>of  </a:t>
            </a:r>
            <a:r>
              <a:rPr sz="1600" spc="-5" dirty="0">
                <a:latin typeface="Times New Roman"/>
                <a:cs typeface="Times New Roman"/>
              </a:rPr>
              <a:t>editorial </a:t>
            </a:r>
            <a:r>
              <a:rPr sz="1600" spc="-10" dirty="0">
                <a:latin typeface="Times New Roman"/>
                <a:cs typeface="Times New Roman"/>
              </a:rPr>
              <a:t>community </a:t>
            </a:r>
            <a:r>
              <a:rPr sz="1600" spc="-5" dirty="0">
                <a:latin typeface="Times New Roman"/>
                <a:cs typeface="Times New Roman"/>
              </a:rPr>
              <a:t>and </a:t>
            </a:r>
            <a:r>
              <a:rPr sz="1600" spc="-10" dirty="0">
                <a:latin typeface="Times New Roman"/>
                <a:cs typeface="Times New Roman"/>
              </a:rPr>
              <a:t>department </a:t>
            </a:r>
            <a:r>
              <a:rPr sz="1600" dirty="0">
                <a:latin typeface="Times New Roman"/>
                <a:cs typeface="Times New Roman"/>
              </a:rPr>
              <a:t>of</a:t>
            </a:r>
            <a:r>
              <a:rPr sz="1600" spc="210" dirty="0">
                <a:latin typeface="Times New Roman"/>
                <a:cs typeface="Times New Roman"/>
              </a:rPr>
              <a:t> </a:t>
            </a:r>
            <a:r>
              <a:rPr sz="1600" spc="-25" dirty="0">
                <a:latin typeface="Times New Roman"/>
                <a:cs typeface="Times New Roman"/>
              </a:rPr>
              <a:t>EEE</a:t>
            </a:r>
            <a:endParaRPr sz="1600">
              <a:latin typeface="Times New Roman"/>
              <a:cs typeface="Times New Roman"/>
            </a:endParaRPr>
          </a:p>
          <a:p>
            <a:pPr>
              <a:lnSpc>
                <a:spcPct val="100000"/>
              </a:lnSpc>
            </a:pPr>
            <a:endParaRPr sz="1700">
              <a:latin typeface="Times New Roman"/>
              <a:cs typeface="Times New Roman"/>
            </a:endParaRPr>
          </a:p>
          <a:p>
            <a:pPr>
              <a:lnSpc>
                <a:spcPct val="100000"/>
              </a:lnSpc>
              <a:spcBef>
                <a:spcPts val="5"/>
              </a:spcBef>
            </a:pPr>
            <a:endParaRPr sz="1800">
              <a:latin typeface="Times New Roman"/>
              <a:cs typeface="Times New Roman"/>
            </a:endParaRPr>
          </a:p>
          <a:p>
            <a:pPr marL="12700" algn="just">
              <a:lnSpc>
                <a:spcPct val="100000"/>
              </a:lnSpc>
            </a:pPr>
            <a:r>
              <a:rPr sz="1400" b="1" spc="-15" dirty="0">
                <a:latin typeface="Times New Roman"/>
                <a:cs typeface="Times New Roman"/>
              </a:rPr>
              <a:t>Principal’s </a:t>
            </a:r>
            <a:r>
              <a:rPr sz="1400" b="1" dirty="0">
                <a:latin typeface="Times New Roman"/>
                <a:cs typeface="Times New Roman"/>
              </a:rPr>
              <a:t>Message- </a:t>
            </a:r>
            <a:r>
              <a:rPr sz="1400" b="1" spc="-80" dirty="0">
                <a:latin typeface="Times New Roman"/>
                <a:cs typeface="Times New Roman"/>
              </a:rPr>
              <a:t>Dr. </a:t>
            </a:r>
            <a:r>
              <a:rPr sz="1400" b="1" dirty="0">
                <a:latin typeface="Times New Roman"/>
                <a:cs typeface="Times New Roman"/>
              </a:rPr>
              <a:t>H</a:t>
            </a:r>
            <a:r>
              <a:rPr sz="1400" b="1" spc="-85" dirty="0">
                <a:latin typeface="Times New Roman"/>
                <a:cs typeface="Times New Roman"/>
              </a:rPr>
              <a:t> </a:t>
            </a:r>
            <a:r>
              <a:rPr sz="1400" b="1" spc="-10" dirty="0">
                <a:latin typeface="Times New Roman"/>
                <a:cs typeface="Times New Roman"/>
              </a:rPr>
              <a:t>Ramakrishna</a:t>
            </a:r>
            <a:endParaRPr sz="1400">
              <a:latin typeface="Times New Roman"/>
              <a:cs typeface="Times New Roman"/>
            </a:endParaRPr>
          </a:p>
          <a:p>
            <a:pPr marL="12700" marR="152400" algn="just">
              <a:lnSpc>
                <a:spcPct val="100000"/>
              </a:lnSpc>
              <a:spcBef>
                <a:spcPts val="600"/>
              </a:spcBef>
            </a:pPr>
            <a:r>
              <a:rPr sz="1400" dirty="0">
                <a:latin typeface="Times New Roman"/>
                <a:cs typeface="Times New Roman"/>
              </a:rPr>
              <a:t>It </a:t>
            </a:r>
            <a:r>
              <a:rPr sz="1400" spc="-10" dirty="0">
                <a:latin typeface="Times New Roman"/>
                <a:cs typeface="Times New Roman"/>
              </a:rPr>
              <a:t>gives </a:t>
            </a:r>
            <a:r>
              <a:rPr sz="1400" spc="-20" dirty="0">
                <a:latin typeface="Times New Roman"/>
                <a:cs typeface="Times New Roman"/>
              </a:rPr>
              <a:t>me</a:t>
            </a:r>
            <a:r>
              <a:rPr sz="1400" spc="310" dirty="0">
                <a:latin typeface="Times New Roman"/>
                <a:cs typeface="Times New Roman"/>
              </a:rPr>
              <a:t> </a:t>
            </a:r>
            <a:r>
              <a:rPr sz="1400" spc="-5" dirty="0">
                <a:latin typeface="Times New Roman"/>
                <a:cs typeface="Times New Roman"/>
              </a:rPr>
              <a:t>immense pleasure to </a:t>
            </a:r>
            <a:r>
              <a:rPr sz="1400" spc="-10" dirty="0">
                <a:latin typeface="Times New Roman"/>
                <a:cs typeface="Times New Roman"/>
              </a:rPr>
              <a:t>note that, </a:t>
            </a:r>
            <a:r>
              <a:rPr sz="1400" spc="-5" dirty="0">
                <a:latin typeface="Times New Roman"/>
                <a:cs typeface="Times New Roman"/>
              </a:rPr>
              <a:t>SCE </a:t>
            </a:r>
            <a:r>
              <a:rPr sz="1400" dirty="0">
                <a:latin typeface="Times New Roman"/>
                <a:cs typeface="Times New Roman"/>
              </a:rPr>
              <a:t>has </a:t>
            </a:r>
            <a:r>
              <a:rPr sz="1400" spc="-5" dirty="0">
                <a:latin typeface="Times New Roman"/>
                <a:cs typeface="Times New Roman"/>
              </a:rPr>
              <a:t>been  publishing </a:t>
            </a:r>
            <a:r>
              <a:rPr sz="1400" spc="-10" dirty="0">
                <a:latin typeface="Times New Roman"/>
                <a:cs typeface="Times New Roman"/>
              </a:rPr>
              <a:t>bi- annual newsletter and </a:t>
            </a:r>
            <a:r>
              <a:rPr sz="1400" dirty="0">
                <a:latin typeface="Times New Roman"/>
                <a:cs typeface="Times New Roman"/>
              </a:rPr>
              <a:t>I am sure, </a:t>
            </a:r>
            <a:r>
              <a:rPr sz="1400" spc="-10" dirty="0">
                <a:latin typeface="Times New Roman"/>
                <a:cs typeface="Times New Roman"/>
              </a:rPr>
              <a:t>this will provide  </a:t>
            </a:r>
            <a:r>
              <a:rPr sz="1400" dirty="0">
                <a:latin typeface="Times New Roman"/>
                <a:cs typeface="Times New Roman"/>
              </a:rPr>
              <a:t>an </a:t>
            </a:r>
            <a:r>
              <a:rPr sz="1400" spc="-10" dirty="0">
                <a:latin typeface="Times New Roman"/>
                <a:cs typeface="Times New Roman"/>
              </a:rPr>
              <a:t>opportunity for </a:t>
            </a:r>
            <a:r>
              <a:rPr sz="1400" spc="5" dirty="0">
                <a:latin typeface="Times New Roman"/>
                <a:cs typeface="Times New Roman"/>
              </a:rPr>
              <a:t>the </a:t>
            </a:r>
            <a:r>
              <a:rPr sz="1400" dirty="0">
                <a:latin typeface="Times New Roman"/>
                <a:cs typeface="Times New Roman"/>
              </a:rPr>
              <a:t>faculty and </a:t>
            </a:r>
            <a:r>
              <a:rPr sz="1400" spc="-10" dirty="0">
                <a:latin typeface="Times New Roman"/>
                <a:cs typeface="Times New Roman"/>
              </a:rPr>
              <a:t>students </a:t>
            </a:r>
            <a:r>
              <a:rPr sz="1400" spc="-5" dirty="0">
                <a:latin typeface="Times New Roman"/>
                <a:cs typeface="Times New Roman"/>
              </a:rPr>
              <a:t>to </a:t>
            </a:r>
            <a:r>
              <a:rPr sz="1400" spc="-10" dirty="0">
                <a:latin typeface="Times New Roman"/>
                <a:cs typeface="Times New Roman"/>
              </a:rPr>
              <a:t>share their  </a:t>
            </a:r>
            <a:r>
              <a:rPr sz="1400" spc="-5" dirty="0">
                <a:latin typeface="Times New Roman"/>
                <a:cs typeface="Times New Roman"/>
              </a:rPr>
              <a:t>knowledge and </a:t>
            </a:r>
            <a:r>
              <a:rPr sz="1400" dirty="0">
                <a:latin typeface="Times New Roman"/>
                <a:cs typeface="Times New Roman"/>
              </a:rPr>
              <a:t>beacon </a:t>
            </a:r>
            <a:r>
              <a:rPr sz="1400" spc="-5" dirty="0">
                <a:latin typeface="Times New Roman"/>
                <a:cs typeface="Times New Roman"/>
              </a:rPr>
              <a:t>the </a:t>
            </a:r>
            <a:r>
              <a:rPr sz="1400" spc="-10" dirty="0">
                <a:latin typeface="Times New Roman"/>
                <a:cs typeface="Times New Roman"/>
              </a:rPr>
              <a:t>information about various </a:t>
            </a:r>
            <a:r>
              <a:rPr sz="1400" spc="-5" dirty="0">
                <a:latin typeface="Times New Roman"/>
                <a:cs typeface="Times New Roman"/>
              </a:rPr>
              <a:t>issues </a:t>
            </a:r>
            <a:r>
              <a:rPr sz="1400" spc="-10" dirty="0">
                <a:latin typeface="Times New Roman"/>
                <a:cs typeface="Times New Roman"/>
              </a:rPr>
              <a:t>and  </a:t>
            </a:r>
            <a:r>
              <a:rPr sz="1400" spc="-5" dirty="0">
                <a:latin typeface="Times New Roman"/>
                <a:cs typeface="Times New Roman"/>
              </a:rPr>
              <a:t>activities </a:t>
            </a:r>
            <a:r>
              <a:rPr sz="1400" spc="-10" dirty="0">
                <a:latin typeface="Times New Roman"/>
                <a:cs typeface="Times New Roman"/>
              </a:rPr>
              <a:t>that </a:t>
            </a:r>
            <a:r>
              <a:rPr sz="1400" dirty="0">
                <a:latin typeface="Times New Roman"/>
                <a:cs typeface="Times New Roman"/>
              </a:rPr>
              <a:t>are </a:t>
            </a:r>
            <a:r>
              <a:rPr sz="1400" spc="-10" dirty="0">
                <a:latin typeface="Times New Roman"/>
                <a:cs typeface="Times New Roman"/>
              </a:rPr>
              <a:t>being taking </a:t>
            </a:r>
            <a:r>
              <a:rPr sz="1400" spc="-5" dirty="0">
                <a:latin typeface="Times New Roman"/>
                <a:cs typeface="Times New Roman"/>
              </a:rPr>
              <a:t>place in the department. </a:t>
            </a:r>
            <a:r>
              <a:rPr sz="1400" dirty="0">
                <a:latin typeface="Times New Roman"/>
                <a:cs typeface="Times New Roman"/>
              </a:rPr>
              <a:t>I </a:t>
            </a:r>
            <a:r>
              <a:rPr sz="1400" spc="-10" dirty="0">
                <a:latin typeface="Times New Roman"/>
                <a:cs typeface="Times New Roman"/>
              </a:rPr>
              <a:t>look  </a:t>
            </a:r>
            <a:r>
              <a:rPr sz="1400" spc="-5" dirty="0">
                <a:latin typeface="Times New Roman"/>
                <a:cs typeface="Times New Roman"/>
              </a:rPr>
              <a:t>forward </a:t>
            </a:r>
            <a:r>
              <a:rPr sz="1400" spc="-10" dirty="0">
                <a:latin typeface="Times New Roman"/>
                <a:cs typeface="Times New Roman"/>
              </a:rPr>
              <a:t>for more activities </a:t>
            </a:r>
            <a:r>
              <a:rPr sz="1400" spc="-5" dirty="0">
                <a:latin typeface="Times New Roman"/>
                <a:cs typeface="Times New Roman"/>
              </a:rPr>
              <a:t>and </a:t>
            </a:r>
            <a:r>
              <a:rPr sz="1400" spc="-10" dirty="0">
                <a:latin typeface="Times New Roman"/>
                <a:cs typeface="Times New Roman"/>
              </a:rPr>
              <a:t>achievements </a:t>
            </a:r>
            <a:r>
              <a:rPr sz="1400" spc="-5" dirty="0">
                <a:latin typeface="Times New Roman"/>
                <a:cs typeface="Times New Roman"/>
              </a:rPr>
              <a:t>for </a:t>
            </a:r>
            <a:r>
              <a:rPr sz="1400" spc="5" dirty="0">
                <a:latin typeface="Times New Roman"/>
                <a:cs typeface="Times New Roman"/>
              </a:rPr>
              <a:t>the </a:t>
            </a:r>
            <a:r>
              <a:rPr sz="1400" spc="-10" dirty="0">
                <a:latin typeface="Times New Roman"/>
                <a:cs typeface="Times New Roman"/>
              </a:rPr>
              <a:t>department  </a:t>
            </a:r>
            <a:r>
              <a:rPr sz="1400" dirty="0">
                <a:latin typeface="Times New Roman"/>
                <a:cs typeface="Times New Roman"/>
              </a:rPr>
              <a:t>to </a:t>
            </a:r>
            <a:r>
              <a:rPr sz="1400" spc="-10" dirty="0">
                <a:latin typeface="Times New Roman"/>
                <a:cs typeface="Times New Roman"/>
              </a:rPr>
              <a:t>march </a:t>
            </a:r>
            <a:r>
              <a:rPr sz="1400" spc="-5" dirty="0">
                <a:latin typeface="Times New Roman"/>
                <a:cs typeface="Times New Roman"/>
              </a:rPr>
              <a:t>towards </a:t>
            </a:r>
            <a:r>
              <a:rPr sz="1400" spc="-10" dirty="0">
                <a:latin typeface="Times New Roman"/>
                <a:cs typeface="Times New Roman"/>
              </a:rPr>
              <a:t>excellence </a:t>
            </a:r>
            <a:r>
              <a:rPr sz="1400" dirty="0">
                <a:latin typeface="Times New Roman"/>
                <a:cs typeface="Times New Roman"/>
              </a:rPr>
              <a:t>in </a:t>
            </a:r>
            <a:r>
              <a:rPr sz="1400" spc="-5" dirty="0">
                <a:latin typeface="Times New Roman"/>
                <a:cs typeface="Times New Roman"/>
              </a:rPr>
              <a:t>the </a:t>
            </a:r>
            <a:r>
              <a:rPr sz="1400" spc="-10" dirty="0">
                <a:latin typeface="Times New Roman"/>
                <a:cs typeface="Times New Roman"/>
              </a:rPr>
              <a:t>future. </a:t>
            </a:r>
            <a:r>
              <a:rPr sz="1400" dirty="0">
                <a:latin typeface="Times New Roman"/>
                <a:cs typeface="Times New Roman"/>
              </a:rPr>
              <a:t>I </a:t>
            </a:r>
            <a:r>
              <a:rPr sz="1400" spc="-10" dirty="0">
                <a:latin typeface="Times New Roman"/>
                <a:cs typeface="Times New Roman"/>
              </a:rPr>
              <a:t>would like </a:t>
            </a:r>
            <a:r>
              <a:rPr sz="1400" spc="-5" dirty="0">
                <a:latin typeface="Times New Roman"/>
                <a:cs typeface="Times New Roman"/>
              </a:rPr>
              <a:t>to </a:t>
            </a:r>
            <a:r>
              <a:rPr sz="1400" spc="-10" dirty="0">
                <a:latin typeface="Times New Roman"/>
                <a:cs typeface="Times New Roman"/>
              </a:rPr>
              <a:t>thank  </a:t>
            </a:r>
            <a:r>
              <a:rPr sz="1400" dirty="0">
                <a:latin typeface="Times New Roman"/>
                <a:cs typeface="Times New Roman"/>
              </a:rPr>
              <a:t>all </a:t>
            </a:r>
            <a:r>
              <a:rPr sz="1400" spc="-10" dirty="0">
                <a:latin typeface="Times New Roman"/>
                <a:cs typeface="Times New Roman"/>
              </a:rPr>
              <a:t>teaching, supporting </a:t>
            </a:r>
            <a:r>
              <a:rPr sz="1400" spc="-20" dirty="0">
                <a:latin typeface="Times New Roman"/>
                <a:cs typeface="Times New Roman"/>
              </a:rPr>
              <a:t>staff </a:t>
            </a:r>
            <a:r>
              <a:rPr sz="1400" spc="-10" dirty="0">
                <a:latin typeface="Times New Roman"/>
                <a:cs typeface="Times New Roman"/>
              </a:rPr>
              <a:t>and </a:t>
            </a:r>
            <a:r>
              <a:rPr sz="1400" spc="-5" dirty="0">
                <a:latin typeface="Times New Roman"/>
                <a:cs typeface="Times New Roman"/>
              </a:rPr>
              <a:t>our </a:t>
            </a:r>
            <a:r>
              <a:rPr sz="1400" spc="-10" dirty="0">
                <a:latin typeface="Times New Roman"/>
                <a:cs typeface="Times New Roman"/>
              </a:rPr>
              <a:t>beloved students for their  </a:t>
            </a:r>
            <a:r>
              <a:rPr sz="1400" dirty="0">
                <a:latin typeface="Times New Roman"/>
                <a:cs typeface="Times New Roman"/>
              </a:rPr>
              <a:t>active </a:t>
            </a:r>
            <a:r>
              <a:rPr sz="1400" spc="-10" dirty="0">
                <a:latin typeface="Times New Roman"/>
                <a:cs typeface="Times New Roman"/>
              </a:rPr>
              <a:t>participation </a:t>
            </a:r>
            <a:r>
              <a:rPr sz="1400" dirty="0">
                <a:latin typeface="Times New Roman"/>
                <a:cs typeface="Times New Roman"/>
              </a:rPr>
              <a:t>in </a:t>
            </a:r>
            <a:r>
              <a:rPr sz="1400" spc="-10" dirty="0">
                <a:latin typeface="Times New Roman"/>
                <a:cs typeface="Times New Roman"/>
              </a:rPr>
              <a:t>publishing this </a:t>
            </a:r>
            <a:r>
              <a:rPr sz="1400" dirty="0">
                <a:latin typeface="Times New Roman"/>
                <a:cs typeface="Times New Roman"/>
              </a:rPr>
              <a:t>magazine. My special  </a:t>
            </a:r>
            <a:r>
              <a:rPr sz="1400" spc="-5" dirty="0">
                <a:latin typeface="Times New Roman"/>
                <a:cs typeface="Times New Roman"/>
              </a:rPr>
              <a:t>compliments </a:t>
            </a:r>
            <a:r>
              <a:rPr sz="1400" spc="-10" dirty="0">
                <a:latin typeface="Times New Roman"/>
                <a:cs typeface="Times New Roman"/>
              </a:rPr>
              <a:t>and congratulation </a:t>
            </a:r>
            <a:r>
              <a:rPr sz="1400" spc="-5" dirty="0">
                <a:latin typeface="Times New Roman"/>
                <a:cs typeface="Times New Roman"/>
              </a:rPr>
              <a:t>to the editorial </a:t>
            </a:r>
            <a:r>
              <a:rPr sz="1400" dirty="0">
                <a:latin typeface="Times New Roman"/>
                <a:cs typeface="Times New Roman"/>
              </a:rPr>
              <a:t>team of </a:t>
            </a:r>
            <a:r>
              <a:rPr sz="1400" spc="-10" dirty="0">
                <a:latin typeface="Times New Roman"/>
                <a:cs typeface="Times New Roman"/>
              </a:rPr>
              <a:t>the  </a:t>
            </a:r>
            <a:r>
              <a:rPr sz="1400" spc="-5" dirty="0">
                <a:latin typeface="Times New Roman"/>
                <a:cs typeface="Times New Roman"/>
              </a:rPr>
              <a:t>department </a:t>
            </a:r>
            <a:r>
              <a:rPr sz="1400" spc="-10" dirty="0">
                <a:latin typeface="Times New Roman"/>
                <a:cs typeface="Times New Roman"/>
              </a:rPr>
              <a:t>for their consistent </a:t>
            </a:r>
            <a:r>
              <a:rPr sz="1400" spc="-20" dirty="0">
                <a:latin typeface="Times New Roman"/>
                <a:cs typeface="Times New Roman"/>
              </a:rPr>
              <a:t>effort </a:t>
            </a:r>
            <a:r>
              <a:rPr sz="1400" spc="-5" dirty="0">
                <a:latin typeface="Times New Roman"/>
                <a:cs typeface="Times New Roman"/>
              </a:rPr>
              <a:t>in </a:t>
            </a:r>
            <a:r>
              <a:rPr sz="1400" spc="-10" dirty="0">
                <a:latin typeface="Times New Roman"/>
                <a:cs typeface="Times New Roman"/>
              </a:rPr>
              <a:t>publishing this  </a:t>
            </a:r>
            <a:r>
              <a:rPr sz="1400" spc="-15" dirty="0">
                <a:latin typeface="Times New Roman"/>
                <a:cs typeface="Times New Roman"/>
              </a:rPr>
              <a:t>newsletter.</a:t>
            </a:r>
            <a:endParaRPr sz="140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0" y="119836"/>
            <a:ext cx="3899529" cy="369332"/>
          </a:xfrm>
          <a:prstGeom prst="rect">
            <a:avLst/>
          </a:prstGeom>
          <a:noFill/>
        </p:spPr>
        <p:txBody>
          <a:bodyPr wrap="none" rtlCol="0">
            <a:spAutoFit/>
          </a:bodyPr>
          <a:lstStyle/>
          <a:p>
            <a:r>
              <a:rPr lang="en-US" b="1" dirty="0">
                <a:solidFill>
                  <a:schemeClr val="accent5">
                    <a:lumMod val="50000"/>
                  </a:schemeClr>
                </a:solidFill>
                <a:latin typeface="Times New Roman" panose="02020603050405020304" pitchFamily="18" charset="0"/>
                <a:cs typeface="Times New Roman" panose="02020603050405020304" pitchFamily="18" charset="0"/>
              </a:rPr>
              <a:t>HOD’s MESSAGE: Dr. Narayanappa</a:t>
            </a:r>
            <a:endParaRPr lang="en-IN" b="1"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27658" y="489168"/>
            <a:ext cx="4557010" cy="2031325"/>
          </a:xfrm>
          <a:prstGeom prst="rect">
            <a:avLst/>
          </a:prstGeom>
          <a:noFill/>
        </p:spPr>
        <p:txBody>
          <a:bodyPr wrap="square" rtlCol="0">
            <a:spAutoFit/>
          </a:bodyPr>
          <a:lstStyle/>
          <a:p>
            <a:pPr algn="just"/>
            <a:r>
              <a:rPr lang="en-US" dirty="0" smtClean="0">
                <a:latin typeface="Times New Roman" pitchFamily="18" charset="0"/>
                <a:cs typeface="Times New Roman" pitchFamily="18" charset="0"/>
              </a:rPr>
              <a:t>It gives me great pleasure to congratulate students, teachers and staff of electrical and electronics department for the  publication of newsletter. Newsletter is believed to be a focus of the inside activities i.e. academics, students and faculty achievement as well as innovation occurring in the department. </a:t>
            </a:r>
            <a:endParaRPr lang="en-US" dirty="0">
              <a:latin typeface="Times New Roman" pitchFamily="18" charset="0"/>
              <a:cs typeface="Times New Roman" pitchFamily="18" charset="0"/>
            </a:endParaRPr>
          </a:p>
        </p:txBody>
      </p:sp>
      <p:pic>
        <p:nvPicPr>
          <p:cNvPr id="11" name="Picture 10"/>
          <p:cNvPicPr>
            <a:picLocks noChangeAspect="1"/>
          </p:cNvPicPr>
          <p:nvPr/>
        </p:nvPicPr>
        <p:blipFill>
          <a:blip r:embed="rId2"/>
          <a:stretch>
            <a:fillRect/>
          </a:stretch>
        </p:blipFill>
        <p:spPr>
          <a:xfrm>
            <a:off x="4557010" y="209550"/>
            <a:ext cx="2148590" cy="2310943"/>
          </a:xfrm>
          <a:prstGeom prst="rect">
            <a:avLst/>
          </a:prstGeom>
        </p:spPr>
      </p:pic>
      <p:sp>
        <p:nvSpPr>
          <p:cNvPr id="12" name="TextBox 11"/>
          <p:cNvSpPr txBox="1"/>
          <p:nvPr/>
        </p:nvSpPr>
        <p:spPr>
          <a:xfrm>
            <a:off x="0" y="2610509"/>
            <a:ext cx="6858000" cy="1200329"/>
          </a:xfrm>
          <a:prstGeom prst="rect">
            <a:avLst/>
          </a:prstGeom>
          <a:noFill/>
        </p:spPr>
        <p:txBody>
          <a:bodyPr wrap="square" rtlCol="0">
            <a:spAutoFit/>
          </a:bodyPr>
          <a:lstStyle/>
          <a:p>
            <a:pPr algn="just"/>
            <a:r>
              <a:rPr lang="en-US" dirty="0" smtClean="0">
                <a:latin typeface="Times New Roman" pitchFamily="18" charset="0"/>
                <a:cs typeface="Times New Roman" pitchFamily="18" charset="0"/>
              </a:rPr>
              <a:t>In the era of engineering and technology this newsletter will motivate the teachers and students of sharing their creativity and new ideas with the world and will help in their overall development. I wish best of luck for all the team members for publication of newsletter</a:t>
            </a:r>
            <a:r>
              <a:rPr lang="en-US" sz="1600" dirty="0" smtClean="0">
                <a:latin typeface="Times New Roman" pitchFamily="18" charset="0"/>
                <a:cs typeface="Times New Roman" pitchFamily="18" charset="0"/>
              </a:rPr>
              <a:t>.</a:t>
            </a:r>
          </a:p>
        </p:txBody>
      </p:sp>
      <p:graphicFrame>
        <p:nvGraphicFramePr>
          <p:cNvPr id="6" name="object 8"/>
          <p:cNvGraphicFramePr>
            <a:graphicFrameLocks noGrp="1"/>
          </p:cNvGraphicFramePr>
          <p:nvPr>
            <p:extLst>
              <p:ext uri="{D42A27DB-BD31-4B8C-83A1-F6EECF244321}">
                <p14:modId xmlns:p14="http://schemas.microsoft.com/office/powerpoint/2010/main" val="1257662488"/>
              </p:ext>
            </p:extLst>
          </p:nvPr>
        </p:nvGraphicFramePr>
        <p:xfrm>
          <a:off x="152400" y="4476750"/>
          <a:ext cx="6477000" cy="1375410"/>
        </p:xfrm>
        <a:graphic>
          <a:graphicData uri="http://schemas.openxmlformats.org/drawingml/2006/table">
            <a:tbl>
              <a:tblPr firstRow="1" bandRow="1">
                <a:tableStyleId>{2D5ABB26-0587-4C30-8999-92F81FD0307C}</a:tableStyleId>
              </a:tblPr>
              <a:tblGrid>
                <a:gridCol w="1092506">
                  <a:extLst>
                    <a:ext uri="{9D8B030D-6E8A-4147-A177-3AD203B41FA5}">
                      <a16:colId xmlns="" xmlns:a16="http://schemas.microsoft.com/office/drawing/2014/main" val="20000"/>
                    </a:ext>
                  </a:extLst>
                </a:gridCol>
                <a:gridCol w="1326614">
                  <a:extLst>
                    <a:ext uri="{9D8B030D-6E8A-4147-A177-3AD203B41FA5}">
                      <a16:colId xmlns="" xmlns:a16="http://schemas.microsoft.com/office/drawing/2014/main" val="20001"/>
                    </a:ext>
                  </a:extLst>
                </a:gridCol>
                <a:gridCol w="1092506">
                  <a:extLst>
                    <a:ext uri="{9D8B030D-6E8A-4147-A177-3AD203B41FA5}">
                      <a16:colId xmlns="" xmlns:a16="http://schemas.microsoft.com/office/drawing/2014/main" val="20002"/>
                    </a:ext>
                  </a:extLst>
                </a:gridCol>
                <a:gridCol w="858398">
                  <a:extLst>
                    <a:ext uri="{9D8B030D-6E8A-4147-A177-3AD203B41FA5}">
                      <a16:colId xmlns="" xmlns:a16="http://schemas.microsoft.com/office/drawing/2014/main" val="20003"/>
                    </a:ext>
                  </a:extLst>
                </a:gridCol>
                <a:gridCol w="702325">
                  <a:extLst>
                    <a:ext uri="{9D8B030D-6E8A-4147-A177-3AD203B41FA5}">
                      <a16:colId xmlns="" xmlns:a16="http://schemas.microsoft.com/office/drawing/2014/main" val="20004"/>
                    </a:ext>
                  </a:extLst>
                </a:gridCol>
                <a:gridCol w="1404651">
                  <a:extLst>
                    <a:ext uri="{9D8B030D-6E8A-4147-A177-3AD203B41FA5}">
                      <a16:colId xmlns="" xmlns:a16="http://schemas.microsoft.com/office/drawing/2014/main" val="20005"/>
                    </a:ext>
                  </a:extLst>
                </a:gridCol>
              </a:tblGrid>
              <a:tr h="1331817">
                <a:tc>
                  <a:txBody>
                    <a:bodyPr/>
                    <a:lstStyle/>
                    <a:p>
                      <a:pPr marL="91440" marR="139700">
                        <a:lnSpc>
                          <a:spcPct val="100000"/>
                        </a:lnSpc>
                        <a:spcBef>
                          <a:spcPts val="280"/>
                        </a:spcBef>
                      </a:pPr>
                      <a:r>
                        <a:rPr sz="1800" b="1" spc="-15" dirty="0">
                          <a:solidFill>
                            <a:srgbClr val="FFFFFF"/>
                          </a:solidFill>
                          <a:latin typeface="Times New Roman" panose="02020603050405020304" pitchFamily="18" charset="0"/>
                          <a:cs typeface="Times New Roman" panose="02020603050405020304" pitchFamily="18" charset="0"/>
                        </a:rPr>
                        <a:t>Name </a:t>
                      </a:r>
                      <a:r>
                        <a:rPr sz="1800" b="1" dirty="0">
                          <a:solidFill>
                            <a:srgbClr val="FFFFFF"/>
                          </a:solidFill>
                          <a:latin typeface="Times New Roman" panose="02020603050405020304" pitchFamily="18" charset="0"/>
                          <a:cs typeface="Times New Roman" panose="02020603050405020304" pitchFamily="18" charset="0"/>
                        </a:rPr>
                        <a:t>of</a:t>
                      </a:r>
                      <a:r>
                        <a:rPr sz="1800" b="1" spc="-155" dirty="0">
                          <a:solidFill>
                            <a:srgbClr val="FFFFFF"/>
                          </a:solidFill>
                          <a:latin typeface="Times New Roman" panose="02020603050405020304" pitchFamily="18" charset="0"/>
                          <a:cs typeface="Times New Roman" panose="02020603050405020304" pitchFamily="18" charset="0"/>
                        </a:rPr>
                        <a:t> </a:t>
                      </a:r>
                      <a:r>
                        <a:rPr sz="1800" b="1" dirty="0">
                          <a:solidFill>
                            <a:srgbClr val="FFFFFF"/>
                          </a:solidFill>
                          <a:latin typeface="Times New Roman" panose="02020603050405020304" pitchFamily="18" charset="0"/>
                          <a:cs typeface="Times New Roman" panose="02020603050405020304" pitchFamily="18" charset="0"/>
                        </a:rPr>
                        <a:t>the  Teacher</a:t>
                      </a:r>
                      <a:r>
                        <a:rPr sz="1800" b="1" spc="-75" dirty="0">
                          <a:solidFill>
                            <a:srgbClr val="FFFFFF"/>
                          </a:solidFill>
                          <a:latin typeface="Times New Roman" panose="02020603050405020304" pitchFamily="18" charset="0"/>
                          <a:cs typeface="Times New Roman" panose="02020603050405020304" pitchFamily="18" charset="0"/>
                        </a:rPr>
                        <a:t> </a:t>
                      </a:r>
                      <a:r>
                        <a:rPr sz="1800" b="1" dirty="0">
                          <a:solidFill>
                            <a:srgbClr val="FFFFFF"/>
                          </a:solidFill>
                          <a:latin typeface="Times New Roman" panose="02020603050405020304" pitchFamily="18" charset="0"/>
                          <a:cs typeface="Times New Roman" panose="02020603050405020304" pitchFamily="18" charset="0"/>
                        </a:rPr>
                        <a:t>(s)</a:t>
                      </a:r>
                      <a:endParaRPr sz="1800" dirty="0">
                        <a:latin typeface="Times New Roman" panose="02020603050405020304" pitchFamily="18" charset="0"/>
                        <a:cs typeface="Times New Roman" panose="02020603050405020304" pitchFamily="18" charset="0"/>
                      </a:endParaRPr>
                    </a:p>
                  </a:txBody>
                  <a:tcPr marL="0" marR="0" marT="3556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tc>
                  <a:txBody>
                    <a:bodyPr/>
                    <a:lstStyle/>
                    <a:p>
                      <a:pPr marL="91440">
                        <a:lnSpc>
                          <a:spcPct val="100000"/>
                        </a:lnSpc>
                        <a:spcBef>
                          <a:spcPts val="280"/>
                        </a:spcBef>
                      </a:pPr>
                      <a:r>
                        <a:rPr sz="1800" b="1" dirty="0">
                          <a:solidFill>
                            <a:srgbClr val="FFFFFF"/>
                          </a:solidFill>
                          <a:latin typeface="Times New Roman" panose="02020603050405020304" pitchFamily="18" charset="0"/>
                          <a:cs typeface="Times New Roman" panose="02020603050405020304" pitchFamily="18" charset="0"/>
                        </a:rPr>
                        <a:t>Title of</a:t>
                      </a:r>
                      <a:r>
                        <a:rPr sz="1800" b="1" spc="-114" dirty="0">
                          <a:solidFill>
                            <a:srgbClr val="FFFFFF"/>
                          </a:solidFill>
                          <a:latin typeface="Times New Roman" panose="02020603050405020304" pitchFamily="18" charset="0"/>
                          <a:cs typeface="Times New Roman" panose="02020603050405020304" pitchFamily="18" charset="0"/>
                        </a:rPr>
                        <a:t> </a:t>
                      </a:r>
                      <a:r>
                        <a:rPr sz="1800" b="1" dirty="0">
                          <a:solidFill>
                            <a:srgbClr val="FFFFFF"/>
                          </a:solidFill>
                          <a:latin typeface="Times New Roman" panose="02020603050405020304" pitchFamily="18" charset="0"/>
                          <a:cs typeface="Times New Roman" panose="02020603050405020304" pitchFamily="18" charset="0"/>
                        </a:rPr>
                        <a:t>Paper</a:t>
                      </a:r>
                      <a:endParaRPr sz="1800" dirty="0">
                        <a:latin typeface="Times New Roman" panose="02020603050405020304" pitchFamily="18" charset="0"/>
                        <a:cs typeface="Times New Roman" panose="02020603050405020304" pitchFamily="18" charset="0"/>
                      </a:endParaRPr>
                    </a:p>
                  </a:txBody>
                  <a:tcPr marL="0" marR="0" marT="3556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tc>
                  <a:txBody>
                    <a:bodyPr/>
                    <a:lstStyle/>
                    <a:p>
                      <a:pPr>
                        <a:lnSpc>
                          <a:spcPct val="100000"/>
                        </a:lnSpc>
                        <a:spcBef>
                          <a:spcPts val="30"/>
                        </a:spcBef>
                      </a:pPr>
                      <a:endParaRPr sz="1800">
                        <a:latin typeface="Times New Roman" panose="02020603050405020304" pitchFamily="18" charset="0"/>
                        <a:cs typeface="Times New Roman" panose="02020603050405020304" pitchFamily="18" charset="0"/>
                      </a:endParaRPr>
                    </a:p>
                    <a:p>
                      <a:pPr marL="91440" marR="97790">
                        <a:lnSpc>
                          <a:spcPct val="100000"/>
                        </a:lnSpc>
                      </a:pPr>
                      <a:r>
                        <a:rPr sz="1800" b="1" spc="-20" dirty="0">
                          <a:solidFill>
                            <a:srgbClr val="FFFFFF"/>
                          </a:solidFill>
                          <a:latin typeface="Times New Roman" panose="02020603050405020304" pitchFamily="18" charset="0"/>
                          <a:cs typeface="Times New Roman" panose="02020603050405020304" pitchFamily="18" charset="0"/>
                        </a:rPr>
                        <a:t>P</a:t>
                      </a:r>
                      <a:r>
                        <a:rPr sz="1800" b="1" dirty="0">
                          <a:solidFill>
                            <a:srgbClr val="FFFFFF"/>
                          </a:solidFill>
                          <a:latin typeface="Times New Roman" panose="02020603050405020304" pitchFamily="18" charset="0"/>
                          <a:cs typeface="Times New Roman" panose="02020603050405020304" pitchFamily="18" charset="0"/>
                        </a:rPr>
                        <a:t>ubli</a:t>
                      </a:r>
                      <a:r>
                        <a:rPr sz="1800" b="1" spc="5" dirty="0">
                          <a:solidFill>
                            <a:srgbClr val="FFFFFF"/>
                          </a:solidFill>
                          <a:latin typeface="Times New Roman" panose="02020603050405020304" pitchFamily="18" charset="0"/>
                          <a:cs typeface="Times New Roman" panose="02020603050405020304" pitchFamily="18" charset="0"/>
                        </a:rPr>
                        <a:t>ca</a:t>
                      </a:r>
                      <a:r>
                        <a:rPr sz="1800" b="1" dirty="0">
                          <a:solidFill>
                            <a:srgbClr val="FFFFFF"/>
                          </a:solidFill>
                          <a:latin typeface="Times New Roman" panose="02020603050405020304" pitchFamily="18" charset="0"/>
                          <a:cs typeface="Times New Roman" panose="02020603050405020304" pitchFamily="18" charset="0"/>
                        </a:rPr>
                        <a:t>t</a:t>
                      </a:r>
                      <a:r>
                        <a:rPr sz="1800" b="1" spc="-10" dirty="0">
                          <a:solidFill>
                            <a:srgbClr val="FFFFFF"/>
                          </a:solidFill>
                          <a:latin typeface="Times New Roman" panose="02020603050405020304" pitchFamily="18" charset="0"/>
                          <a:cs typeface="Times New Roman" panose="02020603050405020304" pitchFamily="18" charset="0"/>
                        </a:rPr>
                        <a:t>i</a:t>
                      </a:r>
                      <a:r>
                        <a:rPr sz="1800" b="1" spc="-20" dirty="0">
                          <a:solidFill>
                            <a:srgbClr val="FFFFFF"/>
                          </a:solidFill>
                          <a:latin typeface="Times New Roman" panose="02020603050405020304" pitchFamily="18" charset="0"/>
                          <a:cs typeface="Times New Roman" panose="02020603050405020304" pitchFamily="18" charset="0"/>
                        </a:rPr>
                        <a:t>o</a:t>
                      </a:r>
                      <a:r>
                        <a:rPr sz="1800" b="1" dirty="0">
                          <a:solidFill>
                            <a:srgbClr val="FFFFFF"/>
                          </a:solidFill>
                          <a:latin typeface="Times New Roman" panose="02020603050405020304" pitchFamily="18" charset="0"/>
                          <a:cs typeface="Times New Roman" panose="02020603050405020304" pitchFamily="18" charset="0"/>
                        </a:rPr>
                        <a:t>n  citation</a:t>
                      </a:r>
                      <a:endParaRPr sz="1800">
                        <a:latin typeface="Times New Roman" panose="02020603050405020304" pitchFamily="18" charset="0"/>
                        <a:cs typeface="Times New Roman" panose="02020603050405020304" pitchFamily="18" charset="0"/>
                      </a:endParaRPr>
                    </a:p>
                  </a:txBody>
                  <a:tcPr marL="0" marR="0" marT="381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tc>
                  <a:txBody>
                    <a:bodyPr/>
                    <a:lstStyle/>
                    <a:p>
                      <a:pPr>
                        <a:lnSpc>
                          <a:spcPct val="100000"/>
                        </a:lnSpc>
                        <a:spcBef>
                          <a:spcPts val="30"/>
                        </a:spcBef>
                      </a:pPr>
                      <a:endParaRPr sz="1800">
                        <a:latin typeface="Times New Roman" panose="02020603050405020304" pitchFamily="18" charset="0"/>
                        <a:cs typeface="Times New Roman" panose="02020603050405020304" pitchFamily="18" charset="0"/>
                      </a:endParaRPr>
                    </a:p>
                    <a:p>
                      <a:pPr marL="92075" marR="224790">
                        <a:lnSpc>
                          <a:spcPct val="100000"/>
                        </a:lnSpc>
                      </a:pPr>
                      <a:r>
                        <a:rPr sz="1800" b="1" spc="-20" dirty="0">
                          <a:solidFill>
                            <a:srgbClr val="FFFFFF"/>
                          </a:solidFill>
                          <a:latin typeface="Times New Roman" panose="02020603050405020304" pitchFamily="18" charset="0"/>
                          <a:cs typeface="Times New Roman" panose="02020603050405020304" pitchFamily="18" charset="0"/>
                        </a:rPr>
                        <a:t>M</a:t>
                      </a:r>
                      <a:r>
                        <a:rPr sz="1800" b="1" dirty="0">
                          <a:solidFill>
                            <a:srgbClr val="FFFFFF"/>
                          </a:solidFill>
                          <a:latin typeface="Times New Roman" panose="02020603050405020304" pitchFamily="18" charset="0"/>
                          <a:cs typeface="Times New Roman" panose="02020603050405020304" pitchFamily="18" charset="0"/>
                        </a:rPr>
                        <a:t>onth  and  year</a:t>
                      </a:r>
                      <a:endParaRPr sz="1800">
                        <a:latin typeface="Times New Roman" panose="02020603050405020304" pitchFamily="18" charset="0"/>
                        <a:cs typeface="Times New Roman" panose="02020603050405020304" pitchFamily="18" charset="0"/>
                      </a:endParaRPr>
                    </a:p>
                  </a:txBody>
                  <a:tcPr marL="0" marR="0" marT="381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tc>
                  <a:txBody>
                    <a:bodyPr/>
                    <a:lstStyle/>
                    <a:p>
                      <a:pPr>
                        <a:lnSpc>
                          <a:spcPct val="100000"/>
                        </a:lnSpc>
                        <a:spcBef>
                          <a:spcPts val="30"/>
                        </a:spcBef>
                      </a:pPr>
                      <a:endParaRPr sz="1800">
                        <a:latin typeface="Times New Roman" panose="02020603050405020304" pitchFamily="18" charset="0"/>
                        <a:cs typeface="Times New Roman" panose="02020603050405020304" pitchFamily="18" charset="0"/>
                      </a:endParaRPr>
                    </a:p>
                    <a:p>
                      <a:pPr marL="93980" marR="111125">
                        <a:lnSpc>
                          <a:spcPct val="100000"/>
                        </a:lnSpc>
                      </a:pPr>
                      <a:r>
                        <a:rPr sz="1800" b="1" spc="-20" dirty="0">
                          <a:solidFill>
                            <a:srgbClr val="FFFFFF"/>
                          </a:solidFill>
                          <a:latin typeface="Times New Roman" panose="02020603050405020304" pitchFamily="18" charset="0"/>
                          <a:cs typeface="Times New Roman" panose="02020603050405020304" pitchFamily="18" charset="0"/>
                        </a:rPr>
                        <a:t>V</a:t>
                      </a:r>
                      <a:r>
                        <a:rPr sz="1800" b="1" spc="5" dirty="0">
                          <a:solidFill>
                            <a:srgbClr val="FFFFFF"/>
                          </a:solidFill>
                          <a:latin typeface="Times New Roman" panose="02020603050405020304" pitchFamily="18" charset="0"/>
                          <a:cs typeface="Times New Roman" panose="02020603050405020304" pitchFamily="18" charset="0"/>
                        </a:rPr>
                        <a:t>o</a:t>
                      </a:r>
                      <a:r>
                        <a:rPr sz="1800" b="1" dirty="0">
                          <a:solidFill>
                            <a:srgbClr val="FFFFFF"/>
                          </a:solidFill>
                          <a:latin typeface="Times New Roman" panose="02020603050405020304" pitchFamily="18" charset="0"/>
                          <a:cs typeface="Times New Roman" panose="02020603050405020304" pitchFamily="18" charset="0"/>
                        </a:rPr>
                        <a:t>l/Issu  e</a:t>
                      </a:r>
                      <a:endParaRPr sz="1800">
                        <a:latin typeface="Times New Roman" panose="02020603050405020304" pitchFamily="18" charset="0"/>
                        <a:cs typeface="Times New Roman" panose="02020603050405020304" pitchFamily="18" charset="0"/>
                      </a:endParaRPr>
                    </a:p>
                  </a:txBody>
                  <a:tcPr marL="0" marR="0" marT="381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tc>
                  <a:txBody>
                    <a:bodyPr/>
                    <a:lstStyle/>
                    <a:p>
                      <a:pPr>
                        <a:lnSpc>
                          <a:spcPct val="100000"/>
                        </a:lnSpc>
                      </a:pPr>
                      <a:endParaRPr sz="1800" dirty="0">
                        <a:latin typeface="Times New Roman" panose="02020603050405020304" pitchFamily="18" charset="0"/>
                        <a:cs typeface="Times New Roman" panose="02020603050405020304" pitchFamily="18" charset="0"/>
                      </a:endParaRPr>
                    </a:p>
                    <a:p>
                      <a:pPr>
                        <a:lnSpc>
                          <a:spcPct val="100000"/>
                        </a:lnSpc>
                        <a:spcBef>
                          <a:spcPts val="5"/>
                        </a:spcBef>
                      </a:pPr>
                      <a:endParaRPr sz="1800" dirty="0">
                        <a:latin typeface="Times New Roman" panose="02020603050405020304" pitchFamily="18" charset="0"/>
                        <a:cs typeface="Times New Roman" panose="02020603050405020304" pitchFamily="18" charset="0"/>
                      </a:endParaRPr>
                    </a:p>
                    <a:p>
                      <a:pPr marL="93980" marR="119380">
                        <a:lnSpc>
                          <a:spcPct val="100000"/>
                        </a:lnSpc>
                      </a:pPr>
                      <a:r>
                        <a:rPr sz="1800" b="1" spc="-20" dirty="0">
                          <a:solidFill>
                            <a:srgbClr val="FFFFFF"/>
                          </a:solidFill>
                          <a:latin typeface="Times New Roman" panose="02020603050405020304" pitchFamily="18" charset="0"/>
                          <a:cs typeface="Times New Roman" panose="02020603050405020304" pitchFamily="18" charset="0"/>
                        </a:rPr>
                        <a:t>R</a:t>
                      </a:r>
                      <a:r>
                        <a:rPr sz="1800" b="1" dirty="0">
                          <a:solidFill>
                            <a:srgbClr val="FFFFFF"/>
                          </a:solidFill>
                          <a:latin typeface="Times New Roman" panose="02020603050405020304" pitchFamily="18" charset="0"/>
                          <a:cs typeface="Times New Roman" panose="02020603050405020304" pitchFamily="18" charset="0"/>
                        </a:rPr>
                        <a:t>e</a:t>
                      </a:r>
                      <a:r>
                        <a:rPr sz="1800" b="1" spc="-45" dirty="0">
                          <a:solidFill>
                            <a:srgbClr val="FFFFFF"/>
                          </a:solidFill>
                          <a:latin typeface="Times New Roman" panose="02020603050405020304" pitchFamily="18" charset="0"/>
                          <a:cs typeface="Times New Roman" panose="02020603050405020304" pitchFamily="18" charset="0"/>
                        </a:rPr>
                        <a:t>m</a:t>
                      </a:r>
                      <a:r>
                        <a:rPr sz="1800" b="1" dirty="0">
                          <a:solidFill>
                            <a:srgbClr val="FFFFFF"/>
                          </a:solidFill>
                          <a:latin typeface="Times New Roman" panose="02020603050405020304" pitchFamily="18" charset="0"/>
                          <a:cs typeface="Times New Roman" panose="02020603050405020304" pitchFamily="18" charset="0"/>
                        </a:rPr>
                        <a:t>ark  s</a:t>
                      </a:r>
                      <a:endParaRPr sz="1800" dirty="0">
                        <a:latin typeface="Times New Roman" panose="02020603050405020304" pitchFamily="18" charset="0"/>
                        <a:cs typeface="Times New Roman" panose="02020603050405020304" pitchFamily="18" charset="0"/>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extLst>
                  <a:ext uri="{0D108BD9-81ED-4DB2-BD59-A6C34878D82A}">
                    <a16:rowId xmlns=""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2074708985"/>
              </p:ext>
            </p:extLst>
          </p:nvPr>
        </p:nvGraphicFramePr>
        <p:xfrm>
          <a:off x="152400" y="5924550"/>
          <a:ext cx="6477000" cy="2514600"/>
        </p:xfrm>
        <a:graphic>
          <a:graphicData uri="http://schemas.openxmlformats.org/drawingml/2006/table">
            <a:tbl>
              <a:tblPr firstRow="1" bandRow="1">
                <a:tableStyleId>{2D5ABB26-0587-4C30-8999-92F81FD0307C}</a:tableStyleId>
              </a:tblPr>
              <a:tblGrid>
                <a:gridCol w="1092506"/>
                <a:gridCol w="1117294"/>
                <a:gridCol w="1301826"/>
                <a:gridCol w="858398"/>
                <a:gridCol w="702325"/>
                <a:gridCol w="1404651"/>
              </a:tblGrid>
              <a:tr h="2514600">
                <a:tc>
                  <a:txBody>
                    <a:bodyPr/>
                    <a:lstStyle/>
                    <a:p>
                      <a:pPr marL="91440" marR="0" lvl="0" indent="0" defTabSz="914400" eaLnBrk="1" fontAlgn="auto" latinLnBrk="0" hangingPunct="1">
                        <a:lnSpc>
                          <a:spcPct val="100000"/>
                        </a:lnSpc>
                        <a:spcBef>
                          <a:spcPts val="270"/>
                        </a:spcBef>
                        <a:spcAft>
                          <a:spcPts val="0"/>
                        </a:spcAft>
                        <a:buClrTx/>
                        <a:buSzTx/>
                        <a:buFontTx/>
                        <a:buNone/>
                        <a:tabLst/>
                        <a:defRPr/>
                      </a:pPr>
                      <a:r>
                        <a:rPr lang="en-IN" sz="1800" b="0" i="0" dirty="0" err="1" smtClean="0">
                          <a:solidFill>
                            <a:schemeClr val="tx1"/>
                          </a:solidFill>
                          <a:effectLst/>
                          <a:latin typeface="Times New Roman" panose="02020603050405020304" pitchFamily="18" charset="0"/>
                          <a:ea typeface="+mn-ea"/>
                          <a:cs typeface="Times New Roman" panose="02020603050405020304" pitchFamily="18" charset="0"/>
                        </a:rPr>
                        <a:t>Mrs.</a:t>
                      </a:r>
                      <a:r>
                        <a:rPr lang="en-IN" sz="1800" b="0" i="0" dirty="0" smtClean="0">
                          <a:solidFill>
                            <a:schemeClr val="tx1"/>
                          </a:solidFill>
                          <a:effectLst/>
                          <a:latin typeface="Times New Roman" panose="02020603050405020304" pitchFamily="18" charset="0"/>
                          <a:ea typeface="+mn-ea"/>
                          <a:cs typeface="Times New Roman" panose="02020603050405020304" pitchFamily="18" charset="0"/>
                        </a:rPr>
                        <a:t> </a:t>
                      </a:r>
                      <a:r>
                        <a:rPr lang="en-IN" sz="1800" b="0" i="0" dirty="0" err="1" smtClean="0">
                          <a:solidFill>
                            <a:schemeClr val="tx1"/>
                          </a:solidFill>
                          <a:effectLst/>
                          <a:latin typeface="Times New Roman" panose="02020603050405020304" pitchFamily="18" charset="0"/>
                          <a:ea typeface="+mn-ea"/>
                          <a:cs typeface="Times New Roman" panose="02020603050405020304" pitchFamily="18" charset="0"/>
                        </a:rPr>
                        <a:t>Swetha</a:t>
                      </a:r>
                      <a:r>
                        <a:rPr lang="en-IN" sz="1800" b="0" i="0" dirty="0" smtClean="0">
                          <a:solidFill>
                            <a:schemeClr val="tx1"/>
                          </a:solidFill>
                          <a:effectLst/>
                          <a:latin typeface="Times New Roman" panose="02020603050405020304" pitchFamily="18" charset="0"/>
                          <a:ea typeface="+mn-ea"/>
                          <a:cs typeface="Times New Roman" panose="02020603050405020304" pitchFamily="18" charset="0"/>
                        </a:rPr>
                        <a:t> G</a:t>
                      </a:r>
                      <a:endParaRPr lang="en-IN" sz="1800" dirty="0">
                        <a:latin typeface="Times New Roman" panose="02020603050405020304" pitchFamily="18" charset="0"/>
                        <a:cs typeface="Times New Roman" panose="02020603050405020304" pitchFamily="18" charset="0"/>
                      </a:endParaRPr>
                    </a:p>
                  </a:txBody>
                  <a:tcPr marL="0" marR="0" marT="3556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tc>
                  <a:txBody>
                    <a:bodyPr/>
                    <a:lstStyle/>
                    <a:p>
                      <a:pPr marL="91440" marR="192405">
                        <a:lnSpc>
                          <a:spcPct val="100000"/>
                        </a:lnSpc>
                        <a:spcBef>
                          <a:spcPts val="270"/>
                        </a:spcBef>
                      </a:pPr>
                      <a:r>
                        <a:rPr lang="en-US" sz="1800" b="0" i="0" dirty="0" smtClean="0">
                          <a:solidFill>
                            <a:schemeClr val="tx1"/>
                          </a:solidFill>
                          <a:effectLst/>
                          <a:latin typeface="Times New Roman" panose="02020603050405020304" pitchFamily="18" charset="0"/>
                          <a:ea typeface="+mn-ea"/>
                          <a:cs typeface="Times New Roman" panose="02020603050405020304" pitchFamily="18" charset="0"/>
                        </a:rPr>
                        <a:t>“Power Quality Improvement Of Distribution Network Reconfiguration</a:t>
                      </a:r>
                      <a:endParaRPr lang="en-US" sz="1800" dirty="0">
                        <a:latin typeface="Times New Roman" panose="02020603050405020304" pitchFamily="18" charset="0"/>
                        <a:cs typeface="Times New Roman" panose="02020603050405020304" pitchFamily="18" charset="0"/>
                      </a:endParaRPr>
                    </a:p>
                  </a:txBody>
                  <a:tcPr marL="0" marR="0" marT="3556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tc>
                  <a:txBody>
                    <a:bodyPr/>
                    <a:lstStyle/>
                    <a:p>
                      <a:pPr marL="92075" marR="139700">
                        <a:lnSpc>
                          <a:spcPct val="100000"/>
                        </a:lnSpc>
                        <a:spcBef>
                          <a:spcPts val="270"/>
                        </a:spcBef>
                      </a:pPr>
                      <a:r>
                        <a:rPr lang="en-US" sz="1800" b="0" i="0" dirty="0" smtClean="0">
                          <a:solidFill>
                            <a:schemeClr val="tx1"/>
                          </a:solidFill>
                          <a:effectLst/>
                          <a:latin typeface="Times New Roman" panose="02020603050405020304" pitchFamily="18" charset="0"/>
                          <a:ea typeface="+mn-ea"/>
                          <a:cs typeface="Times New Roman" panose="02020603050405020304" pitchFamily="18" charset="0"/>
                        </a:rPr>
                        <a:t>Harbin </a:t>
                      </a:r>
                      <a:r>
                        <a:rPr lang="en-US" sz="1800" b="0" i="0" dirty="0" err="1" smtClean="0">
                          <a:solidFill>
                            <a:schemeClr val="tx1"/>
                          </a:solidFill>
                          <a:effectLst/>
                          <a:latin typeface="Times New Roman" panose="02020603050405020304" pitchFamily="18" charset="0"/>
                          <a:ea typeface="+mn-ea"/>
                          <a:cs typeface="Times New Roman" panose="02020603050405020304" pitchFamily="18" charset="0"/>
                        </a:rPr>
                        <a:t>Gongye</a:t>
                      </a:r>
                      <a:r>
                        <a:rPr lang="en-US" sz="1800" b="0" i="0" dirty="0" smtClean="0">
                          <a:solidFill>
                            <a:schemeClr val="tx1"/>
                          </a:solidFill>
                          <a:effectLst/>
                          <a:latin typeface="Times New Roman" panose="02020603050405020304" pitchFamily="18" charset="0"/>
                          <a:ea typeface="+mn-ea"/>
                          <a:cs typeface="Times New Roman" panose="02020603050405020304" pitchFamily="18" charset="0"/>
                        </a:rPr>
                        <a:t> </a:t>
                      </a:r>
                      <a:r>
                        <a:rPr lang="en-US" sz="1800" b="0" i="0" dirty="0" err="1" smtClean="0">
                          <a:solidFill>
                            <a:schemeClr val="tx1"/>
                          </a:solidFill>
                          <a:effectLst/>
                          <a:latin typeface="Times New Roman" panose="02020603050405020304" pitchFamily="18" charset="0"/>
                          <a:ea typeface="+mn-ea"/>
                          <a:cs typeface="Times New Roman" panose="02020603050405020304" pitchFamily="18" charset="0"/>
                        </a:rPr>
                        <a:t>Daxue</a:t>
                      </a:r>
                      <a:r>
                        <a:rPr lang="en-US" sz="1800" b="0" i="0" dirty="0" smtClean="0">
                          <a:solidFill>
                            <a:schemeClr val="tx1"/>
                          </a:solidFill>
                          <a:effectLst/>
                          <a:latin typeface="Times New Roman" panose="02020603050405020304" pitchFamily="18" charset="0"/>
                          <a:ea typeface="+mn-ea"/>
                          <a:cs typeface="Times New Roman" panose="02020603050405020304" pitchFamily="18" charset="0"/>
                        </a:rPr>
                        <a:t> </a:t>
                      </a:r>
                      <a:r>
                        <a:rPr lang="en-US" sz="1800" b="0" i="0" dirty="0" err="1" smtClean="0">
                          <a:solidFill>
                            <a:schemeClr val="tx1"/>
                          </a:solidFill>
                          <a:effectLst/>
                          <a:latin typeface="Times New Roman" panose="02020603050405020304" pitchFamily="18" charset="0"/>
                          <a:ea typeface="+mn-ea"/>
                          <a:cs typeface="Times New Roman" panose="02020603050405020304" pitchFamily="18" charset="0"/>
                        </a:rPr>
                        <a:t>Xuebao</a:t>
                      </a:r>
                      <a:r>
                        <a:rPr lang="en-US" sz="1800" b="0" i="0" dirty="0" smtClean="0">
                          <a:solidFill>
                            <a:schemeClr val="tx1"/>
                          </a:solidFill>
                          <a:effectLst/>
                          <a:latin typeface="Times New Roman" panose="02020603050405020304" pitchFamily="18" charset="0"/>
                          <a:ea typeface="+mn-ea"/>
                          <a:cs typeface="Times New Roman" panose="02020603050405020304" pitchFamily="18" charset="0"/>
                        </a:rPr>
                        <a:t>/Journal of Harbin Institute of Technology, JHIT, </a:t>
                      </a:r>
                      <a:endParaRPr lang="en-US" sz="1800" dirty="0">
                        <a:latin typeface="Times New Roman" panose="02020603050405020304" pitchFamily="18" charset="0"/>
                        <a:cs typeface="Times New Roman" panose="02020603050405020304" pitchFamily="18" charset="0"/>
                      </a:endParaRPr>
                    </a:p>
                  </a:txBody>
                  <a:tcPr marL="0" marR="0" marT="3556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tc>
                  <a:txBody>
                    <a:bodyPr/>
                    <a:lstStyle/>
                    <a:p>
                      <a:pPr marL="92075" marR="92710">
                        <a:lnSpc>
                          <a:spcPct val="100000"/>
                        </a:lnSpc>
                        <a:spcBef>
                          <a:spcPts val="280"/>
                        </a:spcBef>
                      </a:pPr>
                      <a:r>
                        <a:rPr lang="en-IN" sz="1800" b="0" i="0" dirty="0" err="1">
                          <a:solidFill>
                            <a:schemeClr val="tx1"/>
                          </a:solidFill>
                          <a:effectLst/>
                          <a:latin typeface="Times New Roman" panose="02020603050405020304" pitchFamily="18" charset="0"/>
                          <a:ea typeface="+mn-ea"/>
                          <a:cs typeface="Times New Roman" panose="02020603050405020304" pitchFamily="18" charset="0"/>
                        </a:rPr>
                        <a:t>september</a:t>
                      </a:r>
                      <a:r>
                        <a:rPr lang="en-IN" sz="1800" b="0" i="0" dirty="0">
                          <a:solidFill>
                            <a:schemeClr val="tx1"/>
                          </a:solidFill>
                          <a:effectLst/>
                          <a:latin typeface="Times New Roman" panose="02020603050405020304" pitchFamily="18" charset="0"/>
                          <a:ea typeface="+mn-ea"/>
                          <a:cs typeface="Times New Roman" panose="02020603050405020304" pitchFamily="18" charset="0"/>
                        </a:rPr>
                        <a:t> 2021</a:t>
                      </a:r>
                      <a:endParaRPr sz="1800" dirty="0">
                        <a:latin typeface="Times New Roman" panose="02020603050405020304" pitchFamily="18" charset="0"/>
                        <a:cs typeface="Times New Roman" panose="02020603050405020304" pitchFamily="18" charset="0"/>
                      </a:endParaRPr>
                    </a:p>
                  </a:txBody>
                  <a:tcPr marL="0" marR="0" marT="35560" marB="0">
                    <a:lnL w="12700">
                      <a:solidFill>
                        <a:srgbClr val="FFFFFF"/>
                      </a:solidFill>
                      <a:prstDash val="solid"/>
                    </a:lnL>
                    <a:lnR w="12700" cap="flat" cmpd="sng" algn="ctr">
                      <a:solidFill>
                        <a:srgbClr val="FFFFFF"/>
                      </a:solidFill>
                      <a:prstDash val="solid"/>
                      <a:round/>
                      <a:headEnd type="none" w="med" len="med"/>
                      <a:tailEnd type="none" w="med" len="med"/>
                    </a:lnR>
                    <a:lnT w="38100">
                      <a:solidFill>
                        <a:srgbClr val="FFFFFF"/>
                      </a:solidFill>
                      <a:prstDash val="solid"/>
                    </a:lnT>
                    <a:lnB w="12700">
                      <a:solidFill>
                        <a:srgbClr val="FFFFFF"/>
                      </a:solidFill>
                      <a:prstDash val="solid"/>
                    </a:lnB>
                    <a:solidFill>
                      <a:srgbClr val="D0D6E8"/>
                    </a:solidFill>
                  </a:tcPr>
                </a:tc>
                <a:tc>
                  <a:txBody>
                    <a:bodyPr/>
                    <a:lstStyle/>
                    <a:p>
                      <a:pPr>
                        <a:lnSpc>
                          <a:spcPct val="100000"/>
                        </a:lnSpc>
                      </a:pPr>
                      <a:r>
                        <a:rPr lang="en-IN" sz="1600" b="0" i="0" dirty="0">
                          <a:solidFill>
                            <a:schemeClr val="tx1"/>
                          </a:solidFill>
                          <a:effectLst/>
                          <a:latin typeface="Times New Roman" panose="02020603050405020304" pitchFamily="18" charset="0"/>
                          <a:ea typeface="+mn-ea"/>
                          <a:cs typeface="Times New Roman" panose="02020603050405020304" pitchFamily="18" charset="0"/>
                        </a:rPr>
                        <a:t> Vol. 53 </a:t>
                      </a:r>
                      <a:r>
                        <a:rPr lang="en-IN" sz="1600" b="0" i="0" dirty="0" err="1">
                          <a:solidFill>
                            <a:schemeClr val="tx1"/>
                          </a:solidFill>
                          <a:effectLst/>
                          <a:latin typeface="Times New Roman" panose="02020603050405020304" pitchFamily="18" charset="0"/>
                          <a:ea typeface="+mn-ea"/>
                          <a:cs typeface="Times New Roman" panose="02020603050405020304" pitchFamily="18" charset="0"/>
                        </a:rPr>
                        <a:t>Iss</a:t>
                      </a:r>
                      <a:r>
                        <a:rPr lang="en-IN" sz="1600" b="0" i="0" dirty="0">
                          <a:solidFill>
                            <a:schemeClr val="tx1"/>
                          </a:solidFill>
                          <a:effectLst/>
                          <a:latin typeface="Times New Roman" panose="02020603050405020304" pitchFamily="18" charset="0"/>
                          <a:ea typeface="+mn-ea"/>
                          <a:cs typeface="Times New Roman" panose="02020603050405020304" pitchFamily="18" charset="0"/>
                        </a:rPr>
                        <a:t>. 11</a:t>
                      </a:r>
                      <a:endParaRPr sz="1600" dirty="0">
                        <a:latin typeface="Times New Roman" panose="02020603050405020304" pitchFamily="18" charset="0"/>
                        <a:cs typeface="Times New Roman" panose="02020603050405020304" pitchFamily="18" charset="0"/>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tc>
                  <a:txBody>
                    <a:bodyPr/>
                    <a:lstStyle/>
                    <a:p>
                      <a:pPr>
                        <a:lnSpc>
                          <a:spcPct val="100000"/>
                        </a:lnSpc>
                      </a:pPr>
                      <a:r>
                        <a:rPr lang="en-IN" sz="1600" b="0" i="0" dirty="0">
                          <a:solidFill>
                            <a:schemeClr val="tx1"/>
                          </a:solidFill>
                          <a:effectLst/>
                          <a:latin typeface="Times New Roman" panose="02020603050405020304" pitchFamily="18" charset="0"/>
                          <a:ea typeface="+mn-ea"/>
                          <a:cs typeface="Times New Roman" panose="02020603050405020304" pitchFamily="18" charset="0"/>
                        </a:rPr>
                        <a:t>” ISSN: 0367-6234 </a:t>
                      </a:r>
                      <a:endParaRPr sz="1600" dirty="0">
                        <a:latin typeface="Times New Roman" panose="02020603050405020304" pitchFamily="18" charset="0"/>
                        <a:cs typeface="Times New Roman" panose="02020603050405020304" pitchFamily="18" charset="0"/>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tr>
            </a:tbl>
          </a:graphicData>
        </a:graphic>
      </p:graphicFrame>
      <p:sp>
        <p:nvSpPr>
          <p:cNvPr id="3" name="TextBox 2"/>
          <p:cNvSpPr txBox="1"/>
          <p:nvPr/>
        </p:nvSpPr>
        <p:spPr>
          <a:xfrm>
            <a:off x="228600" y="3943350"/>
            <a:ext cx="4328410" cy="400110"/>
          </a:xfrm>
          <a:prstGeom prst="rect">
            <a:avLst/>
          </a:prstGeom>
          <a:noFill/>
        </p:spPr>
        <p:txBody>
          <a:bodyPr wrap="square" rtlCol="0">
            <a:spAutoFit/>
          </a:bodyPr>
          <a:lstStyle/>
          <a:p>
            <a:r>
              <a:rPr lang="en-US" sz="2000" dirty="0" smtClean="0">
                <a:solidFill>
                  <a:srgbClr val="FF0000"/>
                </a:solidFill>
                <a:latin typeface="Times New Roman" panose="02020603050405020304" pitchFamily="18" charset="0"/>
                <a:cs typeface="Times New Roman" panose="02020603050405020304" pitchFamily="18" charset="0"/>
              </a:rPr>
              <a:t>PAPER PUBLICATION</a:t>
            </a:r>
            <a:endParaRPr lang="en-US" sz="2000" dirty="0">
              <a:solidFill>
                <a:srgbClr val="FF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066800" y="8896350"/>
            <a:ext cx="5638800" cy="461665"/>
          </a:xfrm>
          <a:prstGeom prst="rect">
            <a:avLst/>
          </a:prstGeom>
          <a:noFill/>
        </p:spPr>
        <p:txBody>
          <a:bodyPr wrap="square" rtlCol="0">
            <a:spAutoFit/>
          </a:bodyPr>
          <a:lstStyle/>
          <a:p>
            <a:r>
              <a:rPr lang="en-US" sz="2400" i="1" dirty="0" smtClean="0">
                <a:latin typeface="Arial Unicode MS" panose="020B0604020202020204" pitchFamily="34" charset="-128"/>
                <a:ea typeface="Arial Unicode MS" panose="020B0604020202020204" pitchFamily="34" charset="-128"/>
                <a:cs typeface="Arial Unicode MS" panose="020B0604020202020204" pitchFamily="34" charset="-128"/>
              </a:rPr>
              <a:t>Peace Be Amplified World Be Rectified</a:t>
            </a:r>
            <a:endParaRPr lang="en-US" sz="2400" i="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8957" y="51818"/>
            <a:ext cx="6829043" cy="9663682"/>
          </a:xfrm>
          <a:prstGeom prst="rect">
            <a:avLst/>
          </a:prstGeom>
          <a:blipFill>
            <a:blip r:embed="rId2" cstate="print"/>
            <a:stretch>
              <a:fillRect/>
            </a:stretch>
          </a:blipFill>
        </p:spPr>
        <p:txBody>
          <a:bodyPr wrap="square" lIns="0" tIns="0" rIns="0" bIns="0" rtlCol="0"/>
          <a:lstStyle/>
          <a:p>
            <a:endParaRPr/>
          </a:p>
        </p:txBody>
      </p:sp>
      <p:sp>
        <p:nvSpPr>
          <p:cNvPr id="6" name="Text Placeholder 5"/>
          <p:cNvSpPr>
            <a:spLocks noGrp="1"/>
          </p:cNvSpPr>
          <p:nvPr>
            <p:ph type="body" idx="1"/>
          </p:nvPr>
        </p:nvSpPr>
        <p:spPr>
          <a:xfrm>
            <a:off x="201676" y="6727584"/>
            <a:ext cx="6324600" cy="2782813"/>
          </a:xfrm>
        </p:spPr>
        <p:txBody>
          <a:bodyPr/>
          <a:lstStyle/>
          <a:p>
            <a:pPr marL="12700" marR="8255" algn="just">
              <a:lnSpc>
                <a:spcPct val="100000"/>
              </a:lnSpc>
              <a:spcBef>
                <a:spcPts val="100"/>
              </a:spcBef>
              <a:buSzPct val="92857"/>
              <a:tabLst>
                <a:tab pos="147955" algn="l"/>
              </a:tabLst>
            </a:pPr>
            <a:r>
              <a:rPr lang="en-US" sz="1800" spc="-10" dirty="0" smtClean="0">
                <a:solidFill>
                  <a:srgbClr val="FF0000"/>
                </a:solidFill>
                <a:latin typeface="Times New Roman" panose="02020603050405020304" pitchFamily="18" charset="0"/>
                <a:cs typeface="Times New Roman" panose="02020603050405020304" pitchFamily="18" charset="0"/>
              </a:rPr>
              <a:t>`</a:t>
            </a:r>
            <a:r>
              <a:rPr lang="en-US" sz="1800" spc="-10" dirty="0" smtClean="0">
                <a:latin typeface="Times New Roman" panose="02020603050405020304" pitchFamily="18" charset="0"/>
                <a:cs typeface="Times New Roman" panose="02020603050405020304" pitchFamily="18" charset="0"/>
              </a:rPr>
              <a:t>1.</a:t>
            </a:r>
            <a:r>
              <a:rPr lang="en-US" sz="1800" spc="-10" dirty="0">
                <a:solidFill>
                  <a:srgbClr val="FF0000"/>
                </a:solidFill>
                <a:latin typeface="Times New Roman" panose="02020603050405020304" pitchFamily="18" charset="0"/>
                <a:cs typeface="Times New Roman" panose="02020603050405020304" pitchFamily="18" charset="0"/>
              </a:rPr>
              <a:t> Dr. </a:t>
            </a:r>
            <a:r>
              <a:rPr lang="en-US" sz="1800" spc="-10" dirty="0" err="1" smtClean="0">
                <a:solidFill>
                  <a:srgbClr val="FF0000"/>
                </a:solidFill>
                <a:latin typeface="Times New Roman" panose="02020603050405020304" pitchFamily="18" charset="0"/>
                <a:cs typeface="Times New Roman" panose="02020603050405020304" pitchFamily="18" charset="0"/>
              </a:rPr>
              <a:t>Narayanappa</a:t>
            </a:r>
            <a:r>
              <a:rPr lang="en-US" sz="1800" spc="-10" dirty="0" smtClean="0">
                <a:solidFill>
                  <a:srgbClr val="FF0000"/>
                </a:solidFill>
                <a:latin typeface="Times New Roman" panose="02020603050405020304" pitchFamily="18" charset="0"/>
                <a:cs typeface="Times New Roman" panose="02020603050405020304" pitchFamily="18" charset="0"/>
              </a:rPr>
              <a:t> </a:t>
            </a:r>
            <a:r>
              <a:rPr lang="en-US" sz="1800" spc="-10" dirty="0" smtClean="0">
                <a:latin typeface="Times New Roman" panose="02020603050405020304" pitchFamily="18" charset="0"/>
                <a:cs typeface="Times New Roman" panose="02020603050405020304" pitchFamily="18" charset="0"/>
              </a:rPr>
              <a:t> Professor and Head  </a:t>
            </a:r>
            <a:r>
              <a:rPr lang="en-US" sz="1800" spc="-10" dirty="0">
                <a:latin typeface="Times New Roman" panose="02020603050405020304" pitchFamily="18" charset="0"/>
                <a:cs typeface="Times New Roman" panose="02020603050405020304" pitchFamily="18" charset="0"/>
              </a:rPr>
              <a:t>from </a:t>
            </a:r>
            <a:r>
              <a:rPr lang="en-US" sz="1800" dirty="0">
                <a:latin typeface="Times New Roman" panose="02020603050405020304" pitchFamily="18" charset="0"/>
                <a:cs typeface="Times New Roman" panose="02020603050405020304" pitchFamily="18" charset="0"/>
              </a:rPr>
              <a:t>Dept. </a:t>
            </a:r>
            <a:r>
              <a:rPr lang="en-US" sz="1800" spc="-5" dirty="0">
                <a:latin typeface="Times New Roman" panose="02020603050405020304" pitchFamily="18" charset="0"/>
                <a:cs typeface="Times New Roman" panose="02020603050405020304" pitchFamily="18" charset="0"/>
              </a:rPr>
              <a:t>of </a:t>
            </a:r>
            <a:r>
              <a:rPr lang="en-US" sz="1800" spc="-10" dirty="0">
                <a:latin typeface="Times New Roman" panose="02020603050405020304" pitchFamily="18" charset="0"/>
                <a:cs typeface="Times New Roman" panose="02020603050405020304" pitchFamily="18" charset="0"/>
              </a:rPr>
              <a:t>EEE </a:t>
            </a:r>
            <a:r>
              <a:rPr lang="en-US" sz="1800" spc="-5" dirty="0">
                <a:latin typeface="Times New Roman" panose="02020603050405020304" pitchFamily="18" charset="0"/>
                <a:cs typeface="Times New Roman" panose="02020603050405020304" pitchFamily="18" charset="0"/>
              </a:rPr>
              <a:t>attended </a:t>
            </a:r>
            <a:r>
              <a:rPr lang="en-US" sz="1800" spc="-10" dirty="0">
                <a:latin typeface="Times New Roman" panose="02020603050405020304" pitchFamily="18" charset="0"/>
                <a:cs typeface="Times New Roman" panose="02020603050405020304" pitchFamily="18" charset="0"/>
              </a:rPr>
              <a:t>AICTE </a:t>
            </a:r>
            <a:r>
              <a:rPr lang="en-US" sz="1800" spc="-30" dirty="0">
                <a:latin typeface="Times New Roman" panose="02020603050405020304" pitchFamily="18" charset="0"/>
                <a:cs typeface="Times New Roman" panose="02020603050405020304" pitchFamily="18" charset="0"/>
              </a:rPr>
              <a:t>Training  </a:t>
            </a:r>
            <a:r>
              <a:rPr lang="en-US" sz="1800" dirty="0">
                <a:latin typeface="Times New Roman" panose="02020603050405020304" pitchFamily="18" charset="0"/>
                <a:cs typeface="Times New Roman" panose="02020603050405020304" pitchFamily="18" charset="0"/>
              </a:rPr>
              <a:t>and </a:t>
            </a:r>
            <a:r>
              <a:rPr lang="en-US" sz="1800" spc="-10" dirty="0">
                <a:latin typeface="Times New Roman" panose="02020603050405020304" pitchFamily="18" charset="0"/>
                <a:cs typeface="Times New Roman" panose="02020603050405020304" pitchFamily="18" charset="0"/>
              </a:rPr>
              <a:t>Learning </a:t>
            </a:r>
            <a:r>
              <a:rPr lang="en-US" sz="1800" spc="-90" dirty="0">
                <a:latin typeface="Times New Roman" panose="02020603050405020304" pitchFamily="18" charset="0"/>
                <a:cs typeface="Times New Roman" panose="02020603050405020304" pitchFamily="18" charset="0"/>
              </a:rPr>
              <a:t>(ATAL) </a:t>
            </a:r>
            <a:r>
              <a:rPr lang="en-US" sz="1800" spc="-5" dirty="0">
                <a:latin typeface="Times New Roman" panose="02020603050405020304" pitchFamily="18" charset="0"/>
                <a:cs typeface="Times New Roman" panose="02020603050405020304" pitchFamily="18" charset="0"/>
              </a:rPr>
              <a:t>online </a:t>
            </a:r>
            <a:r>
              <a:rPr lang="en-US" sz="1800" spc="-10" dirty="0">
                <a:latin typeface="Times New Roman" panose="02020603050405020304" pitchFamily="18" charset="0"/>
                <a:cs typeface="Times New Roman" panose="02020603050405020304" pitchFamily="18" charset="0"/>
              </a:rPr>
              <a:t>Faculty development program </a:t>
            </a:r>
            <a:r>
              <a:rPr lang="en-US" sz="1800" dirty="0">
                <a:latin typeface="Times New Roman" panose="02020603050405020304" pitchFamily="18" charset="0"/>
                <a:cs typeface="Times New Roman" panose="02020603050405020304" pitchFamily="18" charset="0"/>
              </a:rPr>
              <a:t>on </a:t>
            </a:r>
            <a:r>
              <a:rPr lang="en-US" sz="1800" dirty="0">
                <a:solidFill>
                  <a:srgbClr val="000000"/>
                </a:solidFill>
                <a:latin typeface="Times New Roman" panose="02020603050405020304" pitchFamily="18" charset="0"/>
                <a:cs typeface="Times New Roman" panose="02020603050405020304" pitchFamily="18" charset="0"/>
              </a:rPr>
              <a:t>5-day online FDP on the theme </a:t>
            </a:r>
            <a:r>
              <a:rPr lang="en-US" sz="1800" dirty="0" smtClean="0">
                <a:solidFill>
                  <a:srgbClr val="000000"/>
                </a:solidFill>
                <a:latin typeface="Times New Roman" panose="02020603050405020304" pitchFamily="18" charset="0"/>
                <a:cs typeface="Times New Roman" panose="02020603050405020304" pitchFamily="18" charset="0"/>
              </a:rPr>
              <a:t>“Recent advancements in Electric vehicle technology” </a:t>
            </a:r>
            <a:r>
              <a:rPr lang="en-US" sz="1800" dirty="0">
                <a:solidFill>
                  <a:srgbClr val="000000"/>
                </a:solidFill>
                <a:latin typeface="Times New Roman" panose="02020603050405020304" pitchFamily="18" charset="0"/>
                <a:cs typeface="Times New Roman" panose="02020603050405020304" pitchFamily="18" charset="0"/>
              </a:rPr>
              <a:t>organized by All India Council for Technical Education(AICTE) from </a:t>
            </a:r>
            <a:r>
              <a:rPr lang="en-US" sz="1800" dirty="0" smtClean="0">
                <a:solidFill>
                  <a:srgbClr val="000000"/>
                </a:solidFill>
                <a:latin typeface="Times New Roman" panose="02020603050405020304" pitchFamily="18" charset="0"/>
                <a:cs typeface="Times New Roman" panose="02020603050405020304" pitchFamily="18" charset="0"/>
              </a:rPr>
              <a:t>18 October</a:t>
            </a:r>
            <a:r>
              <a:rPr lang="en-US" sz="1800" dirty="0">
                <a:solidFill>
                  <a:srgbClr val="000000"/>
                </a:solidFill>
                <a:latin typeface="Times New Roman" panose="02020603050405020304" pitchFamily="18" charset="0"/>
                <a:cs typeface="Times New Roman" panose="02020603050405020304" pitchFamily="18" charset="0"/>
              </a:rPr>
              <a:t>, 2021 to </a:t>
            </a:r>
            <a:r>
              <a:rPr lang="en-US" sz="1800" dirty="0" smtClean="0">
                <a:solidFill>
                  <a:srgbClr val="000000"/>
                </a:solidFill>
                <a:latin typeface="Times New Roman" panose="02020603050405020304" pitchFamily="18" charset="0"/>
                <a:cs typeface="Times New Roman" panose="02020603050405020304" pitchFamily="18" charset="0"/>
              </a:rPr>
              <a:t>23 October, </a:t>
            </a:r>
            <a:r>
              <a:rPr lang="en-US" sz="1800" dirty="0">
                <a:solidFill>
                  <a:srgbClr val="000000"/>
                </a:solidFill>
                <a:latin typeface="Times New Roman" panose="02020603050405020304" pitchFamily="18" charset="0"/>
                <a:cs typeface="Times New Roman" panose="02020603050405020304" pitchFamily="18" charset="0"/>
              </a:rPr>
              <a:t>2021.</a:t>
            </a:r>
            <a:endParaRPr lang="en-US" sz="1800" spc="-10" dirty="0" smtClean="0">
              <a:latin typeface="Times New Roman" panose="02020603050405020304" pitchFamily="18" charset="0"/>
              <a:cs typeface="Times New Roman" panose="02020603050405020304" pitchFamily="18" charset="0"/>
            </a:endParaRPr>
          </a:p>
          <a:p>
            <a:pPr marL="12700" marR="8255" algn="just">
              <a:lnSpc>
                <a:spcPct val="100000"/>
              </a:lnSpc>
              <a:spcBef>
                <a:spcPts val="100"/>
              </a:spcBef>
              <a:buSzPct val="92857"/>
              <a:tabLst>
                <a:tab pos="147955" algn="l"/>
              </a:tabLst>
            </a:pPr>
            <a:r>
              <a:rPr lang="en-US" sz="1800" spc="-10" dirty="0" smtClean="0">
                <a:latin typeface="Times New Roman" panose="02020603050405020304" pitchFamily="18" charset="0"/>
                <a:cs typeface="Times New Roman" panose="02020603050405020304" pitchFamily="18" charset="0"/>
              </a:rPr>
              <a:t>2. </a:t>
            </a:r>
            <a:r>
              <a:rPr lang="en-US" sz="1800" spc="-10" dirty="0" smtClean="0">
                <a:solidFill>
                  <a:srgbClr val="FF0000"/>
                </a:solidFill>
                <a:latin typeface="Times New Roman" panose="02020603050405020304" pitchFamily="18" charset="0"/>
                <a:cs typeface="Times New Roman" panose="02020603050405020304" pitchFamily="18" charset="0"/>
              </a:rPr>
              <a:t>Dr</a:t>
            </a:r>
            <a:r>
              <a:rPr lang="en-US" sz="1800" spc="-10" dirty="0">
                <a:solidFill>
                  <a:srgbClr val="FF0000"/>
                </a:solidFill>
                <a:latin typeface="Times New Roman" panose="02020603050405020304" pitchFamily="18" charset="0"/>
                <a:cs typeface="Times New Roman" panose="02020603050405020304" pitchFamily="18" charset="0"/>
              </a:rPr>
              <a:t>. </a:t>
            </a:r>
            <a:r>
              <a:rPr lang="en-US" sz="1800" spc="-10" dirty="0" err="1">
                <a:solidFill>
                  <a:srgbClr val="FF0000"/>
                </a:solidFill>
                <a:latin typeface="Times New Roman" panose="02020603050405020304" pitchFamily="18" charset="0"/>
                <a:cs typeface="Times New Roman" panose="02020603050405020304" pitchFamily="18" charset="0"/>
              </a:rPr>
              <a:t>Raghavendra</a:t>
            </a:r>
            <a:r>
              <a:rPr lang="en-US" sz="1800" spc="-10" dirty="0">
                <a:solidFill>
                  <a:srgbClr val="FF0000"/>
                </a:solidFill>
                <a:latin typeface="Times New Roman" panose="02020603050405020304" pitchFamily="18" charset="0"/>
                <a:cs typeface="Times New Roman" panose="02020603050405020304" pitchFamily="18" charset="0"/>
              </a:rPr>
              <a:t> G </a:t>
            </a:r>
            <a:r>
              <a:rPr lang="en-US" sz="1800" spc="-10" dirty="0" smtClean="0">
                <a:latin typeface="Times New Roman" panose="02020603050405020304" pitchFamily="18" charset="0"/>
                <a:cs typeface="Times New Roman" panose="02020603050405020304" pitchFamily="18" charset="0"/>
              </a:rPr>
              <a:t>Associate </a:t>
            </a:r>
            <a:r>
              <a:rPr lang="en-US" sz="1800" spc="-10" dirty="0">
                <a:latin typeface="Times New Roman" panose="02020603050405020304" pitchFamily="18" charset="0"/>
                <a:cs typeface="Times New Roman" panose="02020603050405020304" pitchFamily="18" charset="0"/>
              </a:rPr>
              <a:t>professor from </a:t>
            </a:r>
            <a:r>
              <a:rPr lang="en-US" sz="1800" dirty="0">
                <a:latin typeface="Times New Roman" panose="02020603050405020304" pitchFamily="18" charset="0"/>
                <a:cs typeface="Times New Roman" panose="02020603050405020304" pitchFamily="18" charset="0"/>
              </a:rPr>
              <a:t>Dept. </a:t>
            </a:r>
            <a:r>
              <a:rPr lang="en-US" sz="1800" spc="-5" dirty="0">
                <a:latin typeface="Times New Roman" panose="02020603050405020304" pitchFamily="18" charset="0"/>
                <a:cs typeface="Times New Roman" panose="02020603050405020304" pitchFamily="18" charset="0"/>
              </a:rPr>
              <a:t>of </a:t>
            </a:r>
            <a:r>
              <a:rPr lang="en-US" sz="1800" spc="-10" dirty="0">
                <a:latin typeface="Times New Roman" panose="02020603050405020304" pitchFamily="18" charset="0"/>
                <a:cs typeface="Times New Roman" panose="02020603050405020304" pitchFamily="18" charset="0"/>
              </a:rPr>
              <a:t>EEE </a:t>
            </a:r>
            <a:r>
              <a:rPr lang="en-US" sz="1800" spc="-5" dirty="0">
                <a:latin typeface="Times New Roman" panose="02020603050405020304" pitchFamily="18" charset="0"/>
                <a:cs typeface="Times New Roman" panose="02020603050405020304" pitchFamily="18" charset="0"/>
              </a:rPr>
              <a:t>attended </a:t>
            </a:r>
            <a:r>
              <a:rPr lang="en-US" sz="1800" spc="-10" dirty="0">
                <a:latin typeface="Times New Roman" panose="02020603050405020304" pitchFamily="18" charset="0"/>
                <a:cs typeface="Times New Roman" panose="02020603050405020304" pitchFamily="18" charset="0"/>
              </a:rPr>
              <a:t>AICTE </a:t>
            </a:r>
            <a:r>
              <a:rPr lang="en-US" sz="1800" spc="-30" dirty="0">
                <a:latin typeface="Times New Roman" panose="02020603050405020304" pitchFamily="18" charset="0"/>
                <a:cs typeface="Times New Roman" panose="02020603050405020304" pitchFamily="18" charset="0"/>
              </a:rPr>
              <a:t>Training  </a:t>
            </a:r>
            <a:r>
              <a:rPr lang="en-US" sz="1800" dirty="0">
                <a:latin typeface="Times New Roman" panose="02020603050405020304" pitchFamily="18" charset="0"/>
                <a:cs typeface="Times New Roman" panose="02020603050405020304" pitchFamily="18" charset="0"/>
              </a:rPr>
              <a:t>and </a:t>
            </a:r>
            <a:r>
              <a:rPr lang="en-US" sz="1800" spc="-10" dirty="0">
                <a:latin typeface="Times New Roman" panose="02020603050405020304" pitchFamily="18" charset="0"/>
                <a:cs typeface="Times New Roman" panose="02020603050405020304" pitchFamily="18" charset="0"/>
              </a:rPr>
              <a:t>Learning </a:t>
            </a:r>
            <a:r>
              <a:rPr lang="en-US" sz="1800" spc="-90" dirty="0">
                <a:latin typeface="Times New Roman" panose="02020603050405020304" pitchFamily="18" charset="0"/>
                <a:cs typeface="Times New Roman" panose="02020603050405020304" pitchFamily="18" charset="0"/>
              </a:rPr>
              <a:t>(ATAL) </a:t>
            </a:r>
            <a:r>
              <a:rPr lang="en-US" sz="1800" spc="-5" dirty="0">
                <a:latin typeface="Times New Roman" panose="02020603050405020304" pitchFamily="18" charset="0"/>
                <a:cs typeface="Times New Roman" panose="02020603050405020304" pitchFamily="18" charset="0"/>
              </a:rPr>
              <a:t>online </a:t>
            </a:r>
            <a:r>
              <a:rPr lang="en-US" sz="1800" spc="-10" dirty="0">
                <a:latin typeface="Times New Roman" panose="02020603050405020304" pitchFamily="18" charset="0"/>
                <a:cs typeface="Times New Roman" panose="02020603050405020304" pitchFamily="18" charset="0"/>
              </a:rPr>
              <a:t>Faculty development program </a:t>
            </a:r>
            <a:r>
              <a:rPr lang="en-US" sz="1800" dirty="0">
                <a:latin typeface="Times New Roman" panose="02020603050405020304" pitchFamily="18" charset="0"/>
                <a:cs typeface="Times New Roman" panose="02020603050405020304" pitchFamily="18" charset="0"/>
              </a:rPr>
              <a:t>on </a:t>
            </a:r>
            <a:r>
              <a:rPr lang="en-US" sz="1800" dirty="0">
                <a:solidFill>
                  <a:srgbClr val="000000"/>
                </a:solidFill>
                <a:latin typeface="Times New Roman" panose="02020603050405020304" pitchFamily="18" charset="0"/>
                <a:cs typeface="Times New Roman" panose="02020603050405020304" pitchFamily="18" charset="0"/>
              </a:rPr>
              <a:t>5-day online FDP on the theme “Inculcating Universal Human Values in Technical Education</a:t>
            </a:r>
            <a:r>
              <a:rPr lang="en-US" sz="1800" dirty="0" smtClean="0">
                <a:solidFill>
                  <a:srgbClr val="000000"/>
                </a:solidFill>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7" name="Title 6"/>
          <p:cNvSpPr>
            <a:spLocks noGrp="1"/>
          </p:cNvSpPr>
          <p:nvPr>
            <p:ph type="title"/>
          </p:nvPr>
        </p:nvSpPr>
        <p:spPr>
          <a:xfrm>
            <a:off x="216916" y="6153150"/>
            <a:ext cx="3632200" cy="369332"/>
          </a:xfrm>
        </p:spPr>
        <p:txBody>
          <a:bodyPr/>
          <a:lstStyle/>
          <a:p>
            <a:r>
              <a:rPr lang="en-US" spc="-60" dirty="0"/>
              <a:t>FACULTY</a:t>
            </a:r>
            <a:r>
              <a:rPr lang="en-US" spc="-200" dirty="0"/>
              <a:t> </a:t>
            </a:r>
            <a:r>
              <a:rPr lang="en-US" spc="-70" dirty="0"/>
              <a:t>PARTICIPATION</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4043425934"/>
              </p:ext>
            </p:extLst>
          </p:nvPr>
        </p:nvGraphicFramePr>
        <p:xfrm>
          <a:off x="171196" y="1866895"/>
          <a:ext cx="6534404" cy="3877310"/>
        </p:xfrm>
        <a:graphic>
          <a:graphicData uri="http://schemas.openxmlformats.org/drawingml/2006/table">
            <a:tbl>
              <a:tblPr firstRow="1" bandRow="1">
                <a:tableStyleId>{2D5ABB26-0587-4C30-8999-92F81FD0307C}</a:tableStyleId>
              </a:tblPr>
              <a:tblGrid>
                <a:gridCol w="1066800"/>
                <a:gridCol w="1429004"/>
                <a:gridCol w="1066800"/>
                <a:gridCol w="838200"/>
                <a:gridCol w="762000"/>
                <a:gridCol w="1371600"/>
              </a:tblGrid>
              <a:tr h="2420313">
                <a:tc>
                  <a:txBody>
                    <a:bodyPr/>
                    <a:lstStyle/>
                    <a:p>
                      <a:pPr marL="91440">
                        <a:lnSpc>
                          <a:spcPct val="100000"/>
                        </a:lnSpc>
                        <a:spcBef>
                          <a:spcPts val="290"/>
                        </a:spcBef>
                      </a:pPr>
                      <a:r>
                        <a:rPr lang="en-IN" sz="1800" b="0" i="0" dirty="0">
                          <a:solidFill>
                            <a:schemeClr val="tx1"/>
                          </a:solidFill>
                          <a:effectLst/>
                          <a:latin typeface="Times New Roman" panose="02020603050405020304" pitchFamily="18" charset="0"/>
                          <a:ea typeface="+mn-ea"/>
                          <a:cs typeface="Times New Roman" panose="02020603050405020304" pitchFamily="18" charset="0"/>
                        </a:rPr>
                        <a:t>Mrs. Swetha G</a:t>
                      </a:r>
                      <a:endParaRPr sz="1800" b="0" dirty="0">
                        <a:latin typeface="Times New Roman" panose="02020603050405020304" pitchFamily="18" charset="0"/>
                        <a:cs typeface="Times New Roman" panose="02020603050405020304" pitchFamily="18" charset="0"/>
                      </a:endParaRPr>
                    </a:p>
                  </a:txBody>
                  <a:tcPr marL="0" marR="0" marT="36830" marB="0">
                    <a:lnL w="12700">
                      <a:solidFill>
                        <a:srgbClr val="FFFFFF"/>
                      </a:solidFill>
                      <a:prstDash val="soli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a:solidFill>
                        <a:srgbClr val="FFFFFF"/>
                      </a:solidFill>
                      <a:prstDash val="solid"/>
                    </a:lnB>
                    <a:solidFill>
                      <a:srgbClr val="E9EBF4"/>
                    </a:solidFill>
                  </a:tcPr>
                </a:tc>
                <a:tc>
                  <a:txBody>
                    <a:bodyPr/>
                    <a:lstStyle/>
                    <a:p>
                      <a:pPr marL="91440" marR="220345">
                        <a:lnSpc>
                          <a:spcPct val="100000"/>
                        </a:lnSpc>
                        <a:spcBef>
                          <a:spcPts val="290"/>
                        </a:spcBef>
                      </a:pPr>
                      <a:r>
                        <a:rPr lang="en-US" sz="1800" b="0" i="0" dirty="0">
                          <a:solidFill>
                            <a:schemeClr val="tx1"/>
                          </a:solidFill>
                          <a:effectLst/>
                          <a:latin typeface="Times New Roman" panose="02020603050405020304" pitchFamily="18" charset="0"/>
                          <a:ea typeface="+mn-ea"/>
                          <a:cs typeface="Times New Roman" panose="02020603050405020304" pitchFamily="18" charset="0"/>
                        </a:rPr>
                        <a:t>“Distribution network reconfiguration and reconstruction for power loss minimization using generous transformative optimization strategy”.</a:t>
                      </a:r>
                      <a:endParaRPr sz="1800" b="0" dirty="0">
                        <a:latin typeface="Times New Roman" panose="02020603050405020304" pitchFamily="18" charset="0"/>
                        <a:cs typeface="Times New Roman" panose="02020603050405020304" pitchFamily="18" charset="0"/>
                      </a:endParaRPr>
                    </a:p>
                  </a:txBody>
                  <a:tcPr marL="0" marR="0" marT="3683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a:solidFill>
                        <a:srgbClr val="FFFFFF"/>
                      </a:solidFill>
                      <a:prstDash val="solid"/>
                    </a:lnB>
                    <a:solidFill>
                      <a:srgbClr val="E9EBF4"/>
                    </a:solidFill>
                  </a:tcPr>
                </a:tc>
                <a:tc>
                  <a:txBody>
                    <a:bodyPr/>
                    <a:lstStyle/>
                    <a:p>
                      <a:pPr marL="91440" marR="97155">
                        <a:lnSpc>
                          <a:spcPct val="100000"/>
                        </a:lnSpc>
                        <a:spcBef>
                          <a:spcPts val="290"/>
                        </a:spcBef>
                      </a:pPr>
                      <a:r>
                        <a:rPr lang="en-US" sz="1800" b="0" i="0" dirty="0">
                          <a:solidFill>
                            <a:schemeClr val="tx1"/>
                          </a:solidFill>
                          <a:effectLst/>
                          <a:latin typeface="Times New Roman" panose="02020603050405020304" pitchFamily="18" charset="0"/>
                          <a:ea typeface="+mn-ea"/>
                          <a:cs typeface="Times New Roman" panose="02020603050405020304" pitchFamily="18" charset="0"/>
                        </a:rPr>
                        <a:t>International Journal of Electrical Engineering and Technology (IJEET) </a:t>
                      </a:r>
                      <a:endParaRPr sz="1800" b="0" dirty="0">
                        <a:latin typeface="Times New Roman" panose="02020603050405020304" pitchFamily="18" charset="0"/>
                        <a:cs typeface="Times New Roman" panose="02020603050405020304" pitchFamily="18" charset="0"/>
                      </a:endParaRPr>
                    </a:p>
                  </a:txBody>
                  <a:tcPr marL="0" marR="0" marT="3683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a:solidFill>
                        <a:srgbClr val="FFFFFF"/>
                      </a:solidFill>
                      <a:prstDash val="solid"/>
                    </a:lnB>
                    <a:solidFill>
                      <a:srgbClr val="E9EBF4"/>
                    </a:solidFill>
                  </a:tcPr>
                </a:tc>
                <a:tc>
                  <a:txBody>
                    <a:bodyPr/>
                    <a:lstStyle/>
                    <a:p>
                      <a:pPr marL="92075" marR="137160" indent="43815">
                        <a:lnSpc>
                          <a:spcPct val="100000"/>
                        </a:lnSpc>
                        <a:spcBef>
                          <a:spcPts val="290"/>
                        </a:spcBef>
                      </a:pPr>
                      <a:r>
                        <a:rPr lang="en-US" sz="1800" b="0" i="0" dirty="0">
                          <a:solidFill>
                            <a:schemeClr val="tx1"/>
                          </a:solidFill>
                          <a:effectLst/>
                          <a:latin typeface="Times New Roman" panose="02020603050405020304" pitchFamily="18" charset="0"/>
                          <a:ea typeface="+mn-ea"/>
                          <a:cs typeface="Times New Roman" panose="02020603050405020304" pitchFamily="18" charset="0"/>
                        </a:rPr>
                        <a:t>Issue12 DEC-2021</a:t>
                      </a:r>
                      <a:endParaRPr sz="1800" b="0" dirty="0">
                        <a:latin typeface="Times New Roman" panose="02020603050405020304" pitchFamily="18" charset="0"/>
                        <a:cs typeface="Times New Roman" panose="02020603050405020304" pitchFamily="18" charset="0"/>
                      </a:endParaRPr>
                    </a:p>
                  </a:txBody>
                  <a:tcPr marL="0" marR="0" marT="3683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a:solidFill>
                        <a:srgbClr val="FFFFFF"/>
                      </a:solidFill>
                      <a:prstDash val="solid"/>
                    </a:lnB>
                    <a:solidFill>
                      <a:srgbClr val="E9EBF4"/>
                    </a:solidFill>
                  </a:tcPr>
                </a:tc>
                <a:tc>
                  <a:txBody>
                    <a:bodyPr/>
                    <a:lstStyle/>
                    <a:p>
                      <a:pPr marL="93980" marR="97155">
                        <a:lnSpc>
                          <a:spcPct val="100000"/>
                        </a:lnSpc>
                        <a:spcBef>
                          <a:spcPts val="290"/>
                        </a:spcBef>
                      </a:pPr>
                      <a:r>
                        <a:rPr lang="en-US" sz="1800" b="0" i="0" dirty="0">
                          <a:solidFill>
                            <a:schemeClr val="tx1"/>
                          </a:solidFill>
                          <a:effectLst/>
                          <a:latin typeface="Times New Roman" panose="02020603050405020304" pitchFamily="18" charset="0"/>
                          <a:ea typeface="+mn-ea"/>
                          <a:cs typeface="Times New Roman" panose="02020603050405020304" pitchFamily="18" charset="0"/>
                        </a:rPr>
                        <a:t>Volume 12.</a:t>
                      </a:r>
                      <a:endParaRPr sz="1800" b="0" dirty="0">
                        <a:latin typeface="Times New Roman" panose="02020603050405020304" pitchFamily="18" charset="0"/>
                        <a:cs typeface="Times New Roman" panose="02020603050405020304" pitchFamily="18" charset="0"/>
                      </a:endParaRPr>
                    </a:p>
                  </a:txBody>
                  <a:tcPr marL="0" marR="0" marT="3683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a:solidFill>
                        <a:srgbClr val="FFFFFF"/>
                      </a:solidFill>
                      <a:prstDash val="solid"/>
                    </a:lnB>
                    <a:solidFill>
                      <a:srgbClr val="E9EBF4"/>
                    </a:solidFill>
                  </a:tcPr>
                </a:tc>
                <a:tc>
                  <a:txBody>
                    <a:bodyPr/>
                    <a:lstStyle/>
                    <a:p>
                      <a:pPr marL="93980" marR="302895">
                        <a:lnSpc>
                          <a:spcPct val="100000"/>
                        </a:lnSpc>
                        <a:spcBef>
                          <a:spcPts val="290"/>
                        </a:spcBef>
                      </a:pPr>
                      <a:r>
                        <a:rPr lang="en-US" sz="1800" b="0" i="0" dirty="0">
                          <a:solidFill>
                            <a:schemeClr val="tx1"/>
                          </a:solidFill>
                          <a:effectLst/>
                          <a:latin typeface="Times New Roman" panose="02020603050405020304" pitchFamily="18" charset="0"/>
                          <a:ea typeface="+mn-ea"/>
                          <a:cs typeface="Times New Roman" panose="02020603050405020304" pitchFamily="18" charset="0"/>
                        </a:rPr>
                        <a:t>ISSN: </a:t>
                      </a:r>
                      <a:r>
                        <a:rPr lang="en-US" sz="1800" b="0" i="0" dirty="0" smtClean="0">
                          <a:solidFill>
                            <a:schemeClr val="tx1"/>
                          </a:solidFill>
                          <a:effectLst/>
                          <a:latin typeface="Times New Roman" panose="02020603050405020304" pitchFamily="18" charset="0"/>
                          <a:ea typeface="+mn-ea"/>
                          <a:cs typeface="Times New Roman" panose="02020603050405020304" pitchFamily="18" charset="0"/>
                        </a:rPr>
                        <a:t>0976-6553</a:t>
                      </a:r>
                    </a:p>
                    <a:p>
                      <a:pPr marL="93980" marR="302895">
                        <a:lnSpc>
                          <a:spcPct val="100000"/>
                        </a:lnSpc>
                        <a:spcBef>
                          <a:spcPts val="290"/>
                        </a:spcBef>
                      </a:pPr>
                      <a:endParaRPr lang="en-US" sz="1800" b="0" i="0" dirty="0" smtClean="0">
                        <a:solidFill>
                          <a:schemeClr val="tx1"/>
                        </a:solidFill>
                        <a:effectLst/>
                        <a:latin typeface="Times New Roman" panose="02020603050405020304" pitchFamily="18" charset="0"/>
                        <a:ea typeface="+mn-ea"/>
                        <a:cs typeface="Times New Roman" panose="02020603050405020304" pitchFamily="18" charset="0"/>
                      </a:endParaRPr>
                    </a:p>
                    <a:p>
                      <a:pPr marL="93980" marR="302895">
                        <a:lnSpc>
                          <a:spcPct val="100000"/>
                        </a:lnSpc>
                        <a:spcBef>
                          <a:spcPts val="290"/>
                        </a:spcBef>
                      </a:pPr>
                      <a:endParaRPr lang="en-US" sz="1800" b="0" i="0" dirty="0" smtClean="0">
                        <a:solidFill>
                          <a:schemeClr val="tx1"/>
                        </a:solidFill>
                        <a:effectLst/>
                        <a:latin typeface="Times New Roman" panose="02020603050405020304" pitchFamily="18" charset="0"/>
                        <a:ea typeface="+mn-ea"/>
                        <a:cs typeface="Times New Roman" panose="02020603050405020304" pitchFamily="18" charset="0"/>
                      </a:endParaRPr>
                    </a:p>
                    <a:p>
                      <a:pPr marL="93980" marR="302895">
                        <a:lnSpc>
                          <a:spcPct val="100000"/>
                        </a:lnSpc>
                        <a:spcBef>
                          <a:spcPts val="290"/>
                        </a:spcBef>
                      </a:pPr>
                      <a:endParaRPr lang="en-US" sz="1800" b="0" i="0" dirty="0" smtClean="0">
                        <a:solidFill>
                          <a:schemeClr val="tx1"/>
                        </a:solidFill>
                        <a:effectLst/>
                        <a:latin typeface="Times New Roman" panose="02020603050405020304" pitchFamily="18" charset="0"/>
                        <a:ea typeface="+mn-ea"/>
                        <a:cs typeface="Times New Roman" panose="02020603050405020304" pitchFamily="18" charset="0"/>
                      </a:endParaRPr>
                    </a:p>
                    <a:p>
                      <a:pPr marL="93980" marR="302895">
                        <a:lnSpc>
                          <a:spcPct val="100000"/>
                        </a:lnSpc>
                        <a:spcBef>
                          <a:spcPts val="290"/>
                        </a:spcBef>
                      </a:pPr>
                      <a:endParaRPr lang="en-US" sz="1800" b="0" i="0" dirty="0" smtClean="0">
                        <a:solidFill>
                          <a:schemeClr val="tx1"/>
                        </a:solidFill>
                        <a:effectLst/>
                        <a:latin typeface="Times New Roman" panose="02020603050405020304" pitchFamily="18" charset="0"/>
                        <a:ea typeface="+mn-ea"/>
                        <a:cs typeface="Times New Roman" panose="02020603050405020304" pitchFamily="18" charset="0"/>
                      </a:endParaRPr>
                    </a:p>
                    <a:p>
                      <a:pPr marL="93980" marR="302895">
                        <a:lnSpc>
                          <a:spcPct val="100000"/>
                        </a:lnSpc>
                        <a:spcBef>
                          <a:spcPts val="290"/>
                        </a:spcBef>
                      </a:pPr>
                      <a:endParaRPr sz="1800" b="0" dirty="0">
                        <a:latin typeface="Times New Roman" panose="02020603050405020304" pitchFamily="18" charset="0"/>
                        <a:cs typeface="Times New Roman" panose="02020603050405020304" pitchFamily="18" charset="0"/>
                      </a:endParaRPr>
                    </a:p>
                  </a:txBody>
                  <a:tcPr marL="0" marR="0" marT="36830" marB="0">
                    <a:lnL w="12700" cap="flat" cmpd="sng" algn="ctr">
                      <a:solidFill>
                        <a:srgbClr val="FFFFFF"/>
                      </a:solidFill>
                      <a:prstDash val="solid"/>
                      <a:round/>
                      <a:headEnd type="none" w="med" len="med"/>
                      <a:tailEnd type="none" w="med" len="med"/>
                    </a:lnL>
                    <a:lnR w="12700">
                      <a:solidFill>
                        <a:srgbClr val="FFFFFF"/>
                      </a:solidFill>
                      <a:prstDash val="solid"/>
                    </a:lnR>
                    <a:lnT w="12700" cap="flat" cmpd="sng" algn="ctr">
                      <a:solidFill>
                        <a:srgbClr val="FFFFFF"/>
                      </a:solidFill>
                      <a:prstDash val="solid"/>
                      <a:round/>
                      <a:headEnd type="none" w="med" len="med"/>
                      <a:tailEnd type="none" w="med" len="med"/>
                    </a:lnT>
                    <a:lnB w="12700">
                      <a:solidFill>
                        <a:srgbClr val="FFFFFF"/>
                      </a:solidFill>
                      <a:prstDash val="solid"/>
                    </a:lnB>
                    <a:solidFill>
                      <a:srgbClr val="E9EBF4"/>
                    </a:solidFill>
                  </a:tcPr>
                </a:tc>
              </a:tr>
            </a:tbl>
          </a:graphicData>
        </a:graphic>
      </p:graphicFrame>
      <p:graphicFrame>
        <p:nvGraphicFramePr>
          <p:cNvPr id="11" name="object 8"/>
          <p:cNvGraphicFramePr>
            <a:graphicFrameLocks noGrp="1"/>
          </p:cNvGraphicFramePr>
          <p:nvPr>
            <p:extLst>
              <p:ext uri="{D42A27DB-BD31-4B8C-83A1-F6EECF244321}">
                <p14:modId xmlns:p14="http://schemas.microsoft.com/office/powerpoint/2010/main" val="249825995"/>
              </p:ext>
            </p:extLst>
          </p:nvPr>
        </p:nvGraphicFramePr>
        <p:xfrm>
          <a:off x="201676" y="209550"/>
          <a:ext cx="6477000" cy="1681480"/>
        </p:xfrm>
        <a:graphic>
          <a:graphicData uri="http://schemas.openxmlformats.org/drawingml/2006/table">
            <a:tbl>
              <a:tblPr firstRow="1" bandRow="1">
                <a:tableStyleId>{2D5ABB26-0587-4C30-8999-92F81FD0307C}</a:tableStyleId>
              </a:tblPr>
              <a:tblGrid>
                <a:gridCol w="1092506">
                  <a:extLst>
                    <a:ext uri="{9D8B030D-6E8A-4147-A177-3AD203B41FA5}">
                      <a16:colId xmlns="" xmlns:a16="http://schemas.microsoft.com/office/drawing/2014/main" val="20000"/>
                    </a:ext>
                  </a:extLst>
                </a:gridCol>
                <a:gridCol w="1326614">
                  <a:extLst>
                    <a:ext uri="{9D8B030D-6E8A-4147-A177-3AD203B41FA5}">
                      <a16:colId xmlns="" xmlns:a16="http://schemas.microsoft.com/office/drawing/2014/main" val="20001"/>
                    </a:ext>
                  </a:extLst>
                </a:gridCol>
                <a:gridCol w="1092506">
                  <a:extLst>
                    <a:ext uri="{9D8B030D-6E8A-4147-A177-3AD203B41FA5}">
                      <a16:colId xmlns="" xmlns:a16="http://schemas.microsoft.com/office/drawing/2014/main" val="20002"/>
                    </a:ext>
                  </a:extLst>
                </a:gridCol>
                <a:gridCol w="858398">
                  <a:extLst>
                    <a:ext uri="{9D8B030D-6E8A-4147-A177-3AD203B41FA5}">
                      <a16:colId xmlns="" xmlns:a16="http://schemas.microsoft.com/office/drawing/2014/main" val="20003"/>
                    </a:ext>
                  </a:extLst>
                </a:gridCol>
                <a:gridCol w="702325">
                  <a:extLst>
                    <a:ext uri="{9D8B030D-6E8A-4147-A177-3AD203B41FA5}">
                      <a16:colId xmlns="" xmlns:a16="http://schemas.microsoft.com/office/drawing/2014/main" val="20004"/>
                    </a:ext>
                  </a:extLst>
                </a:gridCol>
                <a:gridCol w="1404651">
                  <a:extLst>
                    <a:ext uri="{9D8B030D-6E8A-4147-A177-3AD203B41FA5}">
                      <a16:colId xmlns="" xmlns:a16="http://schemas.microsoft.com/office/drawing/2014/main" val="20005"/>
                    </a:ext>
                  </a:extLst>
                </a:gridCol>
              </a:tblGrid>
              <a:tr h="1447800">
                <a:tc>
                  <a:txBody>
                    <a:bodyPr/>
                    <a:lstStyle/>
                    <a:p>
                      <a:pPr marL="91440">
                        <a:lnSpc>
                          <a:spcPct val="100000"/>
                        </a:lnSpc>
                        <a:spcBef>
                          <a:spcPts val="280"/>
                        </a:spcBef>
                      </a:pPr>
                      <a:r>
                        <a:rPr lang="en-IN" sz="1800" b="0" i="0" dirty="0" err="1">
                          <a:solidFill>
                            <a:schemeClr val="tx1"/>
                          </a:solidFill>
                          <a:effectLst/>
                          <a:latin typeface="Times New Roman" panose="02020603050405020304" pitchFamily="18" charset="0"/>
                          <a:ea typeface="+mn-ea"/>
                          <a:cs typeface="Times New Roman" panose="02020603050405020304" pitchFamily="18" charset="0"/>
                        </a:rPr>
                        <a:t>Dr.</a:t>
                      </a:r>
                      <a:r>
                        <a:rPr lang="en-IN" sz="1800" b="0" i="0" dirty="0">
                          <a:solidFill>
                            <a:schemeClr val="tx1"/>
                          </a:solidFill>
                          <a:effectLst/>
                          <a:latin typeface="Times New Roman" panose="02020603050405020304" pitchFamily="18" charset="0"/>
                          <a:ea typeface="+mn-ea"/>
                          <a:cs typeface="Times New Roman" panose="02020603050405020304" pitchFamily="18" charset="0"/>
                        </a:rPr>
                        <a:t> </a:t>
                      </a:r>
                      <a:r>
                        <a:rPr lang="en-IN" sz="1800" b="0" i="0" dirty="0" err="1">
                          <a:solidFill>
                            <a:schemeClr val="tx1"/>
                          </a:solidFill>
                          <a:effectLst/>
                          <a:latin typeface="Times New Roman" panose="02020603050405020304" pitchFamily="18" charset="0"/>
                          <a:ea typeface="+mn-ea"/>
                          <a:cs typeface="Times New Roman" panose="02020603050405020304" pitchFamily="18" charset="0"/>
                        </a:rPr>
                        <a:t>Narayanappa</a:t>
                      </a:r>
                      <a:endParaRPr sz="1800" dirty="0">
                        <a:latin typeface="Times New Roman" panose="02020603050405020304" pitchFamily="18" charset="0"/>
                        <a:cs typeface="Times New Roman" panose="02020603050405020304" pitchFamily="18" charset="0"/>
                      </a:endParaRPr>
                    </a:p>
                  </a:txBody>
                  <a:tcPr marL="0" marR="0" marT="35560" marB="0">
                    <a:lnL w="12700">
                      <a:solidFill>
                        <a:srgbClr val="FFFFFF"/>
                      </a:solidFill>
                      <a:prstDash val="solid"/>
                    </a:lnL>
                    <a:lnR w="12700" cap="flat" cmpd="sng" algn="ctr">
                      <a:solidFill>
                        <a:srgbClr val="FFFFFF"/>
                      </a:solidFill>
                      <a:prstDash val="solid"/>
                      <a:round/>
                      <a:headEnd type="none" w="med" len="med"/>
                      <a:tailEnd type="none" w="med" len="med"/>
                    </a:lnR>
                    <a:lnT w="38100">
                      <a:solidFill>
                        <a:srgbClr val="FFFFFF"/>
                      </a:solidFill>
                      <a:prstDash val="solid"/>
                    </a:lnT>
                    <a:lnB w="12700">
                      <a:solidFill>
                        <a:srgbClr val="FFFFFF"/>
                      </a:solidFill>
                      <a:prstDash val="solid"/>
                    </a:lnB>
                    <a:solidFill>
                      <a:srgbClr val="D0D6E8"/>
                    </a:solidFill>
                  </a:tcPr>
                </a:tc>
                <a:tc>
                  <a:txBody>
                    <a:bodyPr/>
                    <a:lstStyle/>
                    <a:p>
                      <a:pPr marL="91440" marR="220345">
                        <a:lnSpc>
                          <a:spcPct val="100000"/>
                        </a:lnSpc>
                        <a:spcBef>
                          <a:spcPts val="280"/>
                        </a:spcBef>
                      </a:pPr>
                      <a:r>
                        <a:rPr lang="en-IN" sz="1800" b="0" i="0" dirty="0">
                          <a:solidFill>
                            <a:schemeClr val="tx1"/>
                          </a:solidFill>
                          <a:effectLst/>
                          <a:latin typeface="Times New Roman" panose="02020603050405020304" pitchFamily="18" charset="0"/>
                          <a:ea typeface="+mn-ea"/>
                          <a:cs typeface="Times New Roman" panose="02020603050405020304" pitchFamily="18" charset="0"/>
                        </a:rPr>
                        <a:t>"Self Driving Garbage Collecting Electrical Vehicle</a:t>
                      </a:r>
                      <a:endParaRPr sz="1800" dirty="0">
                        <a:latin typeface="Times New Roman" panose="02020603050405020304" pitchFamily="18" charset="0"/>
                        <a:cs typeface="Times New Roman" panose="02020603050405020304" pitchFamily="18" charset="0"/>
                      </a:endParaRPr>
                    </a:p>
                  </a:txBody>
                  <a:tcPr marL="0" marR="0" marT="3556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a:solidFill>
                        <a:srgbClr val="FFFFFF"/>
                      </a:solidFill>
                      <a:prstDash val="solid"/>
                    </a:lnT>
                    <a:lnB w="12700">
                      <a:solidFill>
                        <a:srgbClr val="FFFFFF"/>
                      </a:solidFill>
                      <a:prstDash val="solid"/>
                    </a:lnB>
                    <a:solidFill>
                      <a:srgbClr val="D0D6E8"/>
                    </a:solidFill>
                  </a:tcPr>
                </a:tc>
                <a:tc>
                  <a:txBody>
                    <a:bodyPr/>
                    <a:lstStyle/>
                    <a:p>
                      <a:pPr marL="91440" marR="97155">
                        <a:lnSpc>
                          <a:spcPct val="100000"/>
                        </a:lnSpc>
                        <a:spcBef>
                          <a:spcPts val="280"/>
                        </a:spcBef>
                      </a:pPr>
                      <a:r>
                        <a:rPr lang="en-IN" sz="1800" b="0" i="0" dirty="0">
                          <a:solidFill>
                            <a:schemeClr val="tx1"/>
                          </a:solidFill>
                          <a:effectLst/>
                          <a:latin typeface="Times New Roman" panose="02020603050405020304" pitchFamily="18" charset="0"/>
                          <a:ea typeface="+mn-ea"/>
                          <a:cs typeface="Times New Roman" panose="02020603050405020304" pitchFamily="18" charset="0"/>
                        </a:rPr>
                        <a:t>IJRAR</a:t>
                      </a:r>
                      <a:endParaRPr sz="1800" dirty="0">
                        <a:latin typeface="Times New Roman" panose="02020603050405020304" pitchFamily="18" charset="0"/>
                        <a:cs typeface="Times New Roman" panose="02020603050405020304" pitchFamily="18" charset="0"/>
                      </a:endParaRPr>
                    </a:p>
                  </a:txBody>
                  <a:tcPr marL="0" marR="0" marT="3556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a:solidFill>
                        <a:srgbClr val="FFFFFF"/>
                      </a:solidFill>
                      <a:prstDash val="solid"/>
                    </a:lnT>
                    <a:lnB w="12700">
                      <a:solidFill>
                        <a:srgbClr val="FFFFFF"/>
                      </a:solidFill>
                      <a:prstDash val="solid"/>
                    </a:lnB>
                    <a:solidFill>
                      <a:srgbClr val="D0D6E8"/>
                    </a:solidFill>
                  </a:tcPr>
                </a:tc>
                <a:tc>
                  <a:txBody>
                    <a:bodyPr/>
                    <a:lstStyle/>
                    <a:p>
                      <a:pPr marL="92075" marR="92710">
                        <a:lnSpc>
                          <a:spcPct val="100000"/>
                        </a:lnSpc>
                        <a:spcBef>
                          <a:spcPts val="280"/>
                        </a:spcBef>
                      </a:pPr>
                      <a:r>
                        <a:rPr lang="en-IN" sz="1800" b="0" i="0" dirty="0" err="1">
                          <a:solidFill>
                            <a:schemeClr val="tx1"/>
                          </a:solidFill>
                          <a:effectLst/>
                          <a:latin typeface="Times New Roman" panose="02020603050405020304" pitchFamily="18" charset="0"/>
                          <a:ea typeface="+mn-ea"/>
                          <a:cs typeface="Times New Roman" panose="02020603050405020304" pitchFamily="18" charset="0"/>
                        </a:rPr>
                        <a:t>september</a:t>
                      </a:r>
                      <a:r>
                        <a:rPr lang="en-IN" sz="1800" b="0" i="0" dirty="0">
                          <a:solidFill>
                            <a:schemeClr val="tx1"/>
                          </a:solidFill>
                          <a:effectLst/>
                          <a:latin typeface="Times New Roman" panose="02020603050405020304" pitchFamily="18" charset="0"/>
                          <a:ea typeface="+mn-ea"/>
                          <a:cs typeface="Times New Roman" panose="02020603050405020304" pitchFamily="18" charset="0"/>
                        </a:rPr>
                        <a:t> 2021</a:t>
                      </a:r>
                      <a:endParaRPr sz="1800" dirty="0">
                        <a:latin typeface="Times New Roman" panose="02020603050405020304" pitchFamily="18" charset="0"/>
                        <a:cs typeface="Times New Roman" panose="02020603050405020304" pitchFamily="18" charset="0"/>
                      </a:endParaRPr>
                    </a:p>
                  </a:txBody>
                  <a:tcPr marL="0" marR="0" marT="3556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a:solidFill>
                        <a:srgbClr val="FFFFFF"/>
                      </a:solidFill>
                      <a:prstDash val="solid"/>
                    </a:lnT>
                    <a:lnB w="12700">
                      <a:solidFill>
                        <a:srgbClr val="FFFFFF"/>
                      </a:solidFill>
                      <a:prstDash val="solid"/>
                    </a:lnB>
                    <a:solidFill>
                      <a:srgbClr val="D0D6E8"/>
                    </a:solidFill>
                  </a:tcPr>
                </a:tc>
                <a:tc>
                  <a:txBody>
                    <a:bodyPr/>
                    <a:lstStyle/>
                    <a:p>
                      <a:pPr marL="93980" marR="96520">
                        <a:lnSpc>
                          <a:spcPct val="100000"/>
                        </a:lnSpc>
                        <a:spcBef>
                          <a:spcPts val="280"/>
                        </a:spcBef>
                      </a:pPr>
                      <a:r>
                        <a:rPr lang="en-IN" sz="1800" b="0" i="0" dirty="0">
                          <a:solidFill>
                            <a:schemeClr val="tx1"/>
                          </a:solidFill>
                          <a:effectLst/>
                          <a:latin typeface="Times New Roman" panose="02020603050405020304" pitchFamily="18" charset="0"/>
                          <a:ea typeface="+mn-ea"/>
                          <a:cs typeface="Times New Roman" panose="02020603050405020304" pitchFamily="18" charset="0"/>
                        </a:rPr>
                        <a:t>,Volume 8,Issue 3,</a:t>
                      </a:r>
                      <a:endParaRPr sz="1800" dirty="0">
                        <a:latin typeface="Times New Roman" panose="02020603050405020304" pitchFamily="18" charset="0"/>
                        <a:cs typeface="Times New Roman" panose="02020603050405020304" pitchFamily="18" charset="0"/>
                      </a:endParaRPr>
                    </a:p>
                  </a:txBody>
                  <a:tcPr marL="0" marR="0" marT="3556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a:solidFill>
                        <a:srgbClr val="FFFFFF"/>
                      </a:solidFill>
                      <a:prstDash val="solid"/>
                    </a:lnT>
                    <a:lnB w="12700">
                      <a:solidFill>
                        <a:srgbClr val="FFFFFF"/>
                      </a:solidFill>
                      <a:prstDash val="solid"/>
                    </a:lnB>
                    <a:solidFill>
                      <a:srgbClr val="D0D6E8"/>
                    </a:solidFill>
                  </a:tcPr>
                </a:tc>
                <a:tc>
                  <a:txBody>
                    <a:bodyPr/>
                    <a:lstStyle/>
                    <a:p>
                      <a:pPr marL="93980" marR="302895">
                        <a:lnSpc>
                          <a:spcPct val="100000"/>
                        </a:lnSpc>
                        <a:spcBef>
                          <a:spcPts val="280"/>
                        </a:spcBef>
                      </a:pPr>
                      <a:r>
                        <a:rPr lang="en-IN" sz="1800" b="0" i="0" dirty="0">
                          <a:solidFill>
                            <a:schemeClr val="tx1"/>
                          </a:solidFill>
                          <a:effectLst/>
                          <a:latin typeface="Times New Roman" panose="02020603050405020304" pitchFamily="18" charset="0"/>
                          <a:ea typeface="+mn-ea"/>
                          <a:cs typeface="Times New Roman" panose="02020603050405020304" pitchFamily="18" charset="0"/>
                        </a:rPr>
                        <a:t>E-ISSN 2348-1269, P-ISSN 2349-5138 pp352-354</a:t>
                      </a:r>
                      <a:endParaRPr sz="1800" dirty="0">
                        <a:latin typeface="Times New Roman" panose="02020603050405020304" pitchFamily="18" charset="0"/>
                        <a:cs typeface="Times New Roman" panose="02020603050405020304" pitchFamily="18" charset="0"/>
                      </a:endParaRPr>
                    </a:p>
                  </a:txBody>
                  <a:tcPr marL="0" marR="0" marT="35560" marB="0">
                    <a:lnL w="12700" cap="flat" cmpd="sng" algn="ctr">
                      <a:solidFill>
                        <a:srgbClr val="FFFFFF"/>
                      </a:solidFill>
                      <a:prstDash val="solid"/>
                      <a:round/>
                      <a:headEnd type="none" w="med" len="med"/>
                      <a:tailEnd type="none" w="med" len="me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extLst>
                  <a:ext uri="{0D108BD9-81ED-4DB2-BD59-A6C34878D82A}">
                    <a16:rowId xmlns="" xmlns:a16="http://schemas.microsoft.com/office/drawing/2014/main" val="1000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51818"/>
            <a:ext cx="6829043" cy="9663682"/>
          </a:xfrm>
          <a:prstGeom prst="rect">
            <a:avLst/>
          </a:prstGeom>
          <a:blipFill>
            <a:blip r:embed="rId2" cstate="print"/>
            <a:stretch>
              <a:fillRect/>
            </a:stretch>
          </a:blipFill>
        </p:spPr>
        <p:txBody>
          <a:bodyPr wrap="square" lIns="0" tIns="0" rIns="0" bIns="0" rtlCol="0"/>
          <a:lstStyle/>
          <a:p>
            <a:endParaRPr/>
          </a:p>
        </p:txBody>
      </p:sp>
      <p:sp>
        <p:nvSpPr>
          <p:cNvPr id="4" name="Text Placeholder 3"/>
          <p:cNvSpPr>
            <a:spLocks noGrp="1"/>
          </p:cNvSpPr>
          <p:nvPr>
            <p:ph type="body" idx="1"/>
          </p:nvPr>
        </p:nvSpPr>
        <p:spPr>
          <a:xfrm>
            <a:off x="228599" y="5074984"/>
            <a:ext cx="6477000" cy="4193456"/>
          </a:xfrm>
        </p:spPr>
        <p:txBody>
          <a:bodyPr/>
          <a:lstStyle/>
          <a:p>
            <a:pPr marL="12700" marR="13970" algn="just">
              <a:spcBef>
                <a:spcPts val="100"/>
              </a:spcBef>
              <a:buSzPct val="92857"/>
              <a:tabLst>
                <a:tab pos="147955" algn="l"/>
              </a:tabLst>
            </a:pPr>
            <a:r>
              <a:rPr lang="en-US" sz="1800" dirty="0">
                <a:solidFill>
                  <a:srgbClr val="000000"/>
                </a:solidFill>
                <a:latin typeface="Times New Roman" panose="02020603050405020304" pitchFamily="18" charset="0"/>
                <a:cs typeface="Times New Roman" panose="02020603050405020304" pitchFamily="18" charset="0"/>
              </a:rPr>
              <a:t>6</a:t>
            </a:r>
            <a:r>
              <a:rPr lang="en-US" sz="1800" dirty="0" smtClean="0">
                <a:solidFill>
                  <a:srgbClr val="000000"/>
                </a:solidFill>
                <a:latin typeface="Times New Roman" panose="02020603050405020304" pitchFamily="18" charset="0"/>
                <a:cs typeface="Times New Roman" panose="02020603050405020304" pitchFamily="18" charset="0"/>
              </a:rPr>
              <a:t>.  </a:t>
            </a:r>
            <a:r>
              <a:rPr lang="en-US" sz="1800" dirty="0">
                <a:solidFill>
                  <a:srgbClr val="FF0000"/>
                </a:solidFill>
                <a:latin typeface="Times New Roman" panose="02020603050405020304" pitchFamily="18" charset="0"/>
                <a:cs typeface="Times New Roman" panose="02020603050405020304" pitchFamily="18" charset="0"/>
              </a:rPr>
              <a:t>Mr </a:t>
            </a:r>
            <a:r>
              <a:rPr lang="en-US" sz="1800" dirty="0" err="1">
                <a:solidFill>
                  <a:srgbClr val="FF0000"/>
                </a:solidFill>
                <a:latin typeface="Times New Roman" panose="02020603050405020304" pitchFamily="18" charset="0"/>
                <a:cs typeface="Times New Roman" panose="02020603050405020304" pitchFamily="18" charset="0"/>
              </a:rPr>
              <a:t>Shivaraj</a:t>
            </a:r>
            <a:r>
              <a:rPr lang="en-US" sz="1800" dirty="0">
                <a:solidFill>
                  <a:srgbClr val="FF0000"/>
                </a:solidFill>
                <a:latin typeface="Times New Roman" panose="02020603050405020304" pitchFamily="18" charset="0"/>
                <a:cs typeface="Times New Roman" panose="02020603050405020304" pitchFamily="18" charset="0"/>
              </a:rPr>
              <a:t> A </a:t>
            </a:r>
            <a:r>
              <a:rPr lang="en-US" sz="1800" spc="-10" dirty="0">
                <a:latin typeface="Times New Roman" panose="02020603050405020304" pitchFamily="18" charset="0"/>
                <a:cs typeface="Times New Roman" panose="02020603050405020304" pitchFamily="18" charset="0"/>
              </a:rPr>
              <a:t>Assistant professor from </a:t>
            </a:r>
            <a:r>
              <a:rPr lang="en-US" sz="1800" dirty="0">
                <a:latin typeface="Times New Roman" panose="02020603050405020304" pitchFamily="18" charset="0"/>
                <a:cs typeface="Times New Roman" panose="02020603050405020304" pitchFamily="18" charset="0"/>
              </a:rPr>
              <a:t>Dept. </a:t>
            </a:r>
            <a:r>
              <a:rPr lang="en-US" sz="1800" spc="-5" dirty="0">
                <a:latin typeface="Times New Roman" panose="02020603050405020304" pitchFamily="18" charset="0"/>
                <a:cs typeface="Times New Roman" panose="02020603050405020304" pitchFamily="18" charset="0"/>
              </a:rPr>
              <a:t>of </a:t>
            </a:r>
            <a:r>
              <a:rPr lang="en-US" sz="1800" spc="-10" dirty="0">
                <a:latin typeface="Times New Roman" panose="02020603050405020304" pitchFamily="18" charset="0"/>
                <a:cs typeface="Times New Roman" panose="02020603050405020304" pitchFamily="18" charset="0"/>
              </a:rPr>
              <a:t>EEE </a:t>
            </a:r>
            <a:r>
              <a:rPr lang="en-US" sz="1800" spc="-5" dirty="0">
                <a:latin typeface="Times New Roman" panose="02020603050405020304" pitchFamily="18" charset="0"/>
                <a:cs typeface="Times New Roman" panose="02020603050405020304" pitchFamily="18" charset="0"/>
              </a:rPr>
              <a:t>attended </a:t>
            </a:r>
            <a:r>
              <a:rPr lang="en-US" sz="1800" spc="-10" dirty="0">
                <a:latin typeface="Times New Roman" panose="02020603050405020304" pitchFamily="18" charset="0"/>
                <a:cs typeface="Times New Roman" panose="02020603050405020304" pitchFamily="18" charset="0"/>
              </a:rPr>
              <a:t>AICTE </a:t>
            </a:r>
            <a:r>
              <a:rPr lang="en-US" sz="1800" spc="-30" dirty="0">
                <a:latin typeface="Times New Roman" panose="02020603050405020304" pitchFamily="18" charset="0"/>
                <a:cs typeface="Times New Roman" panose="02020603050405020304" pitchFamily="18" charset="0"/>
              </a:rPr>
              <a:t>Training  </a:t>
            </a:r>
            <a:r>
              <a:rPr lang="en-US" sz="1800" dirty="0">
                <a:latin typeface="Times New Roman" panose="02020603050405020304" pitchFamily="18" charset="0"/>
                <a:cs typeface="Times New Roman" panose="02020603050405020304" pitchFamily="18" charset="0"/>
              </a:rPr>
              <a:t>and </a:t>
            </a:r>
            <a:r>
              <a:rPr lang="en-US" sz="1800" spc="-10" dirty="0">
                <a:latin typeface="Times New Roman" panose="02020603050405020304" pitchFamily="18" charset="0"/>
                <a:cs typeface="Times New Roman" panose="02020603050405020304" pitchFamily="18" charset="0"/>
              </a:rPr>
              <a:t>Learning </a:t>
            </a:r>
            <a:r>
              <a:rPr lang="en-US" sz="1800" spc="-90" dirty="0">
                <a:latin typeface="Times New Roman" panose="02020603050405020304" pitchFamily="18" charset="0"/>
                <a:cs typeface="Times New Roman" panose="02020603050405020304" pitchFamily="18" charset="0"/>
              </a:rPr>
              <a:t>(ATAL) </a:t>
            </a:r>
            <a:r>
              <a:rPr lang="en-US" sz="1800" spc="-5" dirty="0">
                <a:latin typeface="Times New Roman" panose="02020603050405020304" pitchFamily="18" charset="0"/>
                <a:cs typeface="Times New Roman" panose="02020603050405020304" pitchFamily="18" charset="0"/>
              </a:rPr>
              <a:t>online </a:t>
            </a:r>
            <a:r>
              <a:rPr lang="en-US" sz="1800" spc="-10" dirty="0">
                <a:latin typeface="Times New Roman" panose="02020603050405020304" pitchFamily="18" charset="0"/>
                <a:cs typeface="Times New Roman" panose="02020603050405020304" pitchFamily="18" charset="0"/>
              </a:rPr>
              <a:t>Faculty development program </a:t>
            </a:r>
            <a:r>
              <a:rPr lang="en-US" sz="1800" dirty="0">
                <a:latin typeface="Times New Roman" panose="02020603050405020304" pitchFamily="18" charset="0"/>
                <a:cs typeface="Times New Roman" panose="02020603050405020304" pitchFamily="18" charset="0"/>
              </a:rPr>
              <a:t>on </a:t>
            </a:r>
            <a:r>
              <a:rPr lang="en-US" sz="1800" dirty="0">
                <a:solidFill>
                  <a:srgbClr val="000000"/>
                </a:solidFill>
                <a:latin typeface="Times New Roman" panose="02020603050405020304" pitchFamily="18" charset="0"/>
                <a:cs typeface="Times New Roman" panose="02020603050405020304" pitchFamily="18" charset="0"/>
              </a:rPr>
              <a:t>5-day online FDP on the theme. "Artificial Intelligence in the Renewable Power Generation" from 18/10/2021 to 22/10/2021 at University of </a:t>
            </a:r>
            <a:r>
              <a:rPr lang="en-US" sz="1800" dirty="0" err="1">
                <a:solidFill>
                  <a:srgbClr val="000000"/>
                </a:solidFill>
                <a:latin typeface="Times New Roman" panose="02020603050405020304" pitchFamily="18" charset="0"/>
                <a:cs typeface="Times New Roman" panose="02020603050405020304" pitchFamily="18" charset="0"/>
              </a:rPr>
              <a:t>Lucknow</a:t>
            </a:r>
            <a:r>
              <a:rPr lang="en-US" sz="1800" dirty="0">
                <a:solidFill>
                  <a:srgbClr val="000000"/>
                </a:solidFill>
                <a:latin typeface="Times New Roman" panose="02020603050405020304" pitchFamily="18" charset="0"/>
                <a:cs typeface="Times New Roman" panose="02020603050405020304" pitchFamily="18" charset="0"/>
              </a:rPr>
              <a:t>.</a:t>
            </a:r>
          </a:p>
          <a:p>
            <a:pPr marL="12700" marR="13970" algn="just">
              <a:spcBef>
                <a:spcPts val="100"/>
              </a:spcBef>
              <a:buSzPct val="92857"/>
              <a:tabLst>
                <a:tab pos="147955" algn="l"/>
              </a:tabLst>
            </a:pPr>
            <a:r>
              <a:rPr lang="en-US" sz="1800" dirty="0">
                <a:solidFill>
                  <a:srgbClr val="000000"/>
                </a:solidFill>
                <a:latin typeface="Times New Roman" panose="02020603050405020304" pitchFamily="18" charset="0"/>
                <a:cs typeface="Times New Roman" panose="02020603050405020304" pitchFamily="18" charset="0"/>
              </a:rPr>
              <a:t>7</a:t>
            </a:r>
            <a:r>
              <a:rPr lang="en-US" sz="1800" dirty="0" smtClean="0">
                <a:solidFill>
                  <a:srgbClr val="000000"/>
                </a:solidFill>
                <a:latin typeface="Times New Roman" panose="02020603050405020304" pitchFamily="18" charset="0"/>
                <a:cs typeface="Times New Roman" panose="02020603050405020304" pitchFamily="18" charset="0"/>
              </a:rPr>
              <a:t>. </a:t>
            </a:r>
            <a:r>
              <a:rPr lang="en-US" sz="1800" dirty="0" smtClean="0">
                <a:solidFill>
                  <a:srgbClr val="000000"/>
                </a:solidFill>
                <a:latin typeface="Times New Roman" panose="02020603050405020304" pitchFamily="18" charset="0"/>
                <a:cs typeface="Times New Roman" panose="02020603050405020304" pitchFamily="18" charset="0"/>
              </a:rPr>
              <a:t>.</a:t>
            </a:r>
            <a:r>
              <a:rPr lang="en-US" sz="1800" dirty="0" smtClean="0">
                <a:solidFill>
                  <a:srgbClr val="FF0000"/>
                </a:solidFill>
                <a:latin typeface="Times New Roman" panose="02020603050405020304" pitchFamily="18" charset="0"/>
                <a:cs typeface="Times New Roman" panose="02020603050405020304" pitchFamily="18" charset="0"/>
              </a:rPr>
              <a:t>Mrs</a:t>
            </a:r>
            <a:r>
              <a:rPr lang="en-US" sz="1800" dirty="0">
                <a:solidFill>
                  <a:srgbClr val="FF0000"/>
                </a:solidFill>
                <a:latin typeface="Times New Roman" panose="02020603050405020304" pitchFamily="18" charset="0"/>
                <a:cs typeface="Times New Roman" panose="02020603050405020304" pitchFamily="18" charset="0"/>
              </a:rPr>
              <a:t>. </a:t>
            </a:r>
            <a:r>
              <a:rPr lang="en-US" sz="1800" dirty="0" err="1">
                <a:solidFill>
                  <a:srgbClr val="FF0000"/>
                </a:solidFill>
                <a:latin typeface="Times New Roman" panose="02020603050405020304" pitchFamily="18" charset="0"/>
                <a:cs typeface="Times New Roman" panose="02020603050405020304" pitchFamily="18" charset="0"/>
              </a:rPr>
              <a:t>Preetha</a:t>
            </a:r>
            <a:r>
              <a:rPr lang="en-US" sz="1800" dirty="0">
                <a:solidFill>
                  <a:srgbClr val="FF0000"/>
                </a:solidFill>
                <a:latin typeface="Times New Roman" panose="02020603050405020304" pitchFamily="18" charset="0"/>
                <a:cs typeface="Times New Roman" panose="02020603050405020304" pitchFamily="18" charset="0"/>
              </a:rPr>
              <a:t> N P </a:t>
            </a:r>
            <a:r>
              <a:rPr lang="en-US" sz="1800" spc="-10" dirty="0">
                <a:latin typeface="Times New Roman" panose="02020603050405020304" pitchFamily="18" charset="0"/>
                <a:cs typeface="Times New Roman" panose="02020603050405020304" pitchFamily="18" charset="0"/>
              </a:rPr>
              <a:t>Assistant professor from </a:t>
            </a:r>
            <a:r>
              <a:rPr lang="en-US" sz="1800" dirty="0">
                <a:latin typeface="Times New Roman" panose="02020603050405020304" pitchFamily="18" charset="0"/>
                <a:cs typeface="Times New Roman" panose="02020603050405020304" pitchFamily="18" charset="0"/>
              </a:rPr>
              <a:t>Dept. </a:t>
            </a:r>
            <a:r>
              <a:rPr lang="en-US" sz="1800" spc="-5" dirty="0">
                <a:latin typeface="Times New Roman" panose="02020603050405020304" pitchFamily="18" charset="0"/>
                <a:cs typeface="Times New Roman" panose="02020603050405020304" pitchFamily="18" charset="0"/>
              </a:rPr>
              <a:t>of </a:t>
            </a:r>
            <a:r>
              <a:rPr lang="en-US" sz="1800" spc="-10" dirty="0">
                <a:latin typeface="Times New Roman" panose="02020603050405020304" pitchFamily="18" charset="0"/>
                <a:cs typeface="Times New Roman" panose="02020603050405020304" pitchFamily="18" charset="0"/>
              </a:rPr>
              <a:t>EEE </a:t>
            </a:r>
            <a:r>
              <a:rPr lang="en-US" sz="1800" spc="-5" dirty="0">
                <a:latin typeface="Times New Roman" panose="02020603050405020304" pitchFamily="18" charset="0"/>
                <a:cs typeface="Times New Roman" panose="02020603050405020304" pitchFamily="18" charset="0"/>
              </a:rPr>
              <a:t>attended </a:t>
            </a:r>
            <a:r>
              <a:rPr lang="en-US" sz="1800" dirty="0">
                <a:solidFill>
                  <a:srgbClr val="000000"/>
                </a:solidFill>
                <a:latin typeface="Times New Roman" panose="02020603050405020304" pitchFamily="18" charset="0"/>
                <a:cs typeface="Times New Roman" panose="02020603050405020304" pitchFamily="18" charset="0"/>
              </a:rPr>
              <a:t>"Emerging Technologies (IOT, Robotics &amp; UAV)" from 2020-10-12 to 2020-10-16 at Centre for Development of Advanced Computing.</a:t>
            </a:r>
          </a:p>
          <a:p>
            <a:pPr marL="12700" marR="13970" algn="just">
              <a:lnSpc>
                <a:spcPct val="100000"/>
              </a:lnSpc>
              <a:spcBef>
                <a:spcPts val="100"/>
              </a:spcBef>
              <a:buSzPct val="92857"/>
              <a:tabLst>
                <a:tab pos="147955" algn="l"/>
              </a:tabLst>
            </a:pPr>
            <a:r>
              <a:rPr lang="en-IN" sz="1800" dirty="0">
                <a:latin typeface="Times New Roman" panose="02020603050405020304" pitchFamily="18" charset="0"/>
                <a:cs typeface="Times New Roman" panose="02020603050405020304" pitchFamily="18" charset="0"/>
              </a:rPr>
              <a:t>8</a:t>
            </a:r>
            <a:r>
              <a:rPr lang="en-IN" sz="1800" dirty="0" smtClean="0">
                <a:solidFill>
                  <a:srgbClr val="FF0000"/>
                </a:solidFill>
                <a:latin typeface="Times New Roman" panose="02020603050405020304" pitchFamily="18" charset="0"/>
                <a:cs typeface="Times New Roman" panose="02020603050405020304" pitchFamily="18" charset="0"/>
              </a:rPr>
              <a:t>. </a:t>
            </a:r>
            <a:r>
              <a:rPr lang="en-US" sz="1800" dirty="0" smtClean="0">
                <a:solidFill>
                  <a:srgbClr val="FF0000"/>
                </a:solidFill>
                <a:latin typeface="Times New Roman" panose="02020603050405020304" pitchFamily="18" charset="0"/>
                <a:cs typeface="Times New Roman" panose="02020603050405020304" pitchFamily="18" charset="0"/>
              </a:rPr>
              <a:t> </a:t>
            </a:r>
            <a:r>
              <a:rPr lang="en-US" sz="1800" dirty="0">
                <a:solidFill>
                  <a:srgbClr val="FF0000"/>
                </a:solidFill>
                <a:latin typeface="Times New Roman" panose="02020603050405020304" pitchFamily="18" charset="0"/>
                <a:cs typeface="Times New Roman" panose="02020603050405020304" pitchFamily="18" charset="0"/>
              </a:rPr>
              <a:t>Mr </a:t>
            </a:r>
            <a:r>
              <a:rPr lang="en-US" sz="1800" dirty="0" err="1">
                <a:solidFill>
                  <a:srgbClr val="FF0000"/>
                </a:solidFill>
                <a:latin typeface="Times New Roman" panose="02020603050405020304" pitchFamily="18" charset="0"/>
                <a:cs typeface="Times New Roman" panose="02020603050405020304" pitchFamily="18" charset="0"/>
              </a:rPr>
              <a:t>Shivaraj</a:t>
            </a:r>
            <a:r>
              <a:rPr lang="en-US" sz="1800" dirty="0">
                <a:solidFill>
                  <a:srgbClr val="FF0000"/>
                </a:solidFill>
                <a:latin typeface="Times New Roman" panose="02020603050405020304" pitchFamily="18" charset="0"/>
                <a:cs typeface="Times New Roman" panose="02020603050405020304" pitchFamily="18" charset="0"/>
              </a:rPr>
              <a:t> A </a:t>
            </a:r>
            <a:r>
              <a:rPr lang="en-US" sz="1800" spc="-10" dirty="0">
                <a:latin typeface="Times New Roman" panose="02020603050405020304" pitchFamily="18" charset="0"/>
                <a:cs typeface="Times New Roman" panose="02020603050405020304" pitchFamily="18" charset="0"/>
              </a:rPr>
              <a:t>Assistant professor from </a:t>
            </a:r>
            <a:r>
              <a:rPr lang="en-US" sz="1800" dirty="0">
                <a:latin typeface="Times New Roman" panose="02020603050405020304" pitchFamily="18" charset="0"/>
                <a:cs typeface="Times New Roman" panose="02020603050405020304" pitchFamily="18" charset="0"/>
              </a:rPr>
              <a:t>Dept. </a:t>
            </a:r>
            <a:r>
              <a:rPr lang="en-US" sz="1800" spc="-5" dirty="0">
                <a:latin typeface="Times New Roman" panose="02020603050405020304" pitchFamily="18" charset="0"/>
                <a:cs typeface="Times New Roman" panose="02020603050405020304" pitchFamily="18" charset="0"/>
              </a:rPr>
              <a:t>of </a:t>
            </a:r>
            <a:r>
              <a:rPr lang="en-US" sz="1800" spc="-10" dirty="0">
                <a:latin typeface="Times New Roman" panose="02020603050405020304" pitchFamily="18" charset="0"/>
                <a:cs typeface="Times New Roman" panose="02020603050405020304" pitchFamily="18" charset="0"/>
              </a:rPr>
              <a:t>EEE </a:t>
            </a:r>
            <a:r>
              <a:rPr lang="en-US" sz="1800" spc="-5" dirty="0">
                <a:latin typeface="Times New Roman" panose="02020603050405020304" pitchFamily="18" charset="0"/>
                <a:cs typeface="Times New Roman" panose="02020603050405020304" pitchFamily="18" charset="0"/>
              </a:rPr>
              <a:t>attended </a:t>
            </a:r>
            <a:r>
              <a:rPr lang="en-US" sz="1800" spc="-10" dirty="0">
                <a:latin typeface="Times New Roman" panose="02020603050405020304" pitchFamily="18" charset="0"/>
                <a:cs typeface="Times New Roman" panose="02020603050405020304" pitchFamily="18" charset="0"/>
              </a:rPr>
              <a:t>AICTE </a:t>
            </a:r>
            <a:r>
              <a:rPr lang="en-US" sz="1800" spc="-30" dirty="0">
                <a:latin typeface="Times New Roman" panose="02020603050405020304" pitchFamily="18" charset="0"/>
                <a:cs typeface="Times New Roman" panose="02020603050405020304" pitchFamily="18" charset="0"/>
              </a:rPr>
              <a:t>Training  </a:t>
            </a:r>
            <a:r>
              <a:rPr lang="en-US" sz="1800" dirty="0">
                <a:latin typeface="Times New Roman" panose="02020603050405020304" pitchFamily="18" charset="0"/>
                <a:cs typeface="Times New Roman" panose="02020603050405020304" pitchFamily="18" charset="0"/>
              </a:rPr>
              <a:t>and </a:t>
            </a:r>
            <a:r>
              <a:rPr lang="en-US" sz="1800" spc="-10" dirty="0">
                <a:latin typeface="Times New Roman" panose="02020603050405020304" pitchFamily="18" charset="0"/>
                <a:cs typeface="Times New Roman" panose="02020603050405020304" pitchFamily="18" charset="0"/>
              </a:rPr>
              <a:t>Learning </a:t>
            </a:r>
            <a:r>
              <a:rPr lang="en-US" sz="1800" spc="-90" dirty="0">
                <a:latin typeface="Times New Roman" panose="02020603050405020304" pitchFamily="18" charset="0"/>
                <a:cs typeface="Times New Roman" panose="02020603050405020304" pitchFamily="18" charset="0"/>
              </a:rPr>
              <a:t>(ATAL) </a:t>
            </a:r>
            <a:r>
              <a:rPr lang="en-US" sz="1800" spc="-5" dirty="0">
                <a:latin typeface="Times New Roman" panose="02020603050405020304" pitchFamily="18" charset="0"/>
                <a:cs typeface="Times New Roman" panose="02020603050405020304" pitchFamily="18" charset="0"/>
              </a:rPr>
              <a:t>online </a:t>
            </a:r>
            <a:r>
              <a:rPr lang="en-US" sz="1800" spc="-10" dirty="0">
                <a:latin typeface="Times New Roman" panose="02020603050405020304" pitchFamily="18" charset="0"/>
                <a:cs typeface="Times New Roman" panose="02020603050405020304" pitchFamily="18" charset="0"/>
              </a:rPr>
              <a:t>Faculty development program </a:t>
            </a:r>
            <a:r>
              <a:rPr lang="en-US" sz="1800" dirty="0">
                <a:latin typeface="Times New Roman" panose="02020603050405020304" pitchFamily="18" charset="0"/>
                <a:cs typeface="Times New Roman" panose="02020603050405020304" pitchFamily="18" charset="0"/>
              </a:rPr>
              <a:t>on </a:t>
            </a:r>
            <a:r>
              <a:rPr lang="en-US" sz="1800" dirty="0">
                <a:solidFill>
                  <a:srgbClr val="000000"/>
                </a:solidFill>
                <a:latin typeface="Times New Roman" panose="02020603050405020304" pitchFamily="18" charset="0"/>
                <a:cs typeface="Times New Roman" panose="02020603050405020304" pitchFamily="18" charset="0"/>
              </a:rPr>
              <a:t>5-day online FDP on the theme. "3D Printing and Design" from 25/10/2021 to 29/10/2021 at Centre for Electronic Governance.</a:t>
            </a:r>
          </a:p>
          <a:p>
            <a:pPr marL="12700" marR="13970" algn="just">
              <a:lnSpc>
                <a:spcPct val="100000"/>
              </a:lnSpc>
              <a:spcBef>
                <a:spcPts val="100"/>
              </a:spcBef>
              <a:buSzPct val="92857"/>
              <a:tabLst>
                <a:tab pos="147955" algn="l"/>
              </a:tabLst>
            </a:pPr>
            <a:r>
              <a:rPr lang="en-US" sz="1800" dirty="0">
                <a:solidFill>
                  <a:srgbClr val="000000"/>
                </a:solidFill>
                <a:latin typeface="Times New Roman" panose="02020603050405020304" pitchFamily="18" charset="0"/>
                <a:cs typeface="Times New Roman" panose="02020603050405020304" pitchFamily="18" charset="0"/>
              </a:rPr>
              <a:t>9</a:t>
            </a:r>
            <a:r>
              <a:rPr lang="en-US" sz="1800" dirty="0" smtClean="0">
                <a:solidFill>
                  <a:srgbClr val="000000"/>
                </a:solidFill>
                <a:latin typeface="Times New Roman" panose="02020603050405020304" pitchFamily="18" charset="0"/>
                <a:cs typeface="Times New Roman" panose="02020603050405020304" pitchFamily="18" charset="0"/>
              </a:rPr>
              <a:t>.  </a:t>
            </a:r>
            <a:r>
              <a:rPr lang="en-IN" sz="1800" dirty="0" err="1">
                <a:solidFill>
                  <a:srgbClr val="FF0000"/>
                </a:solidFill>
                <a:latin typeface="Times New Roman" panose="02020603050405020304" pitchFamily="18" charset="0"/>
                <a:cs typeface="Times New Roman" panose="02020603050405020304" pitchFamily="18" charset="0"/>
              </a:rPr>
              <a:t>Mrs.</a:t>
            </a:r>
            <a:r>
              <a:rPr lang="en-IN" sz="1800" dirty="0">
                <a:solidFill>
                  <a:srgbClr val="FF0000"/>
                </a:solidFill>
                <a:latin typeface="Times New Roman" panose="02020603050405020304" pitchFamily="18" charset="0"/>
                <a:cs typeface="Times New Roman" panose="02020603050405020304" pitchFamily="18" charset="0"/>
              </a:rPr>
              <a:t> </a:t>
            </a:r>
            <a:r>
              <a:rPr lang="en-IN" sz="1800" dirty="0" err="1">
                <a:solidFill>
                  <a:srgbClr val="FF0000"/>
                </a:solidFill>
                <a:latin typeface="Times New Roman" panose="02020603050405020304" pitchFamily="18" charset="0"/>
                <a:cs typeface="Times New Roman" panose="02020603050405020304" pitchFamily="18" charset="0"/>
              </a:rPr>
              <a:t>Sumangala</a:t>
            </a:r>
            <a:r>
              <a:rPr lang="en-IN" sz="1800" dirty="0">
                <a:solidFill>
                  <a:srgbClr val="FF0000"/>
                </a:solidFill>
                <a:latin typeface="Times New Roman" panose="02020603050405020304" pitchFamily="18" charset="0"/>
                <a:cs typeface="Times New Roman" panose="02020603050405020304" pitchFamily="18" charset="0"/>
              </a:rPr>
              <a:t> S </a:t>
            </a:r>
            <a:r>
              <a:rPr lang="en-IN" sz="1800" dirty="0" err="1">
                <a:solidFill>
                  <a:srgbClr val="FF0000"/>
                </a:solidFill>
                <a:latin typeface="Times New Roman" panose="02020603050405020304" pitchFamily="18" charset="0"/>
                <a:cs typeface="Times New Roman" panose="02020603050405020304" pitchFamily="18" charset="0"/>
              </a:rPr>
              <a:t>Jambli</a:t>
            </a:r>
            <a:r>
              <a:rPr lang="en-IN" sz="1800" dirty="0">
                <a:solidFill>
                  <a:srgbClr val="FF0000"/>
                </a:solidFill>
                <a:latin typeface="Times New Roman" panose="02020603050405020304" pitchFamily="18" charset="0"/>
                <a:cs typeface="Times New Roman" panose="02020603050405020304" pitchFamily="18" charset="0"/>
              </a:rPr>
              <a:t> </a:t>
            </a:r>
            <a:r>
              <a:rPr lang="en-US" sz="1800" spc="-10" dirty="0">
                <a:latin typeface="Times New Roman" panose="02020603050405020304" pitchFamily="18" charset="0"/>
                <a:cs typeface="Times New Roman" panose="02020603050405020304" pitchFamily="18" charset="0"/>
              </a:rPr>
              <a:t>Assistant professor from </a:t>
            </a:r>
            <a:r>
              <a:rPr lang="en-US" sz="1800" dirty="0">
                <a:latin typeface="Times New Roman" panose="02020603050405020304" pitchFamily="18" charset="0"/>
                <a:cs typeface="Times New Roman" panose="02020603050405020304" pitchFamily="18" charset="0"/>
              </a:rPr>
              <a:t>Dept. </a:t>
            </a:r>
            <a:r>
              <a:rPr lang="en-US" sz="1800" spc="-5" dirty="0">
                <a:latin typeface="Times New Roman" panose="02020603050405020304" pitchFamily="18" charset="0"/>
                <a:cs typeface="Times New Roman" panose="02020603050405020304" pitchFamily="18" charset="0"/>
              </a:rPr>
              <a:t>of </a:t>
            </a:r>
            <a:r>
              <a:rPr lang="en-US" sz="1800" spc="-10" dirty="0">
                <a:latin typeface="Times New Roman" panose="02020603050405020304" pitchFamily="18" charset="0"/>
                <a:cs typeface="Times New Roman" panose="02020603050405020304" pitchFamily="18" charset="0"/>
              </a:rPr>
              <a:t>EEE </a:t>
            </a:r>
            <a:r>
              <a:rPr lang="en-US" sz="1800" spc="-5" dirty="0">
                <a:latin typeface="Times New Roman" panose="02020603050405020304" pitchFamily="18" charset="0"/>
                <a:cs typeface="Times New Roman" panose="02020603050405020304" pitchFamily="18" charset="0"/>
              </a:rPr>
              <a:t>attended </a:t>
            </a:r>
            <a:r>
              <a:rPr lang="en-US" sz="1800" dirty="0">
                <a:solidFill>
                  <a:srgbClr val="000000"/>
                </a:solidFill>
                <a:latin typeface="Times New Roman" panose="02020603050405020304" pitchFamily="18" charset="0"/>
                <a:cs typeface="Times New Roman" panose="02020603050405020304" pitchFamily="18" charset="0"/>
              </a:rPr>
              <a:t>National Level One Week Faculty Development Program on “Recent Development in Green Technologies" organized </a:t>
            </a:r>
            <a:r>
              <a:rPr lang="en-US" sz="1800" dirty="0" smtClean="0">
                <a:solidFill>
                  <a:srgbClr val="000000"/>
                </a:solidFill>
                <a:latin typeface="Times New Roman" panose="02020603050405020304" pitchFamily="18" charset="0"/>
                <a:cs typeface="Times New Roman" panose="02020603050405020304" pitchFamily="18" charset="0"/>
              </a:rPr>
              <a:t>by</a:t>
            </a:r>
            <a:endParaRPr lang="en-US" sz="1800" dirty="0">
              <a:solidFill>
                <a:srgbClr val="000000"/>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176020" y="209550"/>
            <a:ext cx="6529579" cy="4865434"/>
          </a:xfrm>
          <a:prstGeom prst="rect">
            <a:avLst/>
          </a:prstGeom>
          <a:noFill/>
        </p:spPr>
        <p:txBody>
          <a:bodyPr wrap="square" rtlCol="0">
            <a:spAutoFit/>
          </a:bodyPr>
          <a:lstStyle/>
          <a:p>
            <a:pPr marL="12700" marR="8255" algn="just">
              <a:lnSpc>
                <a:spcPct val="100000"/>
              </a:lnSpc>
              <a:spcBef>
                <a:spcPts val="100"/>
              </a:spcBef>
              <a:buSzPct val="92857"/>
              <a:tabLst>
                <a:tab pos="147955" algn="l"/>
              </a:tabLst>
            </a:pPr>
            <a:r>
              <a:rPr lang="en-US" dirty="0">
                <a:solidFill>
                  <a:srgbClr val="000000"/>
                </a:solidFill>
                <a:latin typeface="Times New Roman" panose="02020603050405020304" pitchFamily="18" charset="0"/>
                <a:cs typeface="Times New Roman" panose="02020603050405020304" pitchFamily="18" charset="0"/>
              </a:rPr>
              <a:t>organized by All India Council for Technical Education(AICTE) from 13 September, 2021 to 17 September, 2021.</a:t>
            </a:r>
          </a:p>
          <a:p>
            <a:pPr marL="12700" marR="8255" algn="just">
              <a:lnSpc>
                <a:spcPct val="100000"/>
              </a:lnSpc>
              <a:spcBef>
                <a:spcPts val="100"/>
              </a:spcBef>
              <a:buSzPct val="92857"/>
              <a:tabLst>
                <a:tab pos="147955" algn="l"/>
              </a:tabLst>
            </a:pPr>
            <a:r>
              <a:rPr lang="en-US" spc="-10" dirty="0" smtClean="0">
                <a:latin typeface="Times New Roman" panose="02020603050405020304" pitchFamily="18" charset="0"/>
                <a:cs typeface="Times New Roman" panose="02020603050405020304" pitchFamily="18" charset="0"/>
              </a:rPr>
              <a:t>3</a:t>
            </a:r>
            <a:r>
              <a:rPr lang="en-US" spc="-10" dirty="0" smtClean="0">
                <a:solidFill>
                  <a:srgbClr val="FF0000"/>
                </a:solidFill>
                <a:latin typeface="Times New Roman" panose="02020603050405020304" pitchFamily="18" charset="0"/>
                <a:cs typeface="Times New Roman" panose="02020603050405020304" pitchFamily="18" charset="0"/>
              </a:rPr>
              <a:t>. </a:t>
            </a:r>
            <a:r>
              <a:rPr lang="en-US" spc="-10" dirty="0">
                <a:solidFill>
                  <a:srgbClr val="FF0000"/>
                </a:solidFill>
                <a:latin typeface="Times New Roman" panose="02020603050405020304" pitchFamily="18" charset="0"/>
                <a:cs typeface="Times New Roman" panose="02020603050405020304" pitchFamily="18" charset="0"/>
              </a:rPr>
              <a:t>Dr. </a:t>
            </a:r>
            <a:r>
              <a:rPr lang="en-US" spc="-10" dirty="0" err="1">
                <a:solidFill>
                  <a:srgbClr val="FF0000"/>
                </a:solidFill>
                <a:latin typeface="Times New Roman" panose="02020603050405020304" pitchFamily="18" charset="0"/>
                <a:cs typeface="Times New Roman" panose="02020603050405020304" pitchFamily="18" charset="0"/>
              </a:rPr>
              <a:t>Raghavendra</a:t>
            </a:r>
            <a:r>
              <a:rPr lang="en-US" spc="-10" dirty="0">
                <a:solidFill>
                  <a:srgbClr val="FF0000"/>
                </a:solidFill>
                <a:latin typeface="Times New Roman" panose="02020603050405020304" pitchFamily="18" charset="0"/>
                <a:cs typeface="Times New Roman" panose="02020603050405020304" pitchFamily="18" charset="0"/>
              </a:rPr>
              <a:t> G </a:t>
            </a:r>
            <a:r>
              <a:rPr lang="en-US" spc="-10" dirty="0">
                <a:latin typeface="Times New Roman" panose="02020603050405020304" pitchFamily="18" charset="0"/>
                <a:cs typeface="Times New Roman" panose="02020603050405020304" pitchFamily="18" charset="0"/>
              </a:rPr>
              <a:t>Associate professor from </a:t>
            </a:r>
            <a:r>
              <a:rPr lang="en-US" dirty="0">
                <a:latin typeface="Times New Roman" panose="02020603050405020304" pitchFamily="18" charset="0"/>
                <a:cs typeface="Times New Roman" panose="02020603050405020304" pitchFamily="18" charset="0"/>
              </a:rPr>
              <a:t>Dept. </a:t>
            </a:r>
            <a:r>
              <a:rPr lang="en-US" spc="-5" dirty="0">
                <a:latin typeface="Times New Roman" panose="02020603050405020304" pitchFamily="18" charset="0"/>
                <a:cs typeface="Times New Roman" panose="02020603050405020304" pitchFamily="18" charset="0"/>
              </a:rPr>
              <a:t>of </a:t>
            </a:r>
            <a:r>
              <a:rPr lang="en-US" spc="-10" dirty="0">
                <a:latin typeface="Times New Roman" panose="02020603050405020304" pitchFamily="18" charset="0"/>
                <a:cs typeface="Times New Roman" panose="02020603050405020304" pitchFamily="18" charset="0"/>
              </a:rPr>
              <a:t>EEE </a:t>
            </a:r>
            <a:r>
              <a:rPr lang="en-US" spc="-5" dirty="0">
                <a:latin typeface="Times New Roman" panose="02020603050405020304" pitchFamily="18" charset="0"/>
                <a:cs typeface="Times New Roman" panose="02020603050405020304" pitchFamily="18" charset="0"/>
              </a:rPr>
              <a:t>attended </a:t>
            </a:r>
            <a:r>
              <a:rPr lang="en-US" spc="-10" dirty="0">
                <a:latin typeface="Times New Roman" panose="02020603050405020304" pitchFamily="18" charset="0"/>
                <a:cs typeface="Times New Roman" panose="02020603050405020304" pitchFamily="18" charset="0"/>
              </a:rPr>
              <a:t>AICTE </a:t>
            </a:r>
            <a:r>
              <a:rPr lang="en-US" spc="-30" dirty="0">
                <a:latin typeface="Times New Roman" panose="02020603050405020304" pitchFamily="18" charset="0"/>
                <a:cs typeface="Times New Roman" panose="02020603050405020304" pitchFamily="18" charset="0"/>
              </a:rPr>
              <a:t>Training  </a:t>
            </a:r>
            <a:r>
              <a:rPr lang="en-US" dirty="0">
                <a:latin typeface="Times New Roman" panose="02020603050405020304" pitchFamily="18" charset="0"/>
                <a:cs typeface="Times New Roman" panose="02020603050405020304" pitchFamily="18" charset="0"/>
              </a:rPr>
              <a:t>and </a:t>
            </a:r>
            <a:r>
              <a:rPr lang="en-US" spc="-10" dirty="0">
                <a:latin typeface="Times New Roman" panose="02020603050405020304" pitchFamily="18" charset="0"/>
                <a:cs typeface="Times New Roman" panose="02020603050405020304" pitchFamily="18" charset="0"/>
              </a:rPr>
              <a:t>Learning </a:t>
            </a:r>
            <a:r>
              <a:rPr lang="en-US" spc="-90" dirty="0">
                <a:latin typeface="Times New Roman" panose="02020603050405020304" pitchFamily="18" charset="0"/>
                <a:cs typeface="Times New Roman" panose="02020603050405020304" pitchFamily="18" charset="0"/>
              </a:rPr>
              <a:t>(ATAL) </a:t>
            </a:r>
            <a:r>
              <a:rPr lang="en-US" spc="-5" dirty="0">
                <a:latin typeface="Times New Roman" panose="02020603050405020304" pitchFamily="18" charset="0"/>
                <a:cs typeface="Times New Roman" panose="02020603050405020304" pitchFamily="18" charset="0"/>
              </a:rPr>
              <a:t>online </a:t>
            </a:r>
            <a:r>
              <a:rPr lang="en-US" spc="-10" dirty="0">
                <a:latin typeface="Times New Roman" panose="02020603050405020304" pitchFamily="18" charset="0"/>
                <a:cs typeface="Times New Roman" panose="02020603050405020304" pitchFamily="18" charset="0"/>
              </a:rPr>
              <a:t>Faculty development program </a:t>
            </a:r>
            <a:r>
              <a:rPr lang="en-US" dirty="0">
                <a:latin typeface="Times New Roman" panose="02020603050405020304" pitchFamily="18" charset="0"/>
                <a:cs typeface="Times New Roman" panose="02020603050405020304" pitchFamily="18" charset="0"/>
              </a:rPr>
              <a:t>on </a:t>
            </a:r>
            <a:r>
              <a:rPr lang="en-US" dirty="0">
                <a:solidFill>
                  <a:srgbClr val="000000"/>
                </a:solidFill>
                <a:latin typeface="Times New Roman" panose="02020603050405020304" pitchFamily="18" charset="0"/>
                <a:cs typeface="Times New Roman" panose="02020603050405020304" pitchFamily="18" charset="0"/>
              </a:rPr>
              <a:t>5-day online FDP on the theme "Applications of </a:t>
            </a:r>
            <a:r>
              <a:rPr lang="en-US" dirty="0" err="1">
                <a:solidFill>
                  <a:srgbClr val="000000"/>
                </a:solidFill>
                <a:latin typeface="Times New Roman" panose="02020603050405020304" pitchFamily="18" charset="0"/>
                <a:cs typeface="Times New Roman" panose="02020603050405020304" pitchFamily="18" charset="0"/>
              </a:rPr>
              <a:t>IoT</a:t>
            </a:r>
            <a:r>
              <a:rPr lang="en-US" dirty="0">
                <a:solidFill>
                  <a:srgbClr val="000000"/>
                </a:solidFill>
                <a:latin typeface="Times New Roman" panose="02020603050405020304" pitchFamily="18" charset="0"/>
                <a:cs typeface="Times New Roman" panose="02020603050405020304" pitchFamily="18" charset="0"/>
              </a:rPr>
              <a:t> in Smart Grid Systems" from 04-10-2021 to</a:t>
            </a:r>
            <a:endParaRPr lang="en-US" dirty="0">
              <a:latin typeface="Times New Roman" panose="02020603050405020304" pitchFamily="18" charset="0"/>
              <a:cs typeface="Times New Roman" panose="02020603050405020304" pitchFamily="18" charset="0"/>
            </a:endParaRPr>
          </a:p>
          <a:p>
            <a:pPr marL="12700" marR="8255" algn="just">
              <a:lnSpc>
                <a:spcPct val="100000"/>
              </a:lnSpc>
              <a:spcBef>
                <a:spcPts val="100"/>
              </a:spcBef>
              <a:buSzPct val="92857"/>
              <a:tabLst>
                <a:tab pos="147955" algn="l"/>
              </a:tabLst>
            </a:pPr>
            <a:r>
              <a:rPr lang="en-US" dirty="0" smtClean="0">
                <a:solidFill>
                  <a:srgbClr val="000000"/>
                </a:solidFill>
                <a:latin typeface="Times New Roman" panose="02020603050405020304" pitchFamily="18" charset="0"/>
                <a:cs typeface="Times New Roman" panose="02020603050405020304" pitchFamily="18" charset="0"/>
              </a:rPr>
              <a:t>08-10-2021 </a:t>
            </a:r>
            <a:r>
              <a:rPr lang="en-US" dirty="0">
                <a:solidFill>
                  <a:srgbClr val="000000"/>
                </a:solidFill>
                <a:latin typeface="Times New Roman" panose="02020603050405020304" pitchFamily="18" charset="0"/>
                <a:cs typeface="Times New Roman" panose="02020603050405020304" pitchFamily="18" charset="0"/>
              </a:rPr>
              <a:t>at </a:t>
            </a:r>
            <a:r>
              <a:rPr lang="en-US" dirty="0" err="1">
                <a:solidFill>
                  <a:srgbClr val="000000"/>
                </a:solidFill>
                <a:latin typeface="Times New Roman" panose="02020603050405020304" pitchFamily="18" charset="0"/>
                <a:cs typeface="Times New Roman" panose="02020603050405020304" pitchFamily="18" charset="0"/>
              </a:rPr>
              <a:t>Misrimal</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Navajee</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Munoth</a:t>
            </a:r>
            <a:r>
              <a:rPr lang="en-US" dirty="0">
                <a:solidFill>
                  <a:srgbClr val="000000"/>
                </a:solidFill>
                <a:latin typeface="Times New Roman" panose="02020603050405020304" pitchFamily="18" charset="0"/>
                <a:cs typeface="Times New Roman" panose="02020603050405020304" pitchFamily="18" charset="0"/>
              </a:rPr>
              <a:t> Jain Engineering College.</a:t>
            </a:r>
          </a:p>
          <a:p>
            <a:pPr marL="12700" marR="8255" algn="just">
              <a:lnSpc>
                <a:spcPct val="100000"/>
              </a:lnSpc>
              <a:spcBef>
                <a:spcPts val="100"/>
              </a:spcBef>
              <a:buSzPct val="92857"/>
              <a:tabLst>
                <a:tab pos="147955" algn="l"/>
              </a:tabLst>
            </a:pPr>
            <a:r>
              <a:rPr lang="en-US" spc="-10" dirty="0">
                <a:solidFill>
                  <a:srgbClr val="000000"/>
                </a:solidFill>
                <a:latin typeface="Times New Roman" panose="02020603050405020304" pitchFamily="18" charset="0"/>
                <a:cs typeface="Times New Roman" panose="02020603050405020304" pitchFamily="18" charset="0"/>
              </a:rPr>
              <a:t>4</a:t>
            </a:r>
            <a:r>
              <a:rPr lang="en-US" spc="-10" dirty="0" smtClean="0">
                <a:solidFill>
                  <a:srgbClr val="FF0000"/>
                </a:solidFill>
                <a:latin typeface="Times New Roman" panose="02020603050405020304" pitchFamily="18" charset="0"/>
                <a:cs typeface="Times New Roman" panose="02020603050405020304" pitchFamily="18" charset="0"/>
              </a:rPr>
              <a:t>. </a:t>
            </a:r>
            <a:r>
              <a:rPr lang="en-US" spc="-10" dirty="0">
                <a:solidFill>
                  <a:srgbClr val="FF0000"/>
                </a:solidFill>
                <a:latin typeface="Times New Roman" panose="02020603050405020304" pitchFamily="18" charset="0"/>
                <a:cs typeface="Times New Roman" panose="02020603050405020304" pitchFamily="18" charset="0"/>
              </a:rPr>
              <a:t>Mrs. </a:t>
            </a:r>
            <a:r>
              <a:rPr lang="en-US" spc="-10" dirty="0" err="1">
                <a:solidFill>
                  <a:srgbClr val="FF0000"/>
                </a:solidFill>
                <a:latin typeface="Times New Roman" panose="02020603050405020304" pitchFamily="18" charset="0"/>
                <a:cs typeface="Times New Roman" panose="02020603050405020304" pitchFamily="18" charset="0"/>
              </a:rPr>
              <a:t>Ashwini</a:t>
            </a:r>
            <a:r>
              <a:rPr lang="en-US" spc="-10" dirty="0">
                <a:solidFill>
                  <a:srgbClr val="FF0000"/>
                </a:solidFill>
                <a:latin typeface="Times New Roman" panose="02020603050405020304" pitchFamily="18" charset="0"/>
                <a:cs typeface="Times New Roman" panose="02020603050405020304" pitchFamily="18" charset="0"/>
              </a:rPr>
              <a:t> C </a:t>
            </a:r>
            <a:r>
              <a:rPr lang="en-US" spc="-10" dirty="0">
                <a:latin typeface="Times New Roman" panose="02020603050405020304" pitchFamily="18" charset="0"/>
                <a:cs typeface="Times New Roman" panose="02020603050405020304" pitchFamily="18" charset="0"/>
              </a:rPr>
              <a:t>Assistant professor from </a:t>
            </a:r>
            <a:r>
              <a:rPr lang="en-US" dirty="0">
                <a:latin typeface="Times New Roman" panose="02020603050405020304" pitchFamily="18" charset="0"/>
                <a:cs typeface="Times New Roman" panose="02020603050405020304" pitchFamily="18" charset="0"/>
              </a:rPr>
              <a:t>Dept. </a:t>
            </a:r>
            <a:r>
              <a:rPr lang="en-US" spc="-5" dirty="0">
                <a:latin typeface="Times New Roman" panose="02020603050405020304" pitchFamily="18" charset="0"/>
                <a:cs typeface="Times New Roman" panose="02020603050405020304" pitchFamily="18" charset="0"/>
              </a:rPr>
              <a:t>of </a:t>
            </a:r>
            <a:r>
              <a:rPr lang="en-US" spc="-10" dirty="0">
                <a:latin typeface="Times New Roman" panose="02020603050405020304" pitchFamily="18" charset="0"/>
                <a:cs typeface="Times New Roman" panose="02020603050405020304" pitchFamily="18" charset="0"/>
              </a:rPr>
              <a:t>EEE </a:t>
            </a:r>
            <a:r>
              <a:rPr lang="en-US" spc="-5" dirty="0">
                <a:latin typeface="Times New Roman" panose="02020603050405020304" pitchFamily="18" charset="0"/>
                <a:cs typeface="Times New Roman" panose="02020603050405020304" pitchFamily="18" charset="0"/>
              </a:rPr>
              <a:t>attended </a:t>
            </a:r>
            <a:r>
              <a:rPr lang="en-US" spc="-10" dirty="0">
                <a:latin typeface="Times New Roman" panose="02020603050405020304" pitchFamily="18" charset="0"/>
                <a:cs typeface="Times New Roman" panose="02020603050405020304" pitchFamily="18" charset="0"/>
              </a:rPr>
              <a:t>AICTE </a:t>
            </a:r>
            <a:r>
              <a:rPr lang="en-US" spc="-30" dirty="0">
                <a:latin typeface="Times New Roman" panose="02020603050405020304" pitchFamily="18" charset="0"/>
                <a:cs typeface="Times New Roman" panose="02020603050405020304" pitchFamily="18" charset="0"/>
              </a:rPr>
              <a:t>Training  </a:t>
            </a:r>
            <a:r>
              <a:rPr lang="en-US" dirty="0">
                <a:latin typeface="Times New Roman" panose="02020603050405020304" pitchFamily="18" charset="0"/>
                <a:cs typeface="Times New Roman" panose="02020603050405020304" pitchFamily="18" charset="0"/>
              </a:rPr>
              <a:t>and </a:t>
            </a:r>
            <a:r>
              <a:rPr lang="en-US" spc="-10" dirty="0">
                <a:latin typeface="Times New Roman" panose="02020603050405020304" pitchFamily="18" charset="0"/>
                <a:cs typeface="Times New Roman" panose="02020603050405020304" pitchFamily="18" charset="0"/>
              </a:rPr>
              <a:t>Learning </a:t>
            </a:r>
            <a:r>
              <a:rPr lang="en-US" spc="-90" dirty="0">
                <a:latin typeface="Times New Roman" panose="02020603050405020304" pitchFamily="18" charset="0"/>
                <a:cs typeface="Times New Roman" panose="02020603050405020304" pitchFamily="18" charset="0"/>
              </a:rPr>
              <a:t>(ATAL) </a:t>
            </a:r>
            <a:r>
              <a:rPr lang="en-US" spc="-5" dirty="0">
                <a:latin typeface="Times New Roman" panose="02020603050405020304" pitchFamily="18" charset="0"/>
                <a:cs typeface="Times New Roman" panose="02020603050405020304" pitchFamily="18" charset="0"/>
              </a:rPr>
              <a:t>online </a:t>
            </a:r>
            <a:r>
              <a:rPr lang="en-US" spc="-10" dirty="0">
                <a:latin typeface="Times New Roman" panose="02020603050405020304" pitchFamily="18" charset="0"/>
                <a:cs typeface="Times New Roman" panose="02020603050405020304" pitchFamily="18" charset="0"/>
              </a:rPr>
              <a:t>Faculty development</a:t>
            </a:r>
            <a:endParaRPr lang="en-US" dirty="0">
              <a:solidFill>
                <a:srgbClr val="000000"/>
              </a:solidFill>
              <a:latin typeface="Times New Roman" panose="02020603050405020304" pitchFamily="18" charset="0"/>
              <a:cs typeface="Times New Roman" panose="02020603050405020304" pitchFamily="18" charset="0"/>
            </a:endParaRPr>
          </a:p>
          <a:p>
            <a:pPr marL="12700" marR="8255" algn="just">
              <a:lnSpc>
                <a:spcPct val="100000"/>
              </a:lnSpc>
              <a:spcBef>
                <a:spcPts val="100"/>
              </a:spcBef>
              <a:buSzPct val="92857"/>
              <a:tabLst>
                <a:tab pos="147955" algn="l"/>
              </a:tabLst>
            </a:pPr>
            <a:r>
              <a:rPr lang="en-US" spc="-10" dirty="0" smtClean="0">
                <a:latin typeface="Times New Roman" panose="02020603050405020304" pitchFamily="18" charset="0"/>
                <a:cs typeface="Times New Roman" panose="02020603050405020304" pitchFamily="18" charset="0"/>
              </a:rPr>
              <a:t>program </a:t>
            </a:r>
            <a:r>
              <a:rPr lang="en-US" dirty="0">
                <a:latin typeface="Times New Roman" panose="02020603050405020304" pitchFamily="18" charset="0"/>
                <a:cs typeface="Times New Roman" panose="02020603050405020304" pitchFamily="18" charset="0"/>
              </a:rPr>
              <a:t>on </a:t>
            </a:r>
            <a:r>
              <a:rPr lang="en-US" dirty="0">
                <a:solidFill>
                  <a:srgbClr val="000000"/>
                </a:solidFill>
                <a:latin typeface="Times New Roman" panose="02020603050405020304" pitchFamily="18" charset="0"/>
                <a:cs typeface="Times New Roman" panose="02020603050405020304" pitchFamily="18" charset="0"/>
              </a:rPr>
              <a:t>5-day online FDP on the theme </a:t>
            </a:r>
            <a:r>
              <a:rPr lang="en-US" dirty="0" smtClean="0">
                <a:solidFill>
                  <a:srgbClr val="000000"/>
                </a:solidFill>
                <a:latin typeface="Times New Roman" panose="02020603050405020304" pitchFamily="18" charset="0"/>
                <a:cs typeface="Times New Roman" panose="02020603050405020304" pitchFamily="18" charset="0"/>
              </a:rPr>
              <a:t>"</a:t>
            </a:r>
            <a:r>
              <a:rPr lang="en-US" dirty="0">
                <a:solidFill>
                  <a:srgbClr val="000000"/>
                </a:solidFill>
                <a:latin typeface="Times New Roman" panose="02020603050405020304" pitchFamily="18" charset="0"/>
                <a:cs typeface="Times New Roman" panose="02020603050405020304" pitchFamily="18" charset="0"/>
              </a:rPr>
              <a:t>Artificial Intelligence in the Renewable Power Generation" from 18/10/2021 to 22/10/2021 at University of </a:t>
            </a:r>
            <a:r>
              <a:rPr lang="en-US" dirty="0" err="1">
                <a:solidFill>
                  <a:srgbClr val="000000"/>
                </a:solidFill>
                <a:latin typeface="Times New Roman" panose="02020603050405020304" pitchFamily="18" charset="0"/>
                <a:cs typeface="Times New Roman" panose="02020603050405020304" pitchFamily="18" charset="0"/>
              </a:rPr>
              <a:t>Lucknow</a:t>
            </a:r>
            <a:r>
              <a:rPr lang="en-US" dirty="0">
                <a:solidFill>
                  <a:srgbClr val="000000"/>
                </a:solidFill>
                <a:latin typeface="Times New Roman" panose="02020603050405020304" pitchFamily="18" charset="0"/>
                <a:cs typeface="Times New Roman" panose="02020603050405020304" pitchFamily="18" charset="0"/>
              </a:rPr>
              <a:t>.</a:t>
            </a:r>
          </a:p>
          <a:p>
            <a:pPr marL="12700" marR="8255" algn="just">
              <a:lnSpc>
                <a:spcPct val="100000"/>
              </a:lnSpc>
              <a:spcBef>
                <a:spcPts val="100"/>
              </a:spcBef>
              <a:buSzPct val="92857"/>
              <a:tabLst>
                <a:tab pos="147955" algn="l"/>
              </a:tabLst>
            </a:pPr>
            <a:r>
              <a:rPr lang="en-US" spc="-10" dirty="0">
                <a:latin typeface="Times New Roman" panose="02020603050405020304" pitchFamily="18" charset="0"/>
                <a:cs typeface="Times New Roman" panose="02020603050405020304" pitchFamily="18" charset="0"/>
              </a:rPr>
              <a:t>5</a:t>
            </a:r>
            <a:r>
              <a:rPr lang="en-US" spc="-10" dirty="0" smtClean="0">
                <a:latin typeface="Times New Roman" panose="02020603050405020304" pitchFamily="18" charset="0"/>
                <a:cs typeface="Times New Roman" panose="02020603050405020304" pitchFamily="18" charset="0"/>
              </a:rPr>
              <a:t>. </a:t>
            </a:r>
            <a:r>
              <a:rPr lang="en-US" spc="-10" dirty="0" err="1">
                <a:solidFill>
                  <a:srgbClr val="FF0000"/>
                </a:solidFill>
                <a:latin typeface="Times New Roman" panose="02020603050405020304" pitchFamily="18" charset="0"/>
                <a:cs typeface="Times New Roman" panose="02020603050405020304" pitchFamily="18" charset="0"/>
              </a:rPr>
              <a:t>Mrs</a:t>
            </a:r>
            <a:r>
              <a:rPr lang="en-US" spc="-10" dirty="0">
                <a:solidFill>
                  <a:srgbClr val="FF0000"/>
                </a:solidFill>
                <a:latin typeface="Times New Roman" panose="02020603050405020304" pitchFamily="18" charset="0"/>
                <a:cs typeface="Times New Roman" panose="02020603050405020304" pitchFamily="18" charset="0"/>
              </a:rPr>
              <a:t> Jhansi K </a:t>
            </a:r>
            <a:r>
              <a:rPr lang="en-US" spc="-10" dirty="0">
                <a:latin typeface="Times New Roman" panose="02020603050405020304" pitchFamily="18" charset="0"/>
                <a:cs typeface="Times New Roman" panose="02020603050405020304" pitchFamily="18" charset="0"/>
              </a:rPr>
              <a:t>Assistant professor from </a:t>
            </a:r>
            <a:r>
              <a:rPr lang="en-US" dirty="0">
                <a:latin typeface="Times New Roman" panose="02020603050405020304" pitchFamily="18" charset="0"/>
                <a:cs typeface="Times New Roman" panose="02020603050405020304" pitchFamily="18" charset="0"/>
              </a:rPr>
              <a:t>Dept. </a:t>
            </a:r>
            <a:r>
              <a:rPr lang="en-US" spc="-5" dirty="0">
                <a:latin typeface="Times New Roman" panose="02020603050405020304" pitchFamily="18" charset="0"/>
                <a:cs typeface="Times New Roman" panose="02020603050405020304" pitchFamily="18" charset="0"/>
              </a:rPr>
              <a:t>of </a:t>
            </a:r>
            <a:r>
              <a:rPr lang="en-US" spc="-10" dirty="0">
                <a:latin typeface="Times New Roman" panose="02020603050405020304" pitchFamily="18" charset="0"/>
                <a:cs typeface="Times New Roman" panose="02020603050405020304" pitchFamily="18" charset="0"/>
              </a:rPr>
              <a:t>EEE </a:t>
            </a:r>
            <a:r>
              <a:rPr lang="en-US" spc="-5" dirty="0">
                <a:latin typeface="Times New Roman" panose="02020603050405020304" pitchFamily="18" charset="0"/>
                <a:cs typeface="Times New Roman" panose="02020603050405020304" pitchFamily="18" charset="0"/>
              </a:rPr>
              <a:t>attended </a:t>
            </a:r>
            <a:r>
              <a:rPr lang="en-US" spc="-10" dirty="0">
                <a:latin typeface="Times New Roman" panose="02020603050405020304" pitchFamily="18" charset="0"/>
                <a:cs typeface="Times New Roman" panose="02020603050405020304" pitchFamily="18" charset="0"/>
              </a:rPr>
              <a:t>AICTE </a:t>
            </a:r>
            <a:r>
              <a:rPr lang="en-US" spc="-30" dirty="0">
                <a:latin typeface="Times New Roman" panose="02020603050405020304" pitchFamily="18" charset="0"/>
                <a:cs typeface="Times New Roman" panose="02020603050405020304" pitchFamily="18" charset="0"/>
              </a:rPr>
              <a:t>Training  </a:t>
            </a:r>
            <a:r>
              <a:rPr lang="en-US" dirty="0">
                <a:latin typeface="Times New Roman" panose="02020603050405020304" pitchFamily="18" charset="0"/>
                <a:cs typeface="Times New Roman" panose="02020603050405020304" pitchFamily="18" charset="0"/>
              </a:rPr>
              <a:t>and </a:t>
            </a:r>
            <a:r>
              <a:rPr lang="en-US" spc="-10" dirty="0">
                <a:latin typeface="Times New Roman" panose="02020603050405020304" pitchFamily="18" charset="0"/>
                <a:cs typeface="Times New Roman" panose="02020603050405020304" pitchFamily="18" charset="0"/>
              </a:rPr>
              <a:t>Learning </a:t>
            </a:r>
            <a:r>
              <a:rPr lang="en-US" spc="-90" dirty="0">
                <a:latin typeface="Times New Roman" panose="02020603050405020304" pitchFamily="18" charset="0"/>
                <a:cs typeface="Times New Roman" panose="02020603050405020304" pitchFamily="18" charset="0"/>
              </a:rPr>
              <a:t>(ATAL) </a:t>
            </a:r>
            <a:r>
              <a:rPr lang="en-US" spc="-5" dirty="0">
                <a:latin typeface="Times New Roman" panose="02020603050405020304" pitchFamily="18" charset="0"/>
                <a:cs typeface="Times New Roman" panose="02020603050405020304" pitchFamily="18" charset="0"/>
              </a:rPr>
              <a:t>online </a:t>
            </a:r>
            <a:r>
              <a:rPr lang="en-US" spc="-10" dirty="0">
                <a:latin typeface="Times New Roman" panose="02020603050405020304" pitchFamily="18" charset="0"/>
                <a:cs typeface="Times New Roman" panose="02020603050405020304" pitchFamily="18" charset="0"/>
              </a:rPr>
              <a:t>Faculty development program </a:t>
            </a:r>
            <a:r>
              <a:rPr lang="en-US" dirty="0">
                <a:latin typeface="Times New Roman" panose="02020603050405020304" pitchFamily="18" charset="0"/>
                <a:cs typeface="Times New Roman" panose="02020603050405020304" pitchFamily="18" charset="0"/>
              </a:rPr>
              <a:t>on </a:t>
            </a:r>
            <a:r>
              <a:rPr lang="en-US" dirty="0">
                <a:solidFill>
                  <a:srgbClr val="000000"/>
                </a:solidFill>
                <a:latin typeface="Times New Roman" panose="02020603050405020304" pitchFamily="18" charset="0"/>
                <a:cs typeface="Times New Roman" panose="02020603050405020304" pitchFamily="18" charset="0"/>
              </a:rPr>
              <a:t>5-day online FDP on the theme "Applications of </a:t>
            </a:r>
            <a:r>
              <a:rPr lang="en-US" dirty="0" err="1">
                <a:solidFill>
                  <a:srgbClr val="000000"/>
                </a:solidFill>
                <a:latin typeface="Times New Roman" panose="02020603050405020304" pitchFamily="18" charset="0"/>
                <a:cs typeface="Times New Roman" panose="02020603050405020304" pitchFamily="18" charset="0"/>
              </a:rPr>
              <a:t>IoT</a:t>
            </a:r>
            <a:r>
              <a:rPr lang="en-US" dirty="0">
                <a:solidFill>
                  <a:srgbClr val="000000"/>
                </a:solidFill>
                <a:latin typeface="Times New Roman" panose="02020603050405020304" pitchFamily="18" charset="0"/>
                <a:cs typeface="Times New Roman" panose="02020603050405020304" pitchFamily="18" charset="0"/>
              </a:rPr>
              <a:t> in Smart Grid Systems" from 04-10-2021 to 08-10-2021 at </a:t>
            </a:r>
            <a:r>
              <a:rPr lang="en-US" dirty="0" err="1">
                <a:solidFill>
                  <a:srgbClr val="000000"/>
                </a:solidFill>
                <a:latin typeface="Times New Roman" panose="02020603050405020304" pitchFamily="18" charset="0"/>
                <a:cs typeface="Times New Roman" panose="02020603050405020304" pitchFamily="18" charset="0"/>
              </a:rPr>
              <a:t>Misrimal</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Navajee</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Munoth</a:t>
            </a:r>
            <a:r>
              <a:rPr lang="en-US" dirty="0">
                <a:solidFill>
                  <a:srgbClr val="000000"/>
                </a:solidFill>
                <a:latin typeface="Times New Roman" panose="02020603050405020304" pitchFamily="18" charset="0"/>
                <a:cs typeface="Times New Roman" panose="02020603050405020304" pitchFamily="18" charset="0"/>
              </a:rPr>
              <a:t> Jain Engineering College</a:t>
            </a:r>
            <a:r>
              <a:rPr lang="en-US" dirty="0" smtClean="0">
                <a:solidFill>
                  <a:srgbClr val="000000"/>
                </a:solidFill>
                <a:latin typeface="Times New Roman" panose="02020603050405020304" pitchFamily="18" charset="0"/>
                <a:cs typeface="Times New Roman" panose="02020603050405020304" pitchFamily="18" charset="0"/>
              </a:rPr>
              <a:t>.</a:t>
            </a:r>
            <a:endParaRPr lang="en-US"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730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304800" y="4781550"/>
            <a:ext cx="6400800" cy="4721805"/>
          </a:xfrm>
          <a:prstGeom prst="rect">
            <a:avLst/>
          </a:prstGeom>
        </p:spPr>
        <p:txBody>
          <a:bodyPr vert="horz" wrap="square" lIns="0" tIns="12700" rIns="0" bIns="0" rtlCol="0">
            <a:spAutoFit/>
          </a:bodyPr>
          <a:lstStyle/>
          <a:p>
            <a:pPr marL="12700" marR="8890" algn="just">
              <a:lnSpc>
                <a:spcPct val="100000"/>
              </a:lnSpc>
              <a:spcBef>
                <a:spcPts val="100"/>
              </a:spcBef>
              <a:tabLst>
                <a:tab pos="1841500" algn="l"/>
              </a:tabLst>
            </a:pPr>
            <a:r>
              <a:rPr lang="en-US" sz="2400" spc="-65" dirty="0" smtClean="0">
                <a:solidFill>
                  <a:srgbClr val="C00000"/>
                </a:solidFill>
                <a:latin typeface="Times New Roman" panose="02020603050405020304" pitchFamily="18" charset="0"/>
                <a:cs typeface="Times New Roman" panose="02020603050405020304" pitchFamily="18" charset="0"/>
              </a:rPr>
              <a:t>Technical Talk</a:t>
            </a:r>
            <a:r>
              <a:rPr lang="en-US" sz="2400" spc="-65" dirty="0">
                <a:solidFill>
                  <a:srgbClr val="C00000"/>
                </a:solidFill>
                <a:latin typeface="Times New Roman" panose="02020603050405020304" pitchFamily="18" charset="0"/>
                <a:cs typeface="Times New Roman" panose="02020603050405020304" pitchFamily="18" charset="0"/>
              </a:rPr>
              <a:t> </a:t>
            </a:r>
            <a:r>
              <a:rPr sz="2400" dirty="0" smtClean="0">
                <a:solidFill>
                  <a:srgbClr val="C00000"/>
                </a:solidFill>
                <a:latin typeface="Times New Roman" panose="02020603050405020304" pitchFamily="18" charset="0"/>
                <a:cs typeface="Times New Roman" panose="02020603050405020304" pitchFamily="18" charset="0"/>
              </a:rPr>
              <a:t>ON “</a:t>
            </a:r>
            <a:r>
              <a:rPr lang="en-US" sz="2400" b="1" dirty="0">
                <a:solidFill>
                  <a:schemeClr val="accent2"/>
                </a:solidFill>
                <a:latin typeface="Times New Roman" panose="02020603050405020304" pitchFamily="18" charset="0"/>
                <a:cs typeface="Times New Roman" panose="02020603050405020304" pitchFamily="18" charset="0"/>
              </a:rPr>
              <a:t>Present Market Scenario for JOB Opportunity and Discussion on AI Analytics and the New Machine Age</a:t>
            </a:r>
            <a:r>
              <a:rPr sz="2400" spc="-5" dirty="0" smtClean="0">
                <a:solidFill>
                  <a:srgbClr val="C00000"/>
                </a:solidFill>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Department of Electrical and Electronics has arranged a technical talk on “</a:t>
            </a:r>
            <a:r>
              <a:rPr lang="en-US" b="1" dirty="0">
                <a:latin typeface="Times New Roman" panose="02020603050405020304" pitchFamily="18" charset="0"/>
                <a:cs typeface="Times New Roman" panose="02020603050405020304" pitchFamily="18" charset="0"/>
              </a:rPr>
              <a:t>Present Market Scenario for JOB Opportunity and Discussion on AI Analytics and the New Machine Age” </a:t>
            </a:r>
            <a:r>
              <a:rPr lang="en-US" dirty="0">
                <a:latin typeface="Times New Roman" panose="02020603050405020304" pitchFamily="18" charset="0"/>
                <a:cs typeface="Times New Roman" panose="02020603050405020304" pitchFamily="18" charset="0"/>
              </a:rPr>
              <a:t>to the students of EEE on 13/11/2022 department </a:t>
            </a:r>
            <a:r>
              <a:rPr lang="en-US" b="1" dirty="0">
                <a:latin typeface="Times New Roman" panose="02020603050405020304" pitchFamily="18" charset="0"/>
                <a:cs typeface="Times New Roman" panose="02020603050405020304" pitchFamily="18" charset="0"/>
              </a:rPr>
              <a:t>Mr. Nitish </a:t>
            </a:r>
            <a:r>
              <a:rPr lang="en-US" dirty="0">
                <a:latin typeface="Times New Roman" panose="02020603050405020304" pitchFamily="18" charset="0"/>
                <a:cs typeface="Times New Roman" panose="02020603050405020304" pitchFamily="18" charset="0"/>
              </a:rPr>
              <a:t>Alumni of EEE Dept. and Program Manager, SILRES ENERGY SOLUTIONS </a:t>
            </a:r>
            <a:r>
              <a:rPr lang="en-US" dirty="0" err="1">
                <a:latin typeface="Times New Roman" panose="02020603050405020304" pitchFamily="18" charset="0"/>
                <a:cs typeface="Times New Roman" panose="02020603050405020304" pitchFamily="18" charset="0"/>
              </a:rPr>
              <a:t>Pvt</a:t>
            </a:r>
            <a:r>
              <a:rPr lang="en-US" dirty="0">
                <a:latin typeface="Times New Roman" panose="02020603050405020304" pitchFamily="18" charset="0"/>
                <a:cs typeface="Times New Roman" panose="02020603050405020304" pitchFamily="18" charset="0"/>
              </a:rPr>
              <a:t> Ltd. Bengaluru.</a:t>
            </a:r>
          </a:p>
          <a:p>
            <a:pPr algn="just"/>
            <a:r>
              <a:rPr lang="en-US" dirty="0">
                <a:latin typeface="Times New Roman" panose="02020603050405020304" pitchFamily="18" charset="0"/>
                <a:cs typeface="Times New Roman" panose="02020603050405020304" pitchFamily="18" charset="0"/>
              </a:rPr>
              <a:t>The session was very interactive, where he explained the JOB Opportunity and Discussion about on AI Analytics, New Machine Age and its importance towards the upcoming generations about the technical skill set required to meet Present Market Scenario was explained very well. The students of EEE department are highly satisfied with the talk given by resource person and many students interacted with resource person after session over.</a:t>
            </a:r>
          </a:p>
        </p:txBody>
      </p:sp>
      <p:sp>
        <p:nvSpPr>
          <p:cNvPr id="2" name="TextBox 1"/>
          <p:cNvSpPr txBox="1"/>
          <p:nvPr/>
        </p:nvSpPr>
        <p:spPr>
          <a:xfrm>
            <a:off x="243840" y="3264029"/>
            <a:ext cx="6400800" cy="2044149"/>
          </a:xfrm>
          <a:prstGeom prst="rect">
            <a:avLst/>
          </a:prstGeom>
          <a:noFill/>
        </p:spPr>
        <p:txBody>
          <a:bodyPr wrap="square" rtlCol="0">
            <a:spAutoFit/>
          </a:bodyPr>
          <a:lstStyle/>
          <a:p>
            <a:pPr marL="12700" marR="13970" algn="just">
              <a:spcBef>
                <a:spcPts val="100"/>
              </a:spcBef>
              <a:buSzPct val="92857"/>
              <a:tabLst>
                <a:tab pos="147955" algn="l"/>
              </a:tabLst>
            </a:pPr>
            <a:r>
              <a:rPr lang="en-IN" dirty="0">
                <a:latin typeface="Times New Roman" panose="02020603050405020304" pitchFamily="18" charset="0"/>
                <a:cs typeface="Times New Roman" panose="02020603050405020304" pitchFamily="18" charset="0"/>
              </a:rPr>
              <a:t>12. </a:t>
            </a:r>
            <a:r>
              <a:rPr lang="en-US" spc="-10" dirty="0">
                <a:latin typeface="Times New Roman" panose="02020603050405020304" pitchFamily="18" charset="0"/>
                <a:cs typeface="Times New Roman" panose="02020603050405020304" pitchFamily="18" charset="0"/>
              </a:rPr>
              <a:t>. </a:t>
            </a:r>
            <a:r>
              <a:rPr lang="en-US" spc="-10" dirty="0">
                <a:solidFill>
                  <a:srgbClr val="FF0000"/>
                </a:solidFill>
                <a:latin typeface="Times New Roman" panose="02020603050405020304" pitchFamily="18" charset="0"/>
                <a:cs typeface="Times New Roman" panose="02020603050405020304" pitchFamily="18" charset="0"/>
              </a:rPr>
              <a:t>Mrs. </a:t>
            </a:r>
            <a:r>
              <a:rPr lang="en-US" spc="-10" dirty="0" err="1">
                <a:solidFill>
                  <a:srgbClr val="FF0000"/>
                </a:solidFill>
                <a:latin typeface="Times New Roman" panose="02020603050405020304" pitchFamily="18" charset="0"/>
                <a:cs typeface="Times New Roman" panose="02020603050405020304" pitchFamily="18" charset="0"/>
              </a:rPr>
              <a:t>Ramya</a:t>
            </a:r>
            <a:r>
              <a:rPr lang="en-US" spc="-10" dirty="0">
                <a:solidFill>
                  <a:srgbClr val="FF0000"/>
                </a:solidFill>
                <a:latin typeface="Times New Roman" panose="02020603050405020304" pitchFamily="18" charset="0"/>
                <a:cs typeface="Times New Roman" panose="02020603050405020304" pitchFamily="18" charset="0"/>
              </a:rPr>
              <a:t> M   </a:t>
            </a:r>
            <a:r>
              <a:rPr lang="en-US" spc="-10" dirty="0">
                <a:latin typeface="Times New Roman" panose="02020603050405020304" pitchFamily="18" charset="0"/>
                <a:cs typeface="Times New Roman" panose="02020603050405020304" pitchFamily="18" charset="0"/>
              </a:rPr>
              <a:t>Assistant professor from </a:t>
            </a:r>
            <a:r>
              <a:rPr lang="en-US" dirty="0">
                <a:latin typeface="Times New Roman" panose="02020603050405020304" pitchFamily="18" charset="0"/>
                <a:cs typeface="Times New Roman" panose="02020603050405020304" pitchFamily="18" charset="0"/>
              </a:rPr>
              <a:t>Dept. </a:t>
            </a:r>
            <a:r>
              <a:rPr lang="en-US" spc="-5" dirty="0">
                <a:latin typeface="Times New Roman" panose="02020603050405020304" pitchFamily="18" charset="0"/>
                <a:cs typeface="Times New Roman" panose="02020603050405020304" pitchFamily="18" charset="0"/>
              </a:rPr>
              <a:t>of </a:t>
            </a:r>
            <a:r>
              <a:rPr lang="en-US" spc="-10" dirty="0">
                <a:latin typeface="Times New Roman" panose="02020603050405020304" pitchFamily="18" charset="0"/>
                <a:cs typeface="Times New Roman" panose="02020603050405020304" pitchFamily="18" charset="0"/>
              </a:rPr>
              <a:t>EEE </a:t>
            </a:r>
            <a:r>
              <a:rPr lang="en-US" spc="-5" dirty="0">
                <a:latin typeface="Times New Roman" panose="02020603050405020304" pitchFamily="18" charset="0"/>
                <a:cs typeface="Times New Roman" panose="02020603050405020304" pitchFamily="18" charset="0"/>
              </a:rPr>
              <a:t>attended </a:t>
            </a:r>
            <a:r>
              <a:rPr lang="en-US" spc="-10" dirty="0">
                <a:latin typeface="Times New Roman" panose="02020603050405020304" pitchFamily="18" charset="0"/>
                <a:cs typeface="Times New Roman" panose="02020603050405020304" pitchFamily="18" charset="0"/>
              </a:rPr>
              <a:t>AICTE </a:t>
            </a:r>
            <a:r>
              <a:rPr lang="en-US" spc="-30" dirty="0">
                <a:latin typeface="Times New Roman" panose="02020603050405020304" pitchFamily="18" charset="0"/>
                <a:cs typeface="Times New Roman" panose="02020603050405020304" pitchFamily="18" charset="0"/>
              </a:rPr>
              <a:t>Training  </a:t>
            </a:r>
            <a:r>
              <a:rPr lang="en-US" dirty="0">
                <a:latin typeface="Times New Roman" panose="02020603050405020304" pitchFamily="18" charset="0"/>
                <a:cs typeface="Times New Roman" panose="02020603050405020304" pitchFamily="18" charset="0"/>
              </a:rPr>
              <a:t>and </a:t>
            </a:r>
            <a:r>
              <a:rPr lang="en-US" spc="-10" dirty="0">
                <a:latin typeface="Times New Roman" panose="02020603050405020304" pitchFamily="18" charset="0"/>
                <a:cs typeface="Times New Roman" panose="02020603050405020304" pitchFamily="18" charset="0"/>
              </a:rPr>
              <a:t>Learning </a:t>
            </a:r>
            <a:r>
              <a:rPr lang="en-US" spc="-90" dirty="0">
                <a:latin typeface="Times New Roman" panose="02020603050405020304" pitchFamily="18" charset="0"/>
                <a:cs typeface="Times New Roman" panose="02020603050405020304" pitchFamily="18" charset="0"/>
              </a:rPr>
              <a:t>(ATAL) </a:t>
            </a:r>
            <a:r>
              <a:rPr lang="en-US" spc="-5" dirty="0">
                <a:latin typeface="Times New Roman" panose="02020603050405020304" pitchFamily="18" charset="0"/>
                <a:cs typeface="Times New Roman" panose="02020603050405020304" pitchFamily="18" charset="0"/>
              </a:rPr>
              <a:t>online </a:t>
            </a:r>
            <a:r>
              <a:rPr lang="en-US" spc="-10" dirty="0">
                <a:latin typeface="Times New Roman" panose="02020603050405020304" pitchFamily="18" charset="0"/>
                <a:cs typeface="Times New Roman" panose="02020603050405020304" pitchFamily="18" charset="0"/>
              </a:rPr>
              <a:t>Faculty development program </a:t>
            </a:r>
            <a:r>
              <a:rPr lang="en-US" dirty="0">
                <a:latin typeface="Times New Roman" panose="02020603050405020304" pitchFamily="18" charset="0"/>
                <a:cs typeface="Times New Roman" panose="02020603050405020304" pitchFamily="18" charset="0"/>
              </a:rPr>
              <a:t>on </a:t>
            </a:r>
            <a:r>
              <a:rPr lang="en-US" dirty="0">
                <a:solidFill>
                  <a:srgbClr val="000000"/>
                </a:solidFill>
                <a:latin typeface="Times New Roman" panose="02020603050405020304" pitchFamily="18" charset="0"/>
                <a:cs typeface="Times New Roman" panose="02020603050405020304" pitchFamily="18" charset="0"/>
              </a:rPr>
              <a:t>5-day online FDP on the theme "Applications of </a:t>
            </a:r>
            <a:r>
              <a:rPr lang="en-US" dirty="0" err="1">
                <a:solidFill>
                  <a:srgbClr val="000000"/>
                </a:solidFill>
                <a:latin typeface="Times New Roman" panose="02020603050405020304" pitchFamily="18" charset="0"/>
                <a:cs typeface="Times New Roman" panose="02020603050405020304" pitchFamily="18" charset="0"/>
              </a:rPr>
              <a:t>IoT</a:t>
            </a:r>
            <a:r>
              <a:rPr lang="en-US" dirty="0">
                <a:solidFill>
                  <a:srgbClr val="000000"/>
                </a:solidFill>
                <a:latin typeface="Times New Roman" panose="02020603050405020304" pitchFamily="18" charset="0"/>
                <a:cs typeface="Times New Roman" panose="02020603050405020304" pitchFamily="18" charset="0"/>
              </a:rPr>
              <a:t> in Smart Grid Systems" from 04-10-2021 to 08-10-2021 at </a:t>
            </a:r>
            <a:r>
              <a:rPr lang="en-US" dirty="0" err="1">
                <a:solidFill>
                  <a:srgbClr val="000000"/>
                </a:solidFill>
                <a:latin typeface="Times New Roman" panose="02020603050405020304" pitchFamily="18" charset="0"/>
                <a:cs typeface="Times New Roman" panose="02020603050405020304" pitchFamily="18" charset="0"/>
              </a:rPr>
              <a:t>Misrimal</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Navajee</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Munoth</a:t>
            </a:r>
            <a:r>
              <a:rPr lang="en-US" dirty="0">
                <a:solidFill>
                  <a:srgbClr val="000000"/>
                </a:solidFill>
                <a:latin typeface="Times New Roman" panose="02020603050405020304" pitchFamily="18" charset="0"/>
                <a:cs typeface="Times New Roman" panose="02020603050405020304" pitchFamily="18" charset="0"/>
              </a:rPr>
              <a:t> Jain Engineering College</a:t>
            </a:r>
          </a:p>
          <a:p>
            <a:pPr marL="12700" marR="13970" algn="just">
              <a:lnSpc>
                <a:spcPct val="100000"/>
              </a:lnSpc>
              <a:spcBef>
                <a:spcPts val="100"/>
              </a:spcBef>
              <a:buSzPct val="92857"/>
              <a:tabLst>
                <a:tab pos="147955" algn="l"/>
              </a:tabLst>
            </a:pPr>
            <a:endParaRPr lang="en-US" dirty="0">
              <a:solidFill>
                <a:srgbClr val="000000"/>
              </a:solidFill>
              <a:latin typeface="Times New Roman" panose="02020603050405020304" pitchFamily="18" charset="0"/>
            </a:endParaRPr>
          </a:p>
          <a:p>
            <a:endParaRPr lang="en-US" dirty="0"/>
          </a:p>
        </p:txBody>
      </p:sp>
      <p:sp>
        <p:nvSpPr>
          <p:cNvPr id="3" name="TextBox 2"/>
          <p:cNvSpPr txBox="1"/>
          <p:nvPr/>
        </p:nvSpPr>
        <p:spPr>
          <a:xfrm>
            <a:off x="259080" y="133350"/>
            <a:ext cx="6446520" cy="3467616"/>
          </a:xfrm>
          <a:prstGeom prst="rect">
            <a:avLst/>
          </a:prstGeom>
          <a:noFill/>
        </p:spPr>
        <p:txBody>
          <a:bodyPr wrap="square" rtlCol="0">
            <a:spAutoFit/>
          </a:bodyPr>
          <a:lstStyle/>
          <a:p>
            <a:pPr marL="12700" marR="13970" algn="just">
              <a:lnSpc>
                <a:spcPct val="100000"/>
              </a:lnSpc>
              <a:spcBef>
                <a:spcPts val="100"/>
              </a:spcBef>
              <a:buSzPct val="92857"/>
              <a:tabLst>
                <a:tab pos="147955" algn="l"/>
              </a:tabLst>
            </a:pPr>
            <a:r>
              <a:rPr lang="en-US" dirty="0">
                <a:solidFill>
                  <a:srgbClr val="000000"/>
                </a:solidFill>
                <a:latin typeface="Times New Roman" panose="02020603050405020304" pitchFamily="18" charset="0"/>
                <a:cs typeface="Times New Roman" panose="02020603050405020304" pitchFamily="18" charset="0"/>
              </a:rPr>
              <a:t>Department of Electrical and Electronics Engineering, ATME College of Engineering, </a:t>
            </a:r>
            <a:r>
              <a:rPr lang="en-US" dirty="0" err="1">
                <a:solidFill>
                  <a:srgbClr val="000000"/>
                </a:solidFill>
                <a:latin typeface="Times New Roman" panose="02020603050405020304" pitchFamily="18" charset="0"/>
                <a:cs typeface="Times New Roman" panose="02020603050405020304" pitchFamily="18" charset="0"/>
              </a:rPr>
              <a:t>Mysuru</a:t>
            </a:r>
            <a:r>
              <a:rPr lang="en-US" dirty="0">
                <a:solidFill>
                  <a:srgbClr val="000000"/>
                </a:solidFill>
                <a:latin typeface="Times New Roman" panose="02020603050405020304" pitchFamily="18" charset="0"/>
                <a:cs typeface="Times New Roman" panose="02020603050405020304" pitchFamily="18" charset="0"/>
              </a:rPr>
              <a:t>, held from 24th- 29th September 2021.</a:t>
            </a:r>
          </a:p>
          <a:p>
            <a:pPr marL="12700" marR="13970" algn="just">
              <a:lnSpc>
                <a:spcPct val="100000"/>
              </a:lnSpc>
              <a:spcBef>
                <a:spcPts val="100"/>
              </a:spcBef>
              <a:buSzPct val="92857"/>
              <a:tabLst>
                <a:tab pos="147955" algn="l"/>
              </a:tabLst>
            </a:pPr>
            <a:r>
              <a:rPr lang="en-US" dirty="0" smtClean="0">
                <a:solidFill>
                  <a:srgbClr val="000000"/>
                </a:solidFill>
                <a:latin typeface="Times New Roman" panose="02020603050405020304" pitchFamily="18" charset="0"/>
                <a:cs typeface="Times New Roman" panose="02020603050405020304" pitchFamily="18" charset="0"/>
              </a:rPr>
              <a:t>10. </a:t>
            </a:r>
            <a:r>
              <a:rPr lang="en-IN" dirty="0" err="1">
                <a:solidFill>
                  <a:srgbClr val="FF0000"/>
                </a:solidFill>
                <a:latin typeface="Times New Roman" panose="02020603050405020304" pitchFamily="18" charset="0"/>
                <a:cs typeface="Times New Roman" panose="02020603050405020304" pitchFamily="18" charset="0"/>
              </a:rPr>
              <a:t>Mr.Akshay</a:t>
            </a:r>
            <a:r>
              <a:rPr lang="en-IN" dirty="0">
                <a:solidFill>
                  <a:srgbClr val="FF0000"/>
                </a:solidFill>
                <a:latin typeface="Times New Roman" panose="02020603050405020304" pitchFamily="18" charset="0"/>
                <a:cs typeface="Times New Roman" panose="02020603050405020304" pitchFamily="18" charset="0"/>
              </a:rPr>
              <a:t> kumar D</a:t>
            </a:r>
            <a:r>
              <a:rPr lang="en-US" spc="-10" dirty="0">
                <a:solidFill>
                  <a:srgbClr val="FF0000"/>
                </a:solidFill>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Assistant professor from </a:t>
            </a:r>
            <a:r>
              <a:rPr lang="en-US" dirty="0">
                <a:latin typeface="Times New Roman" panose="02020603050405020304" pitchFamily="18" charset="0"/>
                <a:cs typeface="Times New Roman" panose="02020603050405020304" pitchFamily="18" charset="0"/>
              </a:rPr>
              <a:t>Dept. </a:t>
            </a:r>
            <a:r>
              <a:rPr lang="en-US" spc="-5" dirty="0">
                <a:latin typeface="Times New Roman" panose="02020603050405020304" pitchFamily="18" charset="0"/>
                <a:cs typeface="Times New Roman" panose="02020603050405020304" pitchFamily="18" charset="0"/>
              </a:rPr>
              <a:t>of </a:t>
            </a:r>
            <a:r>
              <a:rPr lang="en-US" spc="-10" dirty="0">
                <a:latin typeface="Times New Roman" panose="02020603050405020304" pitchFamily="18" charset="0"/>
                <a:cs typeface="Times New Roman" panose="02020603050405020304" pitchFamily="18" charset="0"/>
              </a:rPr>
              <a:t>EEE </a:t>
            </a:r>
            <a:r>
              <a:rPr lang="en-US" spc="-5" dirty="0">
                <a:latin typeface="Times New Roman" panose="02020603050405020304" pitchFamily="18" charset="0"/>
                <a:cs typeface="Times New Roman" panose="02020603050405020304" pitchFamily="18" charset="0"/>
              </a:rPr>
              <a:t>attended </a:t>
            </a:r>
            <a:r>
              <a:rPr lang="en-IN" dirty="0">
                <a:solidFill>
                  <a:srgbClr val="000000"/>
                </a:solidFill>
                <a:latin typeface="Times New Roman" panose="02020603050405020304" pitchFamily="18" charset="0"/>
                <a:cs typeface="Times New Roman" panose="02020603050405020304" pitchFamily="18" charset="0"/>
              </a:rPr>
              <a:t> </a:t>
            </a:r>
            <a:r>
              <a:rPr lang="en-US" dirty="0">
                <a:solidFill>
                  <a:srgbClr val="000000"/>
                </a:solidFill>
                <a:latin typeface="Times New Roman" panose="02020603050405020304" pitchFamily="18" charset="0"/>
                <a:cs typeface="Times New Roman" panose="02020603050405020304" pitchFamily="18" charset="0"/>
              </a:rPr>
              <a:t>Five day online faculty Development </a:t>
            </a:r>
            <a:r>
              <a:rPr lang="en-US" dirty="0" err="1">
                <a:solidFill>
                  <a:srgbClr val="000000"/>
                </a:solidFill>
                <a:latin typeface="Times New Roman" panose="02020603050405020304" pitchFamily="18" charset="0"/>
                <a:cs typeface="Times New Roman" panose="02020603050405020304" pitchFamily="18" charset="0"/>
              </a:rPr>
              <a:t>programme</a:t>
            </a:r>
            <a:r>
              <a:rPr lang="en-US" dirty="0">
                <a:solidFill>
                  <a:srgbClr val="000000"/>
                </a:solidFill>
                <a:latin typeface="Times New Roman" panose="02020603050405020304" pitchFamily="18" charset="0"/>
                <a:cs typeface="Times New Roman" panose="02020603050405020304" pitchFamily="18" charset="0"/>
              </a:rPr>
              <a:t> on “Part </a:t>
            </a:r>
          </a:p>
          <a:p>
            <a:pPr marL="12700" marR="13970" algn="just">
              <a:spcBef>
                <a:spcPts val="100"/>
              </a:spcBef>
              <a:buSzPct val="92857"/>
              <a:tabLst>
                <a:tab pos="147955" algn="l"/>
              </a:tabLst>
            </a:pPr>
            <a:r>
              <a:rPr lang="en-US" dirty="0" smtClean="0">
                <a:solidFill>
                  <a:srgbClr val="000000"/>
                </a:solidFill>
                <a:latin typeface="Times New Roman" panose="02020603050405020304" pitchFamily="18" charset="0"/>
                <a:cs typeface="Times New Roman" panose="02020603050405020304" pitchFamily="18" charset="0"/>
              </a:rPr>
              <a:t>Universal </a:t>
            </a:r>
            <a:r>
              <a:rPr lang="en-US" dirty="0">
                <a:solidFill>
                  <a:srgbClr val="000000"/>
                </a:solidFill>
                <a:latin typeface="Times New Roman" panose="02020603050405020304" pitchFamily="18" charset="0"/>
                <a:cs typeface="Times New Roman" panose="02020603050405020304" pitchFamily="18" charset="0"/>
              </a:rPr>
              <a:t>Human Value Refresher 1” organized by AICTE from 30th August 2021 to 4th September </a:t>
            </a:r>
            <a:r>
              <a:rPr lang="en-US" dirty="0" smtClean="0">
                <a:solidFill>
                  <a:srgbClr val="000000"/>
                </a:solidFill>
                <a:latin typeface="Times New Roman" panose="02020603050405020304" pitchFamily="18" charset="0"/>
                <a:cs typeface="Times New Roman" panose="02020603050405020304" pitchFamily="18" charset="0"/>
              </a:rPr>
              <a:t>2021</a:t>
            </a:r>
          </a:p>
          <a:p>
            <a:pPr marL="12700" marR="13970" algn="just">
              <a:spcBef>
                <a:spcPts val="100"/>
              </a:spcBef>
              <a:buSzPct val="92857"/>
              <a:tabLst>
                <a:tab pos="147955" algn="l"/>
              </a:tabLst>
            </a:pPr>
            <a:r>
              <a:rPr lang="en-US" spc="-10" dirty="0" smtClean="0">
                <a:latin typeface="Times New Roman" panose="02020603050405020304" pitchFamily="18" charset="0"/>
                <a:cs typeface="Times New Roman" panose="02020603050405020304" pitchFamily="18" charset="0"/>
              </a:rPr>
              <a:t>11. </a:t>
            </a:r>
            <a:r>
              <a:rPr lang="en-IN" dirty="0" err="1">
                <a:solidFill>
                  <a:srgbClr val="FF0000"/>
                </a:solidFill>
                <a:latin typeface="Times New Roman" panose="02020603050405020304" pitchFamily="18" charset="0"/>
                <a:cs typeface="Times New Roman" panose="02020603050405020304" pitchFamily="18" charset="0"/>
              </a:rPr>
              <a:t>Mr.Akshay</a:t>
            </a:r>
            <a:r>
              <a:rPr lang="en-IN" dirty="0">
                <a:solidFill>
                  <a:srgbClr val="FF0000"/>
                </a:solidFill>
                <a:latin typeface="Times New Roman" panose="02020603050405020304" pitchFamily="18" charset="0"/>
                <a:cs typeface="Times New Roman" panose="02020603050405020304" pitchFamily="18" charset="0"/>
              </a:rPr>
              <a:t> kumar D</a:t>
            </a:r>
            <a:r>
              <a:rPr lang="en-US" spc="-10" dirty="0">
                <a:solidFill>
                  <a:srgbClr val="FF0000"/>
                </a:solidFill>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Assistant professor from </a:t>
            </a:r>
            <a:r>
              <a:rPr lang="en-US" dirty="0">
                <a:latin typeface="Times New Roman" panose="02020603050405020304" pitchFamily="18" charset="0"/>
                <a:cs typeface="Times New Roman" panose="02020603050405020304" pitchFamily="18" charset="0"/>
              </a:rPr>
              <a:t>Dept. </a:t>
            </a:r>
            <a:r>
              <a:rPr lang="en-US" spc="-5" dirty="0">
                <a:latin typeface="Times New Roman" panose="02020603050405020304" pitchFamily="18" charset="0"/>
                <a:cs typeface="Times New Roman" panose="02020603050405020304" pitchFamily="18" charset="0"/>
              </a:rPr>
              <a:t>of </a:t>
            </a:r>
            <a:r>
              <a:rPr lang="en-US" spc="-10" dirty="0">
                <a:latin typeface="Times New Roman" panose="02020603050405020304" pitchFamily="18" charset="0"/>
                <a:cs typeface="Times New Roman" panose="02020603050405020304" pitchFamily="18" charset="0"/>
              </a:rPr>
              <a:t>EEE </a:t>
            </a:r>
            <a:r>
              <a:rPr lang="en-US" spc="-5" dirty="0">
                <a:latin typeface="Times New Roman" panose="02020603050405020304" pitchFamily="18" charset="0"/>
                <a:cs typeface="Times New Roman" panose="02020603050405020304" pitchFamily="18" charset="0"/>
              </a:rPr>
              <a:t>attended </a:t>
            </a:r>
            <a:r>
              <a:rPr lang="en-US" dirty="0">
                <a:solidFill>
                  <a:srgbClr val="000000"/>
                </a:solidFill>
                <a:latin typeface="Times New Roman" panose="02020603050405020304" pitchFamily="18" charset="0"/>
                <a:cs typeface="Times New Roman" panose="02020603050405020304" pitchFamily="18" charset="0"/>
              </a:rPr>
              <a:t>One-Day Online Workshop on "How to Conduct the Student Induction (SIP) Program" on 20th September, 2021 organized by AICTE.</a:t>
            </a:r>
          </a:p>
          <a:p>
            <a:pPr marL="12700" marR="13970" algn="just">
              <a:lnSpc>
                <a:spcPct val="100000"/>
              </a:lnSpc>
              <a:spcBef>
                <a:spcPts val="100"/>
              </a:spcBef>
              <a:buSzPct val="92857"/>
              <a:tabLst>
                <a:tab pos="147955" algn="l"/>
              </a:tabLst>
            </a:pPr>
            <a:endParaRPr lang="en-US"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5.jpeg"/>
          <p:cNvPicPr/>
          <p:nvPr/>
        </p:nvPicPr>
        <p:blipFill>
          <a:blip r:embed="rId2" cstate="print"/>
          <a:stretch>
            <a:fillRect/>
          </a:stretch>
        </p:blipFill>
        <p:spPr>
          <a:xfrm>
            <a:off x="228600" y="4629149"/>
            <a:ext cx="6248400" cy="2450103"/>
          </a:xfrm>
          <a:prstGeom prst="rect">
            <a:avLst/>
          </a:prstGeom>
        </p:spPr>
      </p:pic>
      <p:sp>
        <p:nvSpPr>
          <p:cNvPr id="4" name="object 5"/>
          <p:cNvSpPr txBox="1"/>
          <p:nvPr/>
        </p:nvSpPr>
        <p:spPr>
          <a:xfrm>
            <a:off x="228600" y="7098303"/>
            <a:ext cx="6400800" cy="2598147"/>
          </a:xfrm>
          <a:prstGeom prst="rect">
            <a:avLst/>
          </a:prstGeom>
        </p:spPr>
        <p:txBody>
          <a:bodyPr vert="horz" wrap="square" lIns="0" tIns="12700" rIns="0" bIns="0" rtlCol="0">
            <a:spAutoFit/>
          </a:bodyPr>
          <a:lstStyle/>
          <a:p>
            <a:pPr marL="12700" marR="8890" algn="just">
              <a:lnSpc>
                <a:spcPct val="100000"/>
              </a:lnSpc>
              <a:spcBef>
                <a:spcPts val="100"/>
              </a:spcBef>
              <a:tabLst>
                <a:tab pos="1841500" algn="l"/>
              </a:tabLst>
            </a:pPr>
            <a:r>
              <a:rPr lang="en-US" sz="2400" spc="-65" dirty="0" smtClean="0">
                <a:solidFill>
                  <a:srgbClr val="C00000"/>
                </a:solidFill>
                <a:latin typeface="Times New Roman"/>
                <a:cs typeface="Times New Roman"/>
              </a:rPr>
              <a:t>WORKSHOP </a:t>
            </a:r>
            <a:r>
              <a:rPr sz="2400" dirty="0" smtClean="0">
                <a:solidFill>
                  <a:srgbClr val="C00000"/>
                </a:solidFill>
                <a:latin typeface="Times New Roman"/>
                <a:cs typeface="Times New Roman"/>
              </a:rPr>
              <a:t>ON </a:t>
            </a:r>
            <a:r>
              <a:rPr sz="2400" b="1" dirty="0" smtClean="0">
                <a:solidFill>
                  <a:srgbClr val="C00000"/>
                </a:solidFill>
                <a:latin typeface="Times New Roman"/>
                <a:cs typeface="Times New Roman"/>
              </a:rPr>
              <a:t>“</a:t>
            </a:r>
            <a:r>
              <a:rPr lang="en-US" sz="2400" b="1" dirty="0" smtClean="0">
                <a:solidFill>
                  <a:srgbClr val="C00000"/>
                </a:solidFill>
                <a:latin typeface="Times New Roman"/>
                <a:cs typeface="Times New Roman"/>
              </a:rPr>
              <a:t>PCB Design and IOT</a:t>
            </a:r>
            <a:r>
              <a:rPr sz="2400" b="1" spc="-5" dirty="0" smtClean="0">
                <a:solidFill>
                  <a:srgbClr val="C00000"/>
                </a:solidFill>
                <a:latin typeface="Times New Roman"/>
                <a:cs typeface="Times New Roman"/>
              </a:rPr>
              <a:t>”</a:t>
            </a:r>
            <a:endParaRPr sz="2400" b="1" dirty="0">
              <a:latin typeface="Times New Roman"/>
              <a:cs typeface="Times New Roman"/>
            </a:endParaRPr>
          </a:p>
          <a:p>
            <a:pPr algn="just"/>
            <a:r>
              <a:rPr lang="en-US" dirty="0">
                <a:latin typeface="Times New Roman" panose="02020603050405020304" pitchFamily="18" charset="0"/>
                <a:cs typeface="Times New Roman" panose="02020603050405020304" pitchFamily="18" charset="0"/>
              </a:rPr>
              <a:t>A Five-day hands-on workshop on </a:t>
            </a:r>
            <a:r>
              <a:rPr lang="en-US" b="1" dirty="0">
                <a:latin typeface="Times New Roman" panose="02020603050405020304" pitchFamily="18" charset="0"/>
                <a:cs typeface="Times New Roman" panose="02020603050405020304" pitchFamily="18" charset="0"/>
              </a:rPr>
              <a:t>“PCB Design and </a:t>
            </a:r>
            <a:r>
              <a:rPr lang="en-US" b="1" dirty="0" err="1">
                <a:latin typeface="Times New Roman" panose="02020603050405020304" pitchFamily="18" charset="0"/>
                <a:cs typeface="Times New Roman" panose="02020603050405020304" pitchFamily="18" charset="0"/>
              </a:rPr>
              <a:t>IoT</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was conducted from 22/11/2021 to 26/11/2021 in association with M/s. Ti2 Technologies, </a:t>
            </a:r>
            <a:r>
              <a:rPr lang="en-US" dirty="0" smtClean="0">
                <a:latin typeface="Times New Roman" panose="02020603050405020304" pitchFamily="18" charset="0"/>
                <a:cs typeface="Times New Roman" panose="02020603050405020304" pitchFamily="18" charset="0"/>
              </a:rPr>
              <a:t>Bangalore. Mr</a:t>
            </a:r>
            <a:r>
              <a:rPr lang="en-US" dirty="0">
                <a:latin typeface="Times New Roman" panose="02020603050405020304" pitchFamily="18" charset="0"/>
                <a:cs typeface="Times New Roman" panose="02020603050405020304" pitchFamily="18" charset="0"/>
              </a:rPr>
              <a:t>. Rakshith B, Founder and Managing Director, Ti2 Technologies, Bangalore has given consent to be resource person for the five-day hands-on workshop. Ti2 Technologies is a leading Manufacturer, Service Provider and Supplier of Programmable Logic Controllers, Programmable Automation Controllers. </a:t>
            </a:r>
          </a:p>
        </p:txBody>
      </p:sp>
      <p:grpSp>
        <p:nvGrpSpPr>
          <p:cNvPr id="5" name="Group 5"/>
          <p:cNvGrpSpPr>
            <a:grpSpLocks/>
          </p:cNvGrpSpPr>
          <p:nvPr/>
        </p:nvGrpSpPr>
        <p:grpSpPr bwMode="auto">
          <a:xfrm>
            <a:off x="271663" y="-25"/>
            <a:ext cx="6205337" cy="4610123"/>
            <a:chOff x="2045" y="-8091"/>
            <a:chExt cx="8306" cy="7481"/>
          </a:xfrm>
        </p:grpSpPr>
        <p:pic>
          <p:nvPicPr>
            <p:cNvPr id="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5" y="-4522"/>
              <a:ext cx="8306" cy="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5" y="-8091"/>
              <a:ext cx="8306" cy="3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99936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9050"/>
            <a:ext cx="6829043" cy="9668253"/>
          </a:xfrm>
          <a:prstGeom prst="rect">
            <a:avLst/>
          </a:prstGeom>
          <a:blipFill>
            <a:blip r:embed="rId2" cstate="print"/>
            <a:stretch>
              <a:fillRect/>
            </a:stretch>
          </a:blipFill>
        </p:spPr>
        <p:txBody>
          <a:bodyPr wrap="square" lIns="0" tIns="0" rIns="0" bIns="0" rtlCol="0"/>
          <a:lstStyle/>
          <a:p>
            <a:endParaRPr/>
          </a:p>
        </p:txBody>
      </p:sp>
      <p:pic>
        <p:nvPicPr>
          <p:cNvPr id="8" name="image6.jpeg" descr="Description: C:\Users\dhamu\Downloads\WhatsApp Image 2021-11-23 at 8.56.16 AM.jpeg"/>
          <p:cNvPicPr/>
          <p:nvPr/>
        </p:nvPicPr>
        <p:blipFill>
          <a:blip r:embed="rId3" cstate="print"/>
          <a:stretch>
            <a:fillRect/>
          </a:stretch>
        </p:blipFill>
        <p:spPr>
          <a:xfrm>
            <a:off x="381000" y="3979069"/>
            <a:ext cx="6019800" cy="2514599"/>
          </a:xfrm>
          <a:prstGeom prst="rect">
            <a:avLst/>
          </a:prstGeom>
        </p:spPr>
      </p:pic>
      <p:pic>
        <p:nvPicPr>
          <p:cNvPr id="9" name="image7.jpeg" descr="Description: C:\Users\dhamu\Downloads\WhatsApp Unknown 2021-12-04 at 10.05.25 AM\WhatsApp Image 2021-12-02 at 12.29.32 PM.jpeg"/>
          <p:cNvPicPr/>
          <p:nvPr/>
        </p:nvPicPr>
        <p:blipFill>
          <a:blip r:embed="rId4" cstate="print"/>
          <a:stretch>
            <a:fillRect/>
          </a:stretch>
        </p:blipFill>
        <p:spPr>
          <a:xfrm>
            <a:off x="426720" y="6381750"/>
            <a:ext cx="6019800" cy="2834005"/>
          </a:xfrm>
          <a:prstGeom prst="rect">
            <a:avLst/>
          </a:prstGeom>
        </p:spPr>
      </p:pic>
      <p:sp>
        <p:nvSpPr>
          <p:cNvPr id="4" name="TextBox 3"/>
          <p:cNvSpPr txBox="1"/>
          <p:nvPr/>
        </p:nvSpPr>
        <p:spPr>
          <a:xfrm>
            <a:off x="228600" y="133350"/>
            <a:ext cx="6324600" cy="369331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This five-day hands-on workshop was conducted for the pre-final year students of EEE with no. of participants as 86.Mr. </a:t>
            </a:r>
            <a:r>
              <a:rPr lang="en-US" dirty="0" err="1">
                <a:latin typeface="Times New Roman" panose="02020603050405020304" pitchFamily="18" charset="0"/>
                <a:cs typeface="Times New Roman" panose="02020603050405020304" pitchFamily="18" charset="0"/>
              </a:rPr>
              <a:t>Rakshith</a:t>
            </a:r>
            <a:r>
              <a:rPr lang="en-US" dirty="0">
                <a:latin typeface="Times New Roman" panose="02020603050405020304" pitchFamily="18" charset="0"/>
                <a:cs typeface="Times New Roman" panose="02020603050405020304" pitchFamily="18" charset="0"/>
              </a:rPr>
              <a:t> B, was given detailed view of basics in Digital System Design and Analog Electronics Circuits. In addition, he emphasized on Internet of Things and need of skilled professionals in the job market. He explained in detail about the various software used in </a:t>
            </a:r>
            <a:r>
              <a:rPr lang="en-US" dirty="0" err="1">
                <a:latin typeface="Times New Roman" panose="02020603050405020304" pitchFamily="18" charset="0"/>
                <a:cs typeface="Times New Roman" panose="02020603050405020304" pitchFamily="18" charset="0"/>
              </a:rPr>
              <a:t>IoT</a:t>
            </a:r>
            <a:r>
              <a:rPr lang="en-US" dirty="0">
                <a:latin typeface="Times New Roman" panose="02020603050405020304" pitchFamily="18" charset="0"/>
                <a:cs typeface="Times New Roman" panose="02020603050405020304" pitchFamily="18" charset="0"/>
              </a:rPr>
              <a:t> and to design various electronic circuits. Further, he elaborated and given hands-on experience about different types of microcontrollers and designing and manufacturing of multi-layer PCBs. The custom design and fabrication of PCBs was carried out hands-on by the participants in this workshop.</a:t>
            </a:r>
          </a:p>
          <a:p>
            <a:pPr algn="just"/>
            <a:r>
              <a:rPr lang="en-US" dirty="0">
                <a:latin typeface="Times New Roman" panose="02020603050405020304" pitchFamily="18" charset="0"/>
                <a:cs typeface="Times New Roman" panose="02020603050405020304" pitchFamily="18" charset="0"/>
              </a:rPr>
              <a:t>This hands-on workshop satisfies the need of skill development in design and fabrication of PCBs and interfacing with </a:t>
            </a:r>
            <a:r>
              <a:rPr lang="en-US" dirty="0" err="1">
                <a:latin typeface="Times New Roman" panose="02020603050405020304" pitchFamily="18" charset="0"/>
                <a:cs typeface="Times New Roman" panose="02020603050405020304" pitchFamily="18" charset="0"/>
              </a:rPr>
              <a:t>IoT</a:t>
            </a:r>
            <a:r>
              <a:rPr lang="en-US" dirty="0">
                <a:latin typeface="Times New Roman" panose="02020603050405020304" pitchFamily="18" charset="0"/>
                <a:cs typeface="Times New Roman" panose="02020603050405020304" pitchFamily="18" charset="0"/>
              </a:rPr>
              <a: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3.jpeg" descr="Description: C:\Users\Jhansi\Downloads\WhatsApp Image 2022-01-01 at 12.03.05 PM.jpeg"/>
          <p:cNvPicPr/>
          <p:nvPr/>
        </p:nvPicPr>
        <p:blipFill>
          <a:blip r:embed="rId2" cstate="print"/>
          <a:stretch>
            <a:fillRect/>
          </a:stretch>
        </p:blipFill>
        <p:spPr>
          <a:xfrm>
            <a:off x="609600" y="3867150"/>
            <a:ext cx="5600065" cy="2556510"/>
          </a:xfrm>
          <a:prstGeom prst="rect">
            <a:avLst/>
          </a:prstGeom>
        </p:spPr>
      </p:pic>
      <p:pic>
        <p:nvPicPr>
          <p:cNvPr id="6" name="image4.jpeg"/>
          <p:cNvPicPr/>
          <p:nvPr/>
        </p:nvPicPr>
        <p:blipFill>
          <a:blip r:embed="rId3" cstate="print"/>
          <a:stretch>
            <a:fillRect/>
          </a:stretch>
        </p:blipFill>
        <p:spPr>
          <a:xfrm>
            <a:off x="609599" y="6423660"/>
            <a:ext cx="5600065" cy="3082290"/>
          </a:xfrm>
          <a:prstGeom prst="rect">
            <a:avLst/>
          </a:prstGeom>
        </p:spPr>
      </p:pic>
      <p:sp>
        <p:nvSpPr>
          <p:cNvPr id="4" name="object 5"/>
          <p:cNvSpPr txBox="1"/>
          <p:nvPr/>
        </p:nvSpPr>
        <p:spPr>
          <a:xfrm>
            <a:off x="284797" y="11430"/>
            <a:ext cx="6400800" cy="4075475"/>
          </a:xfrm>
          <a:prstGeom prst="rect">
            <a:avLst/>
          </a:prstGeom>
        </p:spPr>
        <p:txBody>
          <a:bodyPr vert="horz" wrap="square" lIns="0" tIns="12700" rIns="0" bIns="0" rtlCol="0">
            <a:spAutoFit/>
          </a:bodyPr>
          <a:lstStyle/>
          <a:p>
            <a:pPr marL="12700" marR="8890" algn="just">
              <a:lnSpc>
                <a:spcPct val="100000"/>
              </a:lnSpc>
              <a:spcBef>
                <a:spcPts val="100"/>
              </a:spcBef>
              <a:tabLst>
                <a:tab pos="1841500" algn="l"/>
              </a:tabLst>
            </a:pPr>
            <a:r>
              <a:rPr lang="en-US" sz="2400" spc="-65" dirty="0" err="1" smtClean="0">
                <a:solidFill>
                  <a:srgbClr val="C00000"/>
                </a:solidFill>
                <a:latin typeface="Times New Roman"/>
                <a:cs typeface="Times New Roman"/>
              </a:rPr>
              <a:t>AlUMNI</a:t>
            </a:r>
            <a:r>
              <a:rPr lang="en-US" sz="2400" spc="-65" dirty="0" smtClean="0">
                <a:solidFill>
                  <a:srgbClr val="C00000"/>
                </a:solidFill>
                <a:latin typeface="Times New Roman"/>
                <a:cs typeface="Times New Roman"/>
              </a:rPr>
              <a:t> TALK  </a:t>
            </a:r>
            <a:r>
              <a:rPr sz="2400" b="1" dirty="0" smtClean="0">
                <a:solidFill>
                  <a:srgbClr val="C00000"/>
                </a:solidFill>
                <a:latin typeface="Times New Roman"/>
                <a:cs typeface="Times New Roman"/>
              </a:rPr>
              <a:t>ON “</a:t>
            </a:r>
            <a:r>
              <a:rPr lang="en-US" sz="2400" b="1" dirty="0" smtClean="0">
                <a:solidFill>
                  <a:srgbClr val="C00000"/>
                </a:solidFill>
                <a:latin typeface="Times New Roman"/>
                <a:cs typeface="Times New Roman"/>
              </a:rPr>
              <a:t>First Year Induction Program</a:t>
            </a:r>
            <a:r>
              <a:rPr sz="2400" b="1" spc="-5" dirty="0" smtClean="0">
                <a:solidFill>
                  <a:srgbClr val="C00000"/>
                </a:solidFill>
                <a:latin typeface="Times New Roman"/>
                <a:cs typeface="Times New Roman"/>
              </a:rPr>
              <a:t>”</a:t>
            </a:r>
            <a:endParaRPr sz="2400" b="1" dirty="0">
              <a:latin typeface="Times New Roman"/>
              <a:cs typeface="Times New Roman"/>
            </a:endParaRPr>
          </a:p>
          <a:p>
            <a:pPr algn="just"/>
            <a:r>
              <a:rPr lang="en-US" dirty="0">
                <a:latin typeface="Times New Roman" panose="02020603050405020304" pitchFamily="18" charset="0"/>
                <a:cs typeface="Times New Roman" panose="02020603050405020304" pitchFamily="18" charset="0"/>
              </a:rPr>
              <a:t>The Department of Electrical and Electronics Engineering is organized Alumni talk on </a:t>
            </a:r>
            <a:r>
              <a:rPr lang="en-US" b="1" dirty="0">
                <a:latin typeface="Times New Roman" panose="02020603050405020304" pitchFamily="18" charset="0"/>
                <a:cs typeface="Times New Roman" panose="02020603050405020304" pitchFamily="18" charset="0"/>
              </a:rPr>
              <a:t>“First Year Induction Program” 20/12/2021 </a:t>
            </a:r>
            <a:r>
              <a:rPr lang="en-US" dirty="0">
                <a:latin typeface="Times New Roman" panose="02020603050405020304" pitchFamily="18" charset="0"/>
                <a:cs typeface="Times New Roman" panose="02020603050405020304" pitchFamily="18" charset="0"/>
              </a:rPr>
              <a:t>for 1</a:t>
            </a:r>
            <a:r>
              <a:rPr lang="en-US" baseline="30000" dirty="0">
                <a:latin typeface="Times New Roman" panose="02020603050405020304" pitchFamily="18" charset="0"/>
                <a:cs typeface="Times New Roman" panose="02020603050405020304" pitchFamily="18" charset="0"/>
              </a:rPr>
              <a:t>st</a:t>
            </a:r>
            <a:r>
              <a:rPr lang="en-US" dirty="0">
                <a:latin typeface="Times New Roman" panose="02020603050405020304" pitchFamily="18" charset="0"/>
                <a:cs typeface="Times New Roman" panose="02020603050405020304" pitchFamily="18" charset="0"/>
              </a:rPr>
              <a:t> Semester </a:t>
            </a:r>
            <a:r>
              <a:rPr lang="en-US" dirty="0" err="1" smtClean="0">
                <a:latin typeface="Times New Roman" panose="02020603050405020304" pitchFamily="18" charset="0"/>
                <a:cs typeface="Times New Roman" panose="02020603050405020304" pitchFamily="18" charset="0"/>
              </a:rPr>
              <a:t>students.Ourpride</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Alumni </a:t>
            </a:r>
            <a:r>
              <a:rPr lang="en-US" b="1" dirty="0">
                <a:latin typeface="Times New Roman" panose="02020603050405020304" pitchFamily="18" charset="0"/>
                <a:cs typeface="Times New Roman" panose="02020603050405020304" pitchFamily="18" charset="0"/>
              </a:rPr>
              <a:t>Mr. KRISHNA KIRITI, BROSE FAHRZEUGTEILE SE &amp; CO.KG, GERMANY, (HARDWARE DEVELOPMENT ENGINEER/ELECTRONICS, SENSORS AND DRIVERS), </a:t>
            </a:r>
            <a:r>
              <a:rPr lang="en-US" dirty="0">
                <a:latin typeface="Times New Roman" panose="02020603050405020304" pitchFamily="18" charset="0"/>
                <a:cs typeface="Times New Roman" panose="02020603050405020304" pitchFamily="18" charset="0"/>
              </a:rPr>
              <a:t>He</a:t>
            </a:r>
          </a:p>
          <a:p>
            <a:pPr algn="just"/>
            <a:r>
              <a:rPr lang="en-US" dirty="0">
                <a:latin typeface="Times New Roman" panose="02020603050405020304" pitchFamily="18" charset="0"/>
                <a:cs typeface="Times New Roman" panose="02020603050405020304" pitchFamily="18" charset="0"/>
              </a:rPr>
              <a:t>spoke about the Electrical and Electronics Engineering department, faculty, and curriculum. He addressed the difficulties he encountered during his four-year UG journey. He inspired students studying in Electrical and Electronics and also Shares career opportunities in the Electrical field.</a:t>
            </a:r>
          </a:p>
          <a:p>
            <a:pPr algn="just"/>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202</TotalTime>
  <Words>2089</Words>
  <Application>Microsoft Office PowerPoint</Application>
  <PresentationFormat>Custom</PresentationFormat>
  <Paragraphs>171</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 Unicode MS</vt:lpstr>
      <vt:lpstr>Calibri</vt:lpstr>
      <vt:lpstr>Carlito</vt:lpstr>
      <vt:lpstr>Century Schoolbook</vt:lpstr>
      <vt:lpstr>Times New Roman</vt:lpstr>
      <vt:lpstr>Wingdings</vt:lpstr>
      <vt:lpstr>Office Theme</vt:lpstr>
      <vt:lpstr>Accredited By NAAC with “A” Grade</vt:lpstr>
      <vt:lpstr>PowerPoint Presentation</vt:lpstr>
      <vt:lpstr>PowerPoint Presentation</vt:lpstr>
      <vt:lpstr>FACULTY PARTICIPATION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Saravana</dc:creator>
  <cp:lastModifiedBy>SCE</cp:lastModifiedBy>
  <cp:revision>20</cp:revision>
  <dcterms:created xsi:type="dcterms:W3CDTF">2022-04-04T09:14:50Z</dcterms:created>
  <dcterms:modified xsi:type="dcterms:W3CDTF">2022-04-06T06:28:52Z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2021-07-20T00:00:00Z</vt:filetime>
  </property>
  <property fmtid="{D5CDD505-2E9C-101B-9397-08002B2CF9AE}" pid="3" name="Creator">
    <vt:lpwstr>Microsoft® PowerPoint® for Microsoft 365</vt:lpwstr>
  </property>
  <property fmtid="{D5CDD505-2E9C-101B-9397-08002B2CF9AE}" pid="4" name="LastSaved">
    <vt:filetime>2022-04-04T00:00:00Z</vt:filetime>
  </property>
</Properties>
</file>