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  <p:sldMasterId id="2147483734" r:id="rId2"/>
  </p:sldMasterIdLst>
  <p:notesMasterIdLst>
    <p:notesMasterId r:id="rId22"/>
  </p:notesMasterIdLst>
  <p:sldIdLst>
    <p:sldId id="341" r:id="rId3"/>
    <p:sldId id="282" r:id="rId4"/>
    <p:sldId id="348" r:id="rId5"/>
    <p:sldId id="349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59" r:id="rId16"/>
    <p:sldId id="360" r:id="rId17"/>
    <p:sldId id="361" r:id="rId18"/>
    <p:sldId id="362" r:id="rId19"/>
    <p:sldId id="363" r:id="rId20"/>
    <p:sldId id="364" r:id="rId21"/>
  </p:sldIdLst>
  <p:sldSz cx="9144000" cy="5399088"/>
  <p:notesSz cx="9144000" cy="6858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1AE4FF9-5F72-4B5F-8526-C7722D1226FA}">
          <p14:sldIdLst>
            <p14:sldId id="341"/>
            <p14:sldId id="282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763">
          <p15:clr>
            <a:srgbClr val="A4A3A4"/>
          </p15:clr>
        </p15:guide>
        <p15:guide id="2" pos="28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FF0000"/>
    <a:srgbClr val="0000FF"/>
    <a:srgbClr val="FF00FF"/>
    <a:srgbClr val="009900"/>
    <a:srgbClr val="FFFF00"/>
    <a:srgbClr val="009999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6660" autoAdjust="0"/>
  </p:normalViewPr>
  <p:slideViewPr>
    <p:cSldViewPr>
      <p:cViewPr varScale="1">
        <p:scale>
          <a:sx n="124" d="100"/>
          <a:sy n="124" d="100"/>
        </p:scale>
        <p:origin x="63" y="159"/>
      </p:cViewPr>
      <p:guideLst>
        <p:guide orient="horz" pos="1763"/>
        <p:guide pos="28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7F5CC24-30DE-442D-8A7F-0A19956C4F2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A8BAC12-6559-4A08-9900-BAB2B2E5A58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25AFA7E4-DADF-4B11-A527-D85AF5557CD5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2395538" y="514350"/>
            <a:ext cx="435292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71C26D56-5259-492A-92C4-7F7BEB7CE73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3C085EB1-A713-4882-80AD-C7EF87888F0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B03253AE-1159-4631-B94B-3AF77ADCD4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fld id="{6A5F0C5C-59AE-4F01-9C9D-947175762F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7988"/>
            <a:ext cx="7772400" cy="1157287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059113"/>
            <a:ext cx="6400800" cy="137953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568D8C3-185B-4E02-B08F-98B78D1DB8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6AD89-B95D-4F31-82E6-733C798CE2B9}" type="datetimeFigureOut">
              <a:rPr lang="zh-CN" altLang="en-US"/>
              <a:pPr>
                <a:defRPr/>
              </a:pPr>
              <a:t>2020/12/13</a:t>
            </a:fld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71F5BC8-DBD2-40B5-B48F-DFF1226533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960BB0E-FBC1-45A9-B812-E87677A6FE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0B7FC6-428B-4B53-9D4B-8F16D75C4B1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1565202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48697B-DFC1-4406-993C-089C44712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04A330-F96E-4114-9B7E-CF34738AC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869DF3-4DD3-44B7-9023-B9287E1EB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6F3F40-2F94-43C3-95A6-5F277BCEA67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2368279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15900"/>
            <a:ext cx="2057400" cy="46069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15900"/>
            <a:ext cx="6019800" cy="46069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7972DF-6AD4-459C-A951-0BD0BF68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01940D-676B-4A75-B053-5CDA3F596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C500E7-D18E-4C08-AFCB-4FF0AC718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1E7C01F-0C3A-44EA-B7F2-AB4026D76C1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9580305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065B26PPT模板">
            <a:extLst>
              <a:ext uri="{FF2B5EF4-FFF2-40B4-BE49-F238E27FC236}">
                <a16:creationId xmlns:a16="http://schemas.microsoft.com/office/drawing/2014/main" id="{A873A8EC-B7B2-4A49-9BB2-708FD13F3E1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75" y="0"/>
            <a:ext cx="9266238" cy="545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835275"/>
            <a:ext cx="7772400" cy="927100"/>
          </a:xfrm>
        </p:spPr>
        <p:txBody>
          <a:bodyPr/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noProof="1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924300"/>
            <a:ext cx="6400800" cy="865188"/>
          </a:xfrm>
        </p:spPr>
        <p:txBody>
          <a:bodyPr/>
          <a:lstStyle>
            <a:lvl1pPr marL="0" indent="0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noProof="1"/>
              <a:t>单击此处编辑母版副标题样式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7881F5-2FD7-49B0-B8AC-6901818DC5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7F842E-6488-4103-B9ED-05F017D542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3E7571-0857-49A7-A862-6B30F56BA2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7C2FE67-889C-46AA-AA97-E01957F65C9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5434467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1FCB9A-57D5-4EEE-9BAA-20ADC6C5B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1A54BA-183F-4ED3-94B0-D20ED083A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653C5A-F564-4B70-BBEF-F9A11E850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FA49603-080A-4C41-A791-AA86C1AEECC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5410480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468688"/>
            <a:ext cx="7772400" cy="10731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287588"/>
            <a:ext cx="7772400" cy="11811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D7E351-00BF-4DD3-B8F6-7EC745EAD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75C87C-8859-498E-9D9B-8AE2B03C4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23E14C-D3D5-4803-A326-40715CF7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6464447-E782-45A3-B4C3-38691A4A2DD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0765502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60475"/>
            <a:ext cx="4038600" cy="3562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60475"/>
            <a:ext cx="4038600" cy="3562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DD39E1-EEDF-4AF1-B7B7-D4998A27D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446C71-ADE5-463B-8D72-A058E91B4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CA7A8A-7FF1-452C-9E46-91612CAEC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DEB5B50-DF61-40D4-A71E-D05F13A0247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6945992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8088"/>
            <a:ext cx="4040188" cy="504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712913"/>
            <a:ext cx="4040188" cy="3109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208088"/>
            <a:ext cx="4041775" cy="504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712913"/>
            <a:ext cx="4041775" cy="3109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19C40A1-23B7-48FA-B3D2-0902671DD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935205-6C06-4C94-A200-06B3C9E6D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6AA2148-D5A2-4583-AC07-3D1019B45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C606770-F141-4CCA-BB8B-73A641DE944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226796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B0A789-2A71-46E2-99C1-F2EBBEA49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975E68-876C-4E38-8335-B16356C4D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C15DD3-24D2-4F1C-9BE4-015183DD8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EC78550-4765-4D8D-B6C3-BD0494F0596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7268830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F0452E-8164-4F96-9FBE-87E0C6949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0CC45D2-F70F-4A73-8B5C-79186D368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031333-80C9-44FA-BF5C-FFD8E0E24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E6BA66C-A9F5-4769-945D-D42EB4D3C9E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107645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3008313" cy="9159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14313"/>
            <a:ext cx="5111750" cy="46085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130300"/>
            <a:ext cx="3008313" cy="36925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82D93F-DEB1-4915-8D3B-87DCD00AD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666810-90B4-45FD-9C3E-EC67AA7CF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5BB747-EC4A-4DD8-86A3-3CF1A315C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B3A5864-C05D-4D73-BE5E-5A2164C3B61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4737126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779838"/>
            <a:ext cx="5486400" cy="4460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82600"/>
            <a:ext cx="5486400" cy="3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225925"/>
            <a:ext cx="5486400" cy="633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E66C3F-3B99-4DCF-B03A-A04E05B6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80F457-391C-4F45-A4A7-C088E219F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91D28C-16F5-480F-8906-1E9D7672A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CA3D9C8-E6C2-4873-B9BB-06BBBF04381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6686541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AFFA60A-D506-405D-BE47-78A05974EAD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15900"/>
            <a:ext cx="82296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0778078-073E-455A-AD4E-BA9A8EB3057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260475"/>
            <a:ext cx="8229600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C8229B1-2E2A-4CF2-A15B-5ED4A303A51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918075"/>
            <a:ext cx="2133600" cy="373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Tx/>
              <a:buNone/>
              <a:defRPr sz="1400">
                <a:latin typeface="+mn-lt"/>
              </a:defRPr>
            </a:lvl1pPr>
          </a:lstStyle>
          <a:p>
            <a:pPr>
              <a:defRPr/>
            </a:pPr>
            <a:fld id="{AA704783-98EB-4AAF-B5C1-C8BA541516C7}" type="datetimeFigureOut">
              <a:rPr lang="zh-CN" altLang="en-US"/>
              <a:pPr>
                <a:defRPr/>
              </a:pPr>
              <a:t>2020/12/13</a:t>
            </a:fld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0F54511-E2AB-46DC-A650-46880FDE65D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918075"/>
            <a:ext cx="2895600" cy="373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buFontTx/>
              <a:buNone/>
              <a:defRPr sz="1400">
                <a:latin typeface="+mn-lt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99DADF4-C564-4F56-BBAE-694097A75F8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918075"/>
            <a:ext cx="2133600" cy="373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00" smtClean="0"/>
            </a:lvl1pPr>
          </a:lstStyle>
          <a:p>
            <a:pPr>
              <a:defRPr/>
            </a:pPr>
            <a:fld id="{70A89101-0F5F-4E7C-A5FD-0E0B7773AFA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pic>
        <p:nvPicPr>
          <p:cNvPr id="1031" name="Picture 7" descr="065B26PPT模板">
            <a:extLst>
              <a:ext uri="{FF2B5EF4-FFF2-40B4-BE49-F238E27FC236}">
                <a16:creationId xmlns:a16="http://schemas.microsoft.com/office/drawing/2014/main" id="{D74007B4-D8D9-4BE4-AE59-7B94D51EA1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75" y="0"/>
            <a:ext cx="9266238" cy="545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2FAFDE5-3B7E-454C-81A0-F7B73880DB2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692275" y="217488"/>
            <a:ext cx="6994525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C9EAB5AE-C89F-4FA4-B247-098BEBE488A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692275" y="1260475"/>
            <a:ext cx="6994525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E3790A98-82E4-4700-8E36-943872141BA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916488"/>
            <a:ext cx="2133600" cy="376237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Tx/>
              <a:buNone/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2C5DB55B-32D7-4F59-BCC9-59207DDCA2C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916488"/>
            <a:ext cx="2895600" cy="376237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buFontTx/>
              <a:buNone/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85CE82CA-75A5-49DA-AFBF-F537AD8DE10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916488"/>
            <a:ext cx="2133600" cy="376237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00" smtClean="0"/>
            </a:lvl1pPr>
          </a:lstStyle>
          <a:p>
            <a:pPr>
              <a:defRPr/>
            </a:pPr>
            <a:fld id="{F7ACE3B4-C6AB-4153-A808-E01692B58A4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panose="020B0604020202020204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panose="020B0604020202020204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0.png"/><Relationship Id="rId7" Type="http://schemas.openxmlformats.org/officeDocument/2006/relationships/image" Target="../media/image69.png"/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0.png"/><Relationship Id="rId4" Type="http://schemas.openxmlformats.org/officeDocument/2006/relationships/image" Target="../media/image66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7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3" Type="http://schemas.openxmlformats.org/officeDocument/2006/relationships/image" Target="../media/image720.png"/><Relationship Id="rId7" Type="http://schemas.openxmlformats.org/officeDocument/2006/relationships/image" Target="../media/image760.png"/><Relationship Id="rId1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0.png"/><Relationship Id="rId11" Type="http://schemas.openxmlformats.org/officeDocument/2006/relationships/image" Target="../media/image80.png"/><Relationship Id="rId5" Type="http://schemas.openxmlformats.org/officeDocument/2006/relationships/image" Target="../media/image740.png"/><Relationship Id="rId10" Type="http://schemas.openxmlformats.org/officeDocument/2006/relationships/image" Target="../media/image79.png"/><Relationship Id="rId4" Type="http://schemas.openxmlformats.org/officeDocument/2006/relationships/image" Target="../media/image730.png"/><Relationship Id="rId9" Type="http://schemas.openxmlformats.org/officeDocument/2006/relationships/image" Target="../media/image78.png"/><Relationship Id="rId14" Type="http://schemas.openxmlformats.org/officeDocument/2006/relationships/image" Target="../media/image8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12" Type="http://schemas.openxmlformats.org/officeDocument/2006/relationships/image" Target="../media/image94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5" Type="http://schemas.openxmlformats.org/officeDocument/2006/relationships/image" Target="../media/image87.png"/><Relationship Id="rId10" Type="http://schemas.openxmlformats.org/officeDocument/2006/relationships/image" Target="../media/image92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05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1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11" Type="http://schemas.openxmlformats.org/officeDocument/2006/relationships/image" Target="../media/image103.png"/><Relationship Id="rId5" Type="http://schemas.openxmlformats.org/officeDocument/2006/relationships/image" Target="../media/image97.png"/><Relationship Id="rId10" Type="http://schemas.openxmlformats.org/officeDocument/2006/relationships/image" Target="../media/image102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10" Type="http://schemas.openxmlformats.org/officeDocument/2006/relationships/image" Target="../media/image114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116.png"/><Relationship Id="rId7" Type="http://schemas.openxmlformats.org/officeDocument/2006/relationships/image" Target="../media/image120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10" Type="http://schemas.openxmlformats.org/officeDocument/2006/relationships/image" Target="../media/image123.png"/><Relationship Id="rId4" Type="http://schemas.openxmlformats.org/officeDocument/2006/relationships/image" Target="../media/image117.png"/><Relationship Id="rId9" Type="http://schemas.openxmlformats.org/officeDocument/2006/relationships/image" Target="../media/image1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1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7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5" Type="http://schemas.openxmlformats.org/officeDocument/2006/relationships/image" Target="../media/image131.png"/><Relationship Id="rId4" Type="http://schemas.openxmlformats.org/officeDocument/2006/relationships/image" Target="../media/image1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0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434" name="Rectangle 2">
                <a:extLst>
                  <a:ext uri="{FF2B5EF4-FFF2-40B4-BE49-F238E27FC236}">
                    <a16:creationId xmlns:a16="http://schemas.microsoft.com/office/drawing/2014/main" id="{1AD87C10-EBC1-4370-A688-7472ED5F8CC0}"/>
                  </a:ext>
                </a:extLst>
              </p:cNvPr>
              <p:cNvSpPr>
                <a:spLocks noGrp="1" noChangeArrowheads="1"/>
              </p:cNvSpPr>
              <p:nvPr>
                <p:ph type="ctrTitle"/>
              </p:nvPr>
            </p:nvSpPr>
            <p:spPr>
              <a:xfrm>
                <a:off x="1331640" y="1043360"/>
                <a:ext cx="6840760" cy="1656184"/>
              </a:xfrm>
            </p:spPr>
            <p:txBody>
              <a:bodyPr/>
              <a:lstStyle/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4000" b="1" dirty="0">
                    <a:solidFill>
                      <a:srgbClr val="00B0F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第四章</a:t>
                </a:r>
                <a:br>
                  <a:rPr lang="en-US" altLang="zh-CN" sz="40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</a:br>
                <a:r>
                  <a:rPr lang="zh-CN" altLang="en-US" sz="4000" b="1" dirty="0">
                    <a:solidFill>
                      <a:srgbClr val="00B0F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插值法</a:t>
                </a:r>
                <a14:m>
                  <m:oMath xmlns:m="http://schemas.openxmlformats.org/officeDocument/2006/math">
                    <m:r>
                      <a:rPr lang="en-US" altLang="zh-CN" sz="40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40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𝟔</m:t>
                    </m:r>
                    <m:r>
                      <a:rPr lang="en-US" altLang="zh-CN" sz="40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)—</m:t>
                    </m:r>
                  </m:oMath>
                </a14:m>
                <a:r>
                  <a:rPr lang="zh-CN" altLang="en-US" sz="4000" b="1" dirty="0">
                    <a:solidFill>
                      <a:srgbClr val="00B0F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三次样条插值</a:t>
                </a:r>
              </a:p>
            </p:txBody>
          </p:sp>
        </mc:Choice>
        <mc:Fallback xmlns="">
          <p:sp>
            <p:nvSpPr>
              <p:cNvPr id="18434" name="Rectangle 2">
                <a:extLst>
                  <a:ext uri="{FF2B5EF4-FFF2-40B4-BE49-F238E27FC236}">
                    <a16:creationId xmlns:a16="http://schemas.microsoft.com/office/drawing/2014/main" id="{1AD87C10-EBC1-4370-A688-7472ED5F8C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331640" y="1043360"/>
                <a:ext cx="6840760" cy="1656184"/>
              </a:xfrm>
              <a:blipFill>
                <a:blip r:embed="rId2"/>
                <a:stretch>
                  <a:fillRect t="-1103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5">
                <a:extLst>
                  <a:ext uri="{FF2B5EF4-FFF2-40B4-BE49-F238E27FC236}">
                    <a16:creationId xmlns:a16="http://schemas.microsoft.com/office/drawing/2014/main" id="{7BEF76B6-1E36-4F28-8D90-7F8A01002833}"/>
                  </a:ext>
                </a:extLst>
              </p:cNvPr>
              <p:cNvSpPr txBox="1"/>
              <p:nvPr/>
            </p:nvSpPr>
            <p:spPr bwMode="auto">
              <a:xfrm>
                <a:off x="476338" y="611646"/>
                <a:ext cx="2304256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1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1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  <m:sup>
                          <m:r>
                            <a:rPr lang="en-US" altLang="zh-CN" sz="2000" b="1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altLang="zh-CN" sz="2000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000" b="1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1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en-US" altLang="zh-CN" sz="2000" b="1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altLang="zh-CN" sz="2000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zh-CN" altLang="en-US" sz="2000" b="1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7" name="Object 35">
                <a:extLst>
                  <a:ext uri="{FF2B5EF4-FFF2-40B4-BE49-F238E27FC236}">
                    <a16:creationId xmlns:a16="http://schemas.microsoft.com/office/drawing/2014/main" id="{7BEF76B6-1E36-4F28-8D90-7F8A01002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6338" y="611646"/>
                <a:ext cx="2304256" cy="4603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19">
                <a:extLst>
                  <a:ext uri="{FF2B5EF4-FFF2-40B4-BE49-F238E27FC236}">
                    <a16:creationId xmlns:a16="http://schemas.microsoft.com/office/drawing/2014/main" id="{D182DDD8-48B7-40CE-AD19-4B8F5427713C}"/>
                  </a:ext>
                </a:extLst>
              </p:cNvPr>
              <p:cNvSpPr txBox="1"/>
              <p:nvPr/>
            </p:nvSpPr>
            <p:spPr bwMode="auto">
              <a:xfrm>
                <a:off x="2617669" y="524629"/>
                <a:ext cx="3240360" cy="64493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r>
                          <a:rPr lang="zh-CN" alt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den>
                    </m:f>
                    <m:sSub>
                      <m:sSubPr>
                        <m:ctrlPr>
                          <a:rPr lang="zh-CN" alt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zh-CN" alt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zh-CN" alt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zh-CN" alt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en-US" sz="2000" b="1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2000" b="1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sz="2000" b="1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000" b="1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1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r>
                          <a:rPr lang="zh-CN" altLang="en-US" sz="2000" b="1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sSub>
                      <m:sSubPr>
                        <m:ctrlPr>
                          <a:rPr lang="zh-CN" altLang="en-US" sz="2000" b="1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1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zh-CN" altLang="en-US" sz="2000" b="1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zh-CN" alt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zh-CN" alt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zh-CN" alt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zh-CN" alt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zh-CN" alt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000" b="1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" name="Object 19">
                <a:extLst>
                  <a:ext uri="{FF2B5EF4-FFF2-40B4-BE49-F238E27FC236}">
                    <a16:creationId xmlns:a16="http://schemas.microsoft.com/office/drawing/2014/main" id="{D182DDD8-48B7-40CE-AD19-4B8F54277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17669" y="524629"/>
                <a:ext cx="3240360" cy="6449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19">
                <a:extLst>
                  <a:ext uri="{FF2B5EF4-FFF2-40B4-BE49-F238E27FC236}">
                    <a16:creationId xmlns:a16="http://schemas.microsoft.com/office/drawing/2014/main" id="{78733455-933C-49DA-B5E4-429135920D11}"/>
                  </a:ext>
                </a:extLst>
              </p:cNvPr>
              <p:cNvSpPr txBox="1"/>
              <p:nvPr/>
            </p:nvSpPr>
            <p:spPr bwMode="auto">
              <a:xfrm>
                <a:off x="5714012" y="519367"/>
                <a:ext cx="3538507" cy="64493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en-US" sz="2000" b="1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2000" b="1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sz="2000" b="1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r>
                          <a:rPr lang="en-US" altLang="zh-CN" sz="2000" b="1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sSub>
                      <m:sSubPr>
                        <m:ctrlPr>
                          <a:rPr lang="zh-CN" altLang="en-US" sz="2000" b="1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1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zh-CN" altLang="en-US" sz="2000" b="1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den>
                    </m:f>
                    <m:sSub>
                      <m:sSubPr>
                        <m:ctrlPr>
                          <a:rPr lang="zh-CN" alt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zh-CN" alt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zh-CN" alt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zh-CN" alt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zh-CN" alt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000" b="1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" name="Object 19">
                <a:extLst>
                  <a:ext uri="{FF2B5EF4-FFF2-40B4-BE49-F238E27FC236}">
                    <a16:creationId xmlns:a16="http://schemas.microsoft.com/office/drawing/2014/main" id="{78733455-933C-49DA-B5E4-429135920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4012" y="519367"/>
                <a:ext cx="3538507" cy="6449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52">
                <a:extLst>
                  <a:ext uri="{FF2B5EF4-FFF2-40B4-BE49-F238E27FC236}">
                    <a16:creationId xmlns:a16="http://schemas.microsoft.com/office/drawing/2014/main" id="{40EA46D5-48A1-4721-ACCB-C80CBF9570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609" y="1746221"/>
                <a:ext cx="3888432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可得关于参数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𝑴</m:t>
                    </m:r>
                    <m:r>
                      <a:rPr lang="en-US" altLang="zh-CN" sz="2400" b="1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𝒊</m:t>
                    </m:r>
                  </m:oMath>
                </a14:m>
                <a:r>
                  <a:rPr lang="en-US" altLang="zh-CN" sz="2400" b="1" i="1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的方程组，</a:t>
                </a:r>
              </a:p>
            </p:txBody>
          </p:sp>
        </mc:Choice>
        <mc:Fallback xmlns="">
          <p:sp>
            <p:nvSpPr>
              <p:cNvPr id="10" name="Rectangle 52">
                <a:extLst>
                  <a:ext uri="{FF2B5EF4-FFF2-40B4-BE49-F238E27FC236}">
                    <a16:creationId xmlns:a16="http://schemas.microsoft.com/office/drawing/2014/main" id="{40EA46D5-48A1-4721-ACCB-C80CBF9570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1609" y="1746221"/>
                <a:ext cx="3888432" cy="381000"/>
              </a:xfrm>
              <a:prstGeom prst="rect">
                <a:avLst/>
              </a:prstGeom>
              <a:blipFill>
                <a:blip r:embed="rId7"/>
                <a:stretch>
                  <a:fillRect l="-4702" t="-28571" r="-4389" b="-3968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A0368A64-37EF-4BC2-8FCE-EAA3F729DD93}"/>
                  </a:ext>
                </a:extLst>
              </p:cNvPr>
              <p:cNvSpPr/>
              <p:nvPr/>
            </p:nvSpPr>
            <p:spPr>
              <a:xfrm>
                <a:off x="1331640" y="2233722"/>
                <a:ext cx="6768752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  <m:sub>
                          <m:r>
                            <a:rPr lang="zh-CN" altLang="en-US" sz="2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sSub>
                        <m:sSubPr>
                          <m:ctrlPr>
                            <a:rPr lang="zh-CN" altLang="en-US" sz="2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zh-CN" altLang="en-US" sz="2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sz="2200" b="1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200" b="1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200" b="1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200" b="1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zh-CN" altLang="en-US" sz="2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zh-CN" altLang="en-US" sz="2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zh-CN" altLang="en-US" sz="2200" b="1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zh-CN" altLang="en-US" sz="2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sSub>
                        <m:sSubPr>
                          <m:ctrlPr>
                            <a:rPr lang="zh-CN" altLang="en-US" sz="2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zh-CN" altLang="en-US" sz="2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sz="2200" b="1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200" b="1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200" b="1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m:rPr>
                          <m:nor/>
                        </m:rPr>
                        <a:rPr lang="zh-CN" altLang="en-US" sz="22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200" b="1" i="1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</m:m>
                      <m:r>
                        <a:rPr lang="en-US" altLang="zh-CN" sz="2200" b="1" i="1" smtClean="0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200" b="1" i="1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zh-CN" altLang="en-US" sz="2200" b="1" i="0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200" b="1" i="0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200" b="1" i="0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200" b="1" i="0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200" b="1" i="0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</a:rPr>
                        <m:t>,⋯,</m:t>
                      </m:r>
                      <m:r>
                        <a:rPr lang="zh-CN" altLang="en-US" sz="2200" b="1" i="1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zh-CN" altLang="en-US" sz="2200" b="1" i="0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200" b="1" i="0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2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A0368A64-37EF-4BC2-8FCE-EAA3F729DD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233722"/>
                <a:ext cx="6768752" cy="430887"/>
              </a:xfrm>
              <a:prstGeom prst="rect">
                <a:avLst/>
              </a:prstGeom>
              <a:blipFill>
                <a:blip r:embed="rId8"/>
                <a:stretch>
                  <a:fillRect b="-18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82">
                <a:extLst>
                  <a:ext uri="{FF2B5EF4-FFF2-40B4-BE49-F238E27FC236}">
                    <a16:creationId xmlns:a16="http://schemas.microsoft.com/office/drawing/2014/main" id="{50EDD540-0B2E-43B9-A0B0-6534D038C791}"/>
                  </a:ext>
                </a:extLst>
              </p:cNvPr>
              <p:cNvSpPr txBox="1"/>
              <p:nvPr/>
            </p:nvSpPr>
            <p:spPr bwMode="auto">
              <a:xfrm>
                <a:off x="1149145" y="2801241"/>
                <a:ext cx="1728192" cy="7088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zh-CN" altLang="en-US" sz="22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den>
                    </m:f>
                    <m:r>
                      <a:rPr lang="zh-CN" altLang="en-US" sz="22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200" b="1" dirty="0">
                    <a:solidFill>
                      <a:srgbClr val="0000FF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5" name="Object 82">
                <a:extLst>
                  <a:ext uri="{FF2B5EF4-FFF2-40B4-BE49-F238E27FC236}">
                    <a16:creationId xmlns:a16="http://schemas.microsoft.com/office/drawing/2014/main" id="{50EDD540-0B2E-43B9-A0B0-6534D038C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9145" y="2801241"/>
                <a:ext cx="1728192" cy="70881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 Box 83">
            <a:extLst>
              <a:ext uri="{FF2B5EF4-FFF2-40B4-BE49-F238E27FC236}">
                <a16:creationId xmlns:a16="http://schemas.microsoft.com/office/drawing/2014/main" id="{2A5B2F3C-218B-4778-BBEF-EEFB0FB6D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031" y="2849701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其中</a:t>
            </a:r>
            <a:endParaRPr lang="zh-CN" altLang="en-US" sz="20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8E7E2EB7-13FC-4850-9748-B35D7A26D6C6}"/>
                  </a:ext>
                </a:extLst>
              </p:cNvPr>
              <p:cNvSpPr/>
              <p:nvPr/>
            </p:nvSpPr>
            <p:spPr>
              <a:xfrm>
                <a:off x="2854046" y="2791114"/>
                <a:ext cx="2911927" cy="6282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zh-CN" altLang="en-US" sz="22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2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zh-CN" altLang="en-US" sz="22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den>
                    </m:f>
                    <m:r>
                      <a:rPr lang="en-US" altLang="zh-CN" sz="2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200" b="1" dirty="0">
                    <a:solidFill>
                      <a:srgbClr val="0000FF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8E7E2EB7-13FC-4850-9748-B35D7A26D6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046" y="2791114"/>
                <a:ext cx="2911927" cy="62824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277A103-F987-47C6-B6D4-76BD100341BC}"/>
                  </a:ext>
                </a:extLst>
              </p:cNvPr>
              <p:cNvSpPr/>
              <p:nvPr/>
            </p:nvSpPr>
            <p:spPr>
              <a:xfrm>
                <a:off x="1120866" y="3485744"/>
                <a:ext cx="6264696" cy="6910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zh-CN" altLang="en-US" sz="22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num>
                      <m:den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en-US" sz="22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zh-CN" altLang="en-US" sz="22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zh-CN" altLang="en-US" sz="22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sz="22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en-US" sz="22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zh-CN" altLang="en-US" sz="22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zh-CN" altLang="en-US" sz="22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zh-CN" altLang="en-US" sz="22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den>
                        </m:f>
                        <m: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en-US" sz="22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zh-CN" altLang="en-US" sz="22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en-US" sz="22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zh-CN" altLang="en-US" sz="22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zh-CN" altLang="en-US" sz="22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2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zh-CN" altLang="en-US" sz="22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zh-CN" altLang="en-US" sz="22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zh-CN" altLang="en-US" sz="22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2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zh-CN" sz="2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altLang="zh-CN" sz="2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200" b="1" dirty="0">
                    <a:solidFill>
                      <a:srgbClr val="0000FF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277A103-F987-47C6-B6D4-76BD1003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866" y="3485744"/>
                <a:ext cx="6264696" cy="6910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E20ABA20-86E1-4BC1-9FF5-3FDF61C28BAD}"/>
              </a:ext>
            </a:extLst>
          </p:cNvPr>
          <p:cNvGrpSpPr/>
          <p:nvPr/>
        </p:nvGrpSpPr>
        <p:grpSpPr>
          <a:xfrm>
            <a:off x="449472" y="4368150"/>
            <a:ext cx="5257861" cy="461665"/>
            <a:chOff x="449472" y="4368150"/>
            <a:chExt cx="5257861" cy="461665"/>
          </a:xfrm>
        </p:grpSpPr>
        <p:sp>
          <p:nvSpPr>
            <p:cNvPr id="25" name="Text Box 3">
              <a:extLst>
                <a:ext uri="{FF2B5EF4-FFF2-40B4-BE49-F238E27FC236}">
                  <a16:creationId xmlns:a16="http://schemas.microsoft.com/office/drawing/2014/main" id="{18E831D8-176C-4C31-AC40-90AEBD6C21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472" y="4368150"/>
              <a:ext cx="525786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这里有</a:t>
              </a:r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      </a:t>
              </a:r>
              <a:r>
                <a:rPr lang="zh-CN" altLang="en-US" sz="24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个未知数，       个方程，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4">
                  <a:extLst>
                    <a:ext uri="{FF2B5EF4-FFF2-40B4-BE49-F238E27FC236}">
                      <a16:creationId xmlns:a16="http://schemas.microsoft.com/office/drawing/2014/main" id="{4BA728A1-7C44-4426-AEE1-E85A89B3CF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57698" y="4382434"/>
                  <a:ext cx="825500" cy="3810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𝒏</m:t>
                        </m:r>
                        <m:r>
                          <a:rPr lang="en-US" altLang="zh-CN" sz="2400" b="1" i="1" dirty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</m:t>
                        </m:r>
                        <m:r>
                          <a:rPr lang="en-US" altLang="zh-CN" sz="2400" b="1" i="1" dirty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altLang="zh-CN" sz="2400" b="1" dirty="0">
                    <a:solidFill>
                      <a:srgbClr val="0099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6" name="Rectangle 4">
                  <a:extLst>
                    <a:ext uri="{FF2B5EF4-FFF2-40B4-BE49-F238E27FC236}">
                      <a16:creationId xmlns:a16="http://schemas.microsoft.com/office/drawing/2014/main" id="{4BA728A1-7C44-4426-AEE1-E85A89B3CF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57698" y="4382434"/>
                  <a:ext cx="825500" cy="381000"/>
                </a:xfrm>
                <a:prstGeom prst="rect">
                  <a:avLst/>
                </a:prstGeom>
                <a:blipFill>
                  <a:blip r:embed="rId12"/>
                  <a:stretch>
                    <a:fillRect b="-8065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5">
                  <a:extLst>
                    <a:ext uri="{FF2B5EF4-FFF2-40B4-BE49-F238E27FC236}">
                      <a16:creationId xmlns:a16="http://schemas.microsoft.com/office/drawing/2014/main" id="{D4B640FD-7851-4481-9E75-F6A673DB94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48708" y="4382433"/>
                  <a:ext cx="792163" cy="44211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𝒏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+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7" name="Rectangle 5">
                  <a:extLst>
                    <a:ext uri="{FF2B5EF4-FFF2-40B4-BE49-F238E27FC236}">
                      <a16:creationId xmlns:a16="http://schemas.microsoft.com/office/drawing/2014/main" id="{D4B640FD-7851-4481-9E75-F6A673DB94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48708" y="4382433"/>
                  <a:ext cx="792163" cy="442119"/>
                </a:xfrm>
                <a:prstGeom prst="rect">
                  <a:avLst/>
                </a:prstGeom>
                <a:blipFill>
                  <a:blip r:embed="rId13"/>
                  <a:stretch>
                    <a:fillRect l="-11538" r="-5385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Text Box 6">
            <a:extLst>
              <a:ext uri="{FF2B5EF4-FFF2-40B4-BE49-F238E27FC236}">
                <a16:creationId xmlns:a16="http://schemas.microsoft.com/office/drawing/2014/main" id="{8692E5F0-BC92-4104-A0D9-B96A65EA0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088" y="4374675"/>
            <a:ext cx="317102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还需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增加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个方程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19">
                <a:extLst>
                  <a:ext uri="{FF2B5EF4-FFF2-40B4-BE49-F238E27FC236}">
                    <a16:creationId xmlns:a16="http://schemas.microsoft.com/office/drawing/2014/main" id="{F03560AB-EF45-4C82-85C1-09CBE8B7C5F3}"/>
                  </a:ext>
                </a:extLst>
              </p:cNvPr>
              <p:cNvSpPr txBox="1"/>
              <p:nvPr/>
            </p:nvSpPr>
            <p:spPr bwMode="auto">
              <a:xfrm>
                <a:off x="1428824" y="1138402"/>
                <a:ext cx="6108747" cy="64493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0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r>
                          <a:rPr lang="zh-CN" alt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den>
                    </m:f>
                    <m:sSub>
                      <m:sSubPr>
                        <m:ctrlPr>
                          <a:rPr lang="zh-CN" alt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zh-CN" alt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zh-CN" alt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zh-CN" altLang="en-US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en-US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en-US" sz="20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zh-CN" altLang="en-US" sz="20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20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num>
                          <m:den>
                            <m:r>
                              <a:rPr lang="zh-CN" altLang="en-US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zh-CN" alt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zh-CN" alt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den>
                    </m:f>
                    <m:sSub>
                      <m:sSubPr>
                        <m:ctrlPr>
                          <a:rPr lang="zh-CN" alt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zh-CN" alt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zh-CN" altLang="en-US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zh-CN" altLang="en-US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en-US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den>
                    </m:f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zh-CN" altLang="en-US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zh-CN" alt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zh-CN" altLang="en-US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zh-CN" altLang="en-US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en-US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0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000" b="1" dirty="0">
                    <a:solidFill>
                      <a:srgbClr val="00206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7" name="Object 19">
                <a:extLst>
                  <a:ext uri="{FF2B5EF4-FFF2-40B4-BE49-F238E27FC236}">
                    <a16:creationId xmlns:a16="http://schemas.microsoft.com/office/drawing/2014/main" id="{F03560AB-EF45-4C82-85C1-09CBE8B7C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28824" y="1138402"/>
                <a:ext cx="6108747" cy="64493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00088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2" grpId="0"/>
      <p:bldP spid="15" grpId="0"/>
      <p:bldP spid="16" grpId="0"/>
      <p:bldP spid="23" grpId="0"/>
      <p:bldP spid="24" grpId="0"/>
      <p:bldP spid="28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38">
                <a:extLst>
                  <a:ext uri="{FF2B5EF4-FFF2-40B4-BE49-F238E27FC236}">
                    <a16:creationId xmlns:a16="http://schemas.microsoft.com/office/drawing/2014/main" id="{7B685457-88CB-4EE6-AF57-D35C4CB9D2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3002" y="673694"/>
                <a:ext cx="6407149" cy="4619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对于 </a:t>
                </a:r>
                <a:r>
                  <a:rPr lang="en-US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Ⅰ </a:t>
                </a:r>
                <a:r>
                  <a:rPr lang="zh-CN" alt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类边界条件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𝑺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𝑺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zh-CN" altLang="en-US" sz="24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 Box 38">
                <a:extLst>
                  <a:ext uri="{FF2B5EF4-FFF2-40B4-BE49-F238E27FC236}">
                    <a16:creationId xmlns:a16="http://schemas.microsoft.com/office/drawing/2014/main" id="{7B685457-88CB-4EE6-AF57-D35C4CB9D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3002" y="673694"/>
                <a:ext cx="6407149" cy="461963"/>
              </a:xfrm>
              <a:prstGeom prst="rect">
                <a:avLst/>
              </a:prstGeom>
              <a:blipFill>
                <a:blip r:embed="rId2"/>
                <a:stretch>
                  <a:fillRect l="-1522" t="-14667" b="-32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40">
                <a:extLst>
                  <a:ext uri="{FF2B5EF4-FFF2-40B4-BE49-F238E27FC236}">
                    <a16:creationId xmlns:a16="http://schemas.microsoft.com/office/drawing/2014/main" id="{EF298391-CC6D-4C04-8EFC-C5A311EDD7AA}"/>
                  </a:ext>
                </a:extLst>
              </p:cNvPr>
              <p:cNvSpPr txBox="1"/>
              <p:nvPr/>
            </p:nvSpPr>
            <p:spPr bwMode="auto">
              <a:xfrm>
                <a:off x="1691680" y="2717853"/>
                <a:ext cx="5611217" cy="811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2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sSub>
                      <m:sSubPr>
                        <m:ctrlP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zh-CN" altLang="en-US" sz="22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zh-CN" altLang="en-US" sz="22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num>
                      <m:den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en-US" sz="22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zh-CN" altLang="en-US" sz="22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en-US" sz="22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zh-CN" altLang="en-US" sz="22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zh-CN" altLang="en-US" sz="22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US" altLang="zh-CN" sz="22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den>
                        </m:f>
                        <m: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zh-CN" altLang="en-US" sz="22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m>
                      <m:mPr>
                        <m:plcHide m:val="on"/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</m:mr>
                    </m:m>
                    <m:r>
                      <a:rPr lang="zh-CN" altLang="en-US" sz="22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zh-CN" altLang="en-US" sz="22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2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zh-CN" altLang="en-US" sz="22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200" b="1" dirty="0"/>
                  <a:t> </a:t>
                </a:r>
              </a:p>
            </p:txBody>
          </p:sp>
        </mc:Choice>
        <mc:Fallback xmlns="">
          <p:sp>
            <p:nvSpPr>
              <p:cNvPr id="7" name="Object 40">
                <a:extLst>
                  <a:ext uri="{FF2B5EF4-FFF2-40B4-BE49-F238E27FC236}">
                    <a16:creationId xmlns:a16="http://schemas.microsoft.com/office/drawing/2014/main" id="{EF298391-CC6D-4C04-8EFC-C5A311EDD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91680" y="2717853"/>
                <a:ext cx="5611217" cy="8112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utoShape 41">
            <a:extLst>
              <a:ext uri="{FF2B5EF4-FFF2-40B4-BE49-F238E27FC236}">
                <a16:creationId xmlns:a16="http://schemas.microsoft.com/office/drawing/2014/main" id="{1A2DFFF9-AD01-4F17-A36C-DC62B8EE0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376" y="2997200"/>
            <a:ext cx="460375" cy="134938"/>
          </a:xfrm>
          <a:prstGeom prst="rightArrow">
            <a:avLst>
              <a:gd name="adj1" fmla="val 50000"/>
              <a:gd name="adj2" fmla="val 85294"/>
            </a:avLst>
          </a:prstGeom>
          <a:solidFill>
            <a:srgbClr val="009900"/>
          </a:solidFill>
          <a:ln w="9525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48">
                <a:extLst>
                  <a:ext uri="{FF2B5EF4-FFF2-40B4-BE49-F238E27FC236}">
                    <a16:creationId xmlns:a16="http://schemas.microsoft.com/office/drawing/2014/main" id="{F6F9CA43-3D90-4B21-9D14-351B982EC651}"/>
                  </a:ext>
                </a:extLst>
              </p:cNvPr>
              <p:cNvSpPr txBox="1"/>
              <p:nvPr/>
            </p:nvSpPr>
            <p:spPr bwMode="auto">
              <a:xfrm>
                <a:off x="1007764" y="1996568"/>
                <a:ext cx="5045312" cy="613546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en-US" altLang="zh-CN" sz="2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2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2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num>
                      <m:den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sSub>
                      <m:sSubPr>
                        <m:ctrlP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zh-CN" altLang="en-US" sz="22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2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num>
                      <m:den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den>
                    </m:f>
                    <m:sSub>
                      <m:sSubPr>
                        <m:ctrlP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zh-CN" altLang="en-US" sz="22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2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den>
                    </m:f>
                    <m:r>
                      <a:rPr lang="zh-CN" altLang="en-US" sz="22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2200" b="1" dirty="0"/>
                  <a:t> </a:t>
                </a:r>
              </a:p>
            </p:txBody>
          </p:sp>
        </mc:Choice>
        <mc:Fallback xmlns="">
          <p:sp>
            <p:nvSpPr>
              <p:cNvPr id="10" name="Object 48">
                <a:extLst>
                  <a:ext uri="{FF2B5EF4-FFF2-40B4-BE49-F238E27FC236}">
                    <a16:creationId xmlns:a16="http://schemas.microsoft.com/office/drawing/2014/main" id="{F6F9CA43-3D90-4B21-9D14-351B982EC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7764" y="1996568"/>
                <a:ext cx="5045312" cy="6135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utoShape 51">
            <a:extLst>
              <a:ext uri="{FF2B5EF4-FFF2-40B4-BE49-F238E27FC236}">
                <a16:creationId xmlns:a16="http://schemas.microsoft.com/office/drawing/2014/main" id="{A0ACD159-077A-461E-80D9-A590FAD4A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376" y="4626633"/>
            <a:ext cx="460375" cy="134937"/>
          </a:xfrm>
          <a:prstGeom prst="rightArrow">
            <a:avLst>
              <a:gd name="adj1" fmla="val 50000"/>
              <a:gd name="adj2" fmla="val 85294"/>
            </a:avLst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52">
                <a:extLst>
                  <a:ext uri="{FF2B5EF4-FFF2-40B4-BE49-F238E27FC236}">
                    <a16:creationId xmlns:a16="http://schemas.microsoft.com/office/drawing/2014/main" id="{4C11A0B6-FC02-42E4-AA3F-3A8D385FE169}"/>
                  </a:ext>
                </a:extLst>
              </p:cNvPr>
              <p:cNvSpPr txBox="1"/>
              <p:nvPr/>
            </p:nvSpPr>
            <p:spPr bwMode="auto">
              <a:xfrm>
                <a:off x="1682616" y="4313829"/>
                <a:ext cx="6485791" cy="6417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zh-CN" altLang="en-US" sz="22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2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sSub>
                      <m:sSubPr>
                        <m:ctrlP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zh-CN" altLang="en-US" sz="22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num>
                      <m:den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en-US" sz="22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zh-CN" altLang="en-US" sz="22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en-US" sz="22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zh-CN" altLang="en-US" sz="22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zh-CN" altLang="en-US" sz="22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2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zh-CN" altLang="en-US" sz="22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zh-CN" altLang="en-US" sz="22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altLang="zh-CN" sz="22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2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zh-CN" altLang="en-US" sz="22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m>
                      <m:mPr>
                        <m:plcHide m:val="on"/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</m:mr>
                    </m:m>
                    <m:d>
                      <m:dPr>
                        <m:ctrlP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𝜸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zh-CN" altLang="en-US" sz="2200" b="1" dirty="0"/>
                  <a:t> </a:t>
                </a:r>
              </a:p>
            </p:txBody>
          </p:sp>
        </mc:Choice>
        <mc:Fallback xmlns="">
          <p:sp>
            <p:nvSpPr>
              <p:cNvPr id="13" name="Object 52">
                <a:extLst>
                  <a:ext uri="{FF2B5EF4-FFF2-40B4-BE49-F238E27FC236}">
                    <a16:creationId xmlns:a16="http://schemas.microsoft.com/office/drawing/2014/main" id="{4C11A0B6-FC02-42E4-AA3F-3A8D385FE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82616" y="4313829"/>
                <a:ext cx="6485791" cy="6417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48">
                <a:extLst>
                  <a:ext uri="{FF2B5EF4-FFF2-40B4-BE49-F238E27FC236}">
                    <a16:creationId xmlns:a16="http://schemas.microsoft.com/office/drawing/2014/main" id="{DD3E1BFF-3957-46E8-BFA9-AF1984B6341B}"/>
                  </a:ext>
                </a:extLst>
              </p:cNvPr>
              <p:cNvSpPr txBox="1"/>
              <p:nvPr/>
            </p:nvSpPr>
            <p:spPr bwMode="auto">
              <a:xfrm>
                <a:off x="1007764" y="3576638"/>
                <a:ext cx="6156524" cy="613546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lang="en-US" altLang="zh-CN" sz="2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2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2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2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r>
                          <a:rPr lang="en-US" altLang="zh-CN" sz="2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den>
                    </m:f>
                    <m:sSub>
                      <m:sSubPr>
                        <m:ctrlP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sz="2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2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2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2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2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r>
                          <a:rPr lang="en-US" altLang="zh-CN" sz="2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sSub>
                      <m:sSubPr>
                        <m:ctrlP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sz="2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zh-CN" altLang="en-US" sz="22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22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22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2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2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2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2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2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zh-CN" altLang="en-US" sz="22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200" b="1" dirty="0"/>
                  <a:t> </a:t>
                </a:r>
              </a:p>
            </p:txBody>
          </p:sp>
        </mc:Choice>
        <mc:Fallback xmlns="">
          <p:sp>
            <p:nvSpPr>
              <p:cNvPr id="18" name="Object 48">
                <a:extLst>
                  <a:ext uri="{FF2B5EF4-FFF2-40B4-BE49-F238E27FC236}">
                    <a16:creationId xmlns:a16="http://schemas.microsoft.com/office/drawing/2014/main" id="{DD3E1BFF-3957-46E8-BFA9-AF1984B634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7764" y="3576638"/>
                <a:ext cx="6156524" cy="6135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22">
                <a:extLst>
                  <a:ext uri="{FF2B5EF4-FFF2-40B4-BE49-F238E27FC236}">
                    <a16:creationId xmlns:a16="http://schemas.microsoft.com/office/drawing/2014/main" id="{BF64EA72-DDD9-44FC-BA33-227F8986A104}"/>
                  </a:ext>
                </a:extLst>
              </p:cNvPr>
              <p:cNvSpPr txBox="1"/>
              <p:nvPr/>
            </p:nvSpPr>
            <p:spPr bwMode="auto">
              <a:xfrm>
                <a:off x="611560" y="1236291"/>
                <a:ext cx="7704856" cy="74907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r>
                  <a:rPr lang="zh-CN" altLang="en-US" sz="2200" b="1" dirty="0">
                    <a:solidFill>
                      <a:schemeClr val="accent6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2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2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zh-CN" altLang="en-US" sz="22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sz="22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2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2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)=−</m:t>
                    </m:r>
                    <m:sSub>
                      <m:sSubPr>
                        <m:ctrlPr>
                          <a:rPr lang="zh-CN" altLang="en-US" sz="22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zh-CN" altLang="en-US" sz="22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f>
                      <m:fPr>
                        <m:ctrlPr>
                          <a:rPr lang="zh-CN" altLang="en-US" sz="22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2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zh-CN" altLang="en-US" sz="22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sz="22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sz="22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2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sSup>
                          <m:sSupPr>
                            <m:ctrlPr>
                              <a:rPr lang="zh-CN" altLang="en-US" sz="22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2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zh-CN" altLang="en-US" sz="22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zh-CN" altLang="en-US" sz="22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den>
                    </m:f>
                    <m:r>
                      <a:rPr lang="zh-CN" altLang="en-US" sz="22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sz="22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zh-CN" altLang="en-US" sz="22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zh-CN" altLang="en-US" sz="22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2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f>
                      <m:fPr>
                        <m:ctrlPr>
                          <a:rPr lang="zh-CN" altLang="en-US" sz="22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2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2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2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sSup>
                          <m:sSupPr>
                            <m:ctrlPr>
                              <a:rPr lang="zh-CN" altLang="en-US" sz="22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2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zh-CN" altLang="en-US" sz="22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zh-CN" altLang="en-US" sz="22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den>
                    </m:f>
                    <m:r>
                      <a:rPr lang="zh-CN" altLang="en-US" sz="22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en-US" sz="22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zh-CN" altLang="en-US" sz="22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sz="22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sz="22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den>
                    </m:f>
                    <m:r>
                      <a:rPr lang="zh-CN" altLang="en-US" sz="22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en-US" sz="22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zh-CN" altLang="en-US" sz="22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sz="22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sz="22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r>
                          <a:rPr lang="zh-CN" altLang="en-US" sz="22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den>
                    </m:f>
                    <m:sSub>
                      <m:sSubPr>
                        <m:ctrlPr>
                          <a:rPr lang="zh-CN" altLang="en-US" sz="22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zh-CN" altLang="en-US" sz="22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200" b="1" dirty="0">
                    <a:solidFill>
                      <a:schemeClr val="accent6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</a:p>
              <a:p>
                <a:endParaRPr lang="zh-CN" altLang="en-US" sz="2200" b="1" dirty="0">
                  <a:solidFill>
                    <a:schemeClr val="accent6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9" name="Object 22">
                <a:extLst>
                  <a:ext uri="{FF2B5EF4-FFF2-40B4-BE49-F238E27FC236}">
                    <a16:creationId xmlns:a16="http://schemas.microsoft.com/office/drawing/2014/main" id="{BF64EA72-DDD9-44FC-BA33-227F8986A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0" y="1236291"/>
                <a:ext cx="7704856" cy="749073"/>
              </a:xfrm>
              <a:prstGeom prst="rect">
                <a:avLst/>
              </a:prstGeom>
              <a:blipFill>
                <a:blip r:embed="rId7"/>
                <a:stretch>
                  <a:fillRect l="-102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2248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  <p:bldP spid="10" grpId="0"/>
      <p:bldP spid="12" grpId="0" animBg="1"/>
      <p:bldP spid="13" grpId="0"/>
      <p:bldP spid="18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18">
                <a:extLst>
                  <a:ext uri="{FF2B5EF4-FFF2-40B4-BE49-F238E27FC236}">
                    <a16:creationId xmlns:a16="http://schemas.microsoft.com/office/drawing/2014/main" id="{87A66295-3329-425F-BBFE-1AD72B6834D8}"/>
                  </a:ext>
                </a:extLst>
              </p:cNvPr>
              <p:cNvSpPr txBox="1"/>
              <p:nvPr/>
            </p:nvSpPr>
            <p:spPr bwMode="auto">
              <a:xfrm>
                <a:off x="1043608" y="1115368"/>
                <a:ext cx="6245998" cy="208823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sz="2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sz="22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altLang="zh-CN" sz="22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/>
                            <m:e/>
                            <m:e/>
                            <m:e/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sz="22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𝜸</m:t>
                                  </m:r>
                                </m:e>
                                <m:sub>
                                  <m:r>
                                    <a:rPr lang="zh-CN" altLang="en-US" sz="22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r>
                                <a:rPr lang="zh-CN" altLang="en-US" sz="22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zh-CN" altLang="en-US" sz="22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zh-CN" altLang="en-US" sz="22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/>
                            <m:e/>
                            <m:e/>
                          </m:mr>
                          <m:mr>
                            <m:e>
                              <m:r>
                                <a:rPr lang="zh-CN" altLang="en-US" sz="22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zh-CN" altLang="en-US" sz="22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𝜸</m:t>
                                  </m:r>
                                </m:e>
                                <m:sub>
                                  <m:r>
                                    <a:rPr lang="zh-CN" altLang="en-US" sz="22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r>
                                <a:rPr lang="zh-CN" altLang="en-US" sz="22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zh-CN" altLang="en-US" sz="22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zh-CN" altLang="en-US" sz="22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/>
                            <m:e/>
                          </m:mr>
                          <m:mr>
                            <m:e/>
                            <m:e/>
                            <m:e>
                              <m:r>
                                <a:rPr lang="zh-CN" altLang="en-US" sz="22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zh-CN" altLang="en-US" sz="22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zh-CN" altLang="en-US" sz="22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/>
                          </m:mr>
                          <m:mr>
                            <m:e/>
                            <m:e/>
                            <m:e/>
                            <m:e>
                              <m:sSub>
                                <m:sSubPr>
                                  <m:ctrlPr>
                                    <a:rPr lang="zh-CN" altLang="en-US" sz="22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𝜸</m:t>
                                  </m:r>
                                </m:e>
                                <m:sub>
                                  <m:r>
                                    <a:rPr lang="zh-CN" altLang="en-US" sz="22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zh-CN" altLang="en-US" sz="22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2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r>
                                <a:rPr lang="zh-CN" altLang="en-US" sz="22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zh-CN" altLang="en-US" sz="22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zh-CN" altLang="en-US" sz="22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zh-CN" altLang="en-US" sz="22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2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/>
                            <m:e/>
                            <m:e/>
                            <m:e/>
                            <m:e>
                              <m:r>
                                <a:rPr lang="en-US" altLang="zh-CN" sz="22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zh-CN" altLang="en-US" sz="22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en-US" sz="22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zh-CN" altLang="en-US" sz="22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sz="22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zh-CN" altLang="en-US" sz="22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sz="22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zh-CN" altLang="en-US" sz="22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zh-CN" altLang="en-US" sz="22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sz="22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zh-CN" altLang="en-US" sz="22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zh-CN" altLang="en-US" sz="22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2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sz="22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zh-CN" altLang="en-US" sz="22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zh-CN" altLang="en-US" sz="22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en-US" sz="22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zh-CN" altLang="en-US" sz="22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sz="22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zh-CN" altLang="en-US" sz="22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sz="22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zh-CN" altLang="en-US" sz="22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zh-CN" altLang="en-US" sz="22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sz="22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zh-CN" altLang="en-US" sz="22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zh-CN" altLang="en-US" sz="22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2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sz="22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zh-CN" altLang="en-US" sz="22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200" b="1" dirty="0"/>
                  <a:t> </a:t>
                </a:r>
              </a:p>
            </p:txBody>
          </p:sp>
        </mc:Choice>
        <mc:Fallback xmlns="">
          <p:sp>
            <p:nvSpPr>
              <p:cNvPr id="4" name="Object 18">
                <a:extLst>
                  <a:ext uri="{FF2B5EF4-FFF2-40B4-BE49-F238E27FC236}">
                    <a16:creationId xmlns:a16="http://schemas.microsoft.com/office/drawing/2014/main" id="{87A66295-3329-425F-BBFE-1AD72B683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3608" y="1115368"/>
                <a:ext cx="6245998" cy="20882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19">
                <a:extLst>
                  <a:ext uri="{FF2B5EF4-FFF2-40B4-BE49-F238E27FC236}">
                    <a16:creationId xmlns:a16="http://schemas.microsoft.com/office/drawing/2014/main" id="{1CEB8004-9280-4FCB-9661-14A468C0F3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36" y="611312"/>
                <a:ext cx="709295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kumimoji="0" lang="zh-CN" altLang="en-US" sz="2400" b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即得关于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𝑴</m:t>
                    </m:r>
                    <m:r>
                      <a:rPr lang="en-US" altLang="zh-CN" sz="2400" b="1" i="1" baseline="-25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𝒊</m:t>
                    </m:r>
                  </m:oMath>
                </a14:m>
                <a:r>
                  <a:rPr lang="en-US" altLang="zh-CN" sz="2400" b="1" i="1" baseline="-250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1" i="1" dirty="0" err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𝒊</m:t>
                    </m:r>
                    <m:r>
                      <a:rPr lang="en-US" altLang="zh-CN" sz="2400" b="1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altLang="zh-CN" sz="2400" b="1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1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2400" b="1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 …, </m:t>
                    </m:r>
                    <m:r>
                      <a:rPr lang="en-US" altLang="zh-CN" sz="2400" b="1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sz="2400" b="1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kumimoji="0" lang="zh-CN" altLang="en-US" sz="2400" b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 </a:t>
                </a:r>
                <a14:m>
                  <m:oMath xmlns:m="http://schemas.openxmlformats.org/officeDocument/2006/math">
                    <m:r>
                      <a:rPr kumimoji="0" lang="en-US" altLang="zh-CN" sz="24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𝒏</m:t>
                    </m:r>
                    <m:r>
                      <a:rPr kumimoji="0" lang="en-US" altLang="zh-CN" sz="24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kumimoji="0" lang="en-US" altLang="zh-CN" sz="24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r>
                  <a:rPr kumimoji="0" lang="en-US" altLang="zh-CN" sz="2400" b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zh-CN" altLang="en-US" sz="2400" b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元线性方程组</a:t>
                </a:r>
              </a:p>
            </p:txBody>
          </p:sp>
        </mc:Choice>
        <mc:Fallback xmlns="">
          <p:sp>
            <p:nvSpPr>
              <p:cNvPr id="5" name="Rectangle 19">
                <a:extLst>
                  <a:ext uri="{FF2B5EF4-FFF2-40B4-BE49-F238E27FC236}">
                    <a16:creationId xmlns:a16="http://schemas.microsoft.com/office/drawing/2014/main" id="{1CEB8004-9280-4FCB-9661-14A468C0F3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611312"/>
                <a:ext cx="7092950" cy="461665"/>
              </a:xfrm>
              <a:prstGeom prst="rect">
                <a:avLst/>
              </a:prstGeom>
              <a:blipFill>
                <a:blip r:embed="rId5"/>
                <a:stretch>
                  <a:fillRect l="-1376" t="-14474" b="-25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1">
            <a:extLst>
              <a:ext uri="{FF2B5EF4-FFF2-40B4-BE49-F238E27FC236}">
                <a16:creationId xmlns:a16="http://schemas.microsoft.com/office/drawing/2014/main" id="{78610805-8400-4E50-AAB7-ECA06387D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4575622"/>
            <a:ext cx="61926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0" lang="zh-CN" altLang="en-US" sz="2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其系数矩阵按行严格对角占优，故有唯一解</a:t>
            </a:r>
            <a:r>
              <a:rPr kumimoji="0" lang="en-US" altLang="zh-CN" sz="2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82">
                <a:extLst>
                  <a:ext uri="{FF2B5EF4-FFF2-40B4-BE49-F238E27FC236}">
                    <a16:creationId xmlns:a16="http://schemas.microsoft.com/office/drawing/2014/main" id="{C14E6F0F-C11B-4548-B0C8-326DA804E7AA}"/>
                  </a:ext>
                </a:extLst>
              </p:cNvPr>
              <p:cNvSpPr txBox="1"/>
              <p:nvPr/>
            </p:nvSpPr>
            <p:spPr bwMode="auto">
              <a:xfrm>
                <a:off x="1105278" y="3203600"/>
                <a:ext cx="1728192" cy="7088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zh-CN" altLang="en-US" sz="22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den>
                    </m:f>
                    <m:r>
                      <a:rPr lang="zh-CN" altLang="en-US" sz="22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200" b="1" dirty="0">
                    <a:solidFill>
                      <a:srgbClr val="0000FF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" name="Object 82">
                <a:extLst>
                  <a:ext uri="{FF2B5EF4-FFF2-40B4-BE49-F238E27FC236}">
                    <a16:creationId xmlns:a16="http://schemas.microsoft.com/office/drawing/2014/main" id="{C14E6F0F-C11B-4548-B0C8-326DA804E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05278" y="3203600"/>
                <a:ext cx="1728192" cy="7088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83">
            <a:extLst>
              <a:ext uri="{FF2B5EF4-FFF2-40B4-BE49-F238E27FC236}">
                <a16:creationId xmlns:a16="http://schemas.microsoft.com/office/drawing/2014/main" id="{27BA767E-CF68-48D9-9ADA-8C7093A95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164" y="3252060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其中</a:t>
            </a:r>
            <a:endParaRPr lang="zh-CN" altLang="en-US" sz="20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09E7F99-ACF1-41F2-BAD3-C81CBD185A69}"/>
                  </a:ext>
                </a:extLst>
              </p:cNvPr>
              <p:cNvSpPr/>
              <p:nvPr/>
            </p:nvSpPr>
            <p:spPr>
              <a:xfrm>
                <a:off x="2810179" y="3193473"/>
                <a:ext cx="2911927" cy="6282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zh-CN" altLang="en-US" sz="22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den>
                    </m:f>
                    <m:r>
                      <a:rPr lang="en-US" altLang="zh-CN" sz="2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200" b="1" dirty="0">
                    <a:solidFill>
                      <a:srgbClr val="0000FF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09E7F99-ACF1-41F2-BAD3-C81CBD185A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179" y="3193473"/>
                <a:ext cx="2911927" cy="6282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026986F-F487-4EAB-A46A-EF9236984DCC}"/>
                  </a:ext>
                </a:extLst>
              </p:cNvPr>
              <p:cNvSpPr/>
              <p:nvPr/>
            </p:nvSpPr>
            <p:spPr>
              <a:xfrm>
                <a:off x="4465694" y="3288961"/>
                <a:ext cx="2911927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altLang="zh-CN" sz="2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sz="2200" b="1" dirty="0">
                    <a:solidFill>
                      <a:srgbClr val="0000FF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026986F-F487-4EAB-A46A-EF9236984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694" y="3288961"/>
                <a:ext cx="2911927" cy="430887"/>
              </a:xfrm>
              <a:prstGeom prst="rect">
                <a:avLst/>
              </a:prstGeom>
              <a:blipFill>
                <a:blip r:embed="rId8"/>
                <a:stretch>
                  <a:fillRect l="-1468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761AB6D-8C8B-4BED-A5EA-EB1E0E308CAD}"/>
                  </a:ext>
                </a:extLst>
              </p:cNvPr>
              <p:cNvSpPr txBox="1"/>
              <p:nvPr/>
            </p:nvSpPr>
            <p:spPr>
              <a:xfrm>
                <a:off x="459780" y="3954182"/>
                <a:ext cx="2418098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zh-CN" sz="2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,⋯,</m:t>
                      </m:r>
                      <m:r>
                        <a:rPr lang="en-US" altLang="zh-CN" sz="2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2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2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761AB6D-8C8B-4BED-A5EA-EB1E0E308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80" y="3954182"/>
                <a:ext cx="2418098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473CD2C4-4067-4BD6-B8BA-8FAC3C7E453B}"/>
                  </a:ext>
                </a:extLst>
              </p:cNvPr>
              <p:cNvSpPr/>
              <p:nvPr/>
            </p:nvSpPr>
            <p:spPr>
              <a:xfrm>
                <a:off x="2771800" y="3819169"/>
                <a:ext cx="5832648" cy="714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zh-CN" alt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zh-CN" altLang="en-US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zh-CN" alt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zh-CN" altLang="en-US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den>
                          </m:f>
                          <m:r>
                            <a:rPr lang="zh-CN" alt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zh-CN" alt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zh-CN" alt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zh-CN" alt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zh-CN" alt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zh-CN" alt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zh-CN" altLang="en-US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lang="zh-CN" alt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zh-CN" altLang="en-US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zh-CN" altLang="en-US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zh-CN" altLang="en-US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zh-CN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473CD2C4-4067-4BD6-B8BA-8FAC3C7E45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3819169"/>
                <a:ext cx="5832648" cy="71468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02517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38">
                <a:extLst>
                  <a:ext uri="{FF2B5EF4-FFF2-40B4-BE49-F238E27FC236}">
                    <a16:creationId xmlns:a16="http://schemas.microsoft.com/office/drawing/2014/main" id="{7B685457-88CB-4EE6-AF57-D35C4CB9D2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9552" y="591073"/>
                <a:ext cx="6767310" cy="477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对于 </a:t>
                </a:r>
                <a:r>
                  <a:rPr lang="en-US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Ⅱ </a:t>
                </a:r>
                <a:r>
                  <a:rPr lang="zh-CN" alt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类边界条件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𝑺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𝑺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zh-CN" altLang="en-US" sz="24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 Box 38">
                <a:extLst>
                  <a:ext uri="{FF2B5EF4-FFF2-40B4-BE49-F238E27FC236}">
                    <a16:creationId xmlns:a16="http://schemas.microsoft.com/office/drawing/2014/main" id="{7B685457-88CB-4EE6-AF57-D35C4CB9D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591073"/>
                <a:ext cx="6767310" cy="477888"/>
              </a:xfrm>
              <a:prstGeom prst="rect">
                <a:avLst/>
              </a:prstGeom>
              <a:blipFill>
                <a:blip r:embed="rId3"/>
                <a:stretch>
                  <a:fillRect l="-1441" t="-14103" b="-2692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40">
                <a:extLst>
                  <a:ext uri="{FF2B5EF4-FFF2-40B4-BE49-F238E27FC236}">
                    <a16:creationId xmlns:a16="http://schemas.microsoft.com/office/drawing/2014/main" id="{EF298391-CC6D-4C04-8EFC-C5A311EDD7AA}"/>
                  </a:ext>
                </a:extLst>
              </p:cNvPr>
              <p:cNvSpPr txBox="1"/>
              <p:nvPr/>
            </p:nvSpPr>
            <p:spPr bwMode="auto">
              <a:xfrm>
                <a:off x="1115616" y="1572813"/>
                <a:ext cx="1422716" cy="4647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zh-CN" altLang="en-US" sz="2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sz="22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2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altLang="zh-CN" sz="22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zh-CN" altLang="en-US" sz="2200" b="1" dirty="0"/>
              </a:p>
            </p:txBody>
          </p:sp>
        </mc:Choice>
        <mc:Fallback xmlns="">
          <p:sp>
            <p:nvSpPr>
              <p:cNvPr id="7" name="Object 40">
                <a:extLst>
                  <a:ext uri="{FF2B5EF4-FFF2-40B4-BE49-F238E27FC236}">
                    <a16:creationId xmlns:a16="http://schemas.microsoft.com/office/drawing/2014/main" id="{EF298391-CC6D-4C04-8EFC-C5A311EDD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5616" y="1572813"/>
                <a:ext cx="1422716" cy="464749"/>
              </a:xfrm>
              <a:prstGeom prst="rect">
                <a:avLst/>
              </a:prstGeom>
              <a:blipFill>
                <a:blip r:embed="rId4"/>
                <a:stretch>
                  <a:fillRect l="-42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utoShape 41">
            <a:extLst>
              <a:ext uri="{FF2B5EF4-FFF2-40B4-BE49-F238E27FC236}">
                <a16:creationId xmlns:a16="http://schemas.microsoft.com/office/drawing/2014/main" id="{1A2DFFF9-AD01-4F17-A36C-DC62B8EE0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4750" y="1737718"/>
            <a:ext cx="466513" cy="134938"/>
          </a:xfrm>
          <a:prstGeom prst="rightArrow">
            <a:avLst>
              <a:gd name="adj1" fmla="val 50000"/>
              <a:gd name="adj2" fmla="val 85294"/>
            </a:avLst>
          </a:prstGeom>
          <a:solidFill>
            <a:srgbClr val="009900"/>
          </a:solidFill>
          <a:ln w="9525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48">
                <a:extLst>
                  <a:ext uri="{FF2B5EF4-FFF2-40B4-BE49-F238E27FC236}">
                    <a16:creationId xmlns:a16="http://schemas.microsoft.com/office/drawing/2014/main" id="{F6F9CA43-3D90-4B21-9D14-351B982EC651}"/>
                  </a:ext>
                </a:extLst>
              </p:cNvPr>
              <p:cNvSpPr txBox="1"/>
              <p:nvPr/>
            </p:nvSpPr>
            <p:spPr bwMode="auto">
              <a:xfrm>
                <a:off x="3050814" y="1572813"/>
                <a:ext cx="5040560" cy="47788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sSub>
                      <m:sSubPr>
                        <m:ctrlP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2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sSub>
                      <m:sSubPr>
                        <m:ctrlP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zh-CN" altLang="en-US" sz="22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sSub>
                      <m:sSubPr>
                        <m:ctrlP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200" b="1" dirty="0"/>
                  <a:t> </a:t>
                </a:r>
              </a:p>
            </p:txBody>
          </p:sp>
        </mc:Choice>
        <mc:Fallback xmlns="">
          <p:sp>
            <p:nvSpPr>
              <p:cNvPr id="10" name="Object 48">
                <a:extLst>
                  <a:ext uri="{FF2B5EF4-FFF2-40B4-BE49-F238E27FC236}">
                    <a16:creationId xmlns:a16="http://schemas.microsoft.com/office/drawing/2014/main" id="{F6F9CA43-3D90-4B21-9D14-351B982EC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50814" y="1572813"/>
                <a:ext cx="5040560" cy="477888"/>
              </a:xfrm>
              <a:prstGeom prst="rect">
                <a:avLst/>
              </a:prstGeom>
              <a:blipFill>
                <a:blip r:embed="rId5"/>
                <a:stretch>
                  <a:fillRect l="-121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48">
                <a:extLst>
                  <a:ext uri="{FF2B5EF4-FFF2-40B4-BE49-F238E27FC236}">
                    <a16:creationId xmlns:a16="http://schemas.microsoft.com/office/drawing/2014/main" id="{DD3E1BFF-3957-46E8-BFA9-AF1984B6341B}"/>
                  </a:ext>
                </a:extLst>
              </p:cNvPr>
              <p:cNvSpPr txBox="1"/>
              <p:nvPr/>
            </p:nvSpPr>
            <p:spPr bwMode="auto">
              <a:xfrm>
                <a:off x="1106598" y="2069953"/>
                <a:ext cx="1368152" cy="46474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altLang="zh-CN" sz="2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2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altLang="zh-CN" sz="2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zh-CN" altLang="en-US" sz="2200" b="1" dirty="0"/>
              </a:p>
            </p:txBody>
          </p:sp>
        </mc:Choice>
        <mc:Fallback xmlns="">
          <p:sp>
            <p:nvSpPr>
              <p:cNvPr id="18" name="Object 48">
                <a:extLst>
                  <a:ext uri="{FF2B5EF4-FFF2-40B4-BE49-F238E27FC236}">
                    <a16:creationId xmlns:a16="http://schemas.microsoft.com/office/drawing/2014/main" id="{DD3E1BFF-3957-46E8-BFA9-AF1984B634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06598" y="2069953"/>
                <a:ext cx="1368152" cy="4647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87E780F-B2F4-4F19-AB25-5A177F1235A5}"/>
                  </a:ext>
                </a:extLst>
              </p:cNvPr>
              <p:cNvSpPr/>
              <p:nvPr/>
            </p:nvSpPr>
            <p:spPr>
              <a:xfrm>
                <a:off x="755576" y="1085489"/>
                <a:ext cx="554461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200" b="1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sSub>
                      <m:sSubPr>
                        <m:ctrlP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zh-CN" altLang="en-US" sz="2200" b="1" i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200" b="1" i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zh-CN" altLang="en-US" sz="2200" b="1" i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200" b="1" i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sSub>
                      <m:sSubPr>
                        <m:ctrlP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zh-CN" altLang="en-US" sz="2200" b="1" i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sSub>
                      <m:sSubPr>
                        <m:ctrlP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zh-CN" altLang="en-US" sz="2200" b="1" i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200" b="1" i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zh-CN" altLang="en-US" sz="2200" b="1" i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m:rPr>
                        <m:nor/>
                      </m:rPr>
                      <a:rPr lang="zh-CN" altLang="en-US" sz="2200" b="1" i="1">
                        <a:solidFill>
                          <a:srgbClr val="0000FF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,</m:t>
                    </m:r>
                    <m:m>
                      <m:mPr>
                        <m:plcHide m:val="on"/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zh-CN" altLang="en-US" sz="2200" b="1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</m:mr>
                    </m:m>
                    <m:r>
                      <a:rPr lang="en-US" altLang="zh-CN" sz="2200" b="1" i="1" smtClean="0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200" b="1" i="1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zh-CN" altLang="en-US" sz="2200" b="1" i="0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1" i="1" smtClean="0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200" b="1" i="1" smtClean="0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200" b="1" i="1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zh-CN" altLang="en-US" sz="2200" b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87E780F-B2F4-4F19-AB25-5A177F1235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085489"/>
                <a:ext cx="5544616" cy="430887"/>
              </a:xfrm>
              <a:prstGeom prst="rect">
                <a:avLst/>
              </a:prstGeom>
              <a:blipFill>
                <a:blip r:embed="rId7"/>
                <a:stretch>
                  <a:fillRect l="-1430" t="-14085" b="-239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utoShape 41">
            <a:extLst>
              <a:ext uri="{FF2B5EF4-FFF2-40B4-BE49-F238E27FC236}">
                <a16:creationId xmlns:a16="http://schemas.microsoft.com/office/drawing/2014/main" id="{5F194871-B1EB-4F87-B97B-55150BB74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4750" y="2234859"/>
            <a:ext cx="466513" cy="134938"/>
          </a:xfrm>
          <a:prstGeom prst="rightArrow">
            <a:avLst>
              <a:gd name="adj1" fmla="val 50000"/>
              <a:gd name="adj2" fmla="val 85294"/>
            </a:avLst>
          </a:prstGeom>
          <a:solidFill>
            <a:srgbClr val="009900"/>
          </a:solidFill>
          <a:ln w="9525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48">
                <a:extLst>
                  <a:ext uri="{FF2B5EF4-FFF2-40B4-BE49-F238E27FC236}">
                    <a16:creationId xmlns:a16="http://schemas.microsoft.com/office/drawing/2014/main" id="{ABACA192-6667-4308-BC98-961F52BAFFD4}"/>
                  </a:ext>
                </a:extLst>
              </p:cNvPr>
              <p:cNvSpPr txBox="1"/>
              <p:nvPr/>
            </p:nvSpPr>
            <p:spPr bwMode="auto">
              <a:xfrm>
                <a:off x="3050814" y="2056814"/>
                <a:ext cx="5379886" cy="47788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en-US" altLang="zh-CN" sz="2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sSub>
                      <m:sSubPr>
                        <m:ctrlP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sz="2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2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2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sSub>
                      <m:sSubPr>
                        <m:ctrlP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sz="2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zh-CN" altLang="en-US" sz="22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sSub>
                      <m:sSubPr>
                        <m:ctrlP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200" b="1" dirty="0"/>
                  <a:t> </a:t>
                </a:r>
              </a:p>
            </p:txBody>
          </p:sp>
        </mc:Choice>
        <mc:Fallback xmlns="">
          <p:sp>
            <p:nvSpPr>
              <p:cNvPr id="16" name="Object 48">
                <a:extLst>
                  <a:ext uri="{FF2B5EF4-FFF2-40B4-BE49-F238E27FC236}">
                    <a16:creationId xmlns:a16="http://schemas.microsoft.com/office/drawing/2014/main" id="{ABACA192-6667-4308-BC98-961F52BAF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50814" y="2056814"/>
                <a:ext cx="5379886" cy="477888"/>
              </a:xfrm>
              <a:prstGeom prst="rect">
                <a:avLst/>
              </a:prstGeom>
              <a:blipFill>
                <a:blip r:embed="rId8"/>
                <a:stretch>
                  <a:fillRect l="-113" b="-6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18">
                <a:extLst>
                  <a:ext uri="{FF2B5EF4-FFF2-40B4-BE49-F238E27FC236}">
                    <a16:creationId xmlns:a16="http://schemas.microsoft.com/office/drawing/2014/main" id="{F8CCC3E3-F7A4-415F-835F-FFBB49EDA78E}"/>
                  </a:ext>
                </a:extLst>
              </p:cNvPr>
              <p:cNvSpPr txBox="1"/>
              <p:nvPr/>
            </p:nvSpPr>
            <p:spPr bwMode="auto">
              <a:xfrm>
                <a:off x="827584" y="3060103"/>
                <a:ext cx="5652628" cy="208823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/>
                            <m:e/>
                            <m:e/>
                            <m:e/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𝜸</m:t>
                                  </m:r>
                                </m:e>
                                <m:sub>
                                  <m: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/>
                            <m:e/>
                            <m:e/>
                          </m:mr>
                          <m:mr>
                            <m:e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𝜸</m:t>
                                  </m:r>
                                </m:e>
                                <m:sub>
                                  <m: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/>
                            <m:e/>
                          </m:mr>
                          <m:mr>
                            <m:e/>
                            <m:e/>
                            <m:e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/>
                          </m:mr>
                          <m:mr>
                            <m:e/>
                            <m:e/>
                            <m:e/>
                            <m:e>
                              <m:sSub>
                                <m:sSubPr>
                                  <m:ctrlP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𝜸</m:t>
                                  </m:r>
                                </m:e>
                                <m:sub>
                                  <m: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/>
                            <m:e/>
                            <m:e/>
                            <m:e/>
                            <m:e>
                              <m: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zh-CN" altLang="en-US" sz="20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000" b="1" dirty="0"/>
                  <a:t> </a:t>
                </a:r>
              </a:p>
            </p:txBody>
          </p:sp>
        </mc:Choice>
        <mc:Fallback xmlns="">
          <p:sp>
            <p:nvSpPr>
              <p:cNvPr id="17" name="Object 18">
                <a:extLst>
                  <a:ext uri="{FF2B5EF4-FFF2-40B4-BE49-F238E27FC236}">
                    <a16:creationId xmlns:a16="http://schemas.microsoft.com/office/drawing/2014/main" id="{F8CCC3E3-F7A4-415F-835F-FFBB49EDA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3060103"/>
                <a:ext cx="5652628" cy="20882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66B074A-2E7B-4DDF-A01D-68BEFA7262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5394" y="2534610"/>
                <a:ext cx="709295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kumimoji="0" lang="zh-CN" altLang="en-US" sz="2400" b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即得关于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𝑴</m:t>
                    </m:r>
                    <m:r>
                      <a:rPr lang="en-US" altLang="zh-CN" sz="2400" b="1" i="1" baseline="-25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𝒊</m:t>
                    </m:r>
                  </m:oMath>
                </a14:m>
                <a:r>
                  <a:rPr lang="en-US" altLang="zh-CN" sz="2400" b="1" i="1" baseline="-250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1" i="1" dirty="0" err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𝒊</m:t>
                    </m:r>
                    <m:r>
                      <a:rPr lang="en-US" altLang="zh-CN" sz="2400" b="1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altLang="zh-CN" sz="2400" b="1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1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2400" b="1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 …, </m:t>
                    </m:r>
                    <m:r>
                      <a:rPr lang="en-US" altLang="zh-CN" sz="2400" b="1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sz="2400" b="1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kumimoji="0" lang="zh-CN" altLang="en-US" sz="2400" b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 </a:t>
                </a:r>
                <a14:m>
                  <m:oMath xmlns:m="http://schemas.openxmlformats.org/officeDocument/2006/math">
                    <m:r>
                      <a:rPr kumimoji="0" lang="en-US" altLang="zh-CN" sz="24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𝒏</m:t>
                    </m:r>
                    <m:r>
                      <a:rPr kumimoji="0" lang="en-US" altLang="zh-CN" sz="24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kumimoji="0" lang="en-US" altLang="zh-CN" sz="24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r>
                  <a:rPr kumimoji="0" lang="en-US" altLang="zh-CN" sz="2400" b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zh-CN" altLang="en-US" sz="2400" b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元线性方程组</a:t>
                </a: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66B074A-2E7B-4DDF-A01D-68BEFA7262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5394" y="2534610"/>
                <a:ext cx="7092950" cy="461665"/>
              </a:xfrm>
              <a:prstGeom prst="rect">
                <a:avLst/>
              </a:prstGeom>
              <a:blipFill>
                <a:blip r:embed="rId10"/>
                <a:stretch>
                  <a:fillRect l="-1289" t="-14474" b="-25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82">
                <a:extLst>
                  <a:ext uri="{FF2B5EF4-FFF2-40B4-BE49-F238E27FC236}">
                    <a16:creationId xmlns:a16="http://schemas.microsoft.com/office/drawing/2014/main" id="{DE3259E2-3D89-4FE9-8315-92AB1D3319BA}"/>
                  </a:ext>
                </a:extLst>
              </p:cNvPr>
              <p:cNvSpPr txBox="1"/>
              <p:nvPr/>
            </p:nvSpPr>
            <p:spPr bwMode="auto">
              <a:xfrm>
                <a:off x="6300192" y="2896267"/>
                <a:ext cx="1728192" cy="7088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zh-CN" altLang="en-US" sz="22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den>
                    </m:f>
                    <m:r>
                      <a:rPr lang="zh-CN" altLang="en-US" sz="22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200" b="1" dirty="0">
                    <a:solidFill>
                      <a:srgbClr val="0000FF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" name="Object 82">
                <a:extLst>
                  <a:ext uri="{FF2B5EF4-FFF2-40B4-BE49-F238E27FC236}">
                    <a16:creationId xmlns:a16="http://schemas.microsoft.com/office/drawing/2014/main" id="{DE3259E2-3D89-4FE9-8315-92AB1D331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00192" y="2896267"/>
                <a:ext cx="1728192" cy="70881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69E8572-3EB4-464D-973E-FD5F77BFD636}"/>
                  </a:ext>
                </a:extLst>
              </p:cNvPr>
              <p:cNvSpPr/>
              <p:nvPr/>
            </p:nvSpPr>
            <p:spPr>
              <a:xfrm>
                <a:off x="6330632" y="3549890"/>
                <a:ext cx="1800200" cy="6282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zh-CN" altLang="en-US" sz="22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den>
                    </m:f>
                    <m:r>
                      <a:rPr lang="en-US" altLang="zh-CN" sz="2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200" b="1" dirty="0">
                    <a:solidFill>
                      <a:srgbClr val="0000FF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69E8572-3EB4-464D-973E-FD5F77BFD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632" y="3549890"/>
                <a:ext cx="1800200" cy="62824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0DADF0A-E93C-4B68-A7F6-0EF7534300EB}"/>
                  </a:ext>
                </a:extLst>
              </p:cNvPr>
              <p:cNvSpPr/>
              <p:nvPr/>
            </p:nvSpPr>
            <p:spPr>
              <a:xfrm>
                <a:off x="6343148" y="4192501"/>
                <a:ext cx="270590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zh-CN" altLang="en-US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0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sz="2000" b="1" dirty="0">
                    <a:solidFill>
                      <a:srgbClr val="0000FF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0DADF0A-E93C-4B68-A7F6-0EF7534300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148" y="4192501"/>
                <a:ext cx="2705904" cy="400110"/>
              </a:xfrm>
              <a:prstGeom prst="rect">
                <a:avLst/>
              </a:prstGeom>
              <a:blipFill>
                <a:blip r:embed="rId13"/>
                <a:stretch>
                  <a:fillRect l="-1129"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C26123A-799D-4569-AF96-F0D1931600F0}"/>
                  </a:ext>
                </a:extLst>
              </p:cNvPr>
              <p:cNvSpPr txBox="1"/>
              <p:nvPr/>
            </p:nvSpPr>
            <p:spPr>
              <a:xfrm>
                <a:off x="6296412" y="4640853"/>
                <a:ext cx="22216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zh-CN" sz="2000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000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,⋯,</m:t>
                      </m:r>
                      <m:r>
                        <a:rPr lang="en-US" altLang="zh-CN" sz="2000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2000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000" b="1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C26123A-799D-4569-AF96-F0D193160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412" y="4640853"/>
                <a:ext cx="2221634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84776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50"/>
                            </p:stCondLst>
                            <p:childTnLst>
                              <p:par>
                                <p:cTn id="4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25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7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  <p:bldP spid="10" grpId="0"/>
      <p:bldP spid="18" grpId="0"/>
      <p:bldP spid="14" grpId="0"/>
      <p:bldP spid="15" grpId="0" animBg="1"/>
      <p:bldP spid="16" grpId="0"/>
      <p:bldP spid="17" grpId="0"/>
      <p:bldP spid="20" grpId="0"/>
      <p:bldP spid="12" grpId="0"/>
      <p:bldP spid="13" grpId="0"/>
      <p:bldP spid="19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38">
                <a:extLst>
                  <a:ext uri="{FF2B5EF4-FFF2-40B4-BE49-F238E27FC236}">
                    <a16:creationId xmlns:a16="http://schemas.microsoft.com/office/drawing/2014/main" id="{7B685457-88CB-4EE6-AF57-D35C4CB9D2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7852" y="497362"/>
                <a:ext cx="7891148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对于</a:t>
                </a:r>
                <a:r>
                  <a:rPr lang="en-US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Ⅲ</a:t>
                </a:r>
                <a:r>
                  <a:rPr lang="zh-CN" alt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类边界条件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zh-CN" alt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zh-CN" alt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zh-CN" alt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plcHide m:val="on"/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zh-CN" alt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</m:mr>
                    </m:m>
                    <m:sSup>
                      <m:sSupPr>
                        <m:ctrlPr>
                          <a:rPr lang="zh-CN" alt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zh-CN" alt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zh-CN" alt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lang="zh-CN" alt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zh-CN" alt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zh-CN" alt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zh-CN" alt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m>
                      <m:mPr>
                        <m:plcHide m:val="on"/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zh-CN" alt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</m:mr>
                    </m:m>
                    <m:sSup>
                      <m:sSupPr>
                        <m:ctrlPr>
                          <a:rPr lang="zh-CN" alt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zh-CN" alt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zh-CN" alt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zh-CN" alt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zh-CN" altLang="en-US" sz="24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 Box 38">
                <a:extLst>
                  <a:ext uri="{FF2B5EF4-FFF2-40B4-BE49-F238E27FC236}">
                    <a16:creationId xmlns:a16="http://schemas.microsoft.com/office/drawing/2014/main" id="{7B685457-88CB-4EE6-AF57-D35C4CB9D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7852" y="497362"/>
                <a:ext cx="7891148" cy="461665"/>
              </a:xfrm>
              <a:prstGeom prst="rect">
                <a:avLst/>
              </a:prstGeom>
              <a:blipFill>
                <a:blip r:embed="rId2"/>
                <a:stretch>
                  <a:fillRect l="-1236" t="-14667" b="-32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48">
                <a:extLst>
                  <a:ext uri="{FF2B5EF4-FFF2-40B4-BE49-F238E27FC236}">
                    <a16:creationId xmlns:a16="http://schemas.microsoft.com/office/drawing/2014/main" id="{F9BD2B50-9736-42C7-93EF-9C0334B2272D}"/>
                  </a:ext>
                </a:extLst>
              </p:cNvPr>
              <p:cNvSpPr txBox="1"/>
              <p:nvPr/>
            </p:nvSpPr>
            <p:spPr bwMode="auto">
              <a:xfrm>
                <a:off x="391838" y="1979464"/>
                <a:ext cx="4176464" cy="613546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0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num>
                      <m:den>
                        <m:r>
                          <a:rPr lang="zh-CN" alt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sSub>
                      <m:sSubPr>
                        <m:ctrlPr>
                          <a:rPr lang="zh-CN" alt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zh-CN" alt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zh-CN" altLang="en-US" sz="20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num>
                      <m:den>
                        <m:r>
                          <a:rPr lang="zh-CN" alt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den>
                    </m:f>
                    <m:sSub>
                      <m:sSubPr>
                        <m:ctrlPr>
                          <a:rPr lang="zh-CN" alt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zh-CN" alt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zh-CN" altLang="en-US" sz="20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zh-CN" altLang="en-US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zh-CN" altLang="en-US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en-US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den>
                    </m:f>
                    <m:r>
                      <a:rPr lang="en-US" altLang="zh-CN" sz="20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200" b="1" dirty="0"/>
                  <a:t> </a:t>
                </a:r>
              </a:p>
            </p:txBody>
          </p:sp>
        </mc:Choice>
        <mc:Fallback xmlns="">
          <p:sp>
            <p:nvSpPr>
              <p:cNvPr id="12" name="Object 48">
                <a:extLst>
                  <a:ext uri="{FF2B5EF4-FFF2-40B4-BE49-F238E27FC236}">
                    <a16:creationId xmlns:a16="http://schemas.microsoft.com/office/drawing/2014/main" id="{F9BD2B50-9736-42C7-93EF-9C0334B22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1838" y="1979464"/>
                <a:ext cx="4176464" cy="6135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48">
                <a:extLst>
                  <a:ext uri="{FF2B5EF4-FFF2-40B4-BE49-F238E27FC236}">
                    <a16:creationId xmlns:a16="http://schemas.microsoft.com/office/drawing/2014/main" id="{8DE11A53-43B8-440F-8742-3BA2CAA9DE1D}"/>
                  </a:ext>
                </a:extLst>
              </p:cNvPr>
              <p:cNvSpPr txBox="1"/>
              <p:nvPr/>
            </p:nvSpPr>
            <p:spPr bwMode="auto">
              <a:xfrm>
                <a:off x="4280270" y="1979464"/>
                <a:ext cx="4640083" cy="613546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0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r>
                          <a:rPr lang="en-US" altLang="zh-C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den>
                    </m:f>
                    <m:sSub>
                      <m:sSubPr>
                        <m:ctrlPr>
                          <a:rPr lang="zh-CN" alt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0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r>
                          <a:rPr lang="en-US" altLang="zh-C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sSub>
                      <m:sSubPr>
                        <m:ctrlPr>
                          <a:rPr lang="zh-CN" alt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zh-CN" altLang="en-US" sz="20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zh-CN" alt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0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en-US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0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200" b="1" dirty="0"/>
                  <a:t> </a:t>
                </a:r>
              </a:p>
            </p:txBody>
          </p:sp>
        </mc:Choice>
        <mc:Fallback xmlns="">
          <p:sp>
            <p:nvSpPr>
              <p:cNvPr id="13" name="Object 48">
                <a:extLst>
                  <a:ext uri="{FF2B5EF4-FFF2-40B4-BE49-F238E27FC236}">
                    <a16:creationId xmlns:a16="http://schemas.microsoft.com/office/drawing/2014/main" id="{8DE11A53-43B8-440F-8742-3BA2CAA9D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80270" y="1979464"/>
                <a:ext cx="4640083" cy="6135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48">
                <a:extLst>
                  <a:ext uri="{FF2B5EF4-FFF2-40B4-BE49-F238E27FC236}">
                    <a16:creationId xmlns:a16="http://schemas.microsoft.com/office/drawing/2014/main" id="{5F6B42A7-2373-4DB3-AF38-EDC2A267F9ED}"/>
                  </a:ext>
                </a:extLst>
              </p:cNvPr>
              <p:cNvSpPr txBox="1"/>
              <p:nvPr/>
            </p:nvSpPr>
            <p:spPr bwMode="auto">
              <a:xfrm>
                <a:off x="407852" y="2555589"/>
                <a:ext cx="7704856" cy="613546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r>
                  <a:rPr lang="zh-CN" altLang="en-US" sz="2200" b="1" dirty="0">
                    <a:solidFill>
                      <a:schemeClr val="accent6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得</a:t>
                </a:r>
                <a:r>
                  <a:rPr lang="zh-CN" altLang="en-US" sz="2200" b="1" i="0" dirty="0">
                    <a:solidFill>
                      <a:schemeClr val="accent6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14:m>
                  <m:oMath xmlns:m="http://schemas.openxmlformats.org/officeDocument/2006/math">
                    <m:r>
                      <a:rPr lang="zh-CN" altLang="en-US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en-US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num>
                      <m:den>
                        <m:r>
                          <a:rPr lang="zh-CN" altLang="en-US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sSub>
                      <m:sSubPr>
                        <m:ctrlPr>
                          <a:rPr lang="zh-CN" altLang="en-US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zh-CN" altLang="en-US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zh-CN" altLang="en-US" sz="2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en-US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num>
                      <m:den>
                        <m:r>
                          <a:rPr lang="zh-CN" altLang="en-US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den>
                    </m:f>
                    <m:sSub>
                      <m:sSubPr>
                        <m:ctrlPr>
                          <a:rPr lang="zh-CN" altLang="en-US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zh-CN" altLang="en-US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zh-CN" altLang="en-US" sz="2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en-US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den>
                    </m:f>
                    <m:r>
                      <a:rPr lang="en-US" altLang="zh-CN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r>
                          <a:rPr lang="en-US" altLang="zh-CN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den>
                    </m:f>
                    <m:sSub>
                      <m:sSubPr>
                        <m:ctrlPr>
                          <a:rPr lang="zh-CN" altLang="en-US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en-US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r>
                          <a:rPr lang="en-US" altLang="zh-CN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sSub>
                      <m:sSubPr>
                        <m:ctrlPr>
                          <a:rPr lang="zh-CN" altLang="en-US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zh-CN" altLang="en-US" sz="2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en-US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zh-CN" altLang="en-US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200" b="1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9" name="Object 48">
                <a:extLst>
                  <a:ext uri="{FF2B5EF4-FFF2-40B4-BE49-F238E27FC236}">
                    <a16:creationId xmlns:a16="http://schemas.microsoft.com/office/drawing/2014/main" id="{5F6B42A7-2373-4DB3-AF38-EDC2A267F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7852" y="2555589"/>
                <a:ext cx="7704856" cy="613546"/>
              </a:xfrm>
              <a:prstGeom prst="rect">
                <a:avLst/>
              </a:prstGeom>
              <a:blipFill>
                <a:blip r:embed="rId5"/>
                <a:stretch>
                  <a:fillRect l="-10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9471594-2EC7-4B99-86A2-2C2A1D126482}"/>
                  </a:ext>
                </a:extLst>
              </p:cNvPr>
              <p:cNvSpPr txBox="1"/>
              <p:nvPr/>
            </p:nvSpPr>
            <p:spPr>
              <a:xfrm>
                <a:off x="406716" y="1460569"/>
                <a:ext cx="85125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𝑴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𝟎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𝑴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，所求未知数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𝑴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400" b="1" i="0" dirty="0">
                    <a:latin typeface="+mj-lt"/>
                    <a:ea typeface="黑体" panose="02010609060101010101" pitchFamily="49" charset="-122"/>
                  </a:rPr>
                  <a:t>只有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𝒏</m:t>
                    </m:r>
                  </m:oMath>
                </a14:m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个</a:t>
                </a:r>
                <a:r>
                  <a:rPr lang="en-US" altLang="zh-CN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则需要增加一个方程</a:t>
                </a:r>
                <a:r>
                  <a:rPr lang="en-US" altLang="zh-CN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9471594-2EC7-4B99-86A2-2C2A1D126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16" y="1460569"/>
                <a:ext cx="8512501" cy="461665"/>
              </a:xfrm>
              <a:prstGeom prst="rect">
                <a:avLst/>
              </a:prstGeom>
              <a:blipFill>
                <a:blip r:embed="rId6"/>
                <a:stretch>
                  <a:fillRect l="-1146" t="-14667" r="-28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48">
                <a:extLst>
                  <a:ext uri="{FF2B5EF4-FFF2-40B4-BE49-F238E27FC236}">
                    <a16:creationId xmlns:a16="http://schemas.microsoft.com/office/drawing/2014/main" id="{C533A42C-61DA-451E-9370-0CCA41BD5BF5}"/>
                  </a:ext>
                </a:extLst>
              </p:cNvPr>
              <p:cNvSpPr txBox="1"/>
              <p:nvPr/>
            </p:nvSpPr>
            <p:spPr bwMode="auto">
              <a:xfrm>
                <a:off x="391838" y="3260769"/>
                <a:ext cx="7360820" cy="613546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r>
                  <a:rPr lang="zh-CN" altLang="en-US" sz="2200" b="1" dirty="0">
                    <a:solidFill>
                      <a:schemeClr val="accent6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等价于</a:t>
                </a:r>
                <a:r>
                  <a:rPr lang="zh-CN" altLang="en-US" sz="2200" b="1" i="0" dirty="0">
                    <a:solidFill>
                      <a:schemeClr val="accent6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num>
                      <m:den>
                        <m:r>
                          <a:rPr lang="zh-CN" altLang="en-US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den>
                    </m:f>
                    <m:sSub>
                      <m:sSubPr>
                        <m:ctrlPr>
                          <a:rPr lang="zh-CN" altLang="en-US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zh-CN" altLang="en-US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zh-CN" altLang="en-US" sz="2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en-US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r>
                          <a:rPr lang="en-US" altLang="zh-CN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den>
                    </m:f>
                    <m:sSub>
                      <m:sSubPr>
                        <m:ctrlPr>
                          <a:rPr lang="zh-CN" altLang="en-US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en-US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sz="2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US" altLang="zh-CN" sz="2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altLang="zh-CN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r>
                          <a:rPr lang="en-US" altLang="zh-CN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sSub>
                      <m:sSubPr>
                        <m:ctrlPr>
                          <a:rPr lang="zh-CN" altLang="en-US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den>
                    </m:f>
                    <m:r>
                      <a:rPr lang="en-US" altLang="zh-CN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en-US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zh-CN" altLang="en-US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200" b="1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1" name="Object 48">
                <a:extLst>
                  <a:ext uri="{FF2B5EF4-FFF2-40B4-BE49-F238E27FC236}">
                    <a16:creationId xmlns:a16="http://schemas.microsoft.com/office/drawing/2014/main" id="{C533A42C-61DA-451E-9370-0CCA41BD5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1838" y="3260769"/>
                <a:ext cx="7360820" cy="613546"/>
              </a:xfrm>
              <a:prstGeom prst="rect">
                <a:avLst/>
              </a:prstGeom>
              <a:blipFill>
                <a:blip r:embed="rId7"/>
                <a:stretch>
                  <a:fillRect l="-10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82">
                <a:extLst>
                  <a:ext uri="{FF2B5EF4-FFF2-40B4-BE49-F238E27FC236}">
                    <a16:creationId xmlns:a16="http://schemas.microsoft.com/office/drawing/2014/main" id="{91E6519A-55DE-485F-9ACF-701A86F10A34}"/>
                  </a:ext>
                </a:extLst>
              </p:cNvPr>
              <p:cNvSpPr txBox="1"/>
              <p:nvPr/>
            </p:nvSpPr>
            <p:spPr bwMode="auto">
              <a:xfrm>
                <a:off x="948609" y="3874315"/>
                <a:ext cx="1848917" cy="7088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zh-CN" altLang="en-US" sz="22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zh-CN" altLang="en-US" sz="22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200" b="1" dirty="0">
                    <a:solidFill>
                      <a:srgbClr val="0000FF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2" name="Object 82">
                <a:extLst>
                  <a:ext uri="{FF2B5EF4-FFF2-40B4-BE49-F238E27FC236}">
                    <a16:creationId xmlns:a16="http://schemas.microsoft.com/office/drawing/2014/main" id="{91E6519A-55DE-485F-9ACF-701A86F10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8609" y="3874315"/>
                <a:ext cx="1848917" cy="70881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 Box 83">
            <a:extLst>
              <a:ext uri="{FF2B5EF4-FFF2-40B4-BE49-F238E27FC236}">
                <a16:creationId xmlns:a16="http://schemas.microsoft.com/office/drawing/2014/main" id="{B91B0424-D089-4627-8858-45414A76D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838" y="3939025"/>
            <a:ext cx="53280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令</a:t>
            </a:r>
            <a:endParaRPr lang="zh-CN" altLang="en-US" sz="20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6598145-F23B-4A3B-8AE8-E3C1C68CB9D1}"/>
                  </a:ext>
                </a:extLst>
              </p:cNvPr>
              <p:cNvSpPr/>
              <p:nvPr/>
            </p:nvSpPr>
            <p:spPr>
              <a:xfrm>
                <a:off x="2696094" y="3874315"/>
                <a:ext cx="2911927" cy="6401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zh-CN" altLang="en-US" sz="22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en-US" altLang="zh-CN" sz="2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200" b="1" dirty="0">
                    <a:solidFill>
                      <a:srgbClr val="0000FF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6598145-F23B-4A3B-8AE8-E3C1C68CB9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094" y="3874315"/>
                <a:ext cx="2911927" cy="6401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347553C5-393E-4C4A-8366-F9FD6ED47EDE}"/>
                  </a:ext>
                </a:extLst>
              </p:cNvPr>
              <p:cNvSpPr/>
              <p:nvPr/>
            </p:nvSpPr>
            <p:spPr>
              <a:xfrm>
                <a:off x="4512973" y="3903181"/>
                <a:ext cx="3047627" cy="6388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f>
                      <m:fPr>
                        <m:ctrlP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2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altLang="zh-CN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2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2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]−</m:t>
                            </m:r>
                            <m:r>
                              <a:rPr lang="en-US" altLang="zh-CN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sSub>
                              <m:sSubPr>
                                <m:ctrlPr>
                                  <a:rPr lang="en-US" altLang="zh-CN" sz="22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sz="22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2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altLang="zh-CN" sz="22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2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2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2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200" b="1" dirty="0">
                    <a:solidFill>
                      <a:srgbClr val="0000FF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347553C5-393E-4C4A-8366-F9FD6ED47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973" y="3903181"/>
                <a:ext cx="3047627" cy="63889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08FA814-174D-40E1-B5C2-4C01F3FC44A0}"/>
                  </a:ext>
                </a:extLst>
              </p:cNvPr>
              <p:cNvSpPr txBox="1"/>
              <p:nvPr/>
            </p:nvSpPr>
            <p:spPr>
              <a:xfrm>
                <a:off x="382690" y="4530618"/>
                <a:ext cx="60294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上式等价于</a:t>
                </a:r>
                <a:r>
                  <a:rPr lang="en-US" altLang="zh-CN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𝑴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𝜸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𝒏</m:t>
                        </m:r>
                      </m:sub>
                    </m:sSub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𝑴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𝒏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𝟐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𝑴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𝜷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𝒏</m:t>
                        </m:r>
                      </m:sub>
                    </m:sSub>
                  </m:oMath>
                </a14:m>
                <a:endPara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08FA814-174D-40E1-B5C2-4C01F3FC4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90" y="4530618"/>
                <a:ext cx="6029407" cy="461665"/>
              </a:xfrm>
              <a:prstGeom prst="rect">
                <a:avLst/>
              </a:prstGeom>
              <a:blipFill>
                <a:blip r:embed="rId11"/>
                <a:stretch>
                  <a:fillRect l="-1618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591212DF-64E1-440E-B51C-7B198958B698}"/>
                  </a:ext>
                </a:extLst>
              </p:cNvPr>
              <p:cNvSpPr/>
              <p:nvPr/>
            </p:nvSpPr>
            <p:spPr>
              <a:xfrm>
                <a:off x="406716" y="955141"/>
                <a:ext cx="870178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i="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已有方程为：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zh-CN" alt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sSub>
                      <m:sSubPr>
                        <m:ctrlPr>
                          <a:rPr lang="zh-CN" alt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zh-CN" alt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zh-CN" altLang="en-US" sz="2400" b="1" i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400" b="1" i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zh-CN" altLang="en-US" sz="2400" b="1" i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400" b="1" i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sSub>
                      <m:sSubPr>
                        <m:ctrlPr>
                          <a:rPr lang="zh-CN" alt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zh-CN" alt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zh-CN" altLang="en-US" sz="2400" b="1" i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zh-CN" alt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sSub>
                      <m:sSubPr>
                        <m:ctrlPr>
                          <a:rPr lang="zh-CN" alt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zh-CN" alt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zh-CN" altLang="en-US" sz="2400" b="1" i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400" b="1" i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zh-CN" altLang="en-US" sz="2400" b="1" i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zh-CN" alt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m:rPr>
                        <m:nor/>
                      </m:rPr>
                      <a:rPr lang="zh-CN" alt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m>
                      <m:mPr>
                        <m:plcHide m:val="on"/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zh-CN" altLang="en-US" sz="2400" b="1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</m:mr>
                    </m:m>
                    <m:r>
                      <a:rPr lang="en-US" altLang="zh-CN" sz="2400" b="1" i="1" smtClean="0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b="1" i="1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zh-CN" altLang="en-US" sz="2400" b="1" i="0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b="1" i="0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zh-CN" altLang="en-US" sz="2400" b="1" i="0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400" b="1" i="0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zh-CN" altLang="en-US" sz="2400" b="1" i="0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r>
                      <a:rPr lang="zh-CN" altLang="en-US" sz="2400" b="1" i="1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zh-CN" altLang="en-US" sz="2400" b="1" i="0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2400" b="1" i="0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zh-CN" altLang="en-US" sz="24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591212DF-64E1-440E-B51C-7B198958B6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16" y="955141"/>
                <a:ext cx="8701788" cy="461665"/>
              </a:xfrm>
              <a:prstGeom prst="rect">
                <a:avLst/>
              </a:prstGeom>
              <a:blipFill>
                <a:blip r:embed="rId12"/>
                <a:stretch>
                  <a:fillRect l="-1121" t="-14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14671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5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3" grpId="0"/>
      <p:bldP spid="19" grpId="0"/>
      <p:bldP spid="2" grpId="0"/>
      <p:bldP spid="21" grpId="0"/>
      <p:bldP spid="22" grpId="0"/>
      <p:bldP spid="23" grpId="0"/>
      <p:bldP spid="24" grpId="0"/>
      <p:bldP spid="25" grpId="0"/>
      <p:bldP spid="3" grpId="0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3290767-1196-4104-811A-B49AFEA757FA}"/>
                  </a:ext>
                </a:extLst>
              </p:cNvPr>
              <p:cNvSpPr txBox="1"/>
              <p:nvPr/>
            </p:nvSpPr>
            <p:spPr>
              <a:xfrm>
                <a:off x="1475656" y="1819529"/>
                <a:ext cx="5889240" cy="20210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𝜸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𝜸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</m:mr>
                            <m:mr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𝜸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/>
                              <m:e/>
                            </m:mr>
                            <m:mr>
                              <m:e/>
                              <m:e/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/>
                            </m:mr>
                            <m:mr>
                              <m:e/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𝜸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𝜸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3290767-1196-4104-811A-B49AFEA75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819529"/>
                <a:ext cx="5889240" cy="20210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5D985C1-F815-46CB-8272-5D10C83528ED}"/>
                  </a:ext>
                </a:extLst>
              </p:cNvPr>
              <p:cNvSpPr/>
              <p:nvPr/>
            </p:nvSpPr>
            <p:spPr>
              <a:xfrm>
                <a:off x="611560" y="539304"/>
                <a:ext cx="5256584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200" b="1" dirty="0">
                    <a:solidFill>
                      <a:srgbClr val="0099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zh-CN" altLang="en-US" sz="2200" b="1" i="1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zh-CN" altLang="en-US" sz="2200" b="1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1" i="1" smtClean="0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200" b="1" i="0" dirty="0">
                    <a:solidFill>
                      <a:srgbClr val="009900"/>
                    </a:solidFill>
                    <a:latin typeface="+mj-lt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200" b="1" i="1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en-US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zh-CN" altLang="en-US" sz="2200" b="1" i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200" b="1" i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sSub>
                      <m:sSubPr>
                        <m:ctrlP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zh-CN" altLang="en-US" sz="2200" b="1" i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sz="2200" b="1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zh-CN" altLang="en-US" sz="2200" b="1" i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zh-CN" altLang="en-US" sz="2200" b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5D985C1-F815-46CB-8272-5D10C83528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39304"/>
                <a:ext cx="5256584" cy="430887"/>
              </a:xfrm>
              <a:prstGeom prst="rect">
                <a:avLst/>
              </a:prstGeom>
              <a:blipFill>
                <a:blip r:embed="rId4"/>
                <a:stretch>
                  <a:fillRect l="-1506" t="-12676" b="-239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9418C7B-CD7C-45FB-A1C4-BB2E5AACFD4C}"/>
                  </a:ext>
                </a:extLst>
              </p:cNvPr>
              <p:cNvSpPr txBox="1"/>
              <p:nvPr/>
            </p:nvSpPr>
            <p:spPr>
              <a:xfrm>
                <a:off x="611561" y="993989"/>
                <a:ext cx="439248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2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𝑴</m:t>
                        </m:r>
                      </m:e>
                      <m:sub>
                        <m:r>
                          <a:rPr lang="en-US" altLang="zh-CN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𝟎</m:t>
                        </m:r>
                      </m:sub>
                    </m:sSub>
                    <m:r>
                      <a:rPr lang="en-US" altLang="zh-CN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𝑴</m:t>
                        </m:r>
                      </m:e>
                      <m:sub>
                        <m:r>
                          <a:rPr lang="en-US" altLang="zh-CN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2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，上式可以改为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9418C7B-CD7C-45FB-A1C4-BB2E5AACF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1" y="993989"/>
                <a:ext cx="4392488" cy="430887"/>
              </a:xfrm>
              <a:prstGeom prst="rect">
                <a:avLst/>
              </a:prstGeom>
              <a:blipFill>
                <a:blip r:embed="rId5"/>
                <a:stretch>
                  <a:fillRect l="-1803" t="-14085" b="-239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0B0447A-324E-4FD8-A382-AE585F04F530}"/>
                  </a:ext>
                </a:extLst>
              </p:cNvPr>
              <p:cNvSpPr/>
              <p:nvPr/>
            </p:nvSpPr>
            <p:spPr>
              <a:xfrm>
                <a:off x="4283092" y="968346"/>
                <a:ext cx="3613746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  <m:sub>
                          <m:r>
                            <a:rPr lang="en-US" altLang="zh-CN" sz="2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zh-CN" altLang="en-US" sz="2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altLang="zh-CN" sz="2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zh-CN" altLang="en-US" sz="2200" b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200" b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zh-CN" altLang="en-US" sz="2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altLang="zh-CN" sz="2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200" b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zh-CN" altLang="en-US" sz="2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altLang="zh-CN" sz="2200" b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200" b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0B0447A-324E-4FD8-A382-AE585F04F5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092" y="968346"/>
                <a:ext cx="3613746" cy="430887"/>
              </a:xfrm>
              <a:prstGeom prst="rect">
                <a:avLst/>
              </a:prstGeom>
              <a:blipFill>
                <a:blip r:embed="rId6"/>
                <a:stretch>
                  <a:fillRect b="-18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9">
                <a:extLst>
                  <a:ext uri="{FF2B5EF4-FFF2-40B4-BE49-F238E27FC236}">
                    <a16:creationId xmlns:a16="http://schemas.microsoft.com/office/drawing/2014/main" id="{BC7ABBA5-F42A-4B87-85FE-68F5FB509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560" y="1432131"/>
                <a:ext cx="6192688" cy="4308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kumimoji="0" lang="zh-CN" altLang="en-US" sz="2200" b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即得关于</a:t>
                </a:r>
                <a14:m>
                  <m:oMath xmlns:m="http://schemas.openxmlformats.org/officeDocument/2006/math">
                    <m:r>
                      <a:rPr lang="en-US" altLang="zh-CN" sz="22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𝑴</m:t>
                    </m:r>
                    <m:r>
                      <a:rPr lang="en-US" altLang="zh-CN" sz="2200" b="1" i="1" baseline="-25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𝒊</m:t>
                    </m:r>
                  </m:oMath>
                </a14:m>
                <a:r>
                  <a:rPr lang="en-US" altLang="zh-CN" sz="2200" b="1" i="1" baseline="-250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200" b="1" i="1" dirty="0" err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𝒊</m:t>
                    </m:r>
                    <m:r>
                      <a:rPr lang="en-US" altLang="zh-CN" sz="2200" b="1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200" b="1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2200" b="1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 …, </m:t>
                    </m:r>
                    <m:r>
                      <a:rPr lang="en-US" altLang="zh-CN" sz="2200" b="1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sz="2200" b="1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kumimoji="0" lang="zh-CN" altLang="en-US" sz="2200" b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 </a:t>
                </a:r>
                <a14:m>
                  <m:oMath xmlns:m="http://schemas.openxmlformats.org/officeDocument/2006/math">
                    <m:r>
                      <a:rPr kumimoji="0" lang="en-US" altLang="zh-CN" sz="22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𝒏</m:t>
                    </m:r>
                  </m:oMath>
                </a14:m>
                <a:r>
                  <a:rPr kumimoji="0" lang="en-US" altLang="zh-CN" sz="2200" b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zh-CN" altLang="en-US" sz="2200" b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元线性方程组</a:t>
                </a:r>
              </a:p>
            </p:txBody>
          </p:sp>
        </mc:Choice>
        <mc:Fallback xmlns="">
          <p:sp>
            <p:nvSpPr>
              <p:cNvPr id="12" name="Rectangle 19">
                <a:extLst>
                  <a:ext uri="{FF2B5EF4-FFF2-40B4-BE49-F238E27FC236}">
                    <a16:creationId xmlns:a16="http://schemas.microsoft.com/office/drawing/2014/main" id="{BC7ABBA5-F42A-4B87-85FE-68F5FB5091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0" y="1432131"/>
                <a:ext cx="6192688" cy="430887"/>
              </a:xfrm>
              <a:prstGeom prst="rect">
                <a:avLst/>
              </a:prstGeom>
              <a:blipFill>
                <a:blip r:embed="rId7"/>
                <a:stretch>
                  <a:fillRect l="-1280" t="-14085" b="-2253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82">
                <a:extLst>
                  <a:ext uri="{FF2B5EF4-FFF2-40B4-BE49-F238E27FC236}">
                    <a16:creationId xmlns:a16="http://schemas.microsoft.com/office/drawing/2014/main" id="{D9536986-D78C-4340-AE91-08CE3D51C47F}"/>
                  </a:ext>
                </a:extLst>
              </p:cNvPr>
              <p:cNvSpPr txBox="1"/>
              <p:nvPr/>
            </p:nvSpPr>
            <p:spPr bwMode="auto">
              <a:xfrm>
                <a:off x="1339098" y="3837341"/>
                <a:ext cx="1728192" cy="7088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zh-CN" altLang="en-US" sz="22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den>
                    </m:f>
                    <m:r>
                      <a:rPr lang="zh-CN" altLang="en-US" sz="22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200" b="1" dirty="0">
                    <a:solidFill>
                      <a:srgbClr val="0000FF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3" name="Object 82">
                <a:extLst>
                  <a:ext uri="{FF2B5EF4-FFF2-40B4-BE49-F238E27FC236}">
                    <a16:creationId xmlns:a16="http://schemas.microsoft.com/office/drawing/2014/main" id="{D9536986-D78C-4340-AE91-08CE3D51C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39098" y="3837341"/>
                <a:ext cx="1728192" cy="70881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 Box 83">
            <a:extLst>
              <a:ext uri="{FF2B5EF4-FFF2-40B4-BE49-F238E27FC236}">
                <a16:creationId xmlns:a16="http://schemas.microsoft.com/office/drawing/2014/main" id="{A80BBAA8-1089-4979-890B-22ED0FF96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916" y="3909545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其中</a:t>
            </a:r>
            <a:endParaRPr lang="zh-CN" altLang="en-US" sz="20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7036D25-31D7-4798-8CEB-13B8655A7C90}"/>
                  </a:ext>
                </a:extLst>
              </p:cNvPr>
              <p:cNvSpPr/>
              <p:nvPr/>
            </p:nvSpPr>
            <p:spPr>
              <a:xfrm>
                <a:off x="3043999" y="3827214"/>
                <a:ext cx="2911927" cy="6282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zh-CN" altLang="en-US" sz="22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den>
                    </m:f>
                    <m:r>
                      <a:rPr lang="en-US" altLang="zh-CN" sz="2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200" b="1" dirty="0">
                    <a:solidFill>
                      <a:srgbClr val="0000FF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7036D25-31D7-4798-8CEB-13B8655A7C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999" y="3827214"/>
                <a:ext cx="2911927" cy="62824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0247E35D-D78B-4326-AFA3-84309FE1614D}"/>
                  </a:ext>
                </a:extLst>
              </p:cNvPr>
              <p:cNvSpPr/>
              <p:nvPr/>
            </p:nvSpPr>
            <p:spPr>
              <a:xfrm>
                <a:off x="4699514" y="3922702"/>
                <a:ext cx="2911927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altLang="zh-CN" sz="2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sz="2200" b="1" dirty="0">
                    <a:solidFill>
                      <a:srgbClr val="0000FF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0247E35D-D78B-4326-AFA3-84309FE161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514" y="3922702"/>
                <a:ext cx="2911927" cy="430887"/>
              </a:xfrm>
              <a:prstGeom prst="rect">
                <a:avLst/>
              </a:prstGeom>
              <a:blipFill>
                <a:blip r:embed="rId10"/>
                <a:stretch>
                  <a:fillRect l="-1464" b="-18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82">
                <a:extLst>
                  <a:ext uri="{FF2B5EF4-FFF2-40B4-BE49-F238E27FC236}">
                    <a16:creationId xmlns:a16="http://schemas.microsoft.com/office/drawing/2014/main" id="{1F19FE6C-5E03-40AE-93D9-F3F2ACF3E77A}"/>
                  </a:ext>
                </a:extLst>
              </p:cNvPr>
              <p:cNvSpPr txBox="1"/>
              <p:nvPr/>
            </p:nvSpPr>
            <p:spPr bwMode="auto">
              <a:xfrm>
                <a:off x="1079644" y="4496675"/>
                <a:ext cx="1848917" cy="7088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zh-CN" altLang="en-US" sz="22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zh-CN" altLang="en-US" sz="22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200" b="1" dirty="0">
                    <a:solidFill>
                      <a:srgbClr val="0000FF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7" name="Object 82">
                <a:extLst>
                  <a:ext uri="{FF2B5EF4-FFF2-40B4-BE49-F238E27FC236}">
                    <a16:creationId xmlns:a16="http://schemas.microsoft.com/office/drawing/2014/main" id="{1F19FE6C-5E03-40AE-93D9-F3F2ACF3E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9644" y="4496675"/>
                <a:ext cx="1848917" cy="70881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60C7517-5661-4CE8-9492-736DA00A815C}"/>
                  </a:ext>
                </a:extLst>
              </p:cNvPr>
              <p:cNvSpPr/>
              <p:nvPr/>
            </p:nvSpPr>
            <p:spPr>
              <a:xfrm>
                <a:off x="2827129" y="4496675"/>
                <a:ext cx="2911927" cy="6401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zh-CN" altLang="en-US" sz="22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en-US" altLang="zh-CN" sz="2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200" b="1" dirty="0">
                    <a:solidFill>
                      <a:srgbClr val="0000FF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60C7517-5661-4CE8-9492-736DA00A81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129" y="4496675"/>
                <a:ext cx="2911927" cy="6401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4303304A-6566-4F1F-99B0-D177C69B2E9D}"/>
                  </a:ext>
                </a:extLst>
              </p:cNvPr>
              <p:cNvSpPr/>
              <p:nvPr/>
            </p:nvSpPr>
            <p:spPr>
              <a:xfrm>
                <a:off x="4644008" y="4525541"/>
                <a:ext cx="3047627" cy="6388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f>
                      <m:fPr>
                        <m:ctrlP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2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altLang="zh-CN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2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2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]−</m:t>
                            </m:r>
                            <m:r>
                              <a:rPr lang="en-US" altLang="zh-CN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sSub>
                              <m:sSubPr>
                                <m:ctrlPr>
                                  <a:rPr lang="en-US" altLang="zh-CN" sz="22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sz="22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2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altLang="zh-CN" sz="22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2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2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2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200" b="1" dirty="0">
                    <a:solidFill>
                      <a:srgbClr val="0000FF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4303304A-6566-4F1F-99B0-D177C69B2E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4525541"/>
                <a:ext cx="3047627" cy="63889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69261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9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7">
                <a:extLst>
                  <a:ext uri="{FF2B5EF4-FFF2-40B4-BE49-F238E27FC236}">
                    <a16:creationId xmlns:a16="http://schemas.microsoft.com/office/drawing/2014/main" id="{A31DF1AD-D9AB-4B52-AA7A-FD59759D44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422" y="489765"/>
                <a:ext cx="6166793" cy="9400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</a:pPr>
                <a:r>
                  <a:rPr kumimoji="1" lang="zh-CN" altLang="en-US" sz="2400" b="1" dirty="0">
                    <a:solidFill>
                      <a:srgbClr val="663300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例2   给定函数表, 求自然三次样条</a:t>
                </a:r>
                <a:r>
                  <a:rPr kumimoji="1" lang="en-US" altLang="zh-CN" sz="2400" b="1" dirty="0">
                    <a:solidFill>
                      <a:srgbClr val="663300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b="1" i="1" smtClean="0">
                            <a:solidFill>
                              <a:srgbClr val="663300"/>
                            </a:solidFill>
                            <a:effectLst/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1" i="1" smtClean="0">
                            <a:solidFill>
                              <a:srgbClr val="663300"/>
                            </a:solidFill>
                            <a:effectLst/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𝒔</m:t>
                        </m:r>
                      </m:e>
                      <m:sup>
                        <m:r>
                          <a:rPr kumimoji="1" lang="en-US" altLang="zh-CN" sz="2400" b="1" i="1" smtClean="0">
                            <a:solidFill>
                              <a:srgbClr val="663300"/>
                            </a:solidFill>
                            <a:effectLst/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kumimoji="1" lang="en-US" altLang="zh-CN" sz="2400" b="1" i="1" smtClean="0">
                            <a:solidFill>
                              <a:srgbClr val="663300"/>
                            </a:solidFill>
                            <a:effectLst/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1" i="1" smtClean="0">
                            <a:solidFill>
                              <a:srgbClr val="663300"/>
                            </a:solidFill>
                            <a:effectLst/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</m:d>
                    <m:r>
                      <a:rPr kumimoji="1" lang="en-US" altLang="zh-CN" sz="2400" b="1" i="1" smtClean="0">
                        <a:solidFill>
                          <a:srgbClr val="663300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sz="2400" b="1" i="1" smtClean="0">
                            <a:solidFill>
                              <a:srgbClr val="663300"/>
                            </a:solidFill>
                            <a:effectLst/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1" i="1" smtClean="0">
                            <a:solidFill>
                              <a:srgbClr val="663300"/>
                            </a:solidFill>
                            <a:effectLst/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𝒔</m:t>
                        </m:r>
                      </m:e>
                      <m:sup>
                        <m:r>
                          <a:rPr kumimoji="1" lang="en-US" altLang="zh-CN" sz="2400" b="1" i="1" smtClean="0">
                            <a:solidFill>
                              <a:srgbClr val="663300"/>
                            </a:solidFill>
                            <a:effectLst/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kumimoji="1" lang="en-US" altLang="zh-CN" sz="2400" b="1" i="1" smtClean="0">
                            <a:solidFill>
                              <a:srgbClr val="663300"/>
                            </a:solidFill>
                            <a:effectLst/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1" i="1" smtClean="0">
                            <a:solidFill>
                              <a:srgbClr val="663300"/>
                            </a:solidFill>
                            <a:effectLst/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𝟓</m:t>
                        </m:r>
                      </m:e>
                    </m:d>
                    <m:r>
                      <a:rPr kumimoji="1" lang="en-US" altLang="zh-CN" sz="2400" b="1" i="1" smtClean="0">
                        <a:solidFill>
                          <a:srgbClr val="663300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1" lang="en-US" altLang="zh-CN" sz="2400" b="1" i="1" smtClean="0">
                        <a:solidFill>
                          <a:srgbClr val="663300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kumimoji="1" lang="en-US" altLang="zh-CN" sz="2400" b="1" dirty="0">
                    <a:solidFill>
                      <a:srgbClr val="663300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kumimoji="1" lang="zh-CN" altLang="en-US" sz="2400" b="1" dirty="0">
                    <a:solidFill>
                      <a:srgbClr val="663300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插值函数.</a:t>
                </a:r>
              </a:p>
            </p:txBody>
          </p:sp>
        </mc:Choice>
        <mc:Fallback xmlns="">
          <p:sp>
            <p:nvSpPr>
              <p:cNvPr id="5" name="Rectangle 37">
                <a:extLst>
                  <a:ext uri="{FF2B5EF4-FFF2-40B4-BE49-F238E27FC236}">
                    <a16:creationId xmlns:a16="http://schemas.microsoft.com/office/drawing/2014/main" id="{A31DF1AD-D9AB-4B52-AA7A-FD59759D44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9422" y="489765"/>
                <a:ext cx="6166793" cy="940066"/>
              </a:xfrm>
              <a:prstGeom prst="rect">
                <a:avLst/>
              </a:prstGeom>
              <a:blipFill>
                <a:blip r:embed="rId2"/>
                <a:stretch>
                  <a:fillRect l="-1482" t="-3871" b="-1354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3">
            <a:extLst>
              <a:ext uri="{FF2B5EF4-FFF2-40B4-BE49-F238E27FC236}">
                <a16:creationId xmlns:a16="http://schemas.microsoft.com/office/drawing/2014/main" id="{4E6FAC81-58FD-45F5-BCCB-0DB6A6E631A8}"/>
              </a:ext>
            </a:extLst>
          </p:cNvPr>
          <p:cNvGrpSpPr>
            <a:grpSpLocks/>
          </p:cNvGrpSpPr>
          <p:nvPr/>
        </p:nvGrpSpPr>
        <p:grpSpPr bwMode="auto">
          <a:xfrm>
            <a:off x="6300192" y="527750"/>
            <a:ext cx="2376264" cy="864096"/>
            <a:chOff x="1536" y="1008"/>
            <a:chExt cx="2112" cy="652"/>
          </a:xfrm>
        </p:grpSpPr>
        <p:sp>
          <p:nvSpPr>
            <p:cNvPr id="7" name="Rectangle 40">
              <a:extLst>
                <a:ext uri="{FF2B5EF4-FFF2-40B4-BE49-F238E27FC236}">
                  <a16:creationId xmlns:a16="http://schemas.microsoft.com/office/drawing/2014/main" id="{C63CF4B8-23C7-434A-8940-71313B541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2" y="1334"/>
              <a:ext cx="1706" cy="326"/>
            </a:xfrm>
            <a:prstGeom prst="rect">
              <a:avLst/>
            </a:prstGeom>
            <a:noFill/>
            <a:ln w="9525">
              <a:solidFill>
                <a:srgbClr val="66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>
                <a:buFontTx/>
                <a:buNone/>
              </a:pPr>
              <a:r>
                <a:rPr lang="zh-CN" altLang="en-US" sz="2200" b="1">
                  <a:solidFill>
                    <a:srgbClr val="663300"/>
                  </a:solidFill>
                  <a:effectLst/>
                  <a:latin typeface="Times New Roman" panose="02020603050405020304" pitchFamily="18" charset="0"/>
                </a:rPr>
                <a:t>1     3     4     2</a:t>
              </a:r>
            </a:p>
          </p:txBody>
        </p:sp>
        <p:sp>
          <p:nvSpPr>
            <p:cNvPr id="8" name="Rectangle 41">
              <a:extLst>
                <a:ext uri="{FF2B5EF4-FFF2-40B4-BE49-F238E27FC236}">
                  <a16:creationId xmlns:a16="http://schemas.microsoft.com/office/drawing/2014/main" id="{E825DEA5-1C65-4BCC-88D4-EFC019EBC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334"/>
              <a:ext cx="406" cy="326"/>
            </a:xfrm>
            <a:prstGeom prst="rect">
              <a:avLst/>
            </a:prstGeom>
            <a:noFill/>
            <a:ln w="9525">
              <a:solidFill>
                <a:srgbClr val="66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200" b="1" i="1">
                  <a:solidFill>
                    <a:srgbClr val="663300"/>
                  </a:solidFill>
                  <a:effectLst/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9" name="Rectangle 42">
              <a:extLst>
                <a:ext uri="{FF2B5EF4-FFF2-40B4-BE49-F238E27FC236}">
                  <a16:creationId xmlns:a16="http://schemas.microsoft.com/office/drawing/2014/main" id="{123BF3ED-F11D-4A15-A97E-F89924782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2" y="1008"/>
              <a:ext cx="1706" cy="326"/>
            </a:xfrm>
            <a:prstGeom prst="rect">
              <a:avLst/>
            </a:prstGeom>
            <a:noFill/>
            <a:ln w="9525">
              <a:solidFill>
                <a:srgbClr val="66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>
                <a:buFontTx/>
                <a:buNone/>
              </a:pPr>
              <a:r>
                <a:rPr lang="zh-CN" altLang="en-US" sz="2200" b="1" dirty="0">
                  <a:solidFill>
                    <a:srgbClr val="663300"/>
                  </a:solidFill>
                  <a:effectLst/>
                  <a:latin typeface="Times New Roman" panose="02020603050405020304" pitchFamily="18" charset="0"/>
                </a:rPr>
                <a:t>1     2     4     5</a:t>
              </a:r>
            </a:p>
          </p:txBody>
        </p:sp>
        <p:sp>
          <p:nvSpPr>
            <p:cNvPr id="10" name="Rectangle 43">
              <a:extLst>
                <a:ext uri="{FF2B5EF4-FFF2-40B4-BE49-F238E27FC236}">
                  <a16:creationId xmlns:a16="http://schemas.microsoft.com/office/drawing/2014/main" id="{F320405D-EDD6-48B3-B894-892B7A3ED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008"/>
              <a:ext cx="406" cy="326"/>
            </a:xfrm>
            <a:prstGeom prst="rect">
              <a:avLst/>
            </a:prstGeom>
            <a:noFill/>
            <a:ln w="9525">
              <a:solidFill>
                <a:srgbClr val="66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200" b="1" i="1">
                  <a:solidFill>
                    <a:srgbClr val="663300"/>
                  </a:solidFill>
                  <a:effectLst/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1" name="Line 44">
              <a:extLst>
                <a:ext uri="{FF2B5EF4-FFF2-40B4-BE49-F238E27FC236}">
                  <a16:creationId xmlns:a16="http://schemas.microsoft.com/office/drawing/2014/main" id="{12A1ED4D-43B8-4650-A5AA-BEE0BAC719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008"/>
              <a:ext cx="2112" cy="0"/>
            </a:xfrm>
            <a:prstGeom prst="line">
              <a:avLst/>
            </a:prstGeom>
            <a:noFill/>
            <a:ln w="28575" cap="sq">
              <a:solidFill>
                <a:srgbClr val="66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200" dirty="0">
                <a:solidFill>
                  <a:srgbClr val="663300"/>
                </a:solidFill>
              </a:endParaRPr>
            </a:p>
          </p:txBody>
        </p:sp>
        <p:sp>
          <p:nvSpPr>
            <p:cNvPr id="12" name="Line 45">
              <a:extLst>
                <a:ext uri="{FF2B5EF4-FFF2-40B4-BE49-F238E27FC236}">
                  <a16:creationId xmlns:a16="http://schemas.microsoft.com/office/drawing/2014/main" id="{10084745-A6DA-4B87-82E4-AFF2064F07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334"/>
              <a:ext cx="2112" cy="0"/>
            </a:xfrm>
            <a:prstGeom prst="line">
              <a:avLst/>
            </a:prstGeom>
            <a:noFill/>
            <a:ln w="12700">
              <a:solidFill>
                <a:srgbClr val="66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200">
                <a:solidFill>
                  <a:srgbClr val="663300"/>
                </a:solidFill>
              </a:endParaRPr>
            </a:p>
          </p:txBody>
        </p:sp>
        <p:sp>
          <p:nvSpPr>
            <p:cNvPr id="13" name="Line 46">
              <a:extLst>
                <a:ext uri="{FF2B5EF4-FFF2-40B4-BE49-F238E27FC236}">
                  <a16:creationId xmlns:a16="http://schemas.microsoft.com/office/drawing/2014/main" id="{5D82007F-AF28-4A43-982A-EEFBEA5793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660"/>
              <a:ext cx="2112" cy="0"/>
            </a:xfrm>
            <a:prstGeom prst="line">
              <a:avLst/>
            </a:prstGeom>
            <a:noFill/>
            <a:ln w="28575" cap="sq">
              <a:solidFill>
                <a:srgbClr val="66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200">
                <a:solidFill>
                  <a:srgbClr val="663300"/>
                </a:solidFill>
              </a:endParaRPr>
            </a:p>
          </p:txBody>
        </p:sp>
        <p:sp>
          <p:nvSpPr>
            <p:cNvPr id="14" name="Line 47">
              <a:extLst>
                <a:ext uri="{FF2B5EF4-FFF2-40B4-BE49-F238E27FC236}">
                  <a16:creationId xmlns:a16="http://schemas.microsoft.com/office/drawing/2014/main" id="{F56E4CD7-A509-4FC8-9DBE-ED09CDAD7F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008"/>
              <a:ext cx="0" cy="652"/>
            </a:xfrm>
            <a:prstGeom prst="line">
              <a:avLst/>
            </a:prstGeom>
            <a:noFill/>
            <a:ln w="28575" cap="sq">
              <a:solidFill>
                <a:srgbClr val="66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200">
                <a:solidFill>
                  <a:srgbClr val="663300"/>
                </a:solidFill>
              </a:endParaRPr>
            </a:p>
          </p:txBody>
        </p:sp>
        <p:sp>
          <p:nvSpPr>
            <p:cNvPr id="15" name="Line 48">
              <a:extLst>
                <a:ext uri="{FF2B5EF4-FFF2-40B4-BE49-F238E27FC236}">
                  <a16:creationId xmlns:a16="http://schemas.microsoft.com/office/drawing/2014/main" id="{05CBA903-CF5F-44E5-AFB9-8356613EB0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2" y="1008"/>
              <a:ext cx="0" cy="652"/>
            </a:xfrm>
            <a:prstGeom prst="line">
              <a:avLst/>
            </a:prstGeom>
            <a:noFill/>
            <a:ln w="12700">
              <a:solidFill>
                <a:srgbClr val="66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200">
                <a:solidFill>
                  <a:srgbClr val="663300"/>
                </a:solidFill>
              </a:endParaRPr>
            </a:p>
          </p:txBody>
        </p:sp>
        <p:sp>
          <p:nvSpPr>
            <p:cNvPr id="16" name="Line 49">
              <a:extLst>
                <a:ext uri="{FF2B5EF4-FFF2-40B4-BE49-F238E27FC236}">
                  <a16:creationId xmlns:a16="http://schemas.microsoft.com/office/drawing/2014/main" id="{C36E1131-73F0-48AE-868A-08C3A0D042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008"/>
              <a:ext cx="0" cy="652"/>
            </a:xfrm>
            <a:prstGeom prst="line">
              <a:avLst/>
            </a:prstGeom>
            <a:noFill/>
            <a:ln w="28575" cap="sq">
              <a:solidFill>
                <a:srgbClr val="66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200">
                <a:solidFill>
                  <a:srgbClr val="6633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表格 16">
                <a:extLst>
                  <a:ext uri="{FF2B5EF4-FFF2-40B4-BE49-F238E27FC236}">
                    <a16:creationId xmlns:a16="http://schemas.microsoft.com/office/drawing/2014/main" id="{344DC54B-CD39-40E7-84E8-899F0F4F20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8439032"/>
                  </p:ext>
                </p:extLst>
              </p:nvPr>
            </p:nvGraphicFramePr>
            <p:xfrm>
              <a:off x="555164" y="1441633"/>
              <a:ext cx="4176464" cy="21206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1863">
                      <a:extLst>
                        <a:ext uri="{9D8B030D-6E8A-4147-A177-3AD203B41FA5}">
                          <a16:colId xmlns:a16="http://schemas.microsoft.com/office/drawing/2014/main" val="609948142"/>
                        </a:ext>
                      </a:extLst>
                    </a:gridCol>
                    <a:gridCol w="992353">
                      <a:extLst>
                        <a:ext uri="{9D8B030D-6E8A-4147-A177-3AD203B41FA5}">
                          <a16:colId xmlns:a16="http://schemas.microsoft.com/office/drawing/2014/main" val="2804935343"/>
                        </a:ext>
                      </a:extLst>
                    </a:gridCol>
                    <a:gridCol w="1008112">
                      <a:extLst>
                        <a:ext uri="{9D8B030D-6E8A-4147-A177-3AD203B41FA5}">
                          <a16:colId xmlns:a16="http://schemas.microsoft.com/office/drawing/2014/main" val="803072286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42850889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𝜸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239841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87190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𝜸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561680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𝜸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915251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表格 16">
                <a:extLst>
                  <a:ext uri="{FF2B5EF4-FFF2-40B4-BE49-F238E27FC236}">
                    <a16:creationId xmlns:a16="http://schemas.microsoft.com/office/drawing/2014/main" id="{344DC54B-CD39-40E7-84E8-899F0F4F20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8439032"/>
                  </p:ext>
                </p:extLst>
              </p:nvPr>
            </p:nvGraphicFramePr>
            <p:xfrm>
              <a:off x="555164" y="1441633"/>
              <a:ext cx="4176464" cy="21206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1863">
                      <a:extLst>
                        <a:ext uri="{9D8B030D-6E8A-4147-A177-3AD203B41FA5}">
                          <a16:colId xmlns:a16="http://schemas.microsoft.com/office/drawing/2014/main" val="609948142"/>
                        </a:ext>
                      </a:extLst>
                    </a:gridCol>
                    <a:gridCol w="992353">
                      <a:extLst>
                        <a:ext uri="{9D8B030D-6E8A-4147-A177-3AD203B41FA5}">
                          <a16:colId xmlns:a16="http://schemas.microsoft.com/office/drawing/2014/main" val="2804935343"/>
                        </a:ext>
                      </a:extLst>
                    </a:gridCol>
                    <a:gridCol w="1008112">
                      <a:extLst>
                        <a:ext uri="{9D8B030D-6E8A-4147-A177-3AD203B41FA5}">
                          <a16:colId xmlns:a16="http://schemas.microsoft.com/office/drawing/2014/main" val="803072286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4285088964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41" t="-1538" r="-342308" b="-4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6319" t="-1538" r="-227607" b="-4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2771" t="-1538" r="-123494" b="-4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1791" t="-1538" r="-1990" b="-4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398414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41" t="-101538" r="-342308" b="-3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87190532"/>
                      </a:ext>
                    </a:extLst>
                  </a:tr>
                  <a:tr h="66408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41" t="-119091" r="-342308" b="-10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6319" t="-119091" r="-227607" b="-10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2771" t="-119091" r="-123494" b="-10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1791" t="-119091" r="-1990" b="-10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6168022"/>
                      </a:ext>
                    </a:extLst>
                  </a:tr>
                  <a:tr h="66408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41" t="-221101" r="-342308" b="-18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6319" t="-221101" r="-227607" b="-18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2771" t="-221101" r="-123494" b="-18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1791" t="-221101" r="-1990" b="-18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15251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82">
                <a:extLst>
                  <a:ext uri="{FF2B5EF4-FFF2-40B4-BE49-F238E27FC236}">
                    <a16:creationId xmlns:a16="http://schemas.microsoft.com/office/drawing/2014/main" id="{F96161D7-1923-4E4B-B329-8DA2409B77DE}"/>
                  </a:ext>
                </a:extLst>
              </p:cNvPr>
              <p:cNvSpPr txBox="1"/>
              <p:nvPr/>
            </p:nvSpPr>
            <p:spPr bwMode="auto">
              <a:xfrm>
                <a:off x="546079" y="3541130"/>
                <a:ext cx="1728192" cy="7088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zh-CN" altLang="en-US" sz="22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den>
                    </m:f>
                    <m:r>
                      <a:rPr lang="zh-CN" altLang="en-US" sz="22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200" b="1" dirty="0">
                    <a:solidFill>
                      <a:srgbClr val="0000FF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8" name="Object 82">
                <a:extLst>
                  <a:ext uri="{FF2B5EF4-FFF2-40B4-BE49-F238E27FC236}">
                    <a16:creationId xmlns:a16="http://schemas.microsoft.com/office/drawing/2014/main" id="{F96161D7-1923-4E4B-B329-8DA2409B7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6079" y="3541130"/>
                <a:ext cx="1728192" cy="7088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6ABEC92-D40D-4A0D-B5E3-45D8BD58514A}"/>
                  </a:ext>
                </a:extLst>
              </p:cNvPr>
              <p:cNvSpPr/>
              <p:nvPr/>
            </p:nvSpPr>
            <p:spPr>
              <a:xfrm>
                <a:off x="2202263" y="3548502"/>
                <a:ext cx="1800200" cy="6282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zh-CN" altLang="en-US" sz="22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den>
                    </m:f>
                    <m:r>
                      <a:rPr lang="en-US" altLang="zh-CN" sz="2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200" b="1" dirty="0">
                    <a:solidFill>
                      <a:srgbClr val="0000FF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6ABEC92-D40D-4A0D-B5E3-45D8BD5851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263" y="3548502"/>
                <a:ext cx="1800200" cy="6282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C6996B3E-8DA2-4BAC-AD4E-45E3217AC00C}"/>
                  </a:ext>
                </a:extLst>
              </p:cNvPr>
              <p:cNvSpPr/>
              <p:nvPr/>
            </p:nvSpPr>
            <p:spPr>
              <a:xfrm>
                <a:off x="534023" y="4224101"/>
                <a:ext cx="366786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zh-CN" altLang="en-US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0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sz="2000" b="1" dirty="0">
                    <a:solidFill>
                      <a:srgbClr val="0000FF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C6996B3E-8DA2-4BAC-AD4E-45E3217AC0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23" y="4224101"/>
                <a:ext cx="3667864" cy="400110"/>
              </a:xfrm>
              <a:prstGeom prst="rect">
                <a:avLst/>
              </a:prstGeom>
              <a:blipFill>
                <a:blip r:embed="rId6"/>
                <a:stretch>
                  <a:fillRect l="-832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EF942B5-C98F-49C9-9C31-05D451340BD4}"/>
                  </a:ext>
                </a:extLst>
              </p:cNvPr>
              <p:cNvSpPr txBox="1"/>
              <p:nvPr/>
            </p:nvSpPr>
            <p:spPr>
              <a:xfrm>
                <a:off x="4668761" y="1416511"/>
                <a:ext cx="4176464" cy="1806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EF942B5-C98F-49C9-9C31-05D451340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761" y="1416511"/>
                <a:ext cx="4176464" cy="18064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BAEA38C-44DD-425F-B99A-8276D90FA1F7}"/>
                  </a:ext>
                </a:extLst>
              </p:cNvPr>
              <p:cNvSpPr txBox="1"/>
              <p:nvPr/>
            </p:nvSpPr>
            <p:spPr>
              <a:xfrm>
                <a:off x="4758637" y="3145903"/>
                <a:ext cx="4292329" cy="535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/>
                  <a:t>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𝟗</m:t>
                        </m:r>
                      </m:num>
                      <m:den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BAEA38C-44DD-425F-B99A-8276D90FA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637" y="3145903"/>
                <a:ext cx="4292329" cy="535468"/>
              </a:xfrm>
              <a:prstGeom prst="rect">
                <a:avLst/>
              </a:prstGeom>
              <a:blipFill>
                <a:blip r:embed="rId8"/>
                <a:stretch>
                  <a:fillRect l="-1563" b="-34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55">
                <a:extLst>
                  <a:ext uri="{FF2B5EF4-FFF2-40B4-BE49-F238E27FC236}">
                    <a16:creationId xmlns:a16="http://schemas.microsoft.com/office/drawing/2014/main" id="{A70FD0CD-7EAF-4F23-ADED-D0A746611D46}"/>
                  </a:ext>
                </a:extLst>
              </p:cNvPr>
              <p:cNvSpPr txBox="1"/>
              <p:nvPr/>
            </p:nvSpPr>
            <p:spPr bwMode="auto">
              <a:xfrm>
                <a:off x="4288758" y="3631043"/>
                <a:ext cx="4746001" cy="145895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zh-CN" alt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15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15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15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zh-CN" altLang="en-US" sz="15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5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𝟏𝟕</m:t>
                                  </m:r>
                                </m:num>
                                <m:den>
                                  <m:r>
                                    <a:rPr lang="zh-CN" altLang="en-US" sz="15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</m:den>
                              </m:f>
                              <m:r>
                                <a:rPr lang="zh-CN" altLang="en-US" sz="15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15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15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15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15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f>
                                <m:fPr>
                                  <m:ctrlPr>
                                    <a:rPr lang="zh-CN" altLang="en-US" sz="15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5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zh-CN" altLang="en-US" sz="15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</m:den>
                              </m:f>
                              <m:r>
                                <a:rPr lang="zh-CN" altLang="en-US" sz="15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15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15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15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sSup>
                                <m:sSupPr>
                                  <m:ctrlPr>
                                    <a:rPr lang="zh-CN" altLang="en-US" sz="15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15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zh-CN" altLang="en-US" sz="15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  <m:r>
                                <a:rPr lang="zh-CN" altLang="en-US" sz="15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zh-CN" altLang="en-US" sz="1500" b="1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1500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zh-CN" altLang="en-US" sz="1500" b="1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zh-CN" sz="15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15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∈[</m:t>
                              </m:r>
                              <m:r>
                                <a:rPr lang="zh-CN" altLang="en-US" sz="15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15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15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15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sz="15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5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num>
                                <m:den>
                                  <m:r>
                                    <a:rPr lang="en-US" altLang="zh-CN" sz="15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zh-CN" altLang="en-US" sz="15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5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15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CN" altLang="en-US" sz="15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5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num>
                                <m:den>
                                  <m:r>
                                    <a:rPr lang="en-US" altLang="zh-CN" sz="15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𝟏𝟔</m:t>
                                  </m:r>
                                </m:den>
                              </m:f>
                              <m:r>
                                <a:rPr lang="zh-CN" altLang="en-US" sz="15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15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15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15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sSup>
                                <m:sSupPr>
                                  <m:ctrlPr>
                                    <a:rPr lang="zh-CN" altLang="en-US" sz="15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15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15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  <m:r>
                                <a:rPr lang="zh-CN" altLang="en-US" sz="15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CN" altLang="en-US" sz="15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5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15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𝟏𝟔</m:t>
                                  </m:r>
                                </m:den>
                              </m:f>
                              <m:r>
                                <a:rPr lang="zh-CN" altLang="en-US" sz="15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5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zh-CN" altLang="en-US" sz="15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5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sSup>
                                <m:sSupPr>
                                  <m:ctrlPr>
                                    <a:rPr lang="zh-CN" altLang="en-US" sz="15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15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zh-CN" altLang="en-US" sz="15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  <m:r>
                                <a:rPr lang="zh-CN" altLang="en-US" sz="15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15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15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∈[</m:t>
                              </m:r>
                              <m:r>
                                <a:rPr lang="zh-CN" altLang="en-US" sz="15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15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15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zh-CN" altLang="en-US" sz="15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sz="15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5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𝟏𝟏𝟏</m:t>
                                  </m:r>
                                </m:num>
                                <m:den>
                                  <m:r>
                                    <a:rPr lang="en-US" altLang="zh-CN" sz="15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</m:den>
                              </m:f>
                              <m:r>
                                <a:rPr lang="zh-CN" altLang="en-US" sz="15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CN" altLang="en-US" sz="15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5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𝟏𝟗</m:t>
                                  </m:r>
                                </m:num>
                                <m:den>
                                  <m:r>
                                    <a:rPr lang="en-US" altLang="zh-CN" sz="15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</m:den>
                              </m:f>
                              <m:r>
                                <a:rPr lang="en-US" altLang="zh-CN" sz="15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15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CN" altLang="en-US" sz="15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5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num>
                                <m:den>
                                  <m:r>
                                    <a:rPr lang="zh-CN" altLang="en-US" sz="15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</m:den>
                              </m:f>
                              <m:r>
                                <a:rPr lang="zh-CN" altLang="en-US" sz="15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5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zh-CN" altLang="en-US" sz="15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5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sSup>
                                <m:sSupPr>
                                  <m:ctrlPr>
                                    <a:rPr lang="zh-CN" altLang="en-US" sz="15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15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15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  <m:r>
                                <a:rPr lang="zh-CN" altLang="en-US" sz="15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5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</m:t>
                              </m:r>
                              <m:r>
                                <a:rPr lang="zh-CN" altLang="en-US" sz="15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15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∈[</m:t>
                              </m:r>
                              <m:r>
                                <a:rPr lang="zh-CN" altLang="en-US" sz="15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zh-CN" altLang="en-US" sz="15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15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zh-CN" altLang="en-US" sz="15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15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Object 55">
                <a:extLst>
                  <a:ext uri="{FF2B5EF4-FFF2-40B4-BE49-F238E27FC236}">
                    <a16:creationId xmlns:a16="http://schemas.microsoft.com/office/drawing/2014/main" id="{A70FD0CD-7EAF-4F23-ADED-D0A746611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88758" y="3631043"/>
                <a:ext cx="4746001" cy="145895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bject 82">
                <a:extLst>
                  <a:ext uri="{FF2B5EF4-FFF2-40B4-BE49-F238E27FC236}">
                    <a16:creationId xmlns:a16="http://schemas.microsoft.com/office/drawing/2014/main" id="{8FCA26AC-EB01-4F71-93E2-F0601543F19C}"/>
                  </a:ext>
                </a:extLst>
              </p:cNvPr>
              <p:cNvSpPr txBox="1"/>
              <p:nvPr/>
            </p:nvSpPr>
            <p:spPr bwMode="auto">
              <a:xfrm>
                <a:off x="467544" y="4710502"/>
                <a:ext cx="2014699" cy="39764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altLang="zh-CN" sz="2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sz="2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altLang="zh-CN" sz="2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altLang="zh-CN" sz="2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2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6" name="Object 82">
                <a:extLst>
                  <a:ext uri="{FF2B5EF4-FFF2-40B4-BE49-F238E27FC236}">
                    <a16:creationId xmlns:a16="http://schemas.microsoft.com/office/drawing/2014/main" id="{8FCA26AC-EB01-4F71-93E2-F0601543F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4710502"/>
                <a:ext cx="2014699" cy="397642"/>
              </a:xfrm>
              <a:prstGeom prst="rect">
                <a:avLst/>
              </a:prstGeom>
              <a:blipFill>
                <a:blip r:embed="rId10"/>
                <a:stretch>
                  <a:fillRect b="-1384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04801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7">
                <a:extLst>
                  <a:ext uri="{FF2B5EF4-FFF2-40B4-BE49-F238E27FC236}">
                    <a16:creationId xmlns:a16="http://schemas.microsoft.com/office/drawing/2014/main" id="{7B1025D5-5721-4CB9-AD82-781AA5D6AC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422" y="489765"/>
                <a:ext cx="6382818" cy="9400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zh-CN" altLang="en-US" sz="2400" b="1" dirty="0">
                    <a:solidFill>
                      <a:srgbClr val="663300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例</a:t>
                </a:r>
                <a:r>
                  <a:rPr kumimoji="1" lang="en-US" altLang="zh-CN" sz="2400" b="1" dirty="0">
                    <a:solidFill>
                      <a:srgbClr val="663300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kumimoji="1" lang="zh-CN" altLang="en-US" sz="2400" b="1" dirty="0">
                    <a:solidFill>
                      <a:srgbClr val="663300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 给定函数表, 求</a:t>
                </a:r>
                <a:r>
                  <a:rPr kumimoji="1" lang="zh-CN" altLang="en-US" sz="2400" b="1" dirty="0">
                    <a:solidFill>
                      <a:srgbClr val="6633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条件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b="1" i="1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1" i="1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𝒔</m:t>
                        </m:r>
                      </m:e>
                      <m:sup>
                        <m:r>
                          <a:rPr kumimoji="1" lang="en-US" altLang="zh-CN" sz="2400" b="1" i="1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kumimoji="1" lang="en-US" altLang="zh-CN" sz="2400" b="1" i="1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1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𝟎</m:t>
                        </m:r>
                      </m:e>
                    </m:d>
                    <m:r>
                      <a:rPr kumimoji="1" lang="en-US" altLang="zh-CN" sz="2400" b="1" i="1">
                        <a:solidFill>
                          <a:srgbClr val="6633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1" lang="en-US" altLang="zh-CN" sz="2400" b="1" i="1" smtClean="0">
                        <a:solidFill>
                          <a:srgbClr val="6633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𝟏</m:t>
                    </m:r>
                    <m:r>
                      <a:rPr kumimoji="1" lang="en-US" altLang="zh-CN" sz="2400" b="1" i="1" smtClean="0">
                        <a:solidFill>
                          <a:srgbClr val="6633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kumimoji="1" lang="en-US" altLang="zh-CN" sz="2400" b="1" i="1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1" i="1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𝒔</m:t>
                        </m:r>
                      </m:e>
                      <m:sup>
                        <m:r>
                          <a:rPr kumimoji="1" lang="en-US" altLang="zh-CN" sz="2400" b="1" i="1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kumimoji="1" lang="en-US" altLang="zh-CN" sz="2400" b="1" i="1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1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e>
                    </m:d>
                    <m:r>
                      <a:rPr kumimoji="1" lang="en-US" altLang="zh-CN" sz="2400" b="1" i="1">
                        <a:solidFill>
                          <a:srgbClr val="6633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1" lang="en-US" altLang="zh-CN" sz="2400" b="1" i="1">
                        <a:solidFill>
                          <a:srgbClr val="6633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  <m:r>
                      <a:rPr kumimoji="1" lang="zh-CN" altLang="en-US" sz="2400" b="1" i="1" smtClean="0">
                        <a:solidFill>
                          <a:srgbClr val="6633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下</m:t>
                    </m:r>
                  </m:oMath>
                </a14:m>
                <a:r>
                  <a:rPr kumimoji="1" lang="zh-CN" altLang="en-US" sz="2400" b="1" dirty="0">
                    <a:solidFill>
                      <a:srgbClr val="663300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三次样条插值函数.</a:t>
                </a:r>
              </a:p>
            </p:txBody>
          </p:sp>
        </mc:Choice>
        <mc:Fallback xmlns="">
          <p:sp>
            <p:nvSpPr>
              <p:cNvPr id="6" name="Rectangle 37">
                <a:extLst>
                  <a:ext uri="{FF2B5EF4-FFF2-40B4-BE49-F238E27FC236}">
                    <a16:creationId xmlns:a16="http://schemas.microsoft.com/office/drawing/2014/main" id="{7B1025D5-5721-4CB9-AD82-781AA5D6AC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9422" y="489765"/>
                <a:ext cx="6382818" cy="940066"/>
              </a:xfrm>
              <a:prstGeom prst="rect">
                <a:avLst/>
              </a:prstGeom>
              <a:blipFill>
                <a:blip r:embed="rId2"/>
                <a:stretch>
                  <a:fillRect l="-1433" t="-3871" r="-96" b="-1354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53">
            <a:extLst>
              <a:ext uri="{FF2B5EF4-FFF2-40B4-BE49-F238E27FC236}">
                <a16:creationId xmlns:a16="http://schemas.microsoft.com/office/drawing/2014/main" id="{B56D2B27-E9EA-4B8B-AB77-EAE806E46DF3}"/>
              </a:ext>
            </a:extLst>
          </p:cNvPr>
          <p:cNvGrpSpPr>
            <a:grpSpLocks/>
          </p:cNvGrpSpPr>
          <p:nvPr/>
        </p:nvGrpSpPr>
        <p:grpSpPr bwMode="auto">
          <a:xfrm>
            <a:off x="6660232" y="527750"/>
            <a:ext cx="2483768" cy="864096"/>
            <a:chOff x="1536" y="1008"/>
            <a:chExt cx="2112" cy="652"/>
          </a:xfrm>
        </p:grpSpPr>
        <p:sp>
          <p:nvSpPr>
            <p:cNvPr id="8" name="Rectangle 40">
              <a:extLst>
                <a:ext uri="{FF2B5EF4-FFF2-40B4-BE49-F238E27FC236}">
                  <a16:creationId xmlns:a16="http://schemas.microsoft.com/office/drawing/2014/main" id="{E4022D52-10CA-44CA-942D-1BD9344EE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2" y="1334"/>
              <a:ext cx="1706" cy="326"/>
            </a:xfrm>
            <a:prstGeom prst="rect">
              <a:avLst/>
            </a:prstGeom>
            <a:noFill/>
            <a:ln w="9525">
              <a:solidFill>
                <a:srgbClr val="66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200" b="1" dirty="0">
                  <a:solidFill>
                    <a:srgbClr val="663300"/>
                  </a:solidFill>
                  <a:effectLst/>
                  <a:latin typeface="Times New Roman" panose="02020603050405020304" pitchFamily="18" charset="0"/>
                </a:rPr>
                <a:t>0</a:t>
              </a:r>
              <a:r>
                <a:rPr lang="zh-CN" altLang="en-US" sz="2200" b="1" dirty="0">
                  <a:solidFill>
                    <a:srgbClr val="663300"/>
                  </a:solidFill>
                  <a:effectLst/>
                  <a:latin typeface="Times New Roman" panose="02020603050405020304" pitchFamily="18" charset="0"/>
                </a:rPr>
                <a:t>     </a:t>
              </a:r>
              <a:r>
                <a:rPr lang="en-US" altLang="zh-CN" sz="2200" b="1" dirty="0">
                  <a:solidFill>
                    <a:srgbClr val="663300"/>
                  </a:solidFill>
                  <a:effectLst/>
                  <a:latin typeface="Times New Roman" panose="02020603050405020304" pitchFamily="18" charset="0"/>
                </a:rPr>
                <a:t>2</a:t>
              </a:r>
              <a:r>
                <a:rPr lang="zh-CN" altLang="en-US" sz="2200" b="1" dirty="0">
                  <a:solidFill>
                    <a:srgbClr val="663300"/>
                  </a:solidFill>
                  <a:effectLst/>
                  <a:latin typeface="Times New Roman" panose="02020603050405020304" pitchFamily="18" charset="0"/>
                </a:rPr>
                <a:t>     </a:t>
              </a:r>
              <a:r>
                <a:rPr lang="en-US" altLang="zh-CN" sz="2200" b="1" dirty="0">
                  <a:solidFill>
                    <a:srgbClr val="663300"/>
                  </a:solidFill>
                  <a:effectLst/>
                  <a:latin typeface="Times New Roman" panose="02020603050405020304" pitchFamily="18" charset="0"/>
                </a:rPr>
                <a:t>3</a:t>
              </a:r>
              <a:r>
                <a:rPr lang="zh-CN" altLang="en-US" sz="2200" b="1" dirty="0">
                  <a:solidFill>
                    <a:srgbClr val="663300"/>
                  </a:solidFill>
                  <a:effectLst/>
                  <a:latin typeface="Times New Roman" panose="02020603050405020304" pitchFamily="18" charset="0"/>
                </a:rPr>
                <a:t>    </a:t>
              </a:r>
              <a:r>
                <a:rPr lang="en-US" altLang="zh-CN" sz="2200" b="1" dirty="0">
                  <a:solidFill>
                    <a:srgbClr val="663300"/>
                  </a:solidFill>
                  <a:effectLst/>
                  <a:latin typeface="Times New Roman" panose="02020603050405020304" pitchFamily="18" charset="0"/>
                </a:rPr>
                <a:t>16</a:t>
              </a:r>
              <a:endParaRPr lang="zh-CN" altLang="en-US" sz="2200" b="1" dirty="0">
                <a:solidFill>
                  <a:srgbClr val="6633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9" name="Rectangle 41">
              <a:extLst>
                <a:ext uri="{FF2B5EF4-FFF2-40B4-BE49-F238E27FC236}">
                  <a16:creationId xmlns:a16="http://schemas.microsoft.com/office/drawing/2014/main" id="{68F4C44C-A29A-4B4A-981B-EC5B20751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334"/>
              <a:ext cx="406" cy="326"/>
            </a:xfrm>
            <a:prstGeom prst="rect">
              <a:avLst/>
            </a:prstGeom>
            <a:noFill/>
            <a:ln w="9525">
              <a:solidFill>
                <a:srgbClr val="66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200" b="1" i="1">
                  <a:solidFill>
                    <a:srgbClr val="663300"/>
                  </a:solidFill>
                  <a:effectLst/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0" name="Rectangle 42">
              <a:extLst>
                <a:ext uri="{FF2B5EF4-FFF2-40B4-BE49-F238E27FC236}">
                  <a16:creationId xmlns:a16="http://schemas.microsoft.com/office/drawing/2014/main" id="{3D3EA9CF-650E-4183-B859-07D27D83B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2" y="1008"/>
              <a:ext cx="1706" cy="326"/>
            </a:xfrm>
            <a:prstGeom prst="rect">
              <a:avLst/>
            </a:prstGeom>
            <a:noFill/>
            <a:ln w="9525">
              <a:solidFill>
                <a:srgbClr val="66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200" b="1" dirty="0">
                  <a:solidFill>
                    <a:srgbClr val="663300"/>
                  </a:solidFill>
                  <a:effectLst/>
                  <a:latin typeface="Times New Roman" panose="02020603050405020304" pitchFamily="18" charset="0"/>
                </a:rPr>
                <a:t>0</a:t>
              </a:r>
              <a:r>
                <a:rPr lang="zh-CN" altLang="en-US" sz="2200" b="1" dirty="0">
                  <a:solidFill>
                    <a:srgbClr val="663300"/>
                  </a:solidFill>
                  <a:effectLst/>
                  <a:latin typeface="Times New Roman" panose="02020603050405020304" pitchFamily="18" charset="0"/>
                </a:rPr>
                <a:t>     </a:t>
              </a:r>
              <a:r>
                <a:rPr lang="en-US" altLang="zh-CN" sz="2200" b="1" dirty="0">
                  <a:solidFill>
                    <a:srgbClr val="663300"/>
                  </a:solidFill>
                  <a:effectLst/>
                  <a:latin typeface="Times New Roman" panose="02020603050405020304" pitchFamily="18" charset="0"/>
                </a:rPr>
                <a:t>1</a:t>
              </a:r>
              <a:r>
                <a:rPr lang="zh-CN" altLang="en-US" sz="2200" b="1" dirty="0">
                  <a:solidFill>
                    <a:srgbClr val="663300"/>
                  </a:solidFill>
                  <a:effectLst/>
                  <a:latin typeface="Times New Roman" panose="02020603050405020304" pitchFamily="18" charset="0"/>
                </a:rPr>
                <a:t>     </a:t>
              </a:r>
              <a:r>
                <a:rPr lang="en-US" altLang="zh-CN" sz="2200" b="1" dirty="0">
                  <a:solidFill>
                    <a:srgbClr val="663300"/>
                  </a:solidFill>
                  <a:effectLst/>
                  <a:latin typeface="Times New Roman" panose="02020603050405020304" pitchFamily="18" charset="0"/>
                </a:rPr>
                <a:t>2</a:t>
              </a:r>
              <a:r>
                <a:rPr lang="zh-CN" altLang="en-US" sz="2200" b="1" dirty="0">
                  <a:solidFill>
                    <a:srgbClr val="663300"/>
                  </a:solidFill>
                  <a:effectLst/>
                  <a:latin typeface="Times New Roman" panose="02020603050405020304" pitchFamily="18" charset="0"/>
                </a:rPr>
                <a:t>      </a:t>
              </a:r>
              <a:r>
                <a:rPr lang="en-US" altLang="zh-CN" sz="2200" b="1" dirty="0">
                  <a:solidFill>
                    <a:srgbClr val="663300"/>
                  </a:solidFill>
                  <a:effectLst/>
                  <a:latin typeface="Times New Roman" panose="02020603050405020304" pitchFamily="18" charset="0"/>
                </a:rPr>
                <a:t>3</a:t>
              </a:r>
              <a:endParaRPr lang="zh-CN" altLang="en-US" sz="2200" b="1" dirty="0">
                <a:solidFill>
                  <a:srgbClr val="6633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1" name="Rectangle 43">
              <a:extLst>
                <a:ext uri="{FF2B5EF4-FFF2-40B4-BE49-F238E27FC236}">
                  <a16:creationId xmlns:a16="http://schemas.microsoft.com/office/drawing/2014/main" id="{77FE882A-4B15-42DA-9A3E-A818DA208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008"/>
              <a:ext cx="406" cy="326"/>
            </a:xfrm>
            <a:prstGeom prst="rect">
              <a:avLst/>
            </a:prstGeom>
            <a:noFill/>
            <a:ln w="9525">
              <a:solidFill>
                <a:srgbClr val="66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200" b="1" i="1">
                  <a:solidFill>
                    <a:srgbClr val="663300"/>
                  </a:solidFill>
                  <a:effectLst/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2" name="Line 44">
              <a:extLst>
                <a:ext uri="{FF2B5EF4-FFF2-40B4-BE49-F238E27FC236}">
                  <a16:creationId xmlns:a16="http://schemas.microsoft.com/office/drawing/2014/main" id="{303BDF2B-016B-42B2-84C4-5601996692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008"/>
              <a:ext cx="2112" cy="0"/>
            </a:xfrm>
            <a:prstGeom prst="line">
              <a:avLst/>
            </a:prstGeom>
            <a:noFill/>
            <a:ln w="28575" cap="sq">
              <a:solidFill>
                <a:srgbClr val="66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200" dirty="0">
                <a:solidFill>
                  <a:srgbClr val="663300"/>
                </a:solidFill>
              </a:endParaRPr>
            </a:p>
          </p:txBody>
        </p:sp>
        <p:sp>
          <p:nvSpPr>
            <p:cNvPr id="13" name="Line 45">
              <a:extLst>
                <a:ext uri="{FF2B5EF4-FFF2-40B4-BE49-F238E27FC236}">
                  <a16:creationId xmlns:a16="http://schemas.microsoft.com/office/drawing/2014/main" id="{6AE1789F-9EC0-4791-8ECA-0B484099B5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334"/>
              <a:ext cx="2112" cy="0"/>
            </a:xfrm>
            <a:prstGeom prst="line">
              <a:avLst/>
            </a:prstGeom>
            <a:noFill/>
            <a:ln w="12700">
              <a:solidFill>
                <a:srgbClr val="66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200">
                <a:solidFill>
                  <a:srgbClr val="663300"/>
                </a:solidFill>
              </a:endParaRPr>
            </a:p>
          </p:txBody>
        </p:sp>
        <p:sp>
          <p:nvSpPr>
            <p:cNvPr id="14" name="Line 46">
              <a:extLst>
                <a:ext uri="{FF2B5EF4-FFF2-40B4-BE49-F238E27FC236}">
                  <a16:creationId xmlns:a16="http://schemas.microsoft.com/office/drawing/2014/main" id="{844B9F4F-ACD0-4355-8644-9F6FB4C849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660"/>
              <a:ext cx="2112" cy="0"/>
            </a:xfrm>
            <a:prstGeom prst="line">
              <a:avLst/>
            </a:prstGeom>
            <a:noFill/>
            <a:ln w="28575" cap="sq">
              <a:solidFill>
                <a:srgbClr val="66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200">
                <a:solidFill>
                  <a:srgbClr val="663300"/>
                </a:solidFill>
              </a:endParaRPr>
            </a:p>
          </p:txBody>
        </p:sp>
        <p:sp>
          <p:nvSpPr>
            <p:cNvPr id="15" name="Line 47">
              <a:extLst>
                <a:ext uri="{FF2B5EF4-FFF2-40B4-BE49-F238E27FC236}">
                  <a16:creationId xmlns:a16="http://schemas.microsoft.com/office/drawing/2014/main" id="{7AC34611-F919-478B-8187-4D682C355B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008"/>
              <a:ext cx="0" cy="652"/>
            </a:xfrm>
            <a:prstGeom prst="line">
              <a:avLst/>
            </a:prstGeom>
            <a:noFill/>
            <a:ln w="28575" cap="sq">
              <a:solidFill>
                <a:srgbClr val="66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200">
                <a:solidFill>
                  <a:srgbClr val="663300"/>
                </a:solidFill>
              </a:endParaRPr>
            </a:p>
          </p:txBody>
        </p:sp>
        <p:sp>
          <p:nvSpPr>
            <p:cNvPr id="16" name="Line 48">
              <a:extLst>
                <a:ext uri="{FF2B5EF4-FFF2-40B4-BE49-F238E27FC236}">
                  <a16:creationId xmlns:a16="http://schemas.microsoft.com/office/drawing/2014/main" id="{911427CF-AAAA-4677-A9D3-2120AAE1F8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2" y="1008"/>
              <a:ext cx="0" cy="652"/>
            </a:xfrm>
            <a:prstGeom prst="line">
              <a:avLst/>
            </a:prstGeom>
            <a:noFill/>
            <a:ln w="12700">
              <a:solidFill>
                <a:srgbClr val="66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200">
                <a:solidFill>
                  <a:srgbClr val="663300"/>
                </a:solidFill>
              </a:endParaRPr>
            </a:p>
          </p:txBody>
        </p:sp>
        <p:sp>
          <p:nvSpPr>
            <p:cNvPr id="17" name="Line 49">
              <a:extLst>
                <a:ext uri="{FF2B5EF4-FFF2-40B4-BE49-F238E27FC236}">
                  <a16:creationId xmlns:a16="http://schemas.microsoft.com/office/drawing/2014/main" id="{C62399A1-3E64-4507-8F72-E08A1375F4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008"/>
              <a:ext cx="0" cy="652"/>
            </a:xfrm>
            <a:prstGeom prst="line">
              <a:avLst/>
            </a:prstGeom>
            <a:noFill/>
            <a:ln w="28575" cap="sq">
              <a:solidFill>
                <a:srgbClr val="66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200">
                <a:solidFill>
                  <a:srgbClr val="6633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表格 17">
                <a:extLst>
                  <a:ext uri="{FF2B5EF4-FFF2-40B4-BE49-F238E27FC236}">
                    <a16:creationId xmlns:a16="http://schemas.microsoft.com/office/drawing/2014/main" id="{D31DD5BF-7A77-4DA6-8EC9-6B8F28B672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1523989"/>
                  </p:ext>
                </p:extLst>
              </p:nvPr>
            </p:nvGraphicFramePr>
            <p:xfrm>
              <a:off x="555164" y="1441633"/>
              <a:ext cx="4176464" cy="211658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1863">
                      <a:extLst>
                        <a:ext uri="{9D8B030D-6E8A-4147-A177-3AD203B41FA5}">
                          <a16:colId xmlns:a16="http://schemas.microsoft.com/office/drawing/2014/main" val="609948142"/>
                        </a:ext>
                      </a:extLst>
                    </a:gridCol>
                    <a:gridCol w="992353">
                      <a:extLst>
                        <a:ext uri="{9D8B030D-6E8A-4147-A177-3AD203B41FA5}">
                          <a16:colId xmlns:a16="http://schemas.microsoft.com/office/drawing/2014/main" val="2804935343"/>
                        </a:ext>
                      </a:extLst>
                    </a:gridCol>
                    <a:gridCol w="1008112">
                      <a:extLst>
                        <a:ext uri="{9D8B030D-6E8A-4147-A177-3AD203B41FA5}">
                          <a16:colId xmlns:a16="http://schemas.microsoft.com/office/drawing/2014/main" val="803072286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42850889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𝜸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239841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87190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𝜸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561680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𝜸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𝟑𝟔</m:t>
                                </m:r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915251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表格 17">
                <a:extLst>
                  <a:ext uri="{FF2B5EF4-FFF2-40B4-BE49-F238E27FC236}">
                    <a16:creationId xmlns:a16="http://schemas.microsoft.com/office/drawing/2014/main" id="{D31DD5BF-7A77-4DA6-8EC9-6B8F28B672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1523989"/>
                  </p:ext>
                </p:extLst>
              </p:nvPr>
            </p:nvGraphicFramePr>
            <p:xfrm>
              <a:off x="555164" y="1441633"/>
              <a:ext cx="4176464" cy="211658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1863">
                      <a:extLst>
                        <a:ext uri="{9D8B030D-6E8A-4147-A177-3AD203B41FA5}">
                          <a16:colId xmlns:a16="http://schemas.microsoft.com/office/drawing/2014/main" val="609948142"/>
                        </a:ext>
                      </a:extLst>
                    </a:gridCol>
                    <a:gridCol w="992353">
                      <a:extLst>
                        <a:ext uri="{9D8B030D-6E8A-4147-A177-3AD203B41FA5}">
                          <a16:colId xmlns:a16="http://schemas.microsoft.com/office/drawing/2014/main" val="2804935343"/>
                        </a:ext>
                      </a:extLst>
                    </a:gridCol>
                    <a:gridCol w="1008112">
                      <a:extLst>
                        <a:ext uri="{9D8B030D-6E8A-4147-A177-3AD203B41FA5}">
                          <a16:colId xmlns:a16="http://schemas.microsoft.com/office/drawing/2014/main" val="803072286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4285088964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41" t="-1538" r="-342308" b="-43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6319" t="-1538" r="-227607" b="-43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2771" t="-1538" r="-123494" b="-43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1791" t="-1538" r="-1990" b="-43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398414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41" t="-101538" r="-342308" b="-33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87190532"/>
                      </a:ext>
                    </a:extLst>
                  </a:tr>
                  <a:tr h="66205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41" t="-120183" r="-342308" b="-1018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6319" t="-120183" r="-227607" b="-1018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2771" t="-120183" r="-123494" b="-1018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1791" t="-120183" r="-1990" b="-1018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6168022"/>
                      </a:ext>
                    </a:extLst>
                  </a:tr>
                  <a:tr h="66205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41" t="-220183" r="-342308" b="-18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6319" t="-220183" r="-227607" b="-18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2771" t="-220183" r="-123494" b="-18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1791" t="-220183" r="-1990" b="-18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15251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82">
                <a:extLst>
                  <a:ext uri="{FF2B5EF4-FFF2-40B4-BE49-F238E27FC236}">
                    <a16:creationId xmlns:a16="http://schemas.microsoft.com/office/drawing/2014/main" id="{56EA1284-1494-4305-89D1-FD2E997FB408}"/>
                  </a:ext>
                </a:extLst>
              </p:cNvPr>
              <p:cNvSpPr txBox="1"/>
              <p:nvPr/>
            </p:nvSpPr>
            <p:spPr bwMode="auto">
              <a:xfrm>
                <a:off x="584792" y="3491632"/>
                <a:ext cx="1728192" cy="7088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zh-CN" altLang="en-US" sz="22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den>
                    </m:f>
                    <m:r>
                      <a:rPr lang="zh-CN" altLang="en-US" sz="22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200" b="1" dirty="0">
                    <a:solidFill>
                      <a:srgbClr val="0000FF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9" name="Object 82">
                <a:extLst>
                  <a:ext uri="{FF2B5EF4-FFF2-40B4-BE49-F238E27FC236}">
                    <a16:creationId xmlns:a16="http://schemas.microsoft.com/office/drawing/2014/main" id="{56EA1284-1494-4305-89D1-FD2E997FB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4792" y="3491632"/>
                <a:ext cx="1728192" cy="7088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923CBA5F-A7FA-47DE-983A-FCC50121949B}"/>
                  </a:ext>
                </a:extLst>
              </p:cNvPr>
              <p:cNvSpPr/>
              <p:nvPr/>
            </p:nvSpPr>
            <p:spPr>
              <a:xfrm>
                <a:off x="2240976" y="3499004"/>
                <a:ext cx="1800200" cy="6282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zh-CN" altLang="en-US" sz="22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den>
                    </m:f>
                    <m:r>
                      <a:rPr lang="en-US" altLang="zh-CN" sz="2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200" b="1" dirty="0">
                    <a:solidFill>
                      <a:srgbClr val="0000FF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923CBA5F-A7FA-47DE-983A-FCC5012194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976" y="3499004"/>
                <a:ext cx="1800200" cy="6282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CC2A4EE7-D680-47BF-83B5-0F4DCEC9DA46}"/>
                  </a:ext>
                </a:extLst>
              </p:cNvPr>
              <p:cNvSpPr/>
              <p:nvPr/>
            </p:nvSpPr>
            <p:spPr>
              <a:xfrm>
                <a:off x="584792" y="4078680"/>
                <a:ext cx="366786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zh-CN" altLang="en-US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0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sz="2000" b="1" dirty="0">
                    <a:solidFill>
                      <a:srgbClr val="0000FF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CC2A4EE7-D680-47BF-83B5-0F4DCEC9DA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92" y="4078680"/>
                <a:ext cx="3667864" cy="400110"/>
              </a:xfrm>
              <a:prstGeom prst="rect">
                <a:avLst/>
              </a:prstGeom>
              <a:blipFill>
                <a:blip r:embed="rId6"/>
                <a:stretch>
                  <a:fillRect l="-831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FEB25833-3796-4ED5-806E-4B4417EE47C0}"/>
                  </a:ext>
                </a:extLst>
              </p:cNvPr>
              <p:cNvSpPr/>
              <p:nvPr/>
            </p:nvSpPr>
            <p:spPr>
              <a:xfrm>
                <a:off x="584792" y="4478790"/>
                <a:ext cx="5832648" cy="714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zh-CN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zh-CN" alt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zh-CN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zh-CN" alt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den>
                          </m:f>
                          <m:r>
                            <a:rPr lang="zh-CN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zh-CN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zh-CN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zh-CN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zh-CN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zh-CN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zh-CN" alt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lang="zh-CN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zh-CN" alt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zh-CN" alt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zh-CN" alt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FEB25833-3796-4ED5-806E-4B4417EE47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92" y="4478790"/>
                <a:ext cx="5832648" cy="7146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C76394AA-E541-4AD1-8C84-BBFD63A188C5}"/>
                  </a:ext>
                </a:extLst>
              </p:cNvPr>
              <p:cNvSpPr txBox="1"/>
              <p:nvPr/>
            </p:nvSpPr>
            <p:spPr>
              <a:xfrm>
                <a:off x="4731628" y="1476517"/>
                <a:ext cx="4176464" cy="18309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𝟑𝟔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𝟕𝟖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C76394AA-E541-4AD1-8C84-BBFD63A18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628" y="1476517"/>
                <a:ext cx="4176464" cy="18309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0DC3EF4-AFF3-4D91-A896-E07C36A694E0}"/>
                  </a:ext>
                </a:extLst>
              </p:cNvPr>
              <p:cNvSpPr txBox="1"/>
              <p:nvPr/>
            </p:nvSpPr>
            <p:spPr>
              <a:xfrm>
                <a:off x="4910285" y="3267526"/>
                <a:ext cx="3294684" cy="5813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2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2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𝟐𝟖</m:t>
                        </m:r>
                      </m:num>
                      <m:den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r>
                      <a:rPr lang="en-US" altLang="zh-CN" sz="2200" b="1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200" b="1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𝟐𝟖</m:t>
                        </m:r>
                      </m:num>
                      <m:den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r>
                      <a:rPr lang="en-US" altLang="zh-CN" sz="22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zh-CN" altLang="en-US" sz="22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0DC3EF4-AFF3-4D91-A896-E07C36A69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0285" y="3267526"/>
                <a:ext cx="3294684" cy="581378"/>
              </a:xfrm>
              <a:prstGeom prst="rect">
                <a:avLst/>
              </a:prstGeom>
              <a:blipFill>
                <a:blip r:embed="rId9"/>
                <a:stretch>
                  <a:fillRect l="-2403" b="-4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A5D349EE-F81E-47B0-9A7C-0E0CE484CAC6}"/>
                  </a:ext>
                </a:extLst>
              </p:cNvPr>
              <p:cNvSpPr/>
              <p:nvPr/>
            </p:nvSpPr>
            <p:spPr>
              <a:xfrm>
                <a:off x="5303892" y="3847418"/>
                <a:ext cx="2874185" cy="581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sz="22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2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𝟏𝟎𝟔</m:t>
                        </m:r>
                      </m:num>
                      <m:den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r>
                      <a:rPr lang="en-US" altLang="zh-CN" sz="22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b="1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2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𝟏𝟕𝟎</m:t>
                        </m:r>
                      </m:num>
                      <m:den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r>
                      <a:rPr lang="en-US" altLang="zh-CN" sz="2200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sz="2200" dirty="0"/>
                  <a:t> </a:t>
                </a: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A5D349EE-F81E-47B0-9A7C-0E0CE484CA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892" y="3847418"/>
                <a:ext cx="2874185" cy="58137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67136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25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13">
                <a:extLst>
                  <a:ext uri="{FF2B5EF4-FFF2-40B4-BE49-F238E27FC236}">
                    <a16:creationId xmlns:a16="http://schemas.microsoft.com/office/drawing/2014/main" id="{87907EEE-B0E8-4666-A480-FB4511A15A0A}"/>
                  </a:ext>
                </a:extLst>
              </p:cNvPr>
              <p:cNvSpPr txBox="1"/>
              <p:nvPr/>
            </p:nvSpPr>
            <p:spPr bwMode="auto">
              <a:xfrm>
                <a:off x="899592" y="1608122"/>
                <a:ext cx="1872208" cy="20447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zh-CN" altLang="en-US" sz="2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/>
                            <m:e/>
                            <m:e/>
                          </m:eqArr>
                        </m:e>
                      </m:d>
                    </m:oMath>
                  </m:oMathPara>
                </a14:m>
                <a:endParaRPr lang="zh-CN" altLang="en-US" sz="2200" b="1" dirty="0"/>
              </a:p>
            </p:txBody>
          </p:sp>
        </mc:Choice>
        <mc:Fallback xmlns="">
          <p:sp>
            <p:nvSpPr>
              <p:cNvPr id="7" name="Object 13">
                <a:extLst>
                  <a:ext uri="{FF2B5EF4-FFF2-40B4-BE49-F238E27FC236}">
                    <a16:creationId xmlns:a16="http://schemas.microsoft.com/office/drawing/2014/main" id="{87907EEE-B0E8-4666-A480-FB4511A15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592" y="1608122"/>
                <a:ext cx="1872208" cy="20447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10">
                <a:extLst>
                  <a:ext uri="{FF2B5EF4-FFF2-40B4-BE49-F238E27FC236}">
                    <a16:creationId xmlns:a16="http://schemas.microsoft.com/office/drawing/2014/main" id="{99355741-125F-4623-9515-FEDBBA025774}"/>
                  </a:ext>
                </a:extLst>
              </p:cNvPr>
              <p:cNvSpPr txBox="1"/>
              <p:nvPr/>
            </p:nvSpPr>
            <p:spPr bwMode="auto">
              <a:xfrm>
                <a:off x="2267744" y="1623026"/>
                <a:ext cx="4752528" cy="51841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d>
                      <m:dPr>
                        <m:ctrlP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  <m:sSup>
                          <m:sSupPr>
                            <m:ctrlP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𝟏𝟒</m:t>
                        </m:r>
                        <m:sSup>
                          <m:sSupPr>
                            <m:ctrlP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m>
                      <m:mPr>
                        <m:plcHide m:val="on"/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  <m:e>
                          <m:r>
                            <a:rPr lang="zh-CN" altLang="en-US" sz="2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2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zh-CN" altLang="en-US" sz="22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2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</m:mr>
                    </m:m>
                  </m:oMath>
                </a14:m>
                <a:r>
                  <a:rPr lang="zh-CN" altLang="en-US" sz="2200" b="1" dirty="0"/>
                  <a:t> </a:t>
                </a:r>
              </a:p>
            </p:txBody>
          </p:sp>
        </mc:Choice>
        <mc:Fallback xmlns="">
          <p:sp>
            <p:nvSpPr>
              <p:cNvPr id="4" name="Object 10">
                <a:extLst>
                  <a:ext uri="{FF2B5EF4-FFF2-40B4-BE49-F238E27FC236}">
                    <a16:creationId xmlns:a16="http://schemas.microsoft.com/office/drawing/2014/main" id="{99355741-125F-4623-9515-FEDBBA025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67744" y="1623026"/>
                <a:ext cx="4752528" cy="518418"/>
              </a:xfrm>
              <a:prstGeom prst="rect">
                <a:avLst/>
              </a:prstGeom>
              <a:blipFill>
                <a:blip r:embed="rId3"/>
                <a:stretch>
                  <a:fillRect b="-352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11">
                <a:extLst>
                  <a:ext uri="{FF2B5EF4-FFF2-40B4-BE49-F238E27FC236}">
                    <a16:creationId xmlns:a16="http://schemas.microsoft.com/office/drawing/2014/main" id="{4DA919CF-6ABF-4C3E-B9B3-8FE675F83072}"/>
                  </a:ext>
                </a:extLst>
              </p:cNvPr>
              <p:cNvSpPr txBox="1"/>
              <p:nvPr/>
            </p:nvSpPr>
            <p:spPr bwMode="auto">
              <a:xfrm>
                <a:off x="2267744" y="2195488"/>
                <a:ext cx="5328592" cy="57606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d>
                      <m:dPr>
                        <m:ctrlP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𝟐𝟒</m:t>
                        </m:r>
                        <m:sSup>
                          <m:sSupPr>
                            <m:ctrlP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𝟗𝟏</m:t>
                        </m:r>
                        <m:sSup>
                          <m:sSupPr>
                            <m:ctrlP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𝟏𝟎𝟖</m:t>
                        </m:r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𝟑𝟓</m:t>
                        </m:r>
                      </m:e>
                    </m:d>
                    <m:m>
                      <m:mPr>
                        <m:plcHide m:val="on"/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  <m:e>
                          <m:r>
                            <a:rPr lang="zh-CN" altLang="en-US" sz="2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2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2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2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e>
                      </m:mr>
                    </m:m>
                  </m:oMath>
                </a14:m>
                <a:r>
                  <a:rPr lang="zh-CN" altLang="en-US" sz="2200" b="1" dirty="0"/>
                  <a:t> </a:t>
                </a:r>
              </a:p>
            </p:txBody>
          </p:sp>
        </mc:Choice>
        <mc:Fallback xmlns="">
          <p:sp>
            <p:nvSpPr>
              <p:cNvPr id="5" name="Object 11">
                <a:extLst>
                  <a:ext uri="{FF2B5EF4-FFF2-40B4-BE49-F238E27FC236}">
                    <a16:creationId xmlns:a16="http://schemas.microsoft.com/office/drawing/2014/main" id="{4DA919CF-6ABF-4C3E-B9B3-8FE675F83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67744" y="2195488"/>
                <a:ext cx="5328592" cy="5760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12">
                <a:extLst>
                  <a:ext uri="{FF2B5EF4-FFF2-40B4-BE49-F238E27FC236}">
                    <a16:creationId xmlns:a16="http://schemas.microsoft.com/office/drawing/2014/main" id="{EAE9BF68-B512-4323-A4F3-0A1366C22797}"/>
                  </a:ext>
                </a:extLst>
              </p:cNvPr>
              <p:cNvSpPr txBox="1"/>
              <p:nvPr/>
            </p:nvSpPr>
            <p:spPr bwMode="auto">
              <a:xfrm>
                <a:off x="2267744" y="2768616"/>
                <a:ext cx="5976664" cy="6318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d>
                      <m:dPr>
                        <m:ctrlP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𝟒𝟔</m:t>
                        </m:r>
                        <m:sSup>
                          <m:sSupPr>
                            <m:ctrlP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𝟑𝟐𝟗</m:t>
                        </m:r>
                        <m:sSup>
                          <m:sSupPr>
                            <m:ctrlP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𝟕𝟑𝟐</m:t>
                        </m:r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𝟓𝟐𝟓</m:t>
                        </m:r>
                      </m:e>
                    </m:d>
                    <m:m>
                      <m:mPr>
                        <m:plcHide m:val="on"/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  <m:e>
                          <m:r>
                            <a:rPr lang="zh-CN" altLang="en-US" sz="2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2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22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2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</m:e>
                      </m:mr>
                    </m:m>
                  </m:oMath>
                </a14:m>
                <a:r>
                  <a:rPr lang="zh-CN" altLang="en-US" sz="2200" b="1" dirty="0"/>
                  <a:t> </a:t>
                </a:r>
              </a:p>
            </p:txBody>
          </p:sp>
        </mc:Choice>
        <mc:Fallback xmlns="">
          <p:sp>
            <p:nvSpPr>
              <p:cNvPr id="6" name="Object 12">
                <a:extLst>
                  <a:ext uri="{FF2B5EF4-FFF2-40B4-BE49-F238E27FC236}">
                    <a16:creationId xmlns:a16="http://schemas.microsoft.com/office/drawing/2014/main" id="{EAE9BF68-B512-4323-A4F3-0A1366C2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67744" y="2768616"/>
                <a:ext cx="5976664" cy="6318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35">
                <a:extLst>
                  <a:ext uri="{FF2B5EF4-FFF2-40B4-BE49-F238E27FC236}">
                    <a16:creationId xmlns:a16="http://schemas.microsoft.com/office/drawing/2014/main" id="{C0A0FF65-B9CC-4781-8DCD-C0D5595483C7}"/>
                  </a:ext>
                </a:extLst>
              </p:cNvPr>
              <p:cNvSpPr txBox="1"/>
              <p:nvPr/>
            </p:nvSpPr>
            <p:spPr bwMode="auto">
              <a:xfrm>
                <a:off x="467544" y="755328"/>
                <a:ext cx="6264696" cy="695135"/>
              </a:xfrm>
              <a:prstGeom prst="rect">
                <a:avLst/>
              </a:prstGeom>
              <a:noFill/>
              <a:ln w="25400">
                <a:solidFill>
                  <a:srgbClr val="009900"/>
                </a:solidFill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zh-CN" altLang="en-US" sz="2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″</m:t>
                          </m:r>
                        </m:sup>
                      </m:sSup>
                      <m:r>
                        <a:rPr lang="zh-CN" altLang="en-US" sz="2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sz="2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zh-CN" altLang="en-US" sz="2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f>
                        <m:fPr>
                          <m:ctrlPr>
                            <a:rPr lang="zh-CN" altLang="en-US" sz="2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zh-CN" altLang="en-US" sz="2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sz="2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zh-CN" altLang="en-US" sz="2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  <m:r>
                        <a:rPr lang="zh-CN" altLang="en-US" sz="2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zh-CN" altLang="en-US" sz="2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sz="2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f>
                        <m:fPr>
                          <m:ctrlPr>
                            <a:rPr lang="zh-CN" altLang="en-US" sz="2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zh-CN" altLang="en-US" sz="2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lang="en-US" altLang="zh-CN" sz="22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zh-CN" altLang="en-US" sz="2200" b="1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∈[</m:t>
                      </m:r>
                      <m:sSub>
                        <m:sSubPr>
                          <m:ctrlPr>
                            <a:rPr lang="zh-CN" altLang="en-US" sz="2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zh-CN" altLang="en-US" sz="2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200" b="1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sz="2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sz="2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],</m:t>
                      </m:r>
                    </m:oMath>
                  </m:oMathPara>
                </a14:m>
                <a:endParaRPr lang="zh-CN" altLang="en-US" sz="2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Object 35">
                <a:extLst>
                  <a:ext uri="{FF2B5EF4-FFF2-40B4-BE49-F238E27FC236}">
                    <a16:creationId xmlns:a16="http://schemas.microsoft.com/office/drawing/2014/main" id="{C0A0FF65-B9CC-4781-8DCD-C0D559548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755328"/>
                <a:ext cx="6264696" cy="6951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rgbClr val="009900"/>
                </a:solidFill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23657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  <p:bldP spid="5" grpId="0"/>
      <p:bldP spid="6" grpId="0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9">
            <a:extLst>
              <a:ext uri="{FF2B5EF4-FFF2-40B4-BE49-F238E27FC236}">
                <a16:creationId xmlns:a16="http://schemas.microsoft.com/office/drawing/2014/main" id="{16F1B793-4D69-4135-82C4-ABD141579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018" y="479295"/>
            <a:ext cx="34948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三次插值样条的误差</a:t>
            </a:r>
            <a:endParaRPr lang="zh-CN" altLang="en-US" sz="2400" b="1" dirty="0">
              <a:solidFill>
                <a:srgbClr val="0099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7A21992-CD0E-47B6-94A4-4F7F2C0B9317}"/>
                  </a:ext>
                </a:extLst>
              </p:cNvPr>
              <p:cNvSpPr txBox="1"/>
              <p:nvPr/>
            </p:nvSpPr>
            <p:spPr>
              <a:xfrm>
                <a:off x="395536" y="971352"/>
                <a:ext cx="8424936" cy="469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定理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1. </a:t>
                </a:r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的关于节点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7A21992-CD0E-47B6-94A4-4F7F2C0B9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971352"/>
                <a:ext cx="8424936" cy="469487"/>
              </a:xfrm>
              <a:prstGeom prst="rect">
                <a:avLst/>
              </a:prstGeom>
              <a:blipFill>
                <a:blip r:embed="rId3"/>
                <a:stretch>
                  <a:fillRect l="-1158" t="-12987" r="-1013" b="-246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AFC3B736-BB4D-48B9-B674-48E304CB171A}"/>
              </a:ext>
            </a:extLst>
          </p:cNvPr>
          <p:cNvSpPr txBox="1"/>
          <p:nvPr/>
        </p:nvSpPr>
        <p:spPr>
          <a:xfrm>
            <a:off x="379944" y="1506450"/>
            <a:ext cx="5220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并满足以下插值条件之一的三次样条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38">
                <a:extLst>
                  <a:ext uri="{FF2B5EF4-FFF2-40B4-BE49-F238E27FC236}">
                    <a16:creationId xmlns:a16="http://schemas.microsoft.com/office/drawing/2014/main" id="{FFA45F12-69E0-4E1B-ADFB-84C694F43C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03649" y="2033726"/>
                <a:ext cx="5832648" cy="4619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Ⅰ </a:t>
                </a:r>
                <a:r>
                  <a:rPr lang="zh-CN" alt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类边界条件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𝑺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𝑺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zh-CN" altLang="en-US" sz="24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 Box 38">
                <a:extLst>
                  <a:ext uri="{FF2B5EF4-FFF2-40B4-BE49-F238E27FC236}">
                    <a16:creationId xmlns:a16="http://schemas.microsoft.com/office/drawing/2014/main" id="{FFA45F12-69E0-4E1B-ADFB-84C694F43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3649" y="2033726"/>
                <a:ext cx="5832648" cy="461963"/>
              </a:xfrm>
              <a:prstGeom prst="rect">
                <a:avLst/>
              </a:prstGeom>
              <a:blipFill>
                <a:blip r:embed="rId4"/>
                <a:stretch>
                  <a:fillRect l="-1567" t="-14667" b="-32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38">
                <a:extLst>
                  <a:ext uri="{FF2B5EF4-FFF2-40B4-BE49-F238E27FC236}">
                    <a16:creationId xmlns:a16="http://schemas.microsoft.com/office/drawing/2014/main" id="{2447BA88-0694-44F8-BE97-E49F940EE3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4855" y="2628434"/>
                <a:ext cx="6120680" cy="477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Ⅱ </a:t>
                </a:r>
                <a:r>
                  <a:rPr lang="zh-CN" alt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类边界条件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𝑺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𝑺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zh-CN" altLang="en-US" sz="24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 Box 38">
                <a:extLst>
                  <a:ext uri="{FF2B5EF4-FFF2-40B4-BE49-F238E27FC236}">
                    <a16:creationId xmlns:a16="http://schemas.microsoft.com/office/drawing/2014/main" id="{2447BA88-0694-44F8-BE97-E49F940EE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4855" y="2628434"/>
                <a:ext cx="6120680" cy="477888"/>
              </a:xfrm>
              <a:prstGeom prst="rect">
                <a:avLst/>
              </a:prstGeom>
              <a:blipFill>
                <a:blip r:embed="rId5"/>
                <a:stretch>
                  <a:fillRect l="-1494" t="-13924" b="-2531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7D056095-2721-4C63-93E9-46AA4B289941}"/>
              </a:ext>
            </a:extLst>
          </p:cNvPr>
          <p:cNvSpPr txBox="1"/>
          <p:nvPr/>
        </p:nvSpPr>
        <p:spPr>
          <a:xfrm>
            <a:off x="395536" y="3131592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则有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77E2E1C-7613-4729-A9B2-56AC405C3A83}"/>
                  </a:ext>
                </a:extLst>
              </p:cNvPr>
              <p:cNvSpPr txBox="1"/>
              <p:nvPr/>
            </p:nvSpPr>
            <p:spPr>
              <a:xfrm>
                <a:off x="971600" y="3637214"/>
                <a:ext cx="7452828" cy="565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altLang="zh-CN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𝑴𝒂𝒙</m:t>
                        </m:r>
                      </m:e>
                      <m:lim>
                        <m:r>
                          <a:rPr lang="en-US" altLang="zh-CN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lim>
                    </m:limLow>
                    <m:d>
                      <m:dPr>
                        <m:begChr m:val="|"/>
                        <m:endChr m:val="|"/>
                        <m:ctrlPr>
                          <a:rPr lang="en-US" altLang="zh-CN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altLang="zh-CN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altLang="zh-CN" sz="22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altLang="zh-CN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𝑴𝒂𝒙</m:t>
                        </m:r>
                      </m:e>
                      <m:lim>
                        <m:r>
                          <a:rPr lang="en-US" altLang="zh-CN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lim>
                    </m:limLow>
                    <m:d>
                      <m:dPr>
                        <m:begChr m:val="|"/>
                        <m:endChr m:val="|"/>
                        <m:ctrlPr>
                          <a:rPr lang="en-US" altLang="zh-CN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altLang="zh-CN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sSup>
                      <m:sSupPr>
                        <m:ctrlPr>
                          <a:rPr lang="en-US" altLang="zh-CN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altLang="zh-CN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en-US" altLang="zh-CN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77E2E1C-7613-4729-A9B2-56AC405C3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637214"/>
                <a:ext cx="7452828" cy="565732"/>
              </a:xfrm>
              <a:prstGeom prst="rect">
                <a:avLst/>
              </a:prstGeom>
              <a:blipFill>
                <a:blip r:embed="rId6"/>
                <a:stretch>
                  <a:fillRect b="-5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2F92FAD-5778-4F48-89B0-FEA71F613B27}"/>
                  </a:ext>
                </a:extLst>
              </p:cNvPr>
              <p:cNvSpPr txBox="1"/>
              <p:nvPr/>
            </p:nvSpPr>
            <p:spPr>
              <a:xfrm>
                <a:off x="377260" y="4355728"/>
                <a:ext cx="6468630" cy="631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𝒉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𝑴𝒂𝒙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 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𝟎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𝟓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𝟑𝟖𝟒</m:t>
                        </m:r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 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𝟐𝟒</m:t>
                        </m:r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 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𝟑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𝟖</m:t>
                        </m:r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.</m:t>
                    </m:r>
                  </m:oMath>
                </a14:m>
                <a:endPara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2F92FAD-5778-4F48-89B0-FEA71F613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60" y="4355728"/>
                <a:ext cx="6468630" cy="631391"/>
              </a:xfrm>
              <a:prstGeom prst="rect">
                <a:avLst/>
              </a:prstGeom>
              <a:blipFill>
                <a:blip r:embed="rId7"/>
                <a:stretch>
                  <a:fillRect l="-1508" b="-48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40408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0" name="Text Box 6">
            <a:extLst>
              <a:ext uri="{FF2B5EF4-FFF2-40B4-BE49-F238E27FC236}">
                <a16:creationId xmlns:a16="http://schemas.microsoft.com/office/drawing/2014/main" id="{C7215DD9-5B0B-4C56-996C-4DF02D1AF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9792" y="527377"/>
            <a:ext cx="55446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节   三次样条插值</a:t>
            </a: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en-US" altLang="zh-CN" sz="2000" b="1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Cubic  Spline </a:t>
            </a: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0" name="Group 17">
            <a:extLst>
              <a:ext uri="{FF2B5EF4-FFF2-40B4-BE49-F238E27FC236}">
                <a16:creationId xmlns:a16="http://schemas.microsoft.com/office/drawing/2014/main" id="{0ADCFDE1-C730-46AE-8231-F302515B7833}"/>
              </a:ext>
            </a:extLst>
          </p:cNvPr>
          <p:cNvGrpSpPr>
            <a:grpSpLocks/>
          </p:cNvGrpSpPr>
          <p:nvPr/>
        </p:nvGrpSpPr>
        <p:grpSpPr bwMode="auto">
          <a:xfrm>
            <a:off x="623286" y="3310977"/>
            <a:ext cx="7554917" cy="1001712"/>
            <a:chOff x="487" y="2045"/>
            <a:chExt cx="4863" cy="631"/>
          </a:xfrm>
        </p:grpSpPr>
        <p:sp>
          <p:nvSpPr>
            <p:cNvPr id="12" name="Line 18">
              <a:extLst>
                <a:ext uri="{FF2B5EF4-FFF2-40B4-BE49-F238E27FC236}">
                  <a16:creationId xmlns:a16="http://schemas.microsoft.com/office/drawing/2014/main" id="{227EB780-1FD3-414E-9C5C-3FA6DCECE2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" y="2233"/>
              <a:ext cx="36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Rectangle 19">
              <a:extLst>
                <a:ext uri="{FF2B5EF4-FFF2-40B4-BE49-F238E27FC236}">
                  <a16:creationId xmlns:a16="http://schemas.microsoft.com/office/drawing/2014/main" id="{43FEEEBF-CCC8-4437-8831-0C3C06C95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" y="2045"/>
              <a:ext cx="4721" cy="6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 indent="3349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b="1" dirty="0">
                  <a:solidFill>
                    <a:srgbClr val="0000FF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三次样条插值</a:t>
              </a:r>
              <a:r>
                <a:rPr lang="zh-CN" altLang="en-US" b="1" dirty="0">
                  <a:solidFill>
                    <a:schemeClr val="tx2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（以</a:t>
              </a:r>
              <a:r>
                <a:rPr lang="zh-CN" altLang="en-US" b="1" dirty="0">
                  <a:solidFill>
                    <a:srgbClr val="FF00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分段函数</a:t>
              </a:r>
              <a:r>
                <a:rPr lang="zh-CN" altLang="en-US" b="1" dirty="0">
                  <a:solidFill>
                    <a:schemeClr val="tx2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为出发点，根据</a:t>
              </a:r>
              <a:r>
                <a:rPr lang="zh-CN" altLang="en-US" b="1" dirty="0">
                  <a:solidFill>
                    <a:srgbClr val="FF00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连续性</a:t>
              </a:r>
              <a:r>
                <a:rPr lang="zh-CN" altLang="en-US" b="1" dirty="0">
                  <a:solidFill>
                    <a:schemeClr val="tx2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、</a:t>
              </a:r>
              <a:r>
                <a:rPr lang="zh-CN" altLang="en-US" b="1" dirty="0">
                  <a:solidFill>
                    <a:srgbClr val="FF00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导函数的连续性</a:t>
              </a:r>
              <a:r>
                <a:rPr lang="zh-CN" altLang="en-US" b="1" dirty="0">
                  <a:solidFill>
                    <a:schemeClr val="tx2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构造多项式插值）</a:t>
              </a:r>
              <a:endParaRPr lang="zh-CN" altLang="en-US" b="1" dirty="0">
                <a:solidFill>
                  <a:srgbClr val="800080"/>
                </a:solidFill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Rectangle 4">
            <a:extLst>
              <a:ext uri="{FF2B5EF4-FFF2-40B4-BE49-F238E27FC236}">
                <a16:creationId xmlns:a16="http://schemas.microsoft.com/office/drawing/2014/main" id="{7C6E1FC9-EAC4-4282-8C87-D4EF76379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912" y="1529399"/>
            <a:ext cx="342262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高次插值出现龙格现象</a:t>
            </a:r>
          </a:p>
        </p:txBody>
      </p:sp>
      <p:grpSp>
        <p:nvGrpSpPr>
          <p:cNvPr id="15" name="Group 24">
            <a:extLst>
              <a:ext uri="{FF2B5EF4-FFF2-40B4-BE49-F238E27FC236}">
                <a16:creationId xmlns:a16="http://schemas.microsoft.com/office/drawing/2014/main" id="{286EE66B-47DB-4E26-8342-64DFC675724B}"/>
              </a:ext>
            </a:extLst>
          </p:cNvPr>
          <p:cNvGrpSpPr>
            <a:grpSpLocks/>
          </p:cNvGrpSpPr>
          <p:nvPr/>
        </p:nvGrpSpPr>
        <p:grpSpPr bwMode="auto">
          <a:xfrm>
            <a:off x="1585911" y="1335845"/>
            <a:ext cx="2234431" cy="887412"/>
            <a:chOff x="430" y="874"/>
            <a:chExt cx="1407" cy="559"/>
          </a:xfrm>
        </p:grpSpPr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6CD2A171-1772-4BD0-9623-878EB8A3A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" y="874"/>
              <a:ext cx="9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代数插值</a:t>
              </a:r>
            </a:p>
          </p:txBody>
        </p:sp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D36B68E8-052B-4A37-B2D8-213AACCD3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" y="1145"/>
              <a:ext cx="12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r>
                <a:rPr lang="en-US" altLang="zh-CN" sz="24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Hermite</a:t>
              </a:r>
              <a:r>
                <a:rPr lang="zh-CN" altLang="en-US" sz="24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插值</a:t>
              </a:r>
            </a:p>
          </p:txBody>
        </p:sp>
        <p:graphicFrame>
          <p:nvGraphicFramePr>
            <p:cNvPr id="18" name="Object 8">
              <a:extLst>
                <a:ext uri="{FF2B5EF4-FFF2-40B4-BE49-F238E27FC236}">
                  <a16:creationId xmlns:a16="http://schemas.microsoft.com/office/drawing/2014/main" id="{AE930A64-3336-4E8C-9382-FEDD90998D8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10" y="919"/>
            <a:ext cx="227" cy="4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0" name="Equation" r:id="rId3" imgW="164880" imgH="215640" progId="Equation.DSMT4">
                    <p:embed/>
                  </p:oleObj>
                </mc:Choice>
                <mc:Fallback>
                  <p:oleObj name="Equation" r:id="rId3" imgW="164880" imgH="215640" progId="Equation.DSMT4">
                    <p:embed/>
                    <p:pic>
                      <p:nvPicPr>
                        <p:cNvPr id="63496" name="Object 8">
                          <a:extLst>
                            <a:ext uri="{FF2B5EF4-FFF2-40B4-BE49-F238E27FC236}">
                              <a16:creationId xmlns:a16="http://schemas.microsoft.com/office/drawing/2014/main" id="{834016D6-AEE3-40C1-B8F5-ACFBEF196C1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919"/>
                          <a:ext cx="227" cy="4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Group 9">
            <a:extLst>
              <a:ext uri="{FF2B5EF4-FFF2-40B4-BE49-F238E27FC236}">
                <a16:creationId xmlns:a16="http://schemas.microsoft.com/office/drawing/2014/main" id="{479B75AC-74D3-4C1B-8029-509D30472DB6}"/>
              </a:ext>
            </a:extLst>
          </p:cNvPr>
          <p:cNvGrpSpPr>
            <a:grpSpLocks/>
          </p:cNvGrpSpPr>
          <p:nvPr/>
        </p:nvGrpSpPr>
        <p:grpSpPr bwMode="auto">
          <a:xfrm>
            <a:off x="602871" y="2278059"/>
            <a:ext cx="2768600" cy="461963"/>
            <a:chOff x="431" y="1477"/>
            <a:chExt cx="1744" cy="291"/>
          </a:xfrm>
        </p:grpSpPr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44A81C86-D9A1-4E24-A140-583214B5D5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" y="1477"/>
              <a:ext cx="139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分段线性插值</a:t>
              </a:r>
            </a:p>
          </p:txBody>
        </p:sp>
        <p:sp>
          <p:nvSpPr>
            <p:cNvPr id="21" name="Line 11">
              <a:extLst>
                <a:ext uri="{FF2B5EF4-FFF2-40B4-BE49-F238E27FC236}">
                  <a16:creationId xmlns:a16="http://schemas.microsoft.com/office/drawing/2014/main" id="{7AB449BE-77EA-4F40-8089-3C04E3FCDE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" y="1616"/>
              <a:ext cx="362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</p:grpSp>
      <p:sp>
        <p:nvSpPr>
          <p:cNvPr id="22" name="Rectangle 12">
            <a:extLst>
              <a:ext uri="{FF2B5EF4-FFF2-40B4-BE49-F238E27FC236}">
                <a16:creationId xmlns:a16="http://schemas.microsoft.com/office/drawing/2014/main" id="{949C8404-112A-4F4A-A3D7-7863D8838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2405" y="2292241"/>
            <a:ext cx="309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在节点处不一定光滑</a:t>
            </a:r>
          </a:p>
        </p:txBody>
      </p:sp>
      <p:grpSp>
        <p:nvGrpSpPr>
          <p:cNvPr id="23" name="Group 13">
            <a:extLst>
              <a:ext uri="{FF2B5EF4-FFF2-40B4-BE49-F238E27FC236}">
                <a16:creationId xmlns:a16="http://schemas.microsoft.com/office/drawing/2014/main" id="{B2C9B39D-B13E-43C4-AACF-96A1DF2829CF}"/>
              </a:ext>
            </a:extLst>
          </p:cNvPr>
          <p:cNvGrpSpPr>
            <a:grpSpLocks/>
          </p:cNvGrpSpPr>
          <p:nvPr/>
        </p:nvGrpSpPr>
        <p:grpSpPr bwMode="auto">
          <a:xfrm>
            <a:off x="610858" y="2823293"/>
            <a:ext cx="3671888" cy="457200"/>
            <a:chOff x="431" y="1797"/>
            <a:chExt cx="2313" cy="288"/>
          </a:xfrm>
        </p:grpSpPr>
        <p:sp>
          <p:nvSpPr>
            <p:cNvPr id="24" name="Line 14">
              <a:extLst>
                <a:ext uri="{FF2B5EF4-FFF2-40B4-BE49-F238E27FC236}">
                  <a16:creationId xmlns:a16="http://schemas.microsoft.com/office/drawing/2014/main" id="{1C62F080-1B83-4CB9-8DF6-6864039C3D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" y="1933"/>
              <a:ext cx="362" cy="0"/>
            </a:xfrm>
            <a:prstGeom prst="line">
              <a:avLst/>
            </a:prstGeom>
            <a:noFill/>
            <a:ln w="25400">
              <a:solidFill>
                <a:srgbClr val="00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1090B6E6-687D-4F36-9A73-F32874153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1797"/>
              <a:ext cx="19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分段</a:t>
              </a:r>
              <a:r>
                <a:rPr lang="en-US" altLang="zh-CN" sz="24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Hermite</a:t>
              </a:r>
              <a:r>
                <a:rPr lang="zh-CN" altLang="en-US" sz="24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插值</a:t>
              </a:r>
            </a:p>
          </p:txBody>
        </p:sp>
      </p:grpSp>
      <p:sp>
        <p:nvSpPr>
          <p:cNvPr id="26" name="Rectangle 16">
            <a:extLst>
              <a:ext uri="{FF2B5EF4-FFF2-40B4-BE49-F238E27FC236}">
                <a16:creationId xmlns:a16="http://schemas.microsoft.com/office/drawing/2014/main" id="{30C6894A-E6BF-4B35-8A8F-517180343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8829" y="2808360"/>
            <a:ext cx="48843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必须提供导数信息，才能保证光滑</a:t>
            </a:r>
          </a:p>
        </p:txBody>
      </p:sp>
      <p:sp>
        <p:nvSpPr>
          <p:cNvPr id="27" name="Rectangle 21">
            <a:extLst>
              <a:ext uri="{FF2B5EF4-FFF2-40B4-BE49-F238E27FC236}">
                <a16:creationId xmlns:a16="http://schemas.microsoft.com/office/drawing/2014/main" id="{DD02226E-5E0D-47BC-BC6C-9EB34C97A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4443340"/>
            <a:ext cx="8208962" cy="4572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如：汽车、船的外形设计，流体力学等要求流线型（光滑）</a:t>
            </a:r>
          </a:p>
        </p:txBody>
      </p:sp>
      <p:sp>
        <p:nvSpPr>
          <p:cNvPr id="28" name="Rectangle 23">
            <a:extLst>
              <a:ext uri="{FF2B5EF4-FFF2-40B4-BE49-F238E27FC236}">
                <a16:creationId xmlns:a16="http://schemas.microsoft.com/office/drawing/2014/main" id="{115D89DD-202B-4467-8906-8044CEB80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55" y="922621"/>
            <a:ext cx="139720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背景</a:t>
            </a:r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C8B9355E-1CB7-44E1-91B8-D2E0926EE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128" y="3828520"/>
            <a:ext cx="2160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应用最为广泛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2" grpId="0"/>
      <p:bldP spid="26" grpId="0"/>
      <p:bldP spid="27" grpId="0" animBg="1"/>
      <p:bldP spid="28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 Box 5">
                <a:extLst>
                  <a:ext uri="{FF2B5EF4-FFF2-40B4-BE49-F238E27FC236}">
                    <a16:creationId xmlns:a16="http://schemas.microsoft.com/office/drawing/2014/main" id="{72E6D6EC-35D8-446D-B7A4-E7401EC13A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018" y="827336"/>
                <a:ext cx="8573963" cy="21113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just">
                  <a:lnSpc>
                    <a:spcPct val="140000"/>
                  </a:lnSpc>
                </a:pPr>
                <a:r>
                  <a:rPr lang="zh-CN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 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𝒂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⋯&lt;</m:t>
                    </m:r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𝒃</m:t>
                    </m:r>
                  </m:oMath>
                </a14:m>
                <a:r>
                  <a:rPr lang="en-US" altLang="zh-CN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4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𝒔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𝑪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𝒂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𝒃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altLang="zh-CN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且在每个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𝒊</m:t>
                        </m:r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上为</a:t>
                </a:r>
                <a:r>
                  <a:rPr lang="zh-CN" altLang="en-US" sz="24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三次多项式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。若它同时还满足</a:t>
                </a:r>
                <a:endParaRPr lang="en-US" altLang="zh-CN" sz="24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4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𝑺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𝒊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,⋯,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𝒏</m:t>
                    </m:r>
                  </m:oMath>
                </a14:m>
                <a:r>
                  <a:rPr lang="zh-CN" altLang="en-US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endParaRPr lang="en-US" altLang="zh-CN" sz="24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40000"/>
                  </a:lnSpc>
                </a:pPr>
                <a:r>
                  <a:rPr lang="zh-CN" altLang="en-US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则称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𝑺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𝒇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𝒊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,⋯,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𝒏</m:t>
                    </m:r>
                  </m:oMath>
                </a14:m>
                <a:r>
                  <a:rPr lang="zh-CN" altLang="en-US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上的</a:t>
                </a:r>
                <a:r>
                  <a:rPr lang="zh-CN" altLang="en-US" sz="24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三次样条插值函数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5" name="Text Box 5">
                <a:extLst>
                  <a:ext uri="{FF2B5EF4-FFF2-40B4-BE49-F238E27FC236}">
                    <a16:creationId xmlns:a16="http://schemas.microsoft.com/office/drawing/2014/main" id="{72E6D6EC-35D8-446D-B7A4-E7401EC13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5018" y="827336"/>
                <a:ext cx="8573963" cy="2111376"/>
              </a:xfrm>
              <a:prstGeom prst="rect">
                <a:avLst/>
              </a:prstGeom>
              <a:blipFill>
                <a:blip r:embed="rId6"/>
                <a:stretch>
                  <a:fillRect l="-1138" r="-1067" b="-606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ectangle 69">
            <a:extLst>
              <a:ext uri="{FF2B5EF4-FFF2-40B4-BE49-F238E27FC236}">
                <a16:creationId xmlns:a16="http://schemas.microsoft.com/office/drawing/2014/main" id="{887CC20E-268E-45BF-AF9D-C140A6FFC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018" y="479295"/>
            <a:ext cx="30963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三次样条插值问题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AutoShape 20" descr="再生纸">
                <a:extLst>
                  <a:ext uri="{FF2B5EF4-FFF2-40B4-BE49-F238E27FC236}">
                    <a16:creationId xmlns:a16="http://schemas.microsoft.com/office/drawing/2014/main" id="{5B2F2B56-7C03-4D0B-91A0-D91202648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546" y="2959350"/>
                <a:ext cx="8458435" cy="1008112"/>
              </a:xfrm>
              <a:prstGeom prst="roundRect">
                <a:avLst>
                  <a:gd name="adj" fmla="val 16667"/>
                </a:avLst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  <a:effectLst/>
            </p:spPr>
            <p:txBody>
              <a:bodyPr/>
              <a:lstStyle/>
              <a:p>
                <a:pPr algn="just"/>
                <a:r>
                  <a:rPr lang="zh-CN" altLang="en-US" sz="24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注：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三次样条与分段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Hermite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插值的根本区别在于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24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b="1" dirty="0">
                    <a:solidFill>
                      <a:srgbClr val="FF33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自身光</a:t>
                </a:r>
                <a:endParaRPr lang="en-US" altLang="zh-CN" sz="24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</a:pPr>
                <a:r>
                  <a:rPr lang="zh-CN" altLang="en-US" sz="2400" b="1" dirty="0">
                    <a:solidFill>
                      <a:srgbClr val="FF33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滑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，不需要知道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的导数值。</a:t>
                </a:r>
              </a:p>
            </p:txBody>
          </p:sp>
        </mc:Choice>
        <mc:Fallback xmlns="">
          <p:sp>
            <p:nvSpPr>
              <p:cNvPr id="71" name="AutoShape 20" descr="再生纸">
                <a:extLst>
                  <a:ext uri="{FF2B5EF4-FFF2-40B4-BE49-F238E27FC236}">
                    <a16:creationId xmlns:a16="http://schemas.microsoft.com/office/drawing/2014/main" id="{5B2F2B56-7C03-4D0B-91A0-D912026484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0546" y="2959350"/>
                <a:ext cx="8458435" cy="1008112"/>
              </a:xfrm>
              <a:prstGeom prst="roundRect">
                <a:avLst>
                  <a:gd name="adj" fmla="val 16667"/>
                </a:avLst>
              </a:prstGeom>
              <a:blipFill>
                <a:blip r:embed="rId7"/>
                <a:stretch>
                  <a:fillRect l="-504" t="-595" b="-5357"/>
                </a:stretch>
              </a:blipFill>
              <a:ln>
                <a:solidFill>
                  <a:srgbClr val="92D050"/>
                </a:solidFill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Freeform 21">
            <a:extLst>
              <a:ext uri="{FF2B5EF4-FFF2-40B4-BE49-F238E27FC236}">
                <a16:creationId xmlns:a16="http://schemas.microsoft.com/office/drawing/2014/main" id="{61E47DA6-432F-479F-B647-F308F8FFE138}"/>
              </a:ext>
            </a:extLst>
          </p:cNvPr>
          <p:cNvSpPr>
            <a:spLocks/>
          </p:cNvSpPr>
          <p:nvPr/>
        </p:nvSpPr>
        <p:spPr bwMode="auto">
          <a:xfrm>
            <a:off x="1333500" y="4108202"/>
            <a:ext cx="6400800" cy="901700"/>
          </a:xfrm>
          <a:custGeom>
            <a:avLst/>
            <a:gdLst>
              <a:gd name="T0" fmla="*/ 0 w 4032"/>
              <a:gd name="T1" fmla="*/ 568 h 568"/>
              <a:gd name="T2" fmla="*/ 192 w 4032"/>
              <a:gd name="T3" fmla="*/ 376 h 568"/>
              <a:gd name="T4" fmla="*/ 528 w 4032"/>
              <a:gd name="T5" fmla="*/ 232 h 568"/>
              <a:gd name="T6" fmla="*/ 1104 w 4032"/>
              <a:gd name="T7" fmla="*/ 184 h 568"/>
              <a:gd name="T8" fmla="*/ 1872 w 4032"/>
              <a:gd name="T9" fmla="*/ 376 h 568"/>
              <a:gd name="T10" fmla="*/ 2496 w 4032"/>
              <a:gd name="T11" fmla="*/ 328 h 568"/>
              <a:gd name="T12" fmla="*/ 2976 w 4032"/>
              <a:gd name="T13" fmla="*/ 40 h 568"/>
              <a:gd name="T14" fmla="*/ 3600 w 4032"/>
              <a:gd name="T15" fmla="*/ 88 h 568"/>
              <a:gd name="T16" fmla="*/ 4032 w 4032"/>
              <a:gd name="T17" fmla="*/ 520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32" h="568">
                <a:moveTo>
                  <a:pt x="0" y="568"/>
                </a:moveTo>
                <a:cubicBezTo>
                  <a:pt x="52" y="500"/>
                  <a:pt x="104" y="432"/>
                  <a:pt x="192" y="376"/>
                </a:cubicBezTo>
                <a:cubicBezTo>
                  <a:pt x="280" y="320"/>
                  <a:pt x="376" y="264"/>
                  <a:pt x="528" y="232"/>
                </a:cubicBezTo>
                <a:cubicBezTo>
                  <a:pt x="680" y="200"/>
                  <a:pt x="880" y="160"/>
                  <a:pt x="1104" y="184"/>
                </a:cubicBezTo>
                <a:cubicBezTo>
                  <a:pt x="1328" y="208"/>
                  <a:pt x="1640" y="352"/>
                  <a:pt x="1872" y="376"/>
                </a:cubicBezTo>
                <a:cubicBezTo>
                  <a:pt x="2104" y="400"/>
                  <a:pt x="2312" y="384"/>
                  <a:pt x="2496" y="328"/>
                </a:cubicBezTo>
                <a:cubicBezTo>
                  <a:pt x="2680" y="272"/>
                  <a:pt x="2792" y="80"/>
                  <a:pt x="2976" y="40"/>
                </a:cubicBezTo>
                <a:cubicBezTo>
                  <a:pt x="3160" y="0"/>
                  <a:pt x="3424" y="8"/>
                  <a:pt x="3600" y="88"/>
                </a:cubicBezTo>
                <a:cubicBezTo>
                  <a:pt x="3776" y="168"/>
                  <a:pt x="3904" y="344"/>
                  <a:pt x="4032" y="520"/>
                </a:cubicBezTo>
              </a:path>
            </a:pathLst>
          </a:cu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3" name="Group 34">
            <a:extLst>
              <a:ext uri="{FF2B5EF4-FFF2-40B4-BE49-F238E27FC236}">
                <a16:creationId xmlns:a16="http://schemas.microsoft.com/office/drawing/2014/main" id="{5FBD19BC-9FF7-4071-9584-DCA933C313CC}"/>
              </a:ext>
            </a:extLst>
          </p:cNvPr>
          <p:cNvGrpSpPr>
            <a:grpSpLocks/>
          </p:cNvGrpSpPr>
          <p:nvPr/>
        </p:nvGrpSpPr>
        <p:grpSpPr bwMode="auto">
          <a:xfrm>
            <a:off x="1181100" y="4095502"/>
            <a:ext cx="6705600" cy="1066800"/>
            <a:chOff x="672" y="3408"/>
            <a:chExt cx="4224" cy="672"/>
          </a:xfrm>
        </p:grpSpPr>
        <p:sp>
          <p:nvSpPr>
            <p:cNvPr id="74" name="Oval 22">
              <a:extLst>
                <a:ext uri="{FF2B5EF4-FFF2-40B4-BE49-F238E27FC236}">
                  <a16:creationId xmlns:a16="http://schemas.microsoft.com/office/drawing/2014/main" id="{DC0BF143-B94D-467D-86C5-514ACF643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936"/>
              <a:ext cx="96" cy="96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Oval 23">
              <a:extLst>
                <a:ext uri="{FF2B5EF4-FFF2-40B4-BE49-F238E27FC236}">
                  <a16:creationId xmlns:a16="http://schemas.microsoft.com/office/drawing/2014/main" id="{F66B4218-A344-44A3-9EFD-1704FB0245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648"/>
              <a:ext cx="96" cy="96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Oval 24">
              <a:extLst>
                <a:ext uri="{FF2B5EF4-FFF2-40B4-BE49-F238E27FC236}">
                  <a16:creationId xmlns:a16="http://schemas.microsoft.com/office/drawing/2014/main" id="{A448C89D-273D-400E-951E-866323444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552"/>
              <a:ext cx="96" cy="96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Oval 25">
              <a:extLst>
                <a:ext uri="{FF2B5EF4-FFF2-40B4-BE49-F238E27FC236}">
                  <a16:creationId xmlns:a16="http://schemas.microsoft.com/office/drawing/2014/main" id="{24011E55-47E2-480A-92DD-A185EA806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744"/>
              <a:ext cx="96" cy="96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Oval 26">
              <a:extLst>
                <a:ext uri="{FF2B5EF4-FFF2-40B4-BE49-F238E27FC236}">
                  <a16:creationId xmlns:a16="http://schemas.microsoft.com/office/drawing/2014/main" id="{D74134C3-DB25-4ABC-A76E-C83401CAB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408"/>
              <a:ext cx="96" cy="96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Oval 27">
              <a:extLst>
                <a:ext uri="{FF2B5EF4-FFF2-40B4-BE49-F238E27FC236}">
                  <a16:creationId xmlns:a16="http://schemas.microsoft.com/office/drawing/2014/main" id="{093CC24F-2CE6-4826-B7DE-5A12BCBD3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888"/>
              <a:ext cx="96" cy="96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Line 28">
              <a:extLst>
                <a:ext uri="{FF2B5EF4-FFF2-40B4-BE49-F238E27FC236}">
                  <a16:creationId xmlns:a16="http://schemas.microsoft.com/office/drawing/2014/main" id="{622A35D2-DC6A-4F27-A4EB-4653528BF7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2" y="3744"/>
              <a:ext cx="288" cy="336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Line 29">
              <a:extLst>
                <a:ext uri="{FF2B5EF4-FFF2-40B4-BE49-F238E27FC236}">
                  <a16:creationId xmlns:a16="http://schemas.microsoft.com/office/drawing/2014/main" id="{A50D7355-6372-4594-843E-3250027F2E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8" y="3600"/>
              <a:ext cx="384" cy="144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Line 30">
              <a:extLst>
                <a:ext uri="{FF2B5EF4-FFF2-40B4-BE49-F238E27FC236}">
                  <a16:creationId xmlns:a16="http://schemas.microsoft.com/office/drawing/2014/main" id="{4CD4B181-9D74-4AF0-A139-17A3036EA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3552"/>
              <a:ext cx="480" cy="96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Line 31">
              <a:extLst>
                <a:ext uri="{FF2B5EF4-FFF2-40B4-BE49-F238E27FC236}">
                  <a16:creationId xmlns:a16="http://schemas.microsoft.com/office/drawing/2014/main" id="{13EFB8E9-8F2E-41CF-AD24-AA34CE482A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3770"/>
              <a:ext cx="480" cy="48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Line 32">
              <a:extLst>
                <a:ext uri="{FF2B5EF4-FFF2-40B4-BE49-F238E27FC236}">
                  <a16:creationId xmlns:a16="http://schemas.microsoft.com/office/drawing/2014/main" id="{1D0E3879-B102-46EA-93FF-61EDDAD291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429"/>
              <a:ext cx="432" cy="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Line 33">
              <a:extLst>
                <a:ext uri="{FF2B5EF4-FFF2-40B4-BE49-F238E27FC236}">
                  <a16:creationId xmlns:a16="http://schemas.microsoft.com/office/drawing/2014/main" id="{0D2A19FE-C452-47EF-BEB9-BC22AB4A80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744"/>
              <a:ext cx="192" cy="336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6" name="Freeform 35">
            <a:extLst>
              <a:ext uri="{FF2B5EF4-FFF2-40B4-BE49-F238E27FC236}">
                <a16:creationId xmlns:a16="http://schemas.microsoft.com/office/drawing/2014/main" id="{1ADD3FB1-7DA9-4198-9079-247A2C4214E7}"/>
              </a:ext>
            </a:extLst>
          </p:cNvPr>
          <p:cNvSpPr>
            <a:spLocks/>
          </p:cNvSpPr>
          <p:nvPr/>
        </p:nvSpPr>
        <p:spPr bwMode="auto">
          <a:xfrm>
            <a:off x="1206500" y="4146302"/>
            <a:ext cx="6616700" cy="1168400"/>
          </a:xfrm>
          <a:custGeom>
            <a:avLst/>
            <a:gdLst>
              <a:gd name="T0" fmla="*/ 32 w 4168"/>
              <a:gd name="T1" fmla="*/ 736 h 736"/>
              <a:gd name="T2" fmla="*/ 32 w 4168"/>
              <a:gd name="T3" fmla="*/ 592 h 736"/>
              <a:gd name="T4" fmla="*/ 224 w 4168"/>
              <a:gd name="T5" fmla="*/ 448 h 736"/>
              <a:gd name="T6" fmla="*/ 368 w 4168"/>
              <a:gd name="T7" fmla="*/ 352 h 736"/>
              <a:gd name="T8" fmla="*/ 464 w 4168"/>
              <a:gd name="T9" fmla="*/ 256 h 736"/>
              <a:gd name="T10" fmla="*/ 704 w 4168"/>
              <a:gd name="T11" fmla="*/ 208 h 736"/>
              <a:gd name="T12" fmla="*/ 992 w 4168"/>
              <a:gd name="T13" fmla="*/ 208 h 736"/>
              <a:gd name="T14" fmla="*/ 1136 w 4168"/>
              <a:gd name="T15" fmla="*/ 160 h 736"/>
              <a:gd name="T16" fmla="*/ 1328 w 4168"/>
              <a:gd name="T17" fmla="*/ 208 h 736"/>
              <a:gd name="T18" fmla="*/ 1520 w 4168"/>
              <a:gd name="T19" fmla="*/ 352 h 736"/>
              <a:gd name="T20" fmla="*/ 1760 w 4168"/>
              <a:gd name="T21" fmla="*/ 496 h 736"/>
              <a:gd name="T22" fmla="*/ 2048 w 4168"/>
              <a:gd name="T23" fmla="*/ 448 h 736"/>
              <a:gd name="T24" fmla="*/ 2240 w 4168"/>
              <a:gd name="T25" fmla="*/ 352 h 736"/>
              <a:gd name="T26" fmla="*/ 2384 w 4168"/>
              <a:gd name="T27" fmla="*/ 352 h 736"/>
              <a:gd name="T28" fmla="*/ 2576 w 4168"/>
              <a:gd name="T29" fmla="*/ 400 h 736"/>
              <a:gd name="T30" fmla="*/ 2864 w 4168"/>
              <a:gd name="T31" fmla="*/ 352 h 736"/>
              <a:gd name="T32" fmla="*/ 3056 w 4168"/>
              <a:gd name="T33" fmla="*/ 112 h 736"/>
              <a:gd name="T34" fmla="*/ 3248 w 4168"/>
              <a:gd name="T35" fmla="*/ 16 h 736"/>
              <a:gd name="T36" fmla="*/ 3392 w 4168"/>
              <a:gd name="T37" fmla="*/ 16 h 736"/>
              <a:gd name="T38" fmla="*/ 3632 w 4168"/>
              <a:gd name="T39" fmla="*/ 112 h 736"/>
              <a:gd name="T40" fmla="*/ 3872 w 4168"/>
              <a:gd name="T41" fmla="*/ 352 h 736"/>
              <a:gd name="T42" fmla="*/ 4064 w 4168"/>
              <a:gd name="T43" fmla="*/ 448 h 736"/>
              <a:gd name="T44" fmla="*/ 4160 w 4168"/>
              <a:gd name="T45" fmla="*/ 544 h 736"/>
              <a:gd name="T46" fmla="*/ 4112 w 4168"/>
              <a:gd name="T47" fmla="*/ 688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168" h="736">
                <a:moveTo>
                  <a:pt x="32" y="736"/>
                </a:moveTo>
                <a:cubicBezTo>
                  <a:pt x="16" y="688"/>
                  <a:pt x="0" y="640"/>
                  <a:pt x="32" y="592"/>
                </a:cubicBezTo>
                <a:cubicBezTo>
                  <a:pt x="64" y="544"/>
                  <a:pt x="168" y="488"/>
                  <a:pt x="224" y="448"/>
                </a:cubicBezTo>
                <a:cubicBezTo>
                  <a:pt x="280" y="408"/>
                  <a:pt x="328" y="384"/>
                  <a:pt x="368" y="352"/>
                </a:cubicBezTo>
                <a:cubicBezTo>
                  <a:pt x="408" y="320"/>
                  <a:pt x="408" y="280"/>
                  <a:pt x="464" y="256"/>
                </a:cubicBezTo>
                <a:cubicBezTo>
                  <a:pt x="520" y="232"/>
                  <a:pt x="616" y="216"/>
                  <a:pt x="704" y="208"/>
                </a:cubicBezTo>
                <a:cubicBezTo>
                  <a:pt x="792" y="200"/>
                  <a:pt x="920" y="216"/>
                  <a:pt x="992" y="208"/>
                </a:cubicBezTo>
                <a:cubicBezTo>
                  <a:pt x="1064" y="200"/>
                  <a:pt x="1080" y="160"/>
                  <a:pt x="1136" y="160"/>
                </a:cubicBezTo>
                <a:cubicBezTo>
                  <a:pt x="1192" y="160"/>
                  <a:pt x="1264" y="176"/>
                  <a:pt x="1328" y="208"/>
                </a:cubicBezTo>
                <a:cubicBezTo>
                  <a:pt x="1392" y="240"/>
                  <a:pt x="1448" y="304"/>
                  <a:pt x="1520" y="352"/>
                </a:cubicBezTo>
                <a:cubicBezTo>
                  <a:pt x="1592" y="400"/>
                  <a:pt x="1672" y="480"/>
                  <a:pt x="1760" y="496"/>
                </a:cubicBezTo>
                <a:cubicBezTo>
                  <a:pt x="1848" y="512"/>
                  <a:pt x="1968" y="472"/>
                  <a:pt x="2048" y="448"/>
                </a:cubicBezTo>
                <a:cubicBezTo>
                  <a:pt x="2128" y="424"/>
                  <a:pt x="2184" y="368"/>
                  <a:pt x="2240" y="352"/>
                </a:cubicBezTo>
                <a:cubicBezTo>
                  <a:pt x="2296" y="336"/>
                  <a:pt x="2328" y="344"/>
                  <a:pt x="2384" y="352"/>
                </a:cubicBezTo>
                <a:cubicBezTo>
                  <a:pt x="2440" y="360"/>
                  <a:pt x="2496" y="400"/>
                  <a:pt x="2576" y="400"/>
                </a:cubicBezTo>
                <a:cubicBezTo>
                  <a:pt x="2656" y="400"/>
                  <a:pt x="2784" y="400"/>
                  <a:pt x="2864" y="352"/>
                </a:cubicBezTo>
                <a:cubicBezTo>
                  <a:pt x="2944" y="304"/>
                  <a:pt x="2992" y="168"/>
                  <a:pt x="3056" y="112"/>
                </a:cubicBezTo>
                <a:cubicBezTo>
                  <a:pt x="3120" y="56"/>
                  <a:pt x="3192" y="32"/>
                  <a:pt x="3248" y="16"/>
                </a:cubicBezTo>
                <a:cubicBezTo>
                  <a:pt x="3304" y="0"/>
                  <a:pt x="3328" y="0"/>
                  <a:pt x="3392" y="16"/>
                </a:cubicBezTo>
                <a:cubicBezTo>
                  <a:pt x="3456" y="32"/>
                  <a:pt x="3552" y="56"/>
                  <a:pt x="3632" y="112"/>
                </a:cubicBezTo>
                <a:cubicBezTo>
                  <a:pt x="3712" y="168"/>
                  <a:pt x="3800" y="296"/>
                  <a:pt x="3872" y="352"/>
                </a:cubicBezTo>
                <a:cubicBezTo>
                  <a:pt x="3944" y="408"/>
                  <a:pt x="4016" y="416"/>
                  <a:pt x="4064" y="448"/>
                </a:cubicBezTo>
                <a:cubicBezTo>
                  <a:pt x="4112" y="480"/>
                  <a:pt x="4152" y="504"/>
                  <a:pt x="4160" y="544"/>
                </a:cubicBezTo>
                <a:cubicBezTo>
                  <a:pt x="4168" y="584"/>
                  <a:pt x="4140" y="636"/>
                  <a:pt x="4112" y="688"/>
                </a:cubicBezTo>
              </a:path>
            </a:pathLst>
          </a:custGeom>
          <a:noFill/>
          <a:ln w="25400">
            <a:solidFill>
              <a:srgbClr val="00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7" name="Group 36">
            <a:extLst>
              <a:ext uri="{FF2B5EF4-FFF2-40B4-BE49-F238E27FC236}">
                <a16:creationId xmlns:a16="http://schemas.microsoft.com/office/drawing/2014/main" id="{2C2FF41E-C854-4287-AD09-46F79A3BA041}"/>
              </a:ext>
            </a:extLst>
          </p:cNvPr>
          <p:cNvGrpSpPr>
            <a:grpSpLocks/>
          </p:cNvGrpSpPr>
          <p:nvPr/>
        </p:nvGrpSpPr>
        <p:grpSpPr bwMode="auto">
          <a:xfrm>
            <a:off x="1181100" y="4095502"/>
            <a:ext cx="6705600" cy="1066800"/>
            <a:chOff x="672" y="3408"/>
            <a:chExt cx="4224" cy="672"/>
          </a:xfrm>
        </p:grpSpPr>
        <p:sp>
          <p:nvSpPr>
            <p:cNvPr id="88" name="Oval 37">
              <a:extLst>
                <a:ext uri="{FF2B5EF4-FFF2-40B4-BE49-F238E27FC236}">
                  <a16:creationId xmlns:a16="http://schemas.microsoft.com/office/drawing/2014/main" id="{A9F3BBB4-54A3-4ED8-B3BE-2A18BC815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936"/>
              <a:ext cx="96" cy="96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rgbClr val="00CC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Oval 38">
              <a:extLst>
                <a:ext uri="{FF2B5EF4-FFF2-40B4-BE49-F238E27FC236}">
                  <a16:creationId xmlns:a16="http://schemas.microsoft.com/office/drawing/2014/main" id="{F653C9D1-61A5-4DAD-8835-321AAC61B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648"/>
              <a:ext cx="96" cy="96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rgbClr val="00CC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Oval 39">
              <a:extLst>
                <a:ext uri="{FF2B5EF4-FFF2-40B4-BE49-F238E27FC236}">
                  <a16:creationId xmlns:a16="http://schemas.microsoft.com/office/drawing/2014/main" id="{7D0A0C2F-78DE-4EB6-9E21-D13286AFA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552"/>
              <a:ext cx="96" cy="96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rgbClr val="00CC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Oval 40">
              <a:extLst>
                <a:ext uri="{FF2B5EF4-FFF2-40B4-BE49-F238E27FC236}">
                  <a16:creationId xmlns:a16="http://schemas.microsoft.com/office/drawing/2014/main" id="{3E548F1A-FFC8-4A43-BFE8-A78A966EE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744"/>
              <a:ext cx="96" cy="96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rgbClr val="00CC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Oval 41">
              <a:extLst>
                <a:ext uri="{FF2B5EF4-FFF2-40B4-BE49-F238E27FC236}">
                  <a16:creationId xmlns:a16="http://schemas.microsoft.com/office/drawing/2014/main" id="{C42EBCB0-1A87-43E7-B4C0-0847ACAD5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408"/>
              <a:ext cx="96" cy="96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rgbClr val="00CC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Oval 42">
              <a:extLst>
                <a:ext uri="{FF2B5EF4-FFF2-40B4-BE49-F238E27FC236}">
                  <a16:creationId xmlns:a16="http://schemas.microsoft.com/office/drawing/2014/main" id="{32260E88-17C2-42DF-8385-68076E956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888"/>
              <a:ext cx="96" cy="96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rgbClr val="00CC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Line 43">
              <a:extLst>
                <a:ext uri="{FF2B5EF4-FFF2-40B4-BE49-F238E27FC236}">
                  <a16:creationId xmlns:a16="http://schemas.microsoft.com/office/drawing/2014/main" id="{26C54D8A-E680-4489-AADE-1C36432668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2" y="3744"/>
              <a:ext cx="288" cy="336"/>
            </a:xfrm>
            <a:prstGeom prst="line">
              <a:avLst/>
            </a:prstGeom>
            <a:noFill/>
            <a:ln w="25400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Line 44">
              <a:extLst>
                <a:ext uri="{FF2B5EF4-FFF2-40B4-BE49-F238E27FC236}">
                  <a16:creationId xmlns:a16="http://schemas.microsoft.com/office/drawing/2014/main" id="{00767923-E180-4B3B-A103-7758357F8F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8" y="3600"/>
              <a:ext cx="384" cy="144"/>
            </a:xfrm>
            <a:prstGeom prst="line">
              <a:avLst/>
            </a:prstGeom>
            <a:noFill/>
            <a:ln w="25400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Line 45">
              <a:extLst>
                <a:ext uri="{FF2B5EF4-FFF2-40B4-BE49-F238E27FC236}">
                  <a16:creationId xmlns:a16="http://schemas.microsoft.com/office/drawing/2014/main" id="{D32F72D6-84F4-4BB9-A37E-E957F14E78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3552"/>
              <a:ext cx="480" cy="96"/>
            </a:xfrm>
            <a:prstGeom prst="line">
              <a:avLst/>
            </a:prstGeom>
            <a:noFill/>
            <a:ln w="25400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Line 46">
              <a:extLst>
                <a:ext uri="{FF2B5EF4-FFF2-40B4-BE49-F238E27FC236}">
                  <a16:creationId xmlns:a16="http://schemas.microsoft.com/office/drawing/2014/main" id="{5F24F1BA-CD14-4162-8656-1ECDC139BC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3770"/>
              <a:ext cx="480" cy="48"/>
            </a:xfrm>
            <a:prstGeom prst="line">
              <a:avLst/>
            </a:prstGeom>
            <a:noFill/>
            <a:ln w="25400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Line 47">
              <a:extLst>
                <a:ext uri="{FF2B5EF4-FFF2-40B4-BE49-F238E27FC236}">
                  <a16:creationId xmlns:a16="http://schemas.microsoft.com/office/drawing/2014/main" id="{40501671-7EFC-4007-A34D-5273B1CCFD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429"/>
              <a:ext cx="432" cy="0"/>
            </a:xfrm>
            <a:prstGeom prst="line">
              <a:avLst/>
            </a:prstGeom>
            <a:noFill/>
            <a:ln w="25400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Line 48">
              <a:extLst>
                <a:ext uri="{FF2B5EF4-FFF2-40B4-BE49-F238E27FC236}">
                  <a16:creationId xmlns:a16="http://schemas.microsoft.com/office/drawing/2014/main" id="{42491A42-A161-4AE2-A2E5-1F42580F6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744"/>
              <a:ext cx="192" cy="336"/>
            </a:xfrm>
            <a:prstGeom prst="line">
              <a:avLst/>
            </a:prstGeom>
            <a:noFill/>
            <a:ln w="25400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 Box 49">
                <a:extLst>
                  <a:ext uri="{FF2B5EF4-FFF2-40B4-BE49-F238E27FC236}">
                    <a16:creationId xmlns:a16="http://schemas.microsoft.com/office/drawing/2014/main" id="{4871AB77-95D7-4DD1-92A7-4BA3CECF76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369" y="4019772"/>
                <a:ext cx="685800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dirty="0" smtClean="0">
                          <a:solidFill>
                            <a:srgbClr val="FF33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𝒇</m:t>
                      </m:r>
                      <m:r>
                        <a:rPr lang="en-US" altLang="zh-CN" sz="2000" b="1" i="1" dirty="0" smtClean="0">
                          <a:solidFill>
                            <a:srgbClr val="FF33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000" b="1" i="1" dirty="0" smtClean="0">
                          <a:solidFill>
                            <a:srgbClr val="FF33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US" altLang="zh-CN" sz="2000" b="1" i="1" dirty="0" smtClean="0">
                          <a:solidFill>
                            <a:srgbClr val="FF33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b="1" i="1" dirty="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0" name="Text Box 49">
                <a:extLst>
                  <a:ext uri="{FF2B5EF4-FFF2-40B4-BE49-F238E27FC236}">
                    <a16:creationId xmlns:a16="http://schemas.microsoft.com/office/drawing/2014/main" id="{4871AB77-95D7-4DD1-92A7-4BA3CECF7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0369" y="4019772"/>
                <a:ext cx="685800" cy="396875"/>
              </a:xfrm>
              <a:prstGeom prst="rect">
                <a:avLst/>
              </a:prstGeom>
              <a:blipFill>
                <a:blip r:embed="rId8"/>
                <a:stretch>
                  <a:fillRect l="-8929" b="-166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 Box 50">
                <a:extLst>
                  <a:ext uri="{FF2B5EF4-FFF2-40B4-BE49-F238E27FC236}">
                    <a16:creationId xmlns:a16="http://schemas.microsoft.com/office/drawing/2014/main" id="{363BBC03-72BD-48DF-BDC3-40A6CC6492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39050" y="3943102"/>
                <a:ext cx="685800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dirty="0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𝑯</m:t>
                      </m:r>
                      <m:r>
                        <a:rPr lang="en-US" altLang="zh-CN" sz="2000" b="1" i="1" dirty="0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000" b="1" i="1" dirty="0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US" altLang="zh-CN" sz="2000" b="1" i="1" dirty="0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b="1" i="1" dirty="0">
                  <a:solidFill>
                    <a:srgbClr val="00CC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Text Box 50">
                <a:extLst>
                  <a:ext uri="{FF2B5EF4-FFF2-40B4-BE49-F238E27FC236}">
                    <a16:creationId xmlns:a16="http://schemas.microsoft.com/office/drawing/2014/main" id="{363BBC03-72BD-48DF-BDC3-40A6CC649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39050" y="3943102"/>
                <a:ext cx="685800" cy="396875"/>
              </a:xfrm>
              <a:prstGeom prst="rect">
                <a:avLst/>
              </a:prstGeom>
              <a:blipFill>
                <a:blip r:embed="rId9"/>
                <a:stretch>
                  <a:fillRect l="-7965" r="-3540" b="-1692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Freeform 52">
            <a:extLst>
              <a:ext uri="{FF2B5EF4-FFF2-40B4-BE49-F238E27FC236}">
                <a16:creationId xmlns:a16="http://schemas.microsoft.com/office/drawing/2014/main" id="{79753213-372A-4606-9675-24D7C9402495}"/>
              </a:ext>
            </a:extLst>
          </p:cNvPr>
          <p:cNvSpPr>
            <a:spLocks/>
          </p:cNvSpPr>
          <p:nvPr/>
        </p:nvSpPr>
        <p:spPr bwMode="auto">
          <a:xfrm>
            <a:off x="1104900" y="4108202"/>
            <a:ext cx="6934200" cy="927100"/>
          </a:xfrm>
          <a:custGeom>
            <a:avLst/>
            <a:gdLst>
              <a:gd name="T0" fmla="*/ 0 w 4368"/>
              <a:gd name="T1" fmla="*/ 520 h 584"/>
              <a:gd name="T2" fmla="*/ 144 w 4368"/>
              <a:gd name="T3" fmla="*/ 568 h 584"/>
              <a:gd name="T4" fmla="*/ 288 w 4368"/>
              <a:gd name="T5" fmla="*/ 568 h 584"/>
              <a:gd name="T6" fmla="*/ 480 w 4368"/>
              <a:gd name="T7" fmla="*/ 472 h 584"/>
              <a:gd name="T8" fmla="*/ 624 w 4368"/>
              <a:gd name="T9" fmla="*/ 232 h 584"/>
              <a:gd name="T10" fmla="*/ 864 w 4368"/>
              <a:gd name="T11" fmla="*/ 88 h 584"/>
              <a:gd name="T12" fmla="*/ 1200 w 4368"/>
              <a:gd name="T13" fmla="*/ 88 h 584"/>
              <a:gd name="T14" fmla="*/ 1344 w 4368"/>
              <a:gd name="T15" fmla="*/ 280 h 584"/>
              <a:gd name="T16" fmla="*/ 1536 w 4368"/>
              <a:gd name="T17" fmla="*/ 376 h 584"/>
              <a:gd name="T18" fmla="*/ 1968 w 4368"/>
              <a:gd name="T19" fmla="*/ 424 h 584"/>
              <a:gd name="T20" fmla="*/ 2208 w 4368"/>
              <a:gd name="T21" fmla="*/ 472 h 584"/>
              <a:gd name="T22" fmla="*/ 2400 w 4368"/>
              <a:gd name="T23" fmla="*/ 328 h 584"/>
              <a:gd name="T24" fmla="*/ 2640 w 4368"/>
              <a:gd name="T25" fmla="*/ 184 h 584"/>
              <a:gd name="T26" fmla="*/ 3024 w 4368"/>
              <a:gd name="T27" fmla="*/ 40 h 584"/>
              <a:gd name="T28" fmla="*/ 3360 w 4368"/>
              <a:gd name="T29" fmla="*/ 40 h 584"/>
              <a:gd name="T30" fmla="*/ 3744 w 4368"/>
              <a:gd name="T31" fmla="*/ 280 h 584"/>
              <a:gd name="T32" fmla="*/ 4080 w 4368"/>
              <a:gd name="T33" fmla="*/ 520 h 584"/>
              <a:gd name="T34" fmla="*/ 4368 w 4368"/>
              <a:gd name="T35" fmla="*/ 520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368" h="584">
                <a:moveTo>
                  <a:pt x="0" y="520"/>
                </a:moveTo>
                <a:cubicBezTo>
                  <a:pt x="48" y="540"/>
                  <a:pt x="96" y="560"/>
                  <a:pt x="144" y="568"/>
                </a:cubicBezTo>
                <a:cubicBezTo>
                  <a:pt x="192" y="576"/>
                  <a:pt x="232" y="584"/>
                  <a:pt x="288" y="568"/>
                </a:cubicBezTo>
                <a:cubicBezTo>
                  <a:pt x="344" y="552"/>
                  <a:pt x="424" y="528"/>
                  <a:pt x="480" y="472"/>
                </a:cubicBezTo>
                <a:cubicBezTo>
                  <a:pt x="536" y="416"/>
                  <a:pt x="560" y="296"/>
                  <a:pt x="624" y="232"/>
                </a:cubicBezTo>
                <a:cubicBezTo>
                  <a:pt x="688" y="168"/>
                  <a:pt x="768" y="112"/>
                  <a:pt x="864" y="88"/>
                </a:cubicBezTo>
                <a:cubicBezTo>
                  <a:pt x="960" y="64"/>
                  <a:pt x="1120" y="56"/>
                  <a:pt x="1200" y="88"/>
                </a:cubicBezTo>
                <a:cubicBezTo>
                  <a:pt x="1280" y="120"/>
                  <a:pt x="1288" y="232"/>
                  <a:pt x="1344" y="280"/>
                </a:cubicBezTo>
                <a:cubicBezTo>
                  <a:pt x="1400" y="328"/>
                  <a:pt x="1432" y="352"/>
                  <a:pt x="1536" y="376"/>
                </a:cubicBezTo>
                <a:cubicBezTo>
                  <a:pt x="1640" y="400"/>
                  <a:pt x="1856" y="408"/>
                  <a:pt x="1968" y="424"/>
                </a:cubicBezTo>
                <a:cubicBezTo>
                  <a:pt x="2080" y="440"/>
                  <a:pt x="2136" y="488"/>
                  <a:pt x="2208" y="472"/>
                </a:cubicBezTo>
                <a:cubicBezTo>
                  <a:pt x="2280" y="456"/>
                  <a:pt x="2328" y="376"/>
                  <a:pt x="2400" y="328"/>
                </a:cubicBezTo>
                <a:cubicBezTo>
                  <a:pt x="2472" y="280"/>
                  <a:pt x="2536" y="232"/>
                  <a:pt x="2640" y="184"/>
                </a:cubicBezTo>
                <a:cubicBezTo>
                  <a:pt x="2744" y="136"/>
                  <a:pt x="2904" y="64"/>
                  <a:pt x="3024" y="40"/>
                </a:cubicBezTo>
                <a:cubicBezTo>
                  <a:pt x="3144" y="16"/>
                  <a:pt x="3240" y="0"/>
                  <a:pt x="3360" y="40"/>
                </a:cubicBezTo>
                <a:cubicBezTo>
                  <a:pt x="3480" y="80"/>
                  <a:pt x="3624" y="200"/>
                  <a:pt x="3744" y="280"/>
                </a:cubicBezTo>
                <a:cubicBezTo>
                  <a:pt x="3864" y="360"/>
                  <a:pt x="3976" y="480"/>
                  <a:pt x="4080" y="520"/>
                </a:cubicBezTo>
                <a:cubicBezTo>
                  <a:pt x="4184" y="560"/>
                  <a:pt x="4276" y="540"/>
                  <a:pt x="4368" y="520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3" name="Group 66">
            <a:extLst>
              <a:ext uri="{FF2B5EF4-FFF2-40B4-BE49-F238E27FC236}">
                <a16:creationId xmlns:a16="http://schemas.microsoft.com/office/drawing/2014/main" id="{8ED0F502-C7AE-493D-9117-30A362C2FD88}"/>
              </a:ext>
            </a:extLst>
          </p:cNvPr>
          <p:cNvGrpSpPr>
            <a:grpSpLocks/>
          </p:cNvGrpSpPr>
          <p:nvPr/>
        </p:nvGrpSpPr>
        <p:grpSpPr bwMode="auto">
          <a:xfrm>
            <a:off x="1257300" y="4095502"/>
            <a:ext cx="6553200" cy="990600"/>
            <a:chOff x="1392" y="96"/>
            <a:chExt cx="4128" cy="624"/>
          </a:xfrm>
        </p:grpSpPr>
        <p:sp>
          <p:nvSpPr>
            <p:cNvPr id="104" name="Oval 54">
              <a:extLst>
                <a:ext uri="{FF2B5EF4-FFF2-40B4-BE49-F238E27FC236}">
                  <a16:creationId xmlns:a16="http://schemas.microsoft.com/office/drawing/2014/main" id="{FECD8877-1987-4638-AF95-F850D8129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624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8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Oval 55">
              <a:extLst>
                <a:ext uri="{FF2B5EF4-FFF2-40B4-BE49-F238E27FC236}">
                  <a16:creationId xmlns:a16="http://schemas.microsoft.com/office/drawing/2014/main" id="{9EB43BCA-54B3-4A94-A3D7-95F568C62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36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8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Oval 56">
              <a:extLst>
                <a:ext uri="{FF2B5EF4-FFF2-40B4-BE49-F238E27FC236}">
                  <a16:creationId xmlns:a16="http://schemas.microsoft.com/office/drawing/2014/main" id="{A3C5BD89-A18F-490B-93D7-38C31860D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40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8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Oval 57">
              <a:extLst>
                <a:ext uri="{FF2B5EF4-FFF2-40B4-BE49-F238E27FC236}">
                  <a16:creationId xmlns:a16="http://schemas.microsoft.com/office/drawing/2014/main" id="{AA82B2D8-7DEE-4FA6-B0B4-71AF2D333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432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8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Oval 58">
              <a:extLst>
                <a:ext uri="{FF2B5EF4-FFF2-40B4-BE49-F238E27FC236}">
                  <a16:creationId xmlns:a16="http://schemas.microsoft.com/office/drawing/2014/main" id="{FD53AE2C-03D0-47EE-ADBC-470B1CDE7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96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8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Oval 59">
              <a:extLst>
                <a:ext uri="{FF2B5EF4-FFF2-40B4-BE49-F238E27FC236}">
                  <a16:creationId xmlns:a16="http://schemas.microsoft.com/office/drawing/2014/main" id="{AEB20D49-737F-4278-BDCC-A8B35333F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4" y="576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8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 Box 67">
                <a:extLst>
                  <a:ext uri="{FF2B5EF4-FFF2-40B4-BE49-F238E27FC236}">
                    <a16:creationId xmlns:a16="http://schemas.microsoft.com/office/drawing/2014/main" id="{C217E07B-1234-4356-A92A-0B1E26C290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39050" y="4409827"/>
                <a:ext cx="685800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𝑺</m:t>
                      </m:r>
                      <m:r>
                        <a:rPr lang="en-US" altLang="zh-CN" sz="20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0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US" altLang="zh-CN" sz="20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b="1" i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0" name="Text Box 67">
                <a:extLst>
                  <a:ext uri="{FF2B5EF4-FFF2-40B4-BE49-F238E27FC236}">
                    <a16:creationId xmlns:a16="http://schemas.microsoft.com/office/drawing/2014/main" id="{C217E07B-1234-4356-A92A-0B1E26C29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39050" y="4409827"/>
                <a:ext cx="685800" cy="396875"/>
              </a:xfrm>
              <a:prstGeom prst="rect">
                <a:avLst/>
              </a:prstGeom>
              <a:blipFill>
                <a:blip r:embed="rId10"/>
                <a:stretch>
                  <a:fillRect l="-3540" b="-166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46209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70" grpId="0"/>
      <p:bldP spid="71" grpId="0" animBg="1" autoUpdateAnimBg="0"/>
      <p:bldP spid="100" grpId="0" autoUpdateAnimBg="0"/>
      <p:bldP spid="101" grpId="0" autoUpdateAnimBg="0"/>
      <p:bldP spid="11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7">
                <a:extLst>
                  <a:ext uri="{FF2B5EF4-FFF2-40B4-BE49-F238E27FC236}">
                    <a16:creationId xmlns:a16="http://schemas.microsoft.com/office/drawing/2014/main" id="{E4848FB3-A2DC-40CE-8881-F3D2AF062C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560" y="4490502"/>
                <a:ext cx="4521125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000" b="1" dirty="0">
                    <a:solidFill>
                      <a:srgbClr val="6633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答案:</a:t>
                </a:r>
                <a14:m>
                  <m:oMath xmlns:m="http://schemas.openxmlformats.org/officeDocument/2006/math">
                    <m:r>
                      <a:rPr lang="zh-CN" altLang="en-US" sz="2000" b="1" i="1">
                        <a:solidFill>
                          <a:srgbClr val="6633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zh-CN" altLang="en-US" sz="2000" b="1" i="1">
                        <a:solidFill>
                          <a:srgbClr val="6633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zh-CN" altLang="en-US" sz="2000" b="1" i="1">
                        <a:solidFill>
                          <a:srgbClr val="6633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zh-CN" altLang="en-US" sz="2000" b="1" i="1">
                        <a:solidFill>
                          <a:srgbClr val="663300"/>
                        </a:solidFill>
                        <a:latin typeface="Cambria Math" panose="02040503050406030204" pitchFamily="18" charset="0"/>
                      </a:rPr>
                      <m:t>, </m:t>
                    </m:r>
                    <m:r>
                      <a:rPr lang="zh-CN" altLang="en-US" sz="2000" b="1" i="1">
                        <a:solidFill>
                          <a:srgbClr val="6633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zh-CN" altLang="en-US" sz="2000" b="1" i="1">
                        <a:solidFill>
                          <a:srgbClr val="6633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000" b="1" i="1">
                        <a:solidFill>
                          <a:srgbClr val="66330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zh-CN" altLang="en-US" sz="2000" b="1" i="1">
                        <a:solidFill>
                          <a:srgbClr val="663300"/>
                        </a:solidFill>
                        <a:latin typeface="Cambria Math" panose="02040503050406030204" pitchFamily="18" charset="0"/>
                      </a:rPr>
                      <m:t>, </m:t>
                    </m:r>
                    <m:r>
                      <a:rPr lang="zh-CN" altLang="en-US" sz="2000" b="1" i="1">
                        <a:solidFill>
                          <a:srgbClr val="6633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zh-CN" altLang="en-US" sz="2000" b="1" i="1">
                        <a:solidFill>
                          <a:srgbClr val="6633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zh-CN" altLang="en-US" sz="2000" b="1" i="1">
                        <a:solidFill>
                          <a:srgbClr val="6633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zh-CN" altLang="en-US" sz="2000" b="1" i="1">
                        <a:solidFill>
                          <a:srgbClr val="663300"/>
                        </a:solidFill>
                        <a:latin typeface="Cambria Math" panose="02040503050406030204" pitchFamily="18" charset="0"/>
                      </a:rPr>
                      <m:t>, </m:t>
                    </m:r>
                    <m:r>
                      <a:rPr lang="zh-CN" altLang="en-US" sz="2000" b="1" i="1">
                        <a:solidFill>
                          <a:srgbClr val="66330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zh-CN" altLang="en-US" sz="2000" b="1" i="1">
                        <a:solidFill>
                          <a:srgbClr val="6633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000" b="1" i="1">
                        <a:solidFill>
                          <a:srgbClr val="6633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zh-CN" altLang="en-US" sz="2000" b="1" i="1">
                        <a:solidFill>
                          <a:srgbClr val="6633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kumimoji="1" lang="en-US" altLang="zh-CN" sz="2000" b="1" dirty="0">
                  <a:solidFill>
                    <a:srgbClr val="6633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Rectangle 17">
                <a:extLst>
                  <a:ext uri="{FF2B5EF4-FFF2-40B4-BE49-F238E27FC236}">
                    <a16:creationId xmlns:a16="http://schemas.microsoft.com/office/drawing/2014/main" id="{E4848FB3-A2DC-40CE-8881-F3D2AF062C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0" y="4490502"/>
                <a:ext cx="4521125" cy="400110"/>
              </a:xfrm>
              <a:prstGeom prst="rect">
                <a:avLst/>
              </a:prstGeom>
              <a:blipFill>
                <a:blip r:embed="rId2"/>
                <a:stretch>
                  <a:fillRect l="-1348" t="-12308" b="-2461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67D8815-C3A2-42B0-AAB6-39795D9FB6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528" y="539304"/>
                <a:ext cx="8640960" cy="15246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just"/>
                <a:r>
                  <a:rPr kumimoji="1" lang="zh-CN" altLang="en-US" sz="22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例1   给定区间</a:t>
                </a:r>
                <a14:m>
                  <m:oMath xmlns:m="http://schemas.openxmlformats.org/officeDocument/2006/math">
                    <m:r>
                      <a:rPr kumimoji="1" lang="zh-CN" altLang="en-US" sz="2200" b="1" i="1" dirty="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kumimoji="1" lang="zh-CN" altLang="en-US" sz="2200" b="1" i="1" dirty="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  <m:r>
                      <a:rPr kumimoji="1" lang="zh-CN" altLang="en-US" sz="2200" b="1" i="1" dirty="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kumimoji="1" lang="zh-CN" altLang="en-US" sz="2200" b="1" i="1" dirty="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𝟑</m:t>
                    </m:r>
                    <m:r>
                      <a:rPr kumimoji="1" lang="zh-CN" altLang="en-US" sz="2200" b="1" i="1" dirty="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kumimoji="1" lang="zh-CN" altLang="en-US" sz="22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上</a:t>
                </a:r>
                <a14:m>
                  <m:oMath xmlns:m="http://schemas.openxmlformats.org/officeDocument/2006/math">
                    <m:r>
                      <a:rPr kumimoji="1" lang="zh-CN" altLang="en-US" sz="2200" b="1" i="1" dirty="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𝟑</m:t>
                    </m:r>
                  </m:oMath>
                </a14:m>
                <a:r>
                  <a:rPr kumimoji="1" lang="zh-CN" altLang="en-US" sz="22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个点的函数值</a:t>
                </a:r>
                <a14:m>
                  <m:oMath xmlns:m="http://schemas.openxmlformats.org/officeDocument/2006/math">
                    <m:r>
                      <a:rPr kumimoji="1" lang="en-US" altLang="zh-CN" sz="2200" b="1" i="1" dirty="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𝒇</m:t>
                    </m:r>
                    <m:r>
                      <a:rPr kumimoji="1" lang="en-US" altLang="zh-CN" sz="2200" b="1" i="1" dirty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kumimoji="1" lang="en-US" altLang="zh-CN" sz="2200" b="1" i="1" dirty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  <m:r>
                      <a:rPr kumimoji="1" lang="en-US" altLang="zh-CN" sz="2200" b="1" i="1" dirty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)=</m:t>
                    </m:r>
                    <m:r>
                      <a:rPr kumimoji="1" lang="en-US" altLang="zh-CN" sz="2200" b="1" i="1" dirty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kumimoji="1" lang="en-US" altLang="zh-CN" sz="22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  </a:t>
                </a:r>
                <a14:m>
                  <m:oMath xmlns:m="http://schemas.openxmlformats.org/officeDocument/2006/math">
                    <m:r>
                      <a:rPr kumimoji="1" lang="en-US" altLang="zh-CN" sz="2200" b="1" i="1" dirty="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𝒇</m:t>
                    </m:r>
                    <m:r>
                      <a:rPr kumimoji="1" lang="en-US" altLang="zh-CN" sz="2200" b="1" i="1" dirty="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kumimoji="1" lang="en-US" altLang="zh-CN" sz="2200" b="1" i="1" dirty="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𝟏</m:t>
                    </m:r>
                    <m:r>
                      <a:rPr kumimoji="1" lang="en-US" altLang="zh-CN" sz="2200" b="1" i="1" dirty="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)=</m:t>
                    </m:r>
                    <m:r>
                      <a:rPr kumimoji="1" lang="en-US" altLang="zh-CN" sz="2200" b="1" i="1" dirty="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𝟐</m:t>
                    </m:r>
                  </m:oMath>
                </a14:m>
                <a:r>
                  <a:rPr kumimoji="1" lang="en-US" altLang="zh-CN" sz="22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  </a:t>
                </a:r>
                <a14:m>
                  <m:oMath xmlns:m="http://schemas.openxmlformats.org/officeDocument/2006/math">
                    <m:r>
                      <a:rPr kumimoji="1" lang="en-US" altLang="zh-CN" sz="2200" b="1" i="1" dirty="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𝒇</m:t>
                    </m:r>
                    <m:r>
                      <a:rPr kumimoji="1" lang="en-US" altLang="zh-CN" sz="2200" b="1" i="1" dirty="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kumimoji="1" lang="en-US" altLang="zh-CN" sz="2200" b="1" i="1" dirty="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𝟑</m:t>
                    </m:r>
                    <m:r>
                      <a:rPr kumimoji="1" lang="en-US" altLang="zh-CN" sz="2200" b="1" i="1" dirty="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)=</m:t>
                    </m:r>
                    <m:r>
                      <a:rPr kumimoji="1" lang="en-US" altLang="zh-CN" sz="2200" b="1" i="1" dirty="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𝟒</m:t>
                    </m:r>
                  </m:oMath>
                </a14:m>
                <a:r>
                  <a:rPr kumimoji="1" lang="en-US" altLang="zh-CN" sz="22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kumimoji="1" lang="zh-CN" altLang="en-US" sz="22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试求数</a:t>
                </a:r>
                <a14:m>
                  <m:oMath xmlns:m="http://schemas.openxmlformats.org/officeDocument/2006/math">
                    <m:r>
                      <a:rPr kumimoji="1" lang="en-US" altLang="zh-CN" sz="2200" b="1" i="1" dirty="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𝒂</m:t>
                    </m:r>
                    <m:r>
                      <a:rPr kumimoji="1" lang="en-US" altLang="zh-CN" sz="2200" b="1" i="1" dirty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kumimoji="1" lang="en-US" altLang="zh-CN" sz="2200" b="1" i="1" dirty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𝒃</m:t>
                    </m:r>
                    <m:r>
                      <a:rPr kumimoji="1" lang="en-US" altLang="zh-CN" sz="2200" b="1" i="1" dirty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kumimoji="1" lang="en-US" altLang="zh-CN" sz="2200" b="1" i="1" dirty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𝒄</m:t>
                    </m:r>
                    <m:r>
                      <a:rPr kumimoji="1" lang="en-US" altLang="zh-CN" sz="2200" b="1" i="1" dirty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kumimoji="1" lang="en-US" altLang="zh-CN" sz="2200" b="1" i="1" dirty="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𝒅</m:t>
                    </m:r>
                  </m:oMath>
                </a14:m>
                <a:r>
                  <a:rPr kumimoji="1" lang="en-US" altLang="zh-CN" sz="22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  </a:t>
                </a:r>
                <a:r>
                  <a:rPr kumimoji="1" lang="zh-CN" altLang="en-US" sz="22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使函数</a:t>
                </a:r>
                <a14:m>
                  <m:oMath xmlns:m="http://schemas.openxmlformats.org/officeDocument/2006/math">
                    <m:r>
                      <a:rPr kumimoji="1" lang="en-US" altLang="zh-CN" sz="2200" b="1" i="1" dirty="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𝑺</m:t>
                    </m:r>
                    <m:r>
                      <a:rPr kumimoji="1" lang="en-US" altLang="zh-CN" sz="2200" b="1" i="1" dirty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kumimoji="1" lang="en-US" altLang="zh-CN" sz="2200" b="1" i="1" dirty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kumimoji="1" lang="en-US" altLang="zh-CN" sz="2200" b="1" i="1" dirty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kumimoji="1" lang="zh-CN" altLang="en-US" sz="22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为给定点上的三次样条插值函数. 其中</a:t>
                </a:r>
                <a14:m>
                  <m:oMath xmlns:m="http://schemas.openxmlformats.org/officeDocument/2006/math">
                    <m:r>
                      <a:rPr lang="zh-CN" altLang="en-US" sz="22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zh-CN" altLang="en-US" sz="22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2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2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zh-CN" altLang="en-US" sz="22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2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zh-CN" altLang="en-US" sz="22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,              </m:t>
                            </m:r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sSup>
                              <m:sSupPr>
                                <m:ctrlPr>
                                  <a:rPr lang="zh-CN" altLang="en-US" sz="22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2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zh-CN" altLang="en-US" sz="22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p>
                            </m:sSup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  <m:sSup>
                              <m:sSupPr>
                                <m:ctrlPr>
                                  <a:rPr lang="zh-CN" altLang="en-US" sz="22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2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zh-CN" altLang="en-US" sz="22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𝒄𝒙</m:t>
                            </m:r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,   </m:t>
                            </m:r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eqArr>
                      </m:e>
                    </m:d>
                    <m:r>
                      <a:rPr lang="zh-CN" altLang="en-US" sz="22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2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67D8815-C3A2-42B0-AAB6-39795D9FB6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539304"/>
                <a:ext cx="8640960" cy="1524648"/>
              </a:xfrm>
              <a:prstGeom prst="rect">
                <a:avLst/>
              </a:prstGeom>
              <a:blipFill>
                <a:blip r:embed="rId3"/>
                <a:stretch>
                  <a:fillRect l="-917" t="-3586" r="-84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BAD8783-AAC5-48CA-9633-00CAEAB9B4E8}"/>
                  </a:ext>
                </a:extLst>
              </p:cNvPr>
              <p:cNvSpPr txBox="1"/>
              <p:nvPr/>
            </p:nvSpPr>
            <p:spPr>
              <a:xfrm>
                <a:off x="251520" y="2051295"/>
                <a:ext cx="22374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6633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解：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6633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𝒔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𝟎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6633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6633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𝒅</m:t>
                    </m:r>
                    <m:r>
                      <a:rPr lang="en-US" altLang="zh-CN" sz="2000" b="1" i="1" smtClean="0">
                        <a:solidFill>
                          <a:srgbClr val="6633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2000" b="1" i="0" smtClean="0">
                        <a:solidFill>
                          <a:srgbClr val="6633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𝟎</m:t>
                    </m:r>
                    <m:r>
                      <a:rPr lang="en-US" altLang="zh-CN" sz="2000" b="1" i="0" smtClean="0">
                        <a:solidFill>
                          <a:srgbClr val="6633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</m:oMath>
                </a14:m>
                <a:endParaRPr lang="zh-CN" altLang="en-US" sz="2000" b="1" i="1" dirty="0">
                  <a:solidFill>
                    <a:srgbClr val="6633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BAD8783-AAC5-48CA-9633-00CAEAB9B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051295"/>
                <a:ext cx="2237407" cy="400110"/>
              </a:xfrm>
              <a:prstGeom prst="rect">
                <a:avLst/>
              </a:prstGeom>
              <a:blipFill>
                <a:blip r:embed="rId4"/>
                <a:stretch>
                  <a:fillRect l="-2725" t="-10606" b="-2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A9D35BB1-0D19-4910-A2AF-883F841104E5}"/>
                  </a:ext>
                </a:extLst>
              </p:cNvPr>
              <p:cNvSpPr/>
              <p:nvPr/>
            </p:nvSpPr>
            <p:spPr>
              <a:xfrm>
                <a:off x="2411760" y="2060937"/>
                <a:ext cx="375923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6633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𝒔</m:t>
                      </m:r>
                      <m:d>
                        <m:dPr>
                          <m:ctrlPr>
                            <a:rPr lang="en-US" altLang="zh-CN" sz="2000" b="1" i="1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𝟑</m:t>
                          </m:r>
                        </m:e>
                      </m:d>
                      <m:r>
                        <a:rPr lang="en-US" altLang="zh-CN" sz="2000" b="1" i="1">
                          <a:solidFill>
                            <a:srgbClr val="6633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r>
                        <a:rPr lang="en-US" altLang="zh-CN" sz="2000" b="1" i="1">
                          <a:solidFill>
                            <a:srgbClr val="6633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𝟐𝟕</m:t>
                      </m:r>
                      <m:r>
                        <a:rPr lang="en-US" altLang="zh-CN" sz="2000" b="1" i="1">
                          <a:solidFill>
                            <a:srgbClr val="6633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𝒂</m:t>
                      </m:r>
                      <m:r>
                        <a:rPr lang="en-US" altLang="zh-CN" sz="2000" b="1" i="1">
                          <a:solidFill>
                            <a:srgbClr val="6633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+</m:t>
                      </m:r>
                      <m:r>
                        <a:rPr lang="en-US" altLang="zh-CN" sz="2000" b="1" i="1">
                          <a:solidFill>
                            <a:srgbClr val="6633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𝟗</m:t>
                      </m:r>
                      <m:r>
                        <a:rPr lang="en-US" altLang="zh-CN" sz="2000" b="1" i="1">
                          <a:solidFill>
                            <a:srgbClr val="6633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𝒃</m:t>
                      </m:r>
                      <m:r>
                        <a:rPr lang="en-US" altLang="zh-CN" sz="2000" b="1" i="1">
                          <a:solidFill>
                            <a:srgbClr val="6633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+</m:t>
                      </m:r>
                      <m:r>
                        <a:rPr lang="en-US" altLang="zh-CN" sz="2000" b="1" i="1">
                          <a:solidFill>
                            <a:srgbClr val="6633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𝟑</m:t>
                      </m:r>
                      <m:r>
                        <a:rPr lang="en-US" altLang="zh-CN" sz="2000" b="1" i="1">
                          <a:solidFill>
                            <a:srgbClr val="6633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𝒄</m:t>
                      </m:r>
                      <m:r>
                        <a:rPr lang="en-US" altLang="zh-CN" sz="2000" b="1" i="1">
                          <a:solidFill>
                            <a:srgbClr val="6633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+</m:t>
                      </m:r>
                      <m:r>
                        <a:rPr lang="en-US" altLang="zh-CN" sz="2000" b="1" i="1">
                          <a:solidFill>
                            <a:srgbClr val="6633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𝟏</m:t>
                      </m:r>
                      <m:r>
                        <a:rPr lang="en-US" altLang="zh-CN" sz="2000" b="1" i="1">
                          <a:solidFill>
                            <a:srgbClr val="6633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r>
                        <a:rPr lang="en-US" altLang="zh-CN" sz="2000" b="1" i="1">
                          <a:solidFill>
                            <a:srgbClr val="6633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𝟒</m:t>
                      </m:r>
                      <m:r>
                        <a:rPr lang="en-US" altLang="zh-CN" sz="2000" b="1" i="1" smtClean="0">
                          <a:solidFill>
                            <a:srgbClr val="6633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,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A9D35BB1-0D19-4910-A2AF-883F841104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2060937"/>
                <a:ext cx="3759234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66625D79-5C41-4EBE-A3C7-83E7A75FFD2F}"/>
                  </a:ext>
                </a:extLst>
              </p:cNvPr>
              <p:cNvSpPr/>
              <p:nvPr/>
            </p:nvSpPr>
            <p:spPr>
              <a:xfrm>
                <a:off x="415089" y="2965280"/>
                <a:ext cx="4545411" cy="7788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b="1" i="1" smtClean="0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zh-CN" altLang="en-US" sz="2000" b="1" i="1" smtClean="0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zh-CN" altLang="en-US" sz="2000" b="1" i="1">
                          <a:solidFill>
                            <a:srgbClr val="6633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000" b="1" i="1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000" b="1" i="1">
                                  <a:solidFill>
                                    <a:srgbClr val="6633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000" b="1" i="1" smtClean="0">
                                  <a:solidFill>
                                    <a:srgbClr val="6633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6633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6633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6633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000" b="1" i="1">
                                  <a:solidFill>
                                    <a:srgbClr val="663300"/>
                                  </a:solidFill>
                                  <a:latin typeface="Cambria Math" panose="02040503050406030204" pitchFamily="18" charset="0"/>
                                </a:rPr>
                                <m:t>,   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663300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</m:t>
                              </m:r>
                              <m:r>
                                <a:rPr lang="zh-CN" altLang="en-US" sz="2000" b="1" i="1">
                                  <a:solidFill>
                                    <a:srgbClr val="6633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zh-CN" altLang="en-US" sz="2000" b="1" i="1">
                                  <a:solidFill>
                                    <a:srgbClr val="6633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en-US" sz="2000" b="1" i="1">
                                  <a:solidFill>
                                    <a:srgbClr val="6633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6633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en-US" sz="2000" b="1" i="1">
                                  <a:solidFill>
                                    <a:srgbClr val="6633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solidFill>
                                    <a:srgbClr val="6633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zh-CN" altLang="en-US" sz="2000" b="1" i="1">
                                  <a:solidFill>
                                    <a:srgbClr val="6633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sSup>
                                <m:sSupPr>
                                  <m:ctrlPr>
                                    <a:rPr lang="zh-CN" altLang="en-US" sz="2000" b="1" i="1">
                                      <a:solidFill>
                                        <a:srgbClr val="6633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b="1" i="1">
                                      <a:solidFill>
                                        <a:srgbClr val="6633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CN" sz="2000" b="1" i="1" smtClean="0">
                                      <a:solidFill>
                                        <a:srgbClr val="6633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000" b="1" i="1">
                                  <a:solidFill>
                                    <a:srgbClr val="6633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6633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2000" b="1" i="1">
                                  <a:solidFill>
                                    <a:srgbClr val="6633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6633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000" b="1" i="1">
                                  <a:solidFill>
                                    <a:srgbClr val="6633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66330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zh-CN" altLang="en-US" sz="2000" b="1" i="1">
                                  <a:solidFill>
                                    <a:srgbClr val="6633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000" b="1" i="1">
                                  <a:solidFill>
                                    <a:srgbClr val="6633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6633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zh-CN" altLang="en-US" sz="2000" b="1" i="1">
                                  <a:solidFill>
                                    <a:srgbClr val="6633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000" b="1" i="1">
                                  <a:solidFill>
                                    <a:srgbClr val="6633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en-US" sz="2000" b="1" i="1">
                                  <a:solidFill>
                                    <a:srgbClr val="6633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eqArr>
                        </m:e>
                      </m:d>
                      <m:r>
                        <a:rPr lang="en-US" altLang="zh-CN" sz="2000" b="1" i="1" smtClean="0">
                          <a:solidFill>
                            <a:srgbClr val="6633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000" dirty="0">
                  <a:solidFill>
                    <a:srgbClr val="663300"/>
                  </a:solidFill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66625D79-5C41-4EBE-A3C7-83E7A75FFD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89" y="2965280"/>
                <a:ext cx="4545411" cy="7788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76761C4-5A19-4E66-964E-310AFDB9A5FD}"/>
                  </a:ext>
                </a:extLst>
              </p:cNvPr>
              <p:cNvSpPr txBox="1"/>
              <p:nvPr/>
            </p:nvSpPr>
            <p:spPr>
              <a:xfrm>
                <a:off x="4716016" y="3136325"/>
                <a:ext cx="44801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b="1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sz="2000" b="1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000" b="1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0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0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zh-CN" altLang="en-US" sz="20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76761C4-5A19-4E66-964E-310AFDB9A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3136325"/>
                <a:ext cx="4480137" cy="400110"/>
              </a:xfrm>
              <a:prstGeom prst="rect">
                <a:avLst/>
              </a:prstGeom>
              <a:blipFill>
                <a:blip r:embed="rId7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B382DE7-DBF2-455F-AA65-7E199BA1862E}"/>
                  </a:ext>
                </a:extLst>
              </p:cNvPr>
              <p:cNvSpPr/>
              <p:nvPr/>
            </p:nvSpPr>
            <p:spPr>
              <a:xfrm>
                <a:off x="415089" y="3753790"/>
                <a:ext cx="3744416" cy="6588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b="1" i="1" smtClean="0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zh-CN" altLang="en-US" sz="2000" b="1" i="1">
                          <a:solidFill>
                            <a:srgbClr val="6633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1" i="1" smtClean="0">
                          <a:solidFill>
                            <a:srgbClr val="6633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000" b="1" i="1">
                          <a:solidFill>
                            <a:srgbClr val="6633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000" b="1" i="1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000" b="1" i="1">
                                  <a:solidFill>
                                    <a:srgbClr val="6633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000" b="1" i="1" smtClean="0">
                                  <a:solidFill>
                                    <a:srgbClr val="6633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2000" b="1" i="1">
                                  <a:solidFill>
                                    <a:srgbClr val="663300"/>
                                  </a:solidFill>
                                  <a:latin typeface="Cambria Math" panose="02040503050406030204" pitchFamily="18" charset="0"/>
                                </a:rPr>
                                <m:t>,   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663300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</m:t>
                              </m:r>
                              <m:r>
                                <a:rPr lang="zh-CN" altLang="en-US" sz="2000" b="1" i="1">
                                  <a:solidFill>
                                    <a:srgbClr val="6633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zh-CN" altLang="en-US" sz="2000" b="1" i="1">
                                  <a:solidFill>
                                    <a:srgbClr val="6633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en-US" sz="2000" b="1" i="1">
                                  <a:solidFill>
                                    <a:srgbClr val="6633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6633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en-US" sz="2000" b="1" i="1">
                                  <a:solidFill>
                                    <a:srgbClr val="6633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solidFill>
                                    <a:srgbClr val="663300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  <m:r>
                                <a:rPr lang="zh-CN" altLang="en-US" sz="2000" b="1" i="1">
                                  <a:solidFill>
                                    <a:srgbClr val="6633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6633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000" b="1" i="1">
                                  <a:solidFill>
                                    <a:srgbClr val="6633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6633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2000" b="1" i="1">
                                  <a:solidFill>
                                    <a:srgbClr val="6633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zh-CN" altLang="en-US" sz="2000" b="1" i="1">
                                  <a:solidFill>
                                    <a:srgbClr val="6633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000" b="1" i="1">
                                  <a:solidFill>
                                    <a:srgbClr val="6633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6633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zh-CN" altLang="en-US" sz="2000" b="1" i="1">
                                  <a:solidFill>
                                    <a:srgbClr val="6633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000" b="1" i="1">
                                  <a:solidFill>
                                    <a:srgbClr val="6633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en-US" sz="2000" b="1" i="1">
                                  <a:solidFill>
                                    <a:srgbClr val="6633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eqArr>
                          <m:r>
                            <a:rPr lang="en-US" altLang="zh-CN" sz="2000" b="1" i="1" smtClean="0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rgbClr val="663300"/>
                  </a:solidFill>
                </a:endParaRPr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B382DE7-DBF2-455F-AA65-7E199BA186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89" y="3753790"/>
                <a:ext cx="3744416" cy="6588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C61CF85-A800-4BA1-B54D-59FBE9CD15AA}"/>
                  </a:ext>
                </a:extLst>
              </p:cNvPr>
              <p:cNvSpPr txBox="1"/>
              <p:nvPr/>
            </p:nvSpPr>
            <p:spPr>
              <a:xfrm>
                <a:off x="4159505" y="3842550"/>
                <a:ext cx="37135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b="1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sz="2000" b="1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000" b="1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altLang="zh-CN" sz="20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0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zh-CN" altLang="en-US" sz="20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C61CF85-A800-4BA1-B54D-59FBE9CD1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505" y="3842550"/>
                <a:ext cx="3713517" cy="400110"/>
              </a:xfrm>
              <a:prstGeom prst="rect">
                <a:avLst/>
              </a:prstGeom>
              <a:blipFill>
                <a:blip r:embed="rId9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04351147-9BA6-48E6-9043-B8AFBA59FD4C}"/>
                  </a:ext>
                </a:extLst>
              </p:cNvPr>
              <p:cNvSpPr/>
              <p:nvPr/>
            </p:nvSpPr>
            <p:spPr>
              <a:xfrm>
                <a:off x="467544" y="2515969"/>
                <a:ext cx="471635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𝒔</m:t>
                      </m:r>
                      <m:d>
                        <m:dPr>
                          <m:ctrlPr>
                            <a:rPr lang="en-US" altLang="zh-CN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𝟏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en-US" altLang="zh-CN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𝒔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𝟏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altLang="zh-CN" sz="20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sz="20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𝟐</m:t>
                      </m:r>
                      <m:r>
                        <a:rPr lang="en-US" altLang="zh-CN" sz="20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+</m:t>
                      </m:r>
                      <m:r>
                        <a:rPr lang="en-US" altLang="zh-CN" sz="20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𝒅</m:t>
                      </m:r>
                      <m:r>
                        <a:rPr lang="en-US" altLang="zh-CN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𝒂</m:t>
                      </m:r>
                      <m:r>
                        <a:rPr lang="en-US" altLang="zh-CN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+</m:t>
                      </m:r>
                      <m:r>
                        <a:rPr lang="en-US" altLang="zh-CN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𝒃</m:t>
                      </m:r>
                      <m:r>
                        <a:rPr lang="en-US" altLang="zh-CN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+</m:t>
                      </m:r>
                      <m:r>
                        <a:rPr lang="en-US" altLang="zh-CN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𝒄</m:t>
                      </m:r>
                      <m:r>
                        <a:rPr lang="en-US" altLang="zh-CN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+</m:t>
                      </m:r>
                      <m:r>
                        <a:rPr lang="en-US" altLang="zh-CN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𝟏</m:t>
                      </m:r>
                    </m:oMath>
                  </m:oMathPara>
                </a14:m>
                <a:endParaRPr lang="zh-CN" altLang="en-US" sz="2000" b="1" i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04351147-9BA6-48E6-9043-B8AFBA59FD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515969"/>
                <a:ext cx="4716356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75735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3">
                <a:extLst>
                  <a:ext uri="{FF2B5EF4-FFF2-40B4-BE49-F238E27FC236}">
                    <a16:creationId xmlns:a16="http://schemas.microsoft.com/office/drawing/2014/main" id="{C8FA3D84-6A82-47DE-AC9E-ED69B8C89C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1520" y="564708"/>
                <a:ext cx="8424936" cy="4662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sz="2400" b="1" dirty="0">
                    <a:solidFill>
                      <a:schemeClr val="accent6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三次样条插值函数是分段三次多项式，在区间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b="1" dirty="0">
                    <a:solidFill>
                      <a:schemeClr val="accent6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上写成</a:t>
                </a:r>
              </a:p>
            </p:txBody>
          </p:sp>
        </mc:Choice>
        <mc:Fallback xmlns="">
          <p:sp>
            <p:nvSpPr>
              <p:cNvPr id="5" name="Text Box 3">
                <a:extLst>
                  <a:ext uri="{FF2B5EF4-FFF2-40B4-BE49-F238E27FC236}">
                    <a16:creationId xmlns:a16="http://schemas.microsoft.com/office/drawing/2014/main" id="{C8FA3D84-6A82-47DE-AC9E-ED69B8C89C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564708"/>
                <a:ext cx="8424936" cy="466281"/>
              </a:xfrm>
              <a:prstGeom prst="rect">
                <a:avLst/>
              </a:prstGeom>
              <a:blipFill>
                <a:blip r:embed="rId3"/>
                <a:stretch>
                  <a:fillRect l="-1085" t="-13158" r="-724" b="-2631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5">
                <a:extLst>
                  <a:ext uri="{FF2B5EF4-FFF2-40B4-BE49-F238E27FC236}">
                    <a16:creationId xmlns:a16="http://schemas.microsoft.com/office/drawing/2014/main" id="{293B1FD5-6B1B-41B6-AB59-98BE247CBA73}"/>
                  </a:ext>
                </a:extLst>
              </p:cNvPr>
              <p:cNvSpPr txBox="1"/>
              <p:nvPr/>
            </p:nvSpPr>
            <p:spPr bwMode="auto">
              <a:xfrm>
                <a:off x="1187624" y="1021517"/>
                <a:ext cx="6840760" cy="4460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zh-CN" alt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sSup>
                        <m:sSupPr>
                          <m:ctrlP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zh-CN" alt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sSup>
                        <m:sSupPr>
                          <m:ctrlP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</m:m>
                      <m:r>
                        <a:rPr lang="zh-CN" alt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zh-CN" alt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,⋯,</m:t>
                      </m:r>
                      <m:r>
                        <a:rPr lang="zh-CN" alt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zh-CN" alt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Object 5">
                <a:extLst>
                  <a:ext uri="{FF2B5EF4-FFF2-40B4-BE49-F238E27FC236}">
                    <a16:creationId xmlns:a16="http://schemas.microsoft.com/office/drawing/2014/main" id="{293B1FD5-6B1B-41B6-AB59-98BE247CB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7624" y="1021517"/>
                <a:ext cx="6840760" cy="446088"/>
              </a:xfrm>
              <a:prstGeom prst="rect">
                <a:avLst/>
              </a:prstGeom>
              <a:blipFill>
                <a:blip r:embed="rId4"/>
                <a:stretch>
                  <a:fillRect b="-2602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7">
                <a:extLst>
                  <a:ext uri="{FF2B5EF4-FFF2-40B4-BE49-F238E27FC236}">
                    <a16:creationId xmlns:a16="http://schemas.microsoft.com/office/drawing/2014/main" id="{D520108A-893A-4322-B437-3577D3CE54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4137" y="1944386"/>
                <a:ext cx="8496944" cy="4654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𝑺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𝒂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𝒃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上二阶导数连续，故在内结点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𝒊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,⋯,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r>
                  <a:rPr lang="zh-CN" altLang="en-US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处</a:t>
                </a:r>
              </a:p>
            </p:txBody>
          </p:sp>
        </mc:Choice>
        <mc:Fallback xmlns="">
          <p:sp>
            <p:nvSpPr>
              <p:cNvPr id="11" name="Text Box 7">
                <a:extLst>
                  <a:ext uri="{FF2B5EF4-FFF2-40B4-BE49-F238E27FC236}">
                    <a16:creationId xmlns:a16="http://schemas.microsoft.com/office/drawing/2014/main" id="{D520108A-893A-4322-B437-3577D3CE5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4137" y="1944386"/>
                <a:ext cx="8496944" cy="465448"/>
              </a:xfrm>
              <a:prstGeom prst="rect">
                <a:avLst/>
              </a:prstGeom>
              <a:blipFill>
                <a:blip r:embed="rId5"/>
                <a:stretch>
                  <a:fillRect l="-215" t="-13158" r="-359" b="-2631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7">
                <a:extLst>
                  <a:ext uri="{FF2B5EF4-FFF2-40B4-BE49-F238E27FC236}">
                    <a16:creationId xmlns:a16="http://schemas.microsoft.com/office/drawing/2014/main" id="{A91D04EF-9FBD-494B-A368-1EE707F387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1878" y="1496402"/>
                <a:ext cx="3240360" cy="4654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共有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CC0066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𝟒</m:t>
                    </m:r>
                    <m:r>
                      <a:rPr lang="en-US" altLang="zh-CN" sz="2400" b="1" i="1" dirty="0" smtClean="0">
                        <a:solidFill>
                          <a:srgbClr val="CC0066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𝒏</m:t>
                    </m:r>
                  </m:oMath>
                </a14:m>
                <a:r>
                  <a:rPr lang="zh-CN" altLang="en-US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个待定参数。</a:t>
                </a:r>
              </a:p>
            </p:txBody>
          </p:sp>
        </mc:Choice>
        <mc:Fallback xmlns="">
          <p:sp>
            <p:nvSpPr>
              <p:cNvPr id="13" name="Text Box 7">
                <a:extLst>
                  <a:ext uri="{FF2B5EF4-FFF2-40B4-BE49-F238E27FC236}">
                    <a16:creationId xmlns:a16="http://schemas.microsoft.com/office/drawing/2014/main" id="{A91D04EF-9FBD-494B-A368-1EE707F38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878" y="1496402"/>
                <a:ext cx="3240360" cy="465448"/>
              </a:xfrm>
              <a:prstGeom prst="rect">
                <a:avLst/>
              </a:prstGeom>
              <a:blipFill>
                <a:blip r:embed="rId6"/>
                <a:stretch>
                  <a:fillRect l="-3013" t="-12987" b="-2467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 Box 7">
            <a:extLst>
              <a:ext uri="{FF2B5EF4-FFF2-40B4-BE49-F238E27FC236}">
                <a16:creationId xmlns:a16="http://schemas.microsoft.com/office/drawing/2014/main" id="{FB8EA96D-AC55-4F2E-A818-BC1D28B32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137" y="2477698"/>
            <a:ext cx="2694794" cy="465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应满足连续性条件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14">
                <a:extLst>
                  <a:ext uri="{FF2B5EF4-FFF2-40B4-BE49-F238E27FC236}">
                    <a16:creationId xmlns:a16="http://schemas.microsoft.com/office/drawing/2014/main" id="{686E963B-30FE-45DB-8477-C230262A19B5}"/>
                  </a:ext>
                </a:extLst>
              </p:cNvPr>
              <p:cNvSpPr txBox="1"/>
              <p:nvPr/>
            </p:nvSpPr>
            <p:spPr bwMode="auto">
              <a:xfrm>
                <a:off x="2659645" y="2486856"/>
                <a:ext cx="3888432" cy="4968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  <m:sup>
                          <m:d>
                            <m:dPr>
                              <m:ctrlPr>
                                <a:rPr lang="zh-CN" alt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zh-CN" alt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d>
                            <m:dPr>
                              <m:ctrlPr>
                                <a:rPr lang="zh-CN" alt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</m:sup>
                      </m:sSubSup>
                      <m:r>
                        <a:rPr lang="zh-CN" alt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</m:m>
                      <m:r>
                        <a:rPr lang="zh-CN" alt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zh-CN" alt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Object 14">
                <a:extLst>
                  <a:ext uri="{FF2B5EF4-FFF2-40B4-BE49-F238E27FC236}">
                    <a16:creationId xmlns:a16="http://schemas.microsoft.com/office/drawing/2014/main" id="{686E963B-30FE-45DB-8477-C230262A1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59645" y="2486856"/>
                <a:ext cx="3888432" cy="496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19AE1F3-FB64-41CC-B938-1E106294AD58}"/>
                  </a:ext>
                </a:extLst>
              </p:cNvPr>
              <p:cNvSpPr/>
              <p:nvPr/>
            </p:nvSpPr>
            <p:spPr>
              <a:xfrm>
                <a:off x="262102" y="2969571"/>
                <a:ext cx="307706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共有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CC0066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𝟑</m:t>
                    </m:r>
                    <m:r>
                      <a:rPr lang="en-US" altLang="zh-CN" sz="2400" b="1" i="1" dirty="0">
                        <a:solidFill>
                          <a:srgbClr val="CC0066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1" i="1" dirty="0">
                        <a:solidFill>
                          <a:srgbClr val="CC0066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sz="2400" b="1" i="1" dirty="0">
                        <a:solidFill>
                          <a:srgbClr val="CC0066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b="1" i="1" dirty="0">
                        <a:solidFill>
                          <a:srgbClr val="CC0066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2400" b="1" i="1" dirty="0" smtClean="0">
                        <a:solidFill>
                          <a:srgbClr val="CC0066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个条件</a:t>
                </a:r>
                <a:r>
                  <a:rPr lang="en-US" altLang="zh-CN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;</a:t>
                </a:r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19AE1F3-FB64-41CC-B938-1E106294AD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02" y="2969571"/>
                <a:ext cx="3077061" cy="461665"/>
              </a:xfrm>
              <a:prstGeom prst="rect">
                <a:avLst/>
              </a:prstGeom>
              <a:blipFill>
                <a:blip r:embed="rId8"/>
                <a:stretch>
                  <a:fillRect l="-3168" t="-14474" r="-1980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20">
                <a:extLst>
                  <a:ext uri="{FF2B5EF4-FFF2-40B4-BE49-F238E27FC236}">
                    <a16:creationId xmlns:a16="http://schemas.microsoft.com/office/drawing/2014/main" id="{4F201D32-ADA5-4755-ACB1-9A9FA8BFB2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1878" y="3527459"/>
                <a:ext cx="8367103" cy="4654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zh-CN" altLang="en-US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再加上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CC0066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sz="2400" b="1" i="1" dirty="0">
                        <a:solidFill>
                          <a:srgbClr val="CC0066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1" i="1" dirty="0" smtClean="0">
                        <a:solidFill>
                          <a:srgbClr val="CC0066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r>
                  <a:rPr lang="zh-CN" altLang="en-US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个插值条件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，共有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𝟒</m:t>
                    </m:r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𝟐</m:t>
                    </m:r>
                  </m:oMath>
                </a14:m>
                <a:r>
                  <a:rPr lang="zh-CN" altLang="en-US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个条件。</a:t>
                </a:r>
              </a:p>
            </p:txBody>
          </p:sp>
        </mc:Choice>
        <mc:Fallback xmlns="">
          <p:sp>
            <p:nvSpPr>
              <p:cNvPr id="19" name="Text Box 20">
                <a:extLst>
                  <a:ext uri="{FF2B5EF4-FFF2-40B4-BE49-F238E27FC236}">
                    <a16:creationId xmlns:a16="http://schemas.microsoft.com/office/drawing/2014/main" id="{4F201D32-ADA5-4755-ACB1-9A9FA8BFB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878" y="3527459"/>
                <a:ext cx="8367103" cy="465448"/>
              </a:xfrm>
              <a:prstGeom prst="rect">
                <a:avLst/>
              </a:prstGeom>
              <a:blipFill>
                <a:blip r:embed="rId9"/>
                <a:stretch>
                  <a:fillRect l="-1166" t="-13158" r="-146" b="-2631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42">
                <a:extLst>
                  <a:ext uri="{FF2B5EF4-FFF2-40B4-BE49-F238E27FC236}">
                    <a16:creationId xmlns:a16="http://schemas.microsoft.com/office/drawing/2014/main" id="{572111DB-C7DB-489E-9996-6D46902E8D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1520" y="4046256"/>
                <a:ext cx="8704683" cy="4624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因此，还需要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个条件才能确定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。通常在区间端点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上各</a:t>
                </a:r>
              </a:p>
            </p:txBody>
          </p:sp>
        </mc:Choice>
        <mc:Fallback xmlns="">
          <p:sp>
            <p:nvSpPr>
              <p:cNvPr id="20" name="Text Box 42">
                <a:extLst>
                  <a:ext uri="{FF2B5EF4-FFF2-40B4-BE49-F238E27FC236}">
                    <a16:creationId xmlns:a16="http://schemas.microsoft.com/office/drawing/2014/main" id="{572111DB-C7DB-489E-9996-6D46902E8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4046256"/>
                <a:ext cx="8704683" cy="462499"/>
              </a:xfrm>
              <a:prstGeom prst="rect">
                <a:avLst/>
              </a:prstGeom>
              <a:blipFill>
                <a:blip r:embed="rId10"/>
                <a:stretch>
                  <a:fillRect l="-1050" t="-13158" r="-980" b="-2631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 Box 42">
            <a:extLst>
              <a:ext uri="{FF2B5EF4-FFF2-40B4-BE49-F238E27FC236}">
                <a16:creationId xmlns:a16="http://schemas.microsoft.com/office/drawing/2014/main" id="{46050FDB-911B-4559-AFD5-42D948981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137" y="4562104"/>
            <a:ext cx="8480420" cy="448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加一个条件（称为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边界条件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），可根据实际问题的要求给定。</a:t>
            </a:r>
          </a:p>
        </p:txBody>
      </p:sp>
    </p:spTree>
    <p:extLst>
      <p:ext uri="{BB962C8B-B14F-4D97-AF65-F5344CB8AC3E}">
        <p14:creationId xmlns:p14="http://schemas.microsoft.com/office/powerpoint/2010/main" val="39916202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2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1" grpId="0"/>
      <p:bldP spid="13" grpId="0"/>
      <p:bldP spid="14" grpId="0"/>
      <p:bldP spid="15" grpId="0"/>
      <p:bldP spid="18" grpId="0"/>
      <p:bldP spid="19" grpId="0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>
            <a:extLst>
              <a:ext uri="{FF2B5EF4-FFF2-40B4-BE49-F238E27FC236}">
                <a16:creationId xmlns:a16="http://schemas.microsoft.com/office/drawing/2014/main" id="{55E89E12-E770-4F45-93D0-D51FF9598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007229"/>
            <a:ext cx="4575943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）已知两端的一阶导数值，即</a:t>
            </a: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378CFA52-AE01-44CB-8514-A933E62C4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081" y="1992558"/>
            <a:ext cx="4668159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）已知两端的二阶导数值，即</a:t>
            </a:r>
          </a:p>
        </p:txBody>
      </p:sp>
      <p:grpSp>
        <p:nvGrpSpPr>
          <p:cNvPr id="14" name="Group 44">
            <a:extLst>
              <a:ext uri="{FF2B5EF4-FFF2-40B4-BE49-F238E27FC236}">
                <a16:creationId xmlns:a16="http://schemas.microsoft.com/office/drawing/2014/main" id="{CDF001E5-A95A-4713-B46E-5A183609234A}"/>
              </a:ext>
            </a:extLst>
          </p:cNvPr>
          <p:cNvGrpSpPr>
            <a:grpSpLocks/>
          </p:cNvGrpSpPr>
          <p:nvPr/>
        </p:nvGrpSpPr>
        <p:grpSpPr bwMode="auto">
          <a:xfrm>
            <a:off x="1246513" y="3016869"/>
            <a:ext cx="6619875" cy="444500"/>
            <a:chOff x="431" y="1145"/>
            <a:chExt cx="4170" cy="2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2">
                  <a:extLst>
                    <a:ext uri="{FF2B5EF4-FFF2-40B4-BE49-F238E27FC236}">
                      <a16:creationId xmlns:a16="http://schemas.microsoft.com/office/drawing/2014/main" id="{5734AD8A-7293-4A3D-8FB0-A6E3D4C6577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1" y="1145"/>
                  <a:ext cx="3440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200" b="1" dirty="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其特殊情况为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zh-CN" altLang="en-US" sz="2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zh-CN" altLang="en-US" sz="2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″</m:t>
                          </m:r>
                        </m:sup>
                      </m:sSup>
                      <m:r>
                        <a:rPr lang="zh-CN" altLang="en-US" sz="2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</m:m>
                      <m:sSup>
                        <m:sSupPr>
                          <m:ctrlPr>
                            <a:rPr lang="zh-CN" altLang="en-US" sz="2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zh-CN" altLang="en-US" sz="2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″</m:t>
                          </m:r>
                        </m:sup>
                      </m:sSup>
                      <m:r>
                        <a:rPr lang="zh-CN" altLang="en-US" sz="2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zh-CN" altLang="en-US" sz="2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endParaRPr lang="zh-CN" altLang="en-US" sz="22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Text Box 12">
                  <a:extLst>
                    <a:ext uri="{FF2B5EF4-FFF2-40B4-BE49-F238E27FC236}">
                      <a16:creationId xmlns:a16="http://schemas.microsoft.com/office/drawing/2014/main" id="{5734AD8A-7293-4A3D-8FB0-A6E3D4C657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1" y="1145"/>
                  <a:ext cx="3440" cy="271"/>
                </a:xfrm>
                <a:prstGeom prst="rect">
                  <a:avLst/>
                </a:prstGeom>
                <a:blipFill>
                  <a:blip r:embed="rId4"/>
                  <a:stretch>
                    <a:fillRect l="-1451" t="-14286" b="-2428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 Box 24">
              <a:extLst>
                <a:ext uri="{FF2B5EF4-FFF2-40B4-BE49-F238E27FC236}">
                  <a16:creationId xmlns:a16="http://schemas.microsoft.com/office/drawing/2014/main" id="{A91C58FD-CC00-4D39-8257-06F9429605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2" y="1154"/>
              <a:ext cx="1229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（自由边界）</a:t>
              </a:r>
            </a:p>
          </p:txBody>
        </p:sp>
      </p:grpSp>
      <p:sp>
        <p:nvSpPr>
          <p:cNvPr id="19" name="Rectangle 27">
            <a:extLst>
              <a:ext uri="{FF2B5EF4-FFF2-40B4-BE49-F238E27FC236}">
                <a16:creationId xmlns:a16="http://schemas.microsoft.com/office/drawing/2014/main" id="{7FD3550A-A36E-47D0-89E8-60E417484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533867"/>
            <a:ext cx="540067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常用边界条件 </a:t>
            </a:r>
            <a:r>
              <a:rPr lang="en-US" altLang="zh-CN" sz="2200" b="1" dirty="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/* boundary conditions */</a:t>
            </a:r>
            <a:endParaRPr lang="en-US" altLang="zh-CN" sz="2200" b="1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Rectangle 31">
            <a:extLst>
              <a:ext uri="{FF2B5EF4-FFF2-40B4-BE49-F238E27FC236}">
                <a16:creationId xmlns:a16="http://schemas.microsoft.com/office/drawing/2014/main" id="{DC3F0B7A-41EE-42E4-8299-DD886943E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509002"/>
            <a:ext cx="635943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对应的样条函数称为</a:t>
            </a: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自然样条 </a:t>
            </a:r>
            <a:r>
              <a:rPr lang="en-US" altLang="zh-CN" sz="2200" b="1" dirty="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/* Natural Spline */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983AD4C5-BB3E-4597-A54D-83F39DB55FC9}"/>
              </a:ext>
            </a:extLst>
          </p:cNvPr>
          <p:cNvGrpSpPr/>
          <p:nvPr/>
        </p:nvGrpSpPr>
        <p:grpSpPr>
          <a:xfrm>
            <a:off x="1835696" y="2470018"/>
            <a:ext cx="6229052" cy="444886"/>
            <a:chOff x="2081240" y="3105058"/>
            <a:chExt cx="6229052" cy="4448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bject 10">
                  <a:extLst>
                    <a:ext uri="{FF2B5EF4-FFF2-40B4-BE49-F238E27FC236}">
                      <a16:creationId xmlns:a16="http://schemas.microsoft.com/office/drawing/2014/main" id="{788F0038-A3AE-4DDD-98DE-9C625F79EAB8}"/>
                    </a:ext>
                  </a:extLst>
                </p:cNvPr>
                <p:cNvSpPr txBox="1"/>
                <p:nvPr/>
              </p:nvSpPr>
              <p:spPr bwMode="auto">
                <a:xfrm>
                  <a:off x="2081240" y="3105058"/>
                  <a:ext cx="4968552" cy="3746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p>
                            <m: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″</m:t>
                            </m:r>
                          </m:sup>
                        </m:sSup>
                        <m:r>
                          <a:rPr lang="zh-CN" altLang="en-US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zh-CN" altLang="en-US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sSubSup>
                          <m:sSubSupPr>
                            <m:ctrlPr>
                              <a:rPr lang="en-US" altLang="zh-CN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altLang="zh-CN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bSup>
                        <m:r>
                          <a:rPr lang="zh-CN" altLang="en-US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zh-CN" altLang="en-US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/>
                          </m:mr>
                        </m:m>
                        <m:sSup>
                          <m:sSupPr>
                            <m:ctrlP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p>
                            <m: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″</m:t>
                            </m:r>
                          </m:sup>
                        </m:sSup>
                        <m:r>
                          <a:rPr lang="zh-CN" altLang="en-US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zh-CN" altLang="en-US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sSubSup>
                          <m:sSubSupPr>
                            <m:ctrlPr>
                              <a:rPr lang="en-US" altLang="zh-CN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altLang="zh-CN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bSup>
                        <m:r>
                          <a:rPr lang="zh-CN" altLang="en-US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zh-CN" altLang="en-US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zh-CN" altLang="en-US" sz="22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Object 10">
                  <a:extLst>
                    <a:ext uri="{FF2B5EF4-FFF2-40B4-BE49-F238E27FC236}">
                      <a16:creationId xmlns:a16="http://schemas.microsoft.com/office/drawing/2014/main" id="{788F0038-A3AE-4DDD-98DE-9C625F79EA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81240" y="3105058"/>
                  <a:ext cx="4968552" cy="374650"/>
                </a:xfrm>
                <a:prstGeom prst="rect">
                  <a:avLst/>
                </a:prstGeom>
                <a:blipFill>
                  <a:blip r:embed="rId5"/>
                  <a:stretch>
                    <a:fillRect b="-33871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Text Box 7">
              <a:extLst>
                <a:ext uri="{FF2B5EF4-FFF2-40B4-BE49-F238E27FC236}">
                  <a16:creationId xmlns:a16="http://schemas.microsoft.com/office/drawing/2014/main" id="{81B20749-A3DB-4A7B-946C-2ACDA969ED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14892" y="3119732"/>
              <a:ext cx="1295400" cy="430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II</a:t>
              </a:r>
              <a:r>
                <a:rPr lang="zh-CN" altLang="en-US" sz="2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类）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95B3C0E4-EBAA-4E3F-9C8C-5A9A70090126}"/>
              </a:ext>
            </a:extLst>
          </p:cNvPr>
          <p:cNvGrpSpPr/>
          <p:nvPr/>
        </p:nvGrpSpPr>
        <p:grpSpPr>
          <a:xfrm>
            <a:off x="1746422" y="1484688"/>
            <a:ext cx="6201132" cy="441580"/>
            <a:chOff x="1547664" y="3737426"/>
            <a:chExt cx="6201132" cy="4415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bject 6">
                  <a:extLst>
                    <a:ext uri="{FF2B5EF4-FFF2-40B4-BE49-F238E27FC236}">
                      <a16:creationId xmlns:a16="http://schemas.microsoft.com/office/drawing/2014/main" id="{2CBDA248-39D1-43F2-944A-4684D12F0ED9}"/>
                    </a:ext>
                  </a:extLst>
                </p:cNvPr>
                <p:cNvSpPr txBox="1"/>
                <p:nvPr/>
              </p:nvSpPr>
              <p:spPr bwMode="auto">
                <a:xfrm>
                  <a:off x="1547664" y="3737426"/>
                  <a:ext cx="4993333" cy="3857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p>
                            <m: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zh-CN" altLang="en-US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sSubSup>
                          <m:sSubSupPr>
                            <m:ctrlPr>
                              <a:rPr lang="en-US" altLang="zh-CN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altLang="zh-CN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zh-CN" altLang="en-US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zh-CN" altLang="en-US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/>
                          </m:mr>
                        </m:m>
                        <m:sSup>
                          <m:sSupPr>
                            <m:ctrlP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p>
                            <m: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zh-CN" altLang="en-US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sSubSup>
                          <m:sSubSupPr>
                            <m:ctrlPr>
                              <a:rPr lang="en-US" altLang="zh-CN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altLang="zh-CN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zh-CN" altLang="en-US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zh-CN" altLang="en-US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zh-CN" altLang="en-US" sz="22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Object 6">
                  <a:extLst>
                    <a:ext uri="{FF2B5EF4-FFF2-40B4-BE49-F238E27FC236}">
                      <a16:creationId xmlns:a16="http://schemas.microsoft.com/office/drawing/2014/main" id="{2CBDA248-39D1-43F2-944A-4684D12F0E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47664" y="3737426"/>
                  <a:ext cx="4993333" cy="385762"/>
                </a:xfrm>
                <a:prstGeom prst="rect">
                  <a:avLst/>
                </a:prstGeom>
                <a:blipFill>
                  <a:blip r:embed="rId6"/>
                  <a:stretch>
                    <a:fillRect b="-31746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 Box 11">
              <a:extLst>
                <a:ext uri="{FF2B5EF4-FFF2-40B4-BE49-F238E27FC236}">
                  <a16:creationId xmlns:a16="http://schemas.microsoft.com/office/drawing/2014/main" id="{34851087-B9DA-40D0-BCAD-B6D15C3148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3050" y="3748119"/>
              <a:ext cx="1345746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 </a:t>
              </a:r>
              <a:r>
                <a:rPr lang="zh-CN" altLang="en-US" sz="2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类）</a:t>
              </a:r>
            </a:p>
          </p:txBody>
        </p:sp>
      </p:grpSp>
      <p:sp>
        <p:nvSpPr>
          <p:cNvPr id="35" name="Text Box 5">
            <a:extLst>
              <a:ext uri="{FF2B5EF4-FFF2-40B4-BE49-F238E27FC236}">
                <a16:creationId xmlns:a16="http://schemas.microsoft.com/office/drawing/2014/main" id="{34A18ACF-C4ED-4152-AD46-A54B99D06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036" y="4029092"/>
            <a:ext cx="6621252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）已知周期边界条件，即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504EF719-47FD-451B-BABC-8020D08B6AC5}"/>
              </a:ext>
            </a:extLst>
          </p:cNvPr>
          <p:cNvGrpSpPr/>
          <p:nvPr/>
        </p:nvGrpSpPr>
        <p:grpSpPr>
          <a:xfrm>
            <a:off x="1576735" y="4521225"/>
            <a:ext cx="6289654" cy="441580"/>
            <a:chOff x="1547664" y="3737426"/>
            <a:chExt cx="6289654" cy="4415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bject 6">
                  <a:extLst>
                    <a:ext uri="{FF2B5EF4-FFF2-40B4-BE49-F238E27FC236}">
                      <a16:creationId xmlns:a16="http://schemas.microsoft.com/office/drawing/2014/main" id="{54D82530-10A5-4557-83F8-EF048DBCACCB}"/>
                    </a:ext>
                  </a:extLst>
                </p:cNvPr>
                <p:cNvSpPr txBox="1"/>
                <p:nvPr/>
              </p:nvSpPr>
              <p:spPr bwMode="auto">
                <a:xfrm>
                  <a:off x="1547664" y="3737426"/>
                  <a:ext cx="4993333" cy="3857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p>
                            <m: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zh-CN" altLang="en-US" sz="2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d>
                        <m:r>
                          <a:rPr lang="zh-CN" altLang="en-US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/>
                          </m:mr>
                        </m:m>
                        <m:sSup>
                          <m:sSupPr>
                            <m:ctrlP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p>
                            <m: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zh-CN" altLang="en-US" sz="2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e>
                        </m:d>
                        <m:r>
                          <a:rPr lang="zh-CN" altLang="en-US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p>
                            <m:r>
                              <a:rPr lang="en-US" altLang="zh-CN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zh-CN" altLang="en-US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zh-CN" altLang="en-US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/>
                          </m:mr>
                        </m:m>
                        <m:sSup>
                          <m:sSupPr>
                            <m:ctrlP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p>
                            <m: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altLang="zh-CN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zh-CN" altLang="en-US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).</m:t>
                        </m:r>
                      </m:oMath>
                    </m:oMathPara>
                  </a14:m>
                  <a:endParaRPr lang="zh-CN" altLang="en-US" sz="22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Object 6">
                  <a:extLst>
                    <a:ext uri="{FF2B5EF4-FFF2-40B4-BE49-F238E27FC236}">
                      <a16:creationId xmlns:a16="http://schemas.microsoft.com/office/drawing/2014/main" id="{54D82530-10A5-4557-83F8-EF048DBCAC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47664" y="3737426"/>
                  <a:ext cx="4993333" cy="385762"/>
                </a:xfrm>
                <a:prstGeom prst="rect">
                  <a:avLst/>
                </a:prstGeom>
                <a:blipFill>
                  <a:blip r:embed="rId7"/>
                  <a:stretch>
                    <a:fillRect b="-33333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Text Box 11">
              <a:extLst>
                <a:ext uri="{FF2B5EF4-FFF2-40B4-BE49-F238E27FC236}">
                  <a16:creationId xmlns:a16="http://schemas.microsoft.com/office/drawing/2014/main" id="{0ABAF8BC-D7D3-4A82-BCA6-7563F47750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3050" y="3748119"/>
              <a:ext cx="1434268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Ⅲ </a:t>
              </a:r>
              <a:r>
                <a:rPr lang="zh-CN" altLang="en-US" sz="2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类）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06658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9" grpId="0"/>
      <p:bldP spid="20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9">
            <a:extLst>
              <a:ext uri="{FF2B5EF4-FFF2-40B4-BE49-F238E27FC236}">
                <a16:creationId xmlns:a16="http://schemas.microsoft.com/office/drawing/2014/main" id="{B9B6C12B-BF78-4366-896F-125A0D2F9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018" y="479295"/>
            <a:ext cx="54391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三次插值样条的构造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sz="2400" b="1" dirty="0">
                <a:solidFill>
                  <a:srgbClr val="00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三弯矩法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23">
                <a:extLst>
                  <a:ext uri="{FF2B5EF4-FFF2-40B4-BE49-F238E27FC236}">
                    <a16:creationId xmlns:a16="http://schemas.microsoft.com/office/drawing/2014/main" id="{8B126260-96A3-4A7D-9051-3C650A3EA6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560" y="991760"/>
                <a:ext cx="5040560" cy="4931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𝑺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1" i="0" dirty="0">
                    <a:solidFill>
                      <a:schemeClr val="tx1"/>
                    </a:solidFill>
                    <a:effectLst/>
                    <a:latin typeface="+mj-lt"/>
                    <a:ea typeface="黑体" panose="02010609060101010101" pitchFamily="49" charset="-122"/>
                    <a:cs typeface="Times New Roman" panose="02020603050405020304" pitchFamily="18" charset="0"/>
                  </a:rPr>
                  <a:t>,  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sz="2400" b="1" i="1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endParaRPr lang="en-US" altLang="zh-CN" sz="2400" b="1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23">
                <a:extLst>
                  <a:ext uri="{FF2B5EF4-FFF2-40B4-BE49-F238E27FC236}">
                    <a16:creationId xmlns:a16="http://schemas.microsoft.com/office/drawing/2014/main" id="{8B126260-96A3-4A7D-9051-3C650A3EA6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0" y="991760"/>
                <a:ext cx="5040560" cy="493148"/>
              </a:xfrm>
              <a:prstGeom prst="rect">
                <a:avLst/>
              </a:prstGeom>
              <a:blipFill>
                <a:blip r:embed="rId3"/>
                <a:stretch>
                  <a:fillRect l="-1814" t="-7407" b="-2839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7">
                <a:extLst>
                  <a:ext uri="{FF2B5EF4-FFF2-40B4-BE49-F238E27FC236}">
                    <a16:creationId xmlns:a16="http://schemas.microsoft.com/office/drawing/2014/main" id="{2D19BD99-EB9C-411C-8DCA-4D1C84549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271" y="4108876"/>
                <a:ext cx="3024336" cy="4931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其中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𝒉</m:t>
                    </m:r>
                    <m:r>
                      <a:rPr lang="en-US" altLang="zh-CN" sz="2400" b="1" i="1" baseline="-25000" dirty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𝒊</m:t>
                    </m:r>
                    <m:r>
                      <a:rPr lang="en-US" altLang="zh-CN" sz="2400" b="1" i="1" dirty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dirty="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𝒊</m:t>
                        </m:r>
                        <m:r>
                          <a:rPr lang="en-US" altLang="zh-CN" sz="2400" b="1" i="1" dirty="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b="1" i="1" dirty="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dirty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–</m:t>
                    </m:r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dirty="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 i="1" baseline="-25000" dirty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en-US" sz="2400" b="1" i="1" baseline="-25000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37">
                <a:extLst>
                  <a:ext uri="{FF2B5EF4-FFF2-40B4-BE49-F238E27FC236}">
                    <a16:creationId xmlns:a16="http://schemas.microsoft.com/office/drawing/2014/main" id="{2D19BD99-EB9C-411C-8DCA-4D1C84549A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6271" y="4108876"/>
                <a:ext cx="3024336" cy="493148"/>
              </a:xfrm>
              <a:prstGeom prst="rect">
                <a:avLst/>
              </a:prstGeom>
              <a:blipFill>
                <a:blip r:embed="rId4"/>
                <a:stretch>
                  <a:fillRect l="-3024" t="-7407" b="-2839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23">
                <a:extLst>
                  <a:ext uri="{FF2B5EF4-FFF2-40B4-BE49-F238E27FC236}">
                    <a16:creationId xmlns:a16="http://schemas.microsoft.com/office/drawing/2014/main" id="{126857C9-6D78-45CC-A617-0E0DAADCDD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560" y="1577795"/>
                <a:ext cx="7704856" cy="4931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chemeClr val="accent6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三次</a:t>
                </a:r>
                <a:r>
                  <a:rPr lang="zh-CN" altLang="en-US" sz="2400" b="1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样条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𝑺</m:t>
                    </m:r>
                    <m:r>
                      <a:rPr lang="en-US" altLang="zh-CN" sz="2400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400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400" b="1" dirty="0">
                    <a:solidFill>
                      <a:schemeClr val="accent6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的二阶导数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𝑺</m:t>
                    </m:r>
                    <m:r>
                      <a:rPr lang="en-US" altLang="zh-CN" sz="2400" b="1" i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</m:t>
                    </m:r>
                    <m:r>
                      <a:rPr lang="en-US" altLang="zh-CN" sz="2400" b="1" i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1" i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400" b="1" i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400" b="1" dirty="0">
                    <a:solidFill>
                      <a:schemeClr val="accent6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在每一个子区间</a:t>
                </a:r>
                <a14:m>
                  <m:oMath xmlns:m="http://schemas.openxmlformats.org/officeDocument/2006/math">
                    <m:r>
                      <a:rPr lang="zh-CN" altLang="en-US" sz="2400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2400" b="1" i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 i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1" i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𝒊</m:t>
                        </m:r>
                        <m:r>
                          <a:rPr lang="en-US" altLang="zh-CN" sz="2400" b="1" i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b="1" i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zh-CN" altLang="en-US" sz="2400" b="1" dirty="0">
                  <a:solidFill>
                    <a:schemeClr val="accent6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23">
                <a:extLst>
                  <a:ext uri="{FF2B5EF4-FFF2-40B4-BE49-F238E27FC236}">
                    <a16:creationId xmlns:a16="http://schemas.microsoft.com/office/drawing/2014/main" id="{126857C9-6D78-45CC-A617-0E0DAADCDD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0" y="1577795"/>
                <a:ext cx="7704856" cy="493148"/>
              </a:xfrm>
              <a:prstGeom prst="rect">
                <a:avLst/>
              </a:prstGeom>
              <a:blipFill>
                <a:blip r:embed="rId5"/>
                <a:stretch>
                  <a:fillRect l="-1187" t="-7407" r="-712" b="-2345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23">
                <a:extLst>
                  <a:ext uri="{FF2B5EF4-FFF2-40B4-BE49-F238E27FC236}">
                    <a16:creationId xmlns:a16="http://schemas.microsoft.com/office/drawing/2014/main" id="{8C2A7F3A-D26D-4B9C-A599-9BA2B373AC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0990" y="2121743"/>
                <a:ext cx="5125849" cy="4931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1" i="1" dirty="0" err="1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𝒊</m:t>
                    </m:r>
                    <m:r>
                      <a:rPr lang="en-US" altLang="zh-CN" sz="2400" b="1" i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altLang="zh-CN" sz="2400" b="1" i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1" i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2400" b="1" i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1" i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US" altLang="zh-CN" sz="2400" b="1" i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 ⋯, </m:t>
                    </m:r>
                    <m:r>
                      <a:rPr lang="en-US" altLang="zh-CN" sz="2400" b="1" i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sz="2400" b="1" i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–</m:t>
                    </m:r>
                    <m:r>
                      <a:rPr lang="en-US" altLang="zh-CN" sz="2400" b="1" i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2400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400" b="1" dirty="0">
                    <a:solidFill>
                      <a:schemeClr val="accent6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上都是线性函数.</a:t>
                </a:r>
              </a:p>
            </p:txBody>
          </p:sp>
        </mc:Choice>
        <mc:Fallback xmlns="">
          <p:sp>
            <p:nvSpPr>
              <p:cNvPr id="13" name="Rectangle 23">
                <a:extLst>
                  <a:ext uri="{FF2B5EF4-FFF2-40B4-BE49-F238E27FC236}">
                    <a16:creationId xmlns:a16="http://schemas.microsoft.com/office/drawing/2014/main" id="{8C2A7F3A-D26D-4B9C-A599-9BA2B373AC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0990" y="2121743"/>
                <a:ext cx="5125849" cy="493148"/>
              </a:xfrm>
              <a:prstGeom prst="rect">
                <a:avLst/>
              </a:prstGeom>
              <a:blipFill>
                <a:blip r:embed="rId6"/>
                <a:stretch>
                  <a:fillRect l="-1070" t="-7407" r="-832" b="-2839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34">
                <a:extLst>
                  <a:ext uri="{FF2B5EF4-FFF2-40B4-BE49-F238E27FC236}">
                    <a16:creationId xmlns:a16="http://schemas.microsoft.com/office/drawing/2014/main" id="{E4175AC0-CAF5-49B9-A60B-5F107EC5BA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271" y="2640741"/>
                <a:ext cx="7070065" cy="4931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于是在</a:t>
                </a:r>
                <a14:m>
                  <m:oMath xmlns:m="http://schemas.openxmlformats.org/officeDocument/2006/math">
                    <m:r>
                      <a:rPr lang="zh-CN" altLang="en-US" sz="2400" b="1" i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2400" b="1" i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 i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1" i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𝒊</m:t>
                        </m:r>
                        <m:r>
                          <a:rPr lang="en-US" altLang="zh-CN" sz="2400" b="1" i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b="1" i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2400" b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上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𝑺</m:t>
                    </m:r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)=</m:t>
                    </m:r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400" b="1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1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400" b="1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400" b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的二阶导数表示成</a:t>
                </a:r>
              </a:p>
            </p:txBody>
          </p:sp>
        </mc:Choice>
        <mc:Fallback xmlns="">
          <p:sp>
            <p:nvSpPr>
              <p:cNvPr id="14" name="Rectangle 34">
                <a:extLst>
                  <a:ext uri="{FF2B5EF4-FFF2-40B4-BE49-F238E27FC236}">
                    <a16:creationId xmlns:a16="http://schemas.microsoft.com/office/drawing/2014/main" id="{E4175AC0-CAF5-49B9-A60B-5F107EC5B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6271" y="2640741"/>
                <a:ext cx="7070065" cy="493148"/>
              </a:xfrm>
              <a:prstGeom prst="rect">
                <a:avLst/>
              </a:prstGeom>
              <a:blipFill>
                <a:blip r:embed="rId7"/>
                <a:stretch>
                  <a:fillRect l="-1293" t="-7407" b="-2345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35">
                <a:extLst>
                  <a:ext uri="{FF2B5EF4-FFF2-40B4-BE49-F238E27FC236}">
                    <a16:creationId xmlns:a16="http://schemas.microsoft.com/office/drawing/2014/main" id="{D9C87F67-102D-4FC7-81B5-2F67C4628539}"/>
                  </a:ext>
                </a:extLst>
              </p:cNvPr>
              <p:cNvSpPr txBox="1"/>
              <p:nvPr/>
            </p:nvSpPr>
            <p:spPr bwMode="auto">
              <a:xfrm>
                <a:off x="1403648" y="3258949"/>
                <a:ext cx="6264696" cy="695135"/>
              </a:xfrm>
              <a:prstGeom prst="rect">
                <a:avLst/>
              </a:prstGeom>
              <a:noFill/>
              <a:ln w="25400">
                <a:solidFill>
                  <a:srgbClr val="009900"/>
                </a:solidFill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zh-CN" altLang="en-US" sz="2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″</m:t>
                          </m:r>
                        </m:sup>
                      </m:sSup>
                      <m:r>
                        <a:rPr lang="zh-CN" altLang="en-US" sz="2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sz="2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zh-CN" altLang="en-US" sz="2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f>
                        <m:fPr>
                          <m:ctrlPr>
                            <a:rPr lang="zh-CN" altLang="en-US" sz="2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zh-CN" altLang="en-US" sz="2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sz="2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zh-CN" altLang="en-US" sz="2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  <m:r>
                        <a:rPr lang="zh-CN" altLang="en-US" sz="2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zh-CN" altLang="en-US" sz="2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sz="2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f>
                        <m:fPr>
                          <m:ctrlPr>
                            <a:rPr lang="zh-CN" altLang="en-US" sz="2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zh-CN" altLang="en-US" sz="2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lang="en-US" altLang="zh-CN" sz="22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zh-CN" altLang="en-US" sz="2200" b="1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∈[</m:t>
                      </m:r>
                      <m:sSub>
                        <m:sSubPr>
                          <m:ctrlPr>
                            <a:rPr lang="zh-CN" altLang="en-US" sz="2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zh-CN" altLang="en-US" sz="2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200" b="1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sz="2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sz="2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],</m:t>
                      </m:r>
                    </m:oMath>
                  </m:oMathPara>
                </a14:m>
                <a:endParaRPr lang="zh-CN" altLang="en-US" sz="2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Object 35">
                <a:extLst>
                  <a:ext uri="{FF2B5EF4-FFF2-40B4-BE49-F238E27FC236}">
                    <a16:creationId xmlns:a16="http://schemas.microsoft.com/office/drawing/2014/main" id="{D9C87F67-102D-4FC7-81B5-2F67C4628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3648" y="3258949"/>
                <a:ext cx="6264696" cy="6951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5400">
                <a:solidFill>
                  <a:srgbClr val="009900"/>
                </a:solidFill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对话气泡: 圆角矩形 17">
            <a:extLst>
              <a:ext uri="{FF2B5EF4-FFF2-40B4-BE49-F238E27FC236}">
                <a16:creationId xmlns:a16="http://schemas.microsoft.com/office/drawing/2014/main" id="{745E5994-C949-4412-8AFE-9E1FA21C1F5A}"/>
              </a:ext>
            </a:extLst>
          </p:cNvPr>
          <p:cNvSpPr/>
          <p:nvPr/>
        </p:nvSpPr>
        <p:spPr>
          <a:xfrm>
            <a:off x="5292080" y="4392822"/>
            <a:ext cx="2448272" cy="432048"/>
          </a:xfrm>
          <a:prstGeom prst="wedgeRoundRectCallout">
            <a:avLst>
              <a:gd name="adj1" fmla="val -77013"/>
              <a:gd name="adj2" fmla="val -152699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Lagrange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插值</a:t>
            </a:r>
          </a:p>
        </p:txBody>
      </p:sp>
    </p:spTree>
    <p:extLst>
      <p:ext uri="{BB962C8B-B14F-4D97-AF65-F5344CB8AC3E}">
        <p14:creationId xmlns:p14="http://schemas.microsoft.com/office/powerpoint/2010/main" val="26016509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  <p:bldP spid="12" grpId="0"/>
      <p:bldP spid="13" grpId="0"/>
      <p:bldP spid="14" grpId="0"/>
      <p:bldP spid="15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12">
                <a:extLst>
                  <a:ext uri="{FF2B5EF4-FFF2-40B4-BE49-F238E27FC236}">
                    <a16:creationId xmlns:a16="http://schemas.microsoft.com/office/drawing/2014/main" id="{E002C570-D372-4B9F-8A56-77DB2D6A30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679" y="656675"/>
                <a:ext cx="2664296" cy="4308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2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sz="22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𝑺</m:t>
                        </m:r>
                      </m:e>
                      <m:sup>
                        <m:r>
                          <a:rPr lang="en-US" altLang="zh-CN" sz="22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′′</m:t>
                        </m:r>
                      </m:sup>
                    </m:sSup>
                    <m:r>
                      <a:rPr lang="en-US" altLang="zh-CN" sz="2200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CN" sz="2200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𝒙</m:t>
                    </m:r>
                    <m:r>
                      <a:rPr lang="en-US" altLang="zh-CN" sz="2200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zh-CN" altLang="en-US" sz="22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积分两次得</a:t>
                </a:r>
              </a:p>
            </p:txBody>
          </p:sp>
        </mc:Choice>
        <mc:Fallback xmlns="">
          <p:sp>
            <p:nvSpPr>
              <p:cNvPr id="4" name="Text Box 12">
                <a:extLst>
                  <a:ext uri="{FF2B5EF4-FFF2-40B4-BE49-F238E27FC236}">
                    <a16:creationId xmlns:a16="http://schemas.microsoft.com/office/drawing/2014/main" id="{E002C570-D372-4B9F-8A56-77DB2D6A3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6679" y="656675"/>
                <a:ext cx="2664296" cy="430887"/>
              </a:xfrm>
              <a:prstGeom prst="rect">
                <a:avLst/>
              </a:prstGeom>
              <a:blipFill>
                <a:blip r:embed="rId3"/>
                <a:stretch>
                  <a:fillRect l="-2975" t="-14286" b="-2428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28">
                <a:extLst>
                  <a:ext uri="{FF2B5EF4-FFF2-40B4-BE49-F238E27FC236}">
                    <a16:creationId xmlns:a16="http://schemas.microsoft.com/office/drawing/2014/main" id="{D0406B05-73B5-482C-9BB7-DD48732C6FB8}"/>
                  </a:ext>
                </a:extLst>
              </p:cNvPr>
              <p:cNvSpPr txBox="1"/>
              <p:nvPr/>
            </p:nvSpPr>
            <p:spPr bwMode="auto">
              <a:xfrm>
                <a:off x="2836959" y="539304"/>
                <a:ext cx="6055521" cy="762471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2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d>
                      <m:dPr>
                        <m:ctrlP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zh-CN" altLang="en-US" sz="22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f>
                      <m:fPr>
                        <m:ctrlP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2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sSup>
                          <m:sSupPr>
                            <m:ctrlP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num>
                      <m:den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den>
                    </m:f>
                    <m:r>
                      <a:rPr lang="zh-CN" altLang="en-US" sz="22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f>
                      <m:fPr>
                        <m:ctrlP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sSup>
                          <m:sSupPr>
                            <m:ctrlP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num>
                      <m:den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den>
                    </m:f>
                    <m:r>
                      <a:rPr lang="zh-CN" altLang="en-US" sz="22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zh-CN" altLang="en-US" sz="22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2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200" b="1" dirty="0"/>
                  <a:t> </a:t>
                </a:r>
              </a:p>
            </p:txBody>
          </p:sp>
        </mc:Choice>
        <mc:Fallback xmlns="">
          <p:sp>
            <p:nvSpPr>
              <p:cNvPr id="5" name="Object 28">
                <a:extLst>
                  <a:ext uri="{FF2B5EF4-FFF2-40B4-BE49-F238E27FC236}">
                    <a16:creationId xmlns:a16="http://schemas.microsoft.com/office/drawing/2014/main" id="{D0406B05-73B5-482C-9BB7-DD48732C6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36959" y="539304"/>
                <a:ext cx="6055521" cy="7624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23">
                <a:extLst>
                  <a:ext uri="{FF2B5EF4-FFF2-40B4-BE49-F238E27FC236}">
                    <a16:creationId xmlns:a16="http://schemas.microsoft.com/office/drawing/2014/main" id="{8E6B68E5-CA65-41A9-AAE4-242E3077D5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750" y="1202273"/>
                <a:ext cx="8071745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利用</a:t>
                </a:r>
                <a:r>
                  <a:rPr lang="zh-CN" altLang="en-US" sz="2400" b="1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插值条件</a:t>
                </a:r>
                <a14:m>
                  <m:oMath xmlns:m="http://schemas.openxmlformats.org/officeDocument/2006/math">
                    <m:r>
                      <a:rPr lang="zh-CN" alt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zh-CN" alt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zh-CN" alt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zh-CN" alt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zh-CN" alt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zh-CN" alt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zh-CN" alt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m>
                      <m:mPr>
                        <m:plcHide m:val="on"/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zh-CN" alt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</m:mr>
                    </m:m>
                    <m:r>
                      <a:rPr lang="zh-CN" alt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zh-CN" alt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zh-CN" alt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zh-CN" alt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zh-CN" alt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zh-CN" alt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zh-CN" altLang="en-US" sz="2400" b="1" dirty="0">
                    <a:solidFill>
                      <a:srgbClr val="FF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由克莱姆法则</a:t>
                </a:r>
                <a:r>
                  <a:rPr lang="zh-CN" altLang="en-US" sz="2400" b="1" dirty="0">
                    <a:solidFill>
                      <a:schemeClr val="accent6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得</a:t>
                </a:r>
                <a:endParaRPr lang="zh-CN" altLang="en-US" sz="2000" b="1" dirty="0">
                  <a:solidFill>
                    <a:schemeClr val="accent6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Text Box 23">
                <a:extLst>
                  <a:ext uri="{FF2B5EF4-FFF2-40B4-BE49-F238E27FC236}">
                    <a16:creationId xmlns:a16="http://schemas.microsoft.com/office/drawing/2014/main" id="{8E6B68E5-CA65-41A9-AAE4-242E3077D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0750" y="1202273"/>
                <a:ext cx="8071745" cy="461665"/>
              </a:xfrm>
              <a:prstGeom prst="rect">
                <a:avLst/>
              </a:prstGeom>
              <a:blipFill>
                <a:blip r:embed="rId5"/>
                <a:stretch>
                  <a:fillRect l="-1133" t="-14474" r="-227" b="-25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8C2B0C2E-37E0-4C95-9A53-33C1CCED5594}"/>
                  </a:ext>
                </a:extLst>
              </p:cNvPr>
              <p:cNvSpPr/>
              <p:nvPr/>
            </p:nvSpPr>
            <p:spPr>
              <a:xfrm>
                <a:off x="467544" y="1713475"/>
                <a:ext cx="4280211" cy="6737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200" b="1" i="1" smtClean="0">
                        <a:latin typeface="Cambria Math" panose="02040503050406030204" pitchFamily="18" charset="0"/>
                      </a:rPr>
                      <m:t>𝑺</m:t>
                    </m:r>
                    <m:d>
                      <m:dPr>
                        <m:ctrlP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2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f>
                      <m:fPr>
                        <m:ctrlPr>
                          <a:rPr lang="zh-CN" altLang="en-US" sz="2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en-US" sz="22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en-US" sz="2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2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zh-CN" sz="2200" b="1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2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zh-CN" altLang="en-US" sz="2200" b="1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2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  <m:sup>
                            <m:r>
                              <a:rPr lang="zh-CN" altLang="en-US" sz="2200" b="1" i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num>
                      <m:den>
                        <m:r>
                          <a:rPr lang="zh-CN" altLang="en-US" sz="2200" b="1" i="0">
                            <a:latin typeface="Cambria Math" panose="02040503050406030204" pitchFamily="18" charset="0"/>
                          </a:rPr>
                          <m:t>𝟔</m:t>
                        </m:r>
                        <m:sSub>
                          <m:sSubPr>
                            <m:ctrlPr>
                              <a:rPr lang="zh-CN" altLang="en-US" sz="2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sz="22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den>
                    </m:f>
                    <m:r>
                      <a:rPr lang="en-US" altLang="zh-CN" sz="22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sz="22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2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f>
                      <m:fPr>
                        <m:ctrlPr>
                          <a:rPr lang="zh-CN" altLang="en-US" sz="2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en-US" sz="22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en-US" sz="2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zh-CN" altLang="en-US" sz="2200" b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2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zh-CN" altLang="en-US" sz="22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num>
                      <m:den>
                        <m:r>
                          <a:rPr lang="zh-CN" altLang="en-US" sz="2200" b="1" i="1">
                            <a:latin typeface="Cambria Math" panose="02040503050406030204" pitchFamily="18" charset="0"/>
                          </a:rPr>
                          <m:t>𝟔</m:t>
                        </m:r>
                        <m:sSub>
                          <m:sSubPr>
                            <m:ctrlPr>
                              <a:rPr lang="zh-CN" altLang="en-US" sz="2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sz="22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200" b="1" dirty="0"/>
                  <a:t> </a:t>
                </a: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8C2B0C2E-37E0-4C95-9A53-33C1CCED55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713475"/>
                <a:ext cx="4280211" cy="6737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4299ADC-7087-45E1-92A5-4480E8581651}"/>
                  </a:ext>
                </a:extLst>
              </p:cNvPr>
              <p:cNvSpPr txBox="1"/>
              <p:nvPr/>
            </p:nvSpPr>
            <p:spPr>
              <a:xfrm>
                <a:off x="1979712" y="2387249"/>
                <a:ext cx="6074298" cy="691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200" b="1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2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sz="22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2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US" altLang="zh-CN" sz="22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2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1" i="1" smtClean="0"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altLang="zh-CN" sz="22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US" altLang="zh-CN" sz="22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2200" b="1" i="1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</m:den>
                        </m:f>
                      </m:e>
                    </m:d>
                    <m:r>
                      <a:rPr lang="en-US" altLang="zh-CN" sz="2200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2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2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200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2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2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sz="22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altLang="zh-CN" sz="2200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2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22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1" i="1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US" altLang="zh-CN" sz="22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200" b="1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2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2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1" i="1"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altLang="zh-CN" sz="22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altLang="zh-CN" sz="2200" b="1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2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1" i="1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US" altLang="zh-CN" sz="22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2200" b="1" i="1">
                                <a:latin typeface="Cambria Math" panose="02040503050406030204" pitchFamily="18" charset="0"/>
                              </a:rPr>
                              <m:t>𝟔</m:t>
                            </m:r>
                          </m:den>
                        </m:f>
                      </m:e>
                    </m:d>
                    <m:r>
                      <a:rPr lang="en-US" altLang="zh-CN" sz="22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200" b="1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2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200" b="1" dirty="0"/>
                  <a:t>   </a:t>
                </a: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4299ADC-7087-45E1-92A5-4480E8581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2387249"/>
                <a:ext cx="6074298" cy="6910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22">
                <a:extLst>
                  <a:ext uri="{FF2B5EF4-FFF2-40B4-BE49-F238E27FC236}">
                    <a16:creationId xmlns:a16="http://schemas.microsoft.com/office/drawing/2014/main" id="{F704EDB0-88BE-416B-B347-7BF27C62A1B3}"/>
                  </a:ext>
                </a:extLst>
              </p:cNvPr>
              <p:cNvSpPr txBox="1"/>
              <p:nvPr/>
            </p:nvSpPr>
            <p:spPr bwMode="auto">
              <a:xfrm>
                <a:off x="971600" y="4178318"/>
                <a:ext cx="7200800" cy="74907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sz="22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2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2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)=−</m:t>
                    </m:r>
                    <m:sSub>
                      <m:sSubPr>
                        <m:ctrlP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f>
                      <m:fPr>
                        <m:ctrlP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sSup>
                          <m:sSupPr>
                            <m:ctrlP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den>
                    </m:f>
                    <m:r>
                      <a:rPr lang="zh-CN" altLang="en-US" sz="22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f>
                      <m:fPr>
                        <m:ctrlP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sSup>
                          <m:sSupPr>
                            <m:ctrlP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den>
                    </m:f>
                    <m:r>
                      <a:rPr lang="zh-CN" altLang="en-US" sz="22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den>
                    </m:f>
                    <m:r>
                      <a:rPr lang="zh-CN" altLang="en-US" sz="22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den>
                    </m:f>
                    <m:sSub>
                      <m:sSubPr>
                        <m:ctrlP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zh-CN" altLang="en-US" sz="2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200" b="1" dirty="0">
                    <a:solidFill>
                      <a:srgbClr val="0000FF"/>
                    </a:solidFill>
                  </a:rPr>
                  <a:t> </a:t>
                </a:r>
              </a:p>
              <a:p>
                <a:endParaRPr lang="zh-CN" altLang="en-US" sz="22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" name="Object 22">
                <a:extLst>
                  <a:ext uri="{FF2B5EF4-FFF2-40B4-BE49-F238E27FC236}">
                    <a16:creationId xmlns:a16="http://schemas.microsoft.com/office/drawing/2014/main" id="{F704EDB0-88BE-416B-B347-7BF27C62A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4178318"/>
                <a:ext cx="7200800" cy="74907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3">
                <a:extLst>
                  <a:ext uri="{FF2B5EF4-FFF2-40B4-BE49-F238E27FC236}">
                    <a16:creationId xmlns:a16="http://schemas.microsoft.com/office/drawing/2014/main" id="{FBAB07DC-C5A7-479B-BD7E-6FC1627A9D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679" y="3092978"/>
                <a:ext cx="8071745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这是三次样条插值函数的表达式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当求出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𝑴</m:t>
                    </m:r>
                    <m:r>
                      <a:rPr lang="en-US" altLang="zh-CN" sz="2400" b="1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𝒊</m:t>
                    </m:r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后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𝑺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𝒙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就确定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11" name="Text Box 3">
                <a:extLst>
                  <a:ext uri="{FF2B5EF4-FFF2-40B4-BE49-F238E27FC236}">
                    <a16:creationId xmlns:a16="http://schemas.microsoft.com/office/drawing/2014/main" id="{FBAB07DC-C5A7-479B-BD7E-6FC1627A9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6679" y="3092978"/>
                <a:ext cx="8071745" cy="461665"/>
              </a:xfrm>
              <a:prstGeom prst="rect">
                <a:avLst/>
              </a:prstGeom>
              <a:blipFill>
                <a:blip r:embed="rId9"/>
                <a:stretch>
                  <a:fillRect l="-1208" t="-14474" r="-680" b="-25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28">
                <a:extLst>
                  <a:ext uri="{FF2B5EF4-FFF2-40B4-BE49-F238E27FC236}">
                    <a16:creationId xmlns:a16="http://schemas.microsoft.com/office/drawing/2014/main" id="{A662DE93-288E-418B-B031-3D74289DB6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678" y="3635648"/>
                <a:ext cx="8071745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为了求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𝑴</m:t>
                    </m:r>
                    <m:r>
                      <a:rPr lang="en-US" altLang="zh-CN" sz="2400" b="1" i="1" baseline="-250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𝒊</m:t>
                    </m:r>
                  </m:oMath>
                </a14:m>
                <a:r>
                  <a:rPr lang="en-US" altLang="zh-CN" sz="2400" b="1" i="1" baseline="-250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需要利用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𝑺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在内结点处</a:t>
                </a:r>
                <a:r>
                  <a:rPr lang="zh-CN" alt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一阶导数连续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的条件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: </a:t>
                </a:r>
                <a:endParaRPr lang="zh-CN" altLang="en-US" sz="24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 Box 28">
                <a:extLst>
                  <a:ext uri="{FF2B5EF4-FFF2-40B4-BE49-F238E27FC236}">
                    <a16:creationId xmlns:a16="http://schemas.microsoft.com/office/drawing/2014/main" id="{A662DE93-288E-418B-B031-3D74289DB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6678" y="3635648"/>
                <a:ext cx="8071745" cy="461665"/>
              </a:xfrm>
              <a:prstGeom prst="rect">
                <a:avLst/>
              </a:prstGeom>
              <a:blipFill>
                <a:blip r:embed="rId10"/>
                <a:stretch>
                  <a:fillRect l="-1208" t="-14474" b="-302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87326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15" grpId="0"/>
      <p:bldP spid="17" grpId="0"/>
      <p:bldP spid="7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20">
                <a:extLst>
                  <a:ext uri="{FF2B5EF4-FFF2-40B4-BE49-F238E27FC236}">
                    <a16:creationId xmlns:a16="http://schemas.microsoft.com/office/drawing/2014/main" id="{240574F9-2328-4377-81C4-C7ED3DCF6687}"/>
                  </a:ext>
                </a:extLst>
              </p:cNvPr>
              <p:cNvSpPr txBox="1"/>
              <p:nvPr/>
            </p:nvSpPr>
            <p:spPr bwMode="auto">
              <a:xfrm>
                <a:off x="314896" y="1137018"/>
                <a:ext cx="8280920" cy="72008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en-US" altLang="zh-CN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zh-CN" altLang="en-US" sz="2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zh-CN" altLang="en-US" sz="2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sz="22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f>
                      <m:fPr>
                        <m:ctrlP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sSup>
                          <m:sSupPr>
                            <m:ctrlP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2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2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zh-CN" altLang="en-US" sz="22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f>
                      <m:fPr>
                        <m:ctrlP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p>
                          <m:sSupPr>
                            <m:ctrlP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2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2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zh-CN" altLang="en-US" sz="22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2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2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zh-CN" altLang="en-US" sz="22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2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2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den>
                    </m:f>
                  </m:oMath>
                </a14:m>
                <a:r>
                  <a:rPr lang="zh-CN" altLang="en-US" sz="2200" b="1" dirty="0"/>
                  <a:t> </a:t>
                </a:r>
              </a:p>
            </p:txBody>
          </p:sp>
        </mc:Choice>
        <mc:Fallback xmlns="">
          <p:sp>
            <p:nvSpPr>
              <p:cNvPr id="5" name="Object 20">
                <a:extLst>
                  <a:ext uri="{FF2B5EF4-FFF2-40B4-BE49-F238E27FC236}">
                    <a16:creationId xmlns:a16="http://schemas.microsoft.com/office/drawing/2014/main" id="{240574F9-2328-4377-81C4-C7ED3DCF6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4896" y="1137018"/>
                <a:ext cx="8280920" cy="7200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19">
                <a:extLst>
                  <a:ext uri="{FF2B5EF4-FFF2-40B4-BE49-F238E27FC236}">
                    <a16:creationId xmlns:a16="http://schemas.microsoft.com/office/drawing/2014/main" id="{337C900A-13BD-4F63-9ECF-F906CD069D47}"/>
                  </a:ext>
                </a:extLst>
              </p:cNvPr>
              <p:cNvSpPr txBox="1"/>
              <p:nvPr/>
            </p:nvSpPr>
            <p:spPr bwMode="auto">
              <a:xfrm>
                <a:off x="4932040" y="1896837"/>
                <a:ext cx="3859482" cy="64493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r>
                          <a:rPr lang="zh-CN" altLang="en-US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den>
                    </m:f>
                    <m:sSub>
                      <m:sSubPr>
                        <m:ctrlPr>
                          <a:rPr lang="zh-CN" altLang="en-US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zh-CN" altLang="en-US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zh-CN" altLang="en-US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zh-CN" altLang="en-US" sz="2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en-US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r>
                          <a:rPr lang="zh-CN" altLang="en-US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sSub>
                      <m:sSubPr>
                        <m:ctrlPr>
                          <a:rPr lang="zh-CN" altLang="en-US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zh-CN" altLang="en-US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zh-CN" altLang="en-US" sz="2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en-US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zh-CN" altLang="en-US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200" b="1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" name="Object 19">
                <a:extLst>
                  <a:ext uri="{FF2B5EF4-FFF2-40B4-BE49-F238E27FC236}">
                    <a16:creationId xmlns:a16="http://schemas.microsoft.com/office/drawing/2014/main" id="{337C900A-13BD-4F63-9ECF-F906CD069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32040" y="1896837"/>
                <a:ext cx="3859482" cy="6449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21">
                <a:extLst>
                  <a:ext uri="{FF2B5EF4-FFF2-40B4-BE49-F238E27FC236}">
                    <a16:creationId xmlns:a16="http://schemas.microsoft.com/office/drawing/2014/main" id="{861C879D-951B-4CBD-AED3-F81DE7F09D2F}"/>
                  </a:ext>
                </a:extLst>
              </p:cNvPr>
              <p:cNvSpPr txBox="1"/>
              <p:nvPr/>
            </p:nvSpPr>
            <p:spPr bwMode="auto">
              <a:xfrm>
                <a:off x="278741" y="1903378"/>
                <a:ext cx="4725987" cy="64807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2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f>
                      <m:fPr>
                        <m:ctrlP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2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2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zh-CN" altLang="en-US" sz="22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2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2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zh-CN" altLang="en-US" sz="22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sz="2200" b="1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zh-CN" altLang="en-US" sz="2200" b="1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200" b="1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2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2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den>
                    </m:f>
                  </m:oMath>
                </a14:m>
                <a:r>
                  <a:rPr lang="zh-CN" altLang="en-US" sz="2200" b="1" dirty="0"/>
                  <a:t>   </a:t>
                </a:r>
              </a:p>
            </p:txBody>
          </p:sp>
        </mc:Choice>
        <mc:Fallback xmlns="">
          <p:sp>
            <p:nvSpPr>
              <p:cNvPr id="9" name="Object 21">
                <a:extLst>
                  <a:ext uri="{FF2B5EF4-FFF2-40B4-BE49-F238E27FC236}">
                    <a16:creationId xmlns:a16="http://schemas.microsoft.com/office/drawing/2014/main" id="{861C879D-951B-4CBD-AED3-F81DE7F09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8741" y="1903378"/>
                <a:ext cx="4725987" cy="6480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>
            <a:extLst>
              <a:ext uri="{FF2B5EF4-FFF2-40B4-BE49-F238E27FC236}">
                <a16:creationId xmlns:a16="http://schemas.microsoft.com/office/drawing/2014/main" id="{ED34A824-BD46-490F-9E0F-FBFC7FAB0065}"/>
              </a:ext>
            </a:extLst>
          </p:cNvPr>
          <p:cNvGrpSpPr/>
          <p:nvPr/>
        </p:nvGrpSpPr>
        <p:grpSpPr>
          <a:xfrm>
            <a:off x="292558" y="510311"/>
            <a:ext cx="8559956" cy="749073"/>
            <a:chOff x="292558" y="510311"/>
            <a:chExt cx="8559956" cy="7490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bject 22">
                  <a:extLst>
                    <a:ext uri="{FF2B5EF4-FFF2-40B4-BE49-F238E27FC236}">
                      <a16:creationId xmlns:a16="http://schemas.microsoft.com/office/drawing/2014/main" id="{97A3F33C-7A1B-4DAA-926E-62E52007B7B2}"/>
                    </a:ext>
                  </a:extLst>
                </p:cNvPr>
                <p:cNvSpPr txBox="1"/>
                <p:nvPr/>
              </p:nvSpPr>
              <p:spPr bwMode="auto">
                <a:xfrm>
                  <a:off x="1979712" y="510311"/>
                  <a:ext cx="6872802" cy="7490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zh-CN" altLang="en-US" sz="2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zh-CN" altLang="en-US" sz="2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2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2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2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sSub>
                        <m:sSubPr>
                          <m:ctrlPr>
                            <a:rPr lang="zh-CN" altLang="en-US" sz="2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zh-CN" altLang="en-US" sz="2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f>
                        <m:fPr>
                          <m:ctrlPr>
                            <a:rPr lang="zh-CN" altLang="en-US" sz="2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zh-CN" altLang="en-US" sz="2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sSup>
                            <m:sSupPr>
                              <m:ctrlPr>
                                <a:rPr lang="zh-CN" altLang="en-US" sz="2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sSub>
                            <m:sSubPr>
                              <m:ctrlPr>
                                <a:rPr lang="zh-CN" altLang="en-US" sz="2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zh-CN" altLang="en-US" sz="2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zh-CN" altLang="en-US" sz="22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zh-CN" altLang="en-US" sz="2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f>
                        <m:fPr>
                          <m:ctrlPr>
                            <a:rPr lang="zh-CN" altLang="en-US" sz="2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sz="2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sSub>
                            <m:sSubPr>
                              <m:ctrlPr>
                                <a:rPr lang="zh-CN" altLang="en-US" sz="2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zh-CN" altLang="en-US" sz="2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zh-CN" altLang="en-US" sz="22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zh-CN" altLang="en-US" sz="2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zh-CN" altLang="en-US" sz="2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zh-CN" altLang="en-US" sz="2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zh-CN" altLang="en-US" sz="2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zh-CN" altLang="en-US" sz="22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zh-CN" altLang="en-US" sz="2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zh-CN" altLang="en-US" sz="2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zh-CN" altLang="en-US" sz="2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  <m:sSub>
                        <m:sSubPr>
                          <m:ctrlPr>
                            <a:rPr lang="zh-CN" altLang="en-US" sz="2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zh-CN" altLang="en-US" sz="2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zh-CN" altLang="en-US" sz="2200" b="1" dirty="0">
                      <a:solidFill>
                        <a:srgbClr val="0000FF"/>
                      </a:solidFill>
                    </a:rPr>
                    <a:t> </a:t>
                  </a:r>
                </a:p>
                <a:p>
                  <a:endParaRPr lang="zh-CN" altLang="en-US" sz="2200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Object 22">
                  <a:extLst>
                    <a:ext uri="{FF2B5EF4-FFF2-40B4-BE49-F238E27FC236}">
                      <a16:creationId xmlns:a16="http://schemas.microsoft.com/office/drawing/2014/main" id="{97A3F33C-7A1B-4DAA-926E-62E52007B7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79712" y="510311"/>
                  <a:ext cx="6872802" cy="74907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0025210F-63BB-4101-A1A5-B1CD8061AAB2}"/>
                    </a:ext>
                  </a:extLst>
                </p:cNvPr>
                <p:cNvSpPr/>
                <p:nvPr/>
              </p:nvSpPr>
              <p:spPr>
                <a:xfrm>
                  <a:off x="292558" y="580748"/>
                  <a:ext cx="173611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sSub>
                          <m:sSubPr>
                            <m:ctrlPr>
                              <a:rPr lang="zh-CN" altLang="en-US" sz="20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0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0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zh-CN" altLang="en-US" sz="20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0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zh-CN" altLang="en-US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],</m:t>
                        </m:r>
                      </m:oMath>
                    </m:oMathPara>
                  </a14:m>
                  <a:endParaRPr lang="zh-CN" altLang="en-US" sz="2000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0025210F-63BB-4101-A1A5-B1CD8061AA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558" y="580748"/>
                  <a:ext cx="1736116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181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685F68E-9154-43C1-B543-95E95B6784AF}"/>
              </a:ext>
            </a:extLst>
          </p:cNvPr>
          <p:cNvGrpSpPr/>
          <p:nvPr/>
        </p:nvGrpSpPr>
        <p:grpSpPr>
          <a:xfrm>
            <a:off x="257192" y="2937219"/>
            <a:ext cx="8311890" cy="749073"/>
            <a:chOff x="292558" y="2699544"/>
            <a:chExt cx="8311890" cy="7490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bject 22">
                  <a:extLst>
                    <a:ext uri="{FF2B5EF4-FFF2-40B4-BE49-F238E27FC236}">
                      <a16:creationId xmlns:a16="http://schemas.microsoft.com/office/drawing/2014/main" id="{815DBEC7-610E-4B13-A8B2-DC686E5C6C6D}"/>
                    </a:ext>
                  </a:extLst>
                </p:cNvPr>
                <p:cNvSpPr txBox="1"/>
                <p:nvPr/>
              </p:nvSpPr>
              <p:spPr bwMode="auto">
                <a:xfrm>
                  <a:off x="1979712" y="2699544"/>
                  <a:ext cx="6624736" cy="7490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zh-CN" altLang="en-US" sz="2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zh-CN" altLang="en-US" sz="2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2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2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2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sSub>
                        <m:sSubPr>
                          <m:ctrlPr>
                            <a:rPr lang="zh-CN" altLang="en-US" sz="2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zh-CN" altLang="en-US" sz="2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f>
                        <m:fPr>
                          <m:ctrlPr>
                            <a:rPr lang="zh-CN" altLang="en-US" sz="2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zh-CN" altLang="en-US" sz="2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sSup>
                            <m:sSupPr>
                              <m:ctrlPr>
                                <a:rPr lang="zh-CN" altLang="en-US" sz="2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sSub>
                            <m:sSubPr>
                              <m:ctrlPr>
                                <a:rPr lang="zh-CN" altLang="en-US" sz="2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zh-CN" altLang="en-US" sz="2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  <m:r>
                        <a:rPr lang="zh-CN" altLang="en-US" sz="22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zh-CN" altLang="en-US" sz="2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f>
                        <m:fPr>
                          <m:ctrlPr>
                            <a:rPr lang="zh-CN" altLang="en-US" sz="2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sz="2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sSub>
                            <m:sSubPr>
                              <m:ctrlPr>
                                <a:rPr lang="zh-CN" altLang="en-US" sz="2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zh-CN" altLang="en-US" sz="2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  <m:r>
                        <a:rPr lang="zh-CN" altLang="en-US" sz="22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zh-CN" altLang="en-US" sz="2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zh-CN" altLang="en-US" sz="2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zh-CN" altLang="en-US" sz="2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zh-CN" altLang="en-US" sz="2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  <m:r>
                        <a:rPr lang="zh-CN" altLang="en-US" sz="22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zh-CN" altLang="en-US" sz="2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2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zh-CN" altLang="en-US" sz="2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  <m:sSub>
                        <m:sSubPr>
                          <m:ctrlPr>
                            <a:rPr lang="zh-CN" altLang="en-US" sz="2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zh-CN" altLang="en-US" sz="2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zh-CN" altLang="en-US" sz="2200" b="1" dirty="0">
                      <a:solidFill>
                        <a:srgbClr val="0000FF"/>
                      </a:solidFill>
                    </a:rPr>
                    <a:t> </a:t>
                  </a:r>
                </a:p>
                <a:p>
                  <a:endParaRPr lang="zh-CN" altLang="en-US" sz="2200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Object 22">
                  <a:extLst>
                    <a:ext uri="{FF2B5EF4-FFF2-40B4-BE49-F238E27FC236}">
                      <a16:creationId xmlns:a16="http://schemas.microsoft.com/office/drawing/2014/main" id="{815DBEC7-610E-4B13-A8B2-DC686E5C6C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79712" y="2699544"/>
                  <a:ext cx="6624736" cy="74907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9C2A3510-FBB0-4A93-B58D-B8342F76FF7C}"/>
                    </a:ext>
                  </a:extLst>
                </p:cNvPr>
                <p:cNvSpPr/>
                <p:nvPr/>
              </p:nvSpPr>
              <p:spPr>
                <a:xfrm>
                  <a:off x="292558" y="2769981"/>
                  <a:ext cx="173611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sSub>
                          <m:sSubPr>
                            <m:ctrlPr>
                              <a:rPr lang="zh-CN" altLang="en-US" sz="20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0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zh-CN" altLang="en-US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0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zh-CN" altLang="en-US" sz="20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0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],</m:t>
                        </m:r>
                      </m:oMath>
                    </m:oMathPara>
                  </a14:m>
                  <a:endParaRPr lang="zh-CN" altLang="en-US" sz="2000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9C2A3510-FBB0-4A93-B58D-B8342F76FF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558" y="2769981"/>
                  <a:ext cx="1736116" cy="400110"/>
                </a:xfrm>
                <a:prstGeom prst="rect">
                  <a:avLst/>
                </a:prstGeom>
                <a:blipFill>
                  <a:blip r:embed="rId8"/>
                  <a:stretch>
                    <a:fillRect b="-184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20">
                <a:extLst>
                  <a:ext uri="{FF2B5EF4-FFF2-40B4-BE49-F238E27FC236}">
                    <a16:creationId xmlns:a16="http://schemas.microsoft.com/office/drawing/2014/main" id="{FD764AAF-BD33-4EE8-9F6B-724C6A5074C2}"/>
                  </a:ext>
                </a:extLst>
              </p:cNvPr>
              <p:cNvSpPr txBox="1"/>
              <p:nvPr/>
            </p:nvSpPr>
            <p:spPr bwMode="auto">
              <a:xfrm>
                <a:off x="292558" y="3621892"/>
                <a:ext cx="7796189" cy="72008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altLang="zh-CN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zh-CN" altLang="en-US" sz="2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zh-CN" altLang="en-US" sz="2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sz="22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f>
                      <m:fPr>
                        <m:ctrlP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2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2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sSup>
                          <m:sSupPr>
                            <m:ctrlP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den>
                    </m:f>
                    <m:r>
                      <a:rPr lang="zh-CN" altLang="en-US" sz="22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f>
                      <m:fPr>
                        <m:ctrlP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sSup>
                          <m:sSupPr>
                            <m:ctrlP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den>
                    </m:f>
                    <m:r>
                      <a:rPr lang="zh-CN" altLang="en-US" sz="22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2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2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den>
                    </m:f>
                    <m:r>
                      <a:rPr lang="zh-CN" altLang="en-US" sz="22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2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2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den>
                    </m:f>
                  </m:oMath>
                </a14:m>
                <a:r>
                  <a:rPr lang="zh-CN" altLang="en-US" sz="2200" b="1" dirty="0"/>
                  <a:t> </a:t>
                </a:r>
              </a:p>
            </p:txBody>
          </p:sp>
        </mc:Choice>
        <mc:Fallback xmlns="">
          <p:sp>
            <p:nvSpPr>
              <p:cNvPr id="19" name="Object 20">
                <a:extLst>
                  <a:ext uri="{FF2B5EF4-FFF2-40B4-BE49-F238E27FC236}">
                    <a16:creationId xmlns:a16="http://schemas.microsoft.com/office/drawing/2014/main" id="{FD764AAF-BD33-4EE8-9F6B-724C6A507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2558" y="3621892"/>
                <a:ext cx="7796189" cy="72008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19">
                <a:extLst>
                  <a:ext uri="{FF2B5EF4-FFF2-40B4-BE49-F238E27FC236}">
                    <a16:creationId xmlns:a16="http://schemas.microsoft.com/office/drawing/2014/main" id="{854CE517-DA89-4551-9ADF-3820551E4C9E}"/>
                  </a:ext>
                </a:extLst>
              </p:cNvPr>
              <p:cNvSpPr txBox="1"/>
              <p:nvPr/>
            </p:nvSpPr>
            <p:spPr bwMode="auto">
              <a:xfrm>
                <a:off x="4754202" y="4359156"/>
                <a:ext cx="4098312" cy="64493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en-US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r>
                          <a:rPr lang="en-US" altLang="zh-CN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sSub>
                      <m:sSubPr>
                        <m:ctrlPr>
                          <a:rPr lang="zh-CN" altLang="en-US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zh-CN" altLang="en-US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en-US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r>
                          <a:rPr lang="en-US" altLang="zh-CN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den>
                    </m:f>
                    <m:sSub>
                      <m:sSubPr>
                        <m:ctrlPr>
                          <a:rPr lang="zh-CN" altLang="en-US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zh-CN" altLang="en-US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zh-CN" altLang="en-US" sz="2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en-US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200" b="1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2" name="Object 19">
                <a:extLst>
                  <a:ext uri="{FF2B5EF4-FFF2-40B4-BE49-F238E27FC236}">
                    <a16:creationId xmlns:a16="http://schemas.microsoft.com/office/drawing/2014/main" id="{854CE517-DA89-4551-9ADF-3820551E4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54202" y="4359156"/>
                <a:ext cx="4098312" cy="64493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21">
                <a:extLst>
                  <a:ext uri="{FF2B5EF4-FFF2-40B4-BE49-F238E27FC236}">
                    <a16:creationId xmlns:a16="http://schemas.microsoft.com/office/drawing/2014/main" id="{EB85075E-D521-42F1-B672-FF84FA0376CA}"/>
                  </a:ext>
                </a:extLst>
              </p:cNvPr>
              <p:cNvSpPr txBox="1"/>
              <p:nvPr/>
            </p:nvSpPr>
            <p:spPr bwMode="auto">
              <a:xfrm>
                <a:off x="329864" y="4366347"/>
                <a:ext cx="4725987" cy="64807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2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f>
                      <m:fPr>
                        <m:ctrlP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zh-CN" altLang="en-US" sz="22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2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den>
                    </m:f>
                    <m:r>
                      <a:rPr lang="zh-CN" altLang="en-US" sz="22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200" b="1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200" b="1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200" b="1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sz="22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sz="2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r>
                          <a:rPr lang="zh-CN" alt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den>
                    </m:f>
                  </m:oMath>
                </a14:m>
                <a:r>
                  <a:rPr lang="zh-CN" altLang="en-US" sz="2200" b="1" dirty="0"/>
                  <a:t>   </a:t>
                </a:r>
              </a:p>
            </p:txBody>
          </p:sp>
        </mc:Choice>
        <mc:Fallback xmlns="">
          <p:sp>
            <p:nvSpPr>
              <p:cNvPr id="23" name="Object 21">
                <a:extLst>
                  <a:ext uri="{FF2B5EF4-FFF2-40B4-BE49-F238E27FC236}">
                    <a16:creationId xmlns:a16="http://schemas.microsoft.com/office/drawing/2014/main" id="{EB85075E-D521-42F1-B672-FF84FA037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9864" y="4366347"/>
                <a:ext cx="4725987" cy="64807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>
            <a:extLst>
              <a:ext uri="{FF2B5EF4-FFF2-40B4-BE49-F238E27FC236}">
                <a16:creationId xmlns:a16="http://schemas.microsoft.com/office/drawing/2014/main" id="{49109AE1-BC0C-4C45-8502-F3722F7F8EAA}"/>
              </a:ext>
            </a:extLst>
          </p:cNvPr>
          <p:cNvGrpSpPr/>
          <p:nvPr/>
        </p:nvGrpSpPr>
        <p:grpSpPr>
          <a:xfrm>
            <a:off x="4300295" y="2602873"/>
            <a:ext cx="453907" cy="383559"/>
            <a:chOff x="4300295" y="2633897"/>
            <a:chExt cx="453907" cy="383559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E680FB9A-7E56-40C6-B5C7-BD15C53318AA}"/>
                </a:ext>
              </a:extLst>
            </p:cNvPr>
            <p:cNvCxnSpPr/>
            <p:nvPr/>
          </p:nvCxnSpPr>
          <p:spPr>
            <a:xfrm>
              <a:off x="4500617" y="2633897"/>
              <a:ext cx="0" cy="144016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8514F35C-8D43-461E-AE15-0DA40D4B9E52}"/>
                    </a:ext>
                  </a:extLst>
                </p:cNvPr>
                <p:cNvSpPr txBox="1"/>
                <p:nvPr/>
              </p:nvSpPr>
              <p:spPr>
                <a:xfrm>
                  <a:off x="4300295" y="2648124"/>
                  <a:ext cx="4539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8514F35C-8D43-461E-AE15-0DA40D4B9E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0295" y="2648124"/>
                  <a:ext cx="453907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EF359F3-E6AA-4325-A56B-65CFF637CDAD}"/>
              </a:ext>
            </a:extLst>
          </p:cNvPr>
          <p:cNvGrpSpPr/>
          <p:nvPr/>
        </p:nvGrpSpPr>
        <p:grpSpPr>
          <a:xfrm>
            <a:off x="6444208" y="2602873"/>
            <a:ext cx="676724" cy="394330"/>
            <a:chOff x="6444208" y="2633897"/>
            <a:chExt cx="676724" cy="394330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4D028EEB-1166-449D-9B4D-9111705205E5}"/>
                </a:ext>
              </a:extLst>
            </p:cNvPr>
            <p:cNvCxnSpPr/>
            <p:nvPr/>
          </p:nvCxnSpPr>
          <p:spPr>
            <a:xfrm>
              <a:off x="6682165" y="2633897"/>
              <a:ext cx="0" cy="144016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38973F68-5286-4F9E-BF8D-59AE5A10EEA5}"/>
                    </a:ext>
                  </a:extLst>
                </p:cNvPr>
                <p:cNvSpPr txBox="1"/>
                <p:nvPr/>
              </p:nvSpPr>
              <p:spPr>
                <a:xfrm>
                  <a:off x="6444208" y="2658895"/>
                  <a:ext cx="6767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38973F68-5286-4F9E-BF8D-59AE5A10EE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4208" y="2658895"/>
                  <a:ext cx="676724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0F5F536-F6E2-49CB-8991-44D86CA0AA14}"/>
              </a:ext>
            </a:extLst>
          </p:cNvPr>
          <p:cNvGrpSpPr/>
          <p:nvPr/>
        </p:nvGrpSpPr>
        <p:grpSpPr>
          <a:xfrm>
            <a:off x="2118362" y="2588672"/>
            <a:ext cx="676724" cy="414892"/>
            <a:chOff x="2118362" y="2619696"/>
            <a:chExt cx="676724" cy="414892"/>
          </a:xfrm>
        </p:grpSpPr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3789B420-58B6-4C3C-9B1A-212C0486F99B}"/>
                </a:ext>
              </a:extLst>
            </p:cNvPr>
            <p:cNvCxnSpPr/>
            <p:nvPr/>
          </p:nvCxnSpPr>
          <p:spPr>
            <a:xfrm>
              <a:off x="2433693" y="2619696"/>
              <a:ext cx="0" cy="144016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7E417C54-5D02-4B09-A307-41AA1D921A36}"/>
                    </a:ext>
                  </a:extLst>
                </p:cNvPr>
                <p:cNvSpPr txBox="1"/>
                <p:nvPr/>
              </p:nvSpPr>
              <p:spPr>
                <a:xfrm>
                  <a:off x="2118362" y="2665256"/>
                  <a:ext cx="6767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7E417C54-5D02-4B09-A307-41AA1D921A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8362" y="2665256"/>
                  <a:ext cx="676724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488E478-1E1B-4959-8A1A-1BF36FD1EA4E}"/>
              </a:ext>
            </a:extLst>
          </p:cNvPr>
          <p:cNvCxnSpPr>
            <a:cxnSpLocks/>
          </p:cNvCxnSpPr>
          <p:nvPr/>
        </p:nvCxnSpPr>
        <p:spPr>
          <a:xfrm>
            <a:off x="1691680" y="2732688"/>
            <a:ext cx="5760640" cy="14201"/>
          </a:xfrm>
          <a:prstGeom prst="line">
            <a:avLst/>
          </a:prstGeom>
          <a:ln w="38100" cmpd="sng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3070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9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圈圈">
  <a:themeElements>
    <a:clrScheme name="圈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圈圈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圈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圈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圈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圈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圈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圈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圈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圈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圈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圈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圈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圈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4138</TotalTime>
  <Pages>0</Pages>
  <Words>2155</Words>
  <Characters>0</Characters>
  <Application>Microsoft Office PowerPoint</Application>
  <PresentationFormat>自定义</PresentationFormat>
  <Lines>0</Lines>
  <Paragraphs>211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黑体</vt:lpstr>
      <vt:lpstr>楷体</vt:lpstr>
      <vt:lpstr>宋体</vt:lpstr>
      <vt:lpstr>微软雅黑</vt:lpstr>
      <vt:lpstr>Arial</vt:lpstr>
      <vt:lpstr>Cambria Math</vt:lpstr>
      <vt:lpstr>Symbol</vt:lpstr>
      <vt:lpstr>Times New Roman</vt:lpstr>
      <vt:lpstr>Wingdings</vt:lpstr>
      <vt:lpstr>默认设计模板</vt:lpstr>
      <vt:lpstr>2_圈圈</vt:lpstr>
      <vt:lpstr>Equation</vt:lpstr>
      <vt:lpstr>第四章 插值法(6)—三次样条插值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Administrator</dc:creator>
  <cp:keywords/>
  <dc:description/>
  <cp:lastModifiedBy>surface</cp:lastModifiedBy>
  <cp:revision>592</cp:revision>
  <dcterms:created xsi:type="dcterms:W3CDTF">2011-11-16T21:06:53Z</dcterms:created>
  <dcterms:modified xsi:type="dcterms:W3CDTF">2020-12-13T13:28:30Z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