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45" r:id="rId3"/>
    <p:sldId id="347" r:id="rId4"/>
    <p:sldId id="34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290" r:id="rId5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6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465809-FFFF-4FAD-89A0-87344CE93E4F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BD1DBC-2293-4B32-9EE1-75EA91DC69E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B72053-13B7-40F7-AB16-C396F875846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81FE11-194A-4368-A92D-7B6777357611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6C5E7D-57D9-424E-B630-793EF4EA9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10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9DA53B-7D3D-4F52-98B9-D41433DE4909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AB09CF-D829-41B3-8F81-EA3D53B8BC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2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B2FFD8-96C9-4BCA-A46D-912378D557D5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7FCF96-F185-4483-9C0B-93754600106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43F5C-2679-4F67-8E11-F55C21BD2C3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D7361E-D907-4A1E-892A-5E27222BFE6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D2E7AB-AF34-4EF5-95A6-D21FF35E4DC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C6C536-4E96-49D4-B5B5-5544EEF590D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6F0027-3DF3-4769-8659-4AA1C03FA09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2272D7-D2AA-4BE8-96E0-5DCD709C9C5B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E72E32-0D03-4B68-BBD1-67A48410ABF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 dirty="0">
                <a:latin typeface="黑体" pitchFamily="49" charset="-122"/>
              </a:rPr>
              <a:t>分析与设计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2020年11月16日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第一章 算法分析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93248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7300461-C067-4722-9C46-79FA0260F6F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1628775"/>
            <a:ext cx="4968875" cy="1277938"/>
          </a:xfrm>
          <a:noFill/>
          <a:ln/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0813ED6-0C59-4798-A1BD-93B440F5979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484313"/>
            <a:ext cx="5219700" cy="1362075"/>
          </a:xfrm>
          <a:noFill/>
          <a:ln/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2C3F04D-78AB-4960-94B1-96DB9B77A6D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57338"/>
            <a:ext cx="5024438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DB9B797-72F3-4D28-9D95-5F77A4A9F02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87997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7BD0C3A-9A94-4DB3-8795-E3A37B9287D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12875"/>
            <a:ext cx="4787900" cy="2481263"/>
          </a:xfrm>
          <a:noFill/>
          <a:ln/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D7590B2-6AB7-4250-8CD8-3D469CAD9BE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41438"/>
            <a:ext cx="5257800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4C9C816-90CD-488B-A05F-E0FDCA54FC3B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412875"/>
            <a:ext cx="5219700" cy="3643313"/>
          </a:xfrm>
          <a:noFill/>
          <a:ln/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F602D92-3252-409A-8EB7-0045E80EEF6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628775"/>
            <a:ext cx="51466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4636F2C-4EB7-48AA-AEBC-A6EEDEA7E8D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57338"/>
            <a:ext cx="51974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216775" y="5589588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0">
                <a:solidFill>
                  <a:srgbClr val="FF3300"/>
                </a:solidFill>
              </a:rPr>
              <a:t>完成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0C01-CA73-42A7-A10E-A911AD93AC8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FB2FFD8-96C9-4BCA-A46D-912378D557D5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8334"/>
            <a:ext cx="9144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8C4CF6-D12E-43DB-9E12-9D77A6CA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4453"/>
            <a:ext cx="5148572" cy="6753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7533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运行时间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运行时间依赖于输入：已经排序的序列更容易排序。</a:t>
            </a:r>
          </a:p>
          <a:p>
            <a:r>
              <a:rPr lang="zh-CN" altLang="en-US"/>
              <a:t>运行时间依赖于输入的序列的规模，小的序列比大序列更容易排序。</a:t>
            </a:r>
          </a:p>
          <a:p>
            <a:r>
              <a:rPr lang="zh-CN" altLang="en-US"/>
              <a:t>总之，我们寻找运行时间的上界，因为每人都喜欢有保证。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7317C52-7949-43A7-955F-1DCB71B1AE8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分析的类型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最坏</a:t>
            </a:r>
            <a:r>
              <a:rPr lang="zh-CN" altLang="en-US" sz="2800"/>
              <a:t>－情况：（通常）</a:t>
            </a:r>
          </a:p>
          <a:p>
            <a:pPr lvl="1">
              <a:buClr>
                <a:srgbClr val="FF3300"/>
              </a:buClr>
              <a:buFontTx/>
              <a:buChar char="•"/>
            </a:pPr>
            <a:r>
              <a:rPr lang="en-US" altLang="zh-CN" sz="2400" i="1">
                <a:solidFill>
                  <a:schemeClr val="hlink"/>
                </a:solidFill>
                <a:latin typeface="Bookman Old Style" pitchFamily="18" charset="0"/>
              </a:rPr>
              <a:t>T</a:t>
            </a:r>
            <a:r>
              <a:rPr lang="en-US" altLang="zh-CN" sz="2400">
                <a:solidFill>
                  <a:schemeClr val="hlink"/>
                </a:solidFill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en-US" altLang="zh-CN" sz="2400">
                <a:solidFill>
                  <a:schemeClr val="hlink"/>
                </a:solidFill>
              </a:rPr>
              <a:t>)=</a:t>
            </a:r>
            <a:r>
              <a:rPr lang="en-US" altLang="zh-CN" sz="2400"/>
              <a:t> </a:t>
            </a:r>
            <a:r>
              <a:rPr lang="zh-CN" altLang="en-US" sz="2400"/>
              <a:t>任何输入大小为</a:t>
            </a:r>
            <a:r>
              <a:rPr lang="en-US" altLang="zh-CN" sz="2400" i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zh-CN" altLang="en-US" sz="2400"/>
              <a:t>的情况下算法的最大运行时间		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平均</a:t>
            </a:r>
            <a:r>
              <a:rPr lang="zh-CN" altLang="en-US" sz="2800"/>
              <a:t>－情况</a:t>
            </a:r>
            <a:r>
              <a:rPr lang="zh-CN" altLang="en-US" sz="2800">
                <a:sym typeface="Wingdings" pitchFamily="2" charset="2"/>
              </a:rPr>
              <a:t>： （有时）</a:t>
            </a:r>
          </a:p>
          <a:p>
            <a:pPr lvl="1">
              <a:buClr>
                <a:srgbClr val="FF3300"/>
              </a:buClr>
              <a:buFontTx/>
              <a:buChar char="•"/>
            </a:pPr>
            <a:r>
              <a:rPr lang="en-US" altLang="zh-CN" sz="2400" i="1">
                <a:solidFill>
                  <a:schemeClr val="hlink"/>
                </a:solidFill>
                <a:latin typeface="Bookman Old Style" pitchFamily="18" charset="0"/>
              </a:rPr>
              <a:t>T</a:t>
            </a:r>
            <a:r>
              <a:rPr lang="en-US" altLang="zh-CN" sz="2400">
                <a:solidFill>
                  <a:schemeClr val="hlink"/>
                </a:solidFill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en-US" altLang="zh-CN" sz="2400">
                <a:solidFill>
                  <a:schemeClr val="hlink"/>
                </a:solidFill>
              </a:rPr>
              <a:t>)=</a:t>
            </a:r>
            <a:r>
              <a:rPr lang="zh-CN" altLang="en-US" sz="2400"/>
              <a:t>所有输入大小为</a:t>
            </a:r>
            <a:r>
              <a:rPr lang="en-US" altLang="zh-CN" sz="2400" i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zh-CN" altLang="en-US" sz="2400"/>
              <a:t>的情况下算法的期望运行时间</a:t>
            </a:r>
          </a:p>
          <a:p>
            <a:pPr lvl="1">
              <a:buClr>
                <a:srgbClr val="FF3300"/>
              </a:buClr>
              <a:buFontTx/>
              <a:buChar char="•"/>
            </a:pPr>
            <a:r>
              <a:rPr lang="zh-CN" altLang="en-US" sz="2400">
                <a:sym typeface="Wingdings" pitchFamily="2" charset="2"/>
              </a:rPr>
              <a:t>需要假设输入的统计分布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sym typeface="Wingdings" pitchFamily="2" charset="2"/>
              </a:rPr>
              <a:t>最好</a:t>
            </a:r>
            <a:r>
              <a:rPr lang="zh-CN" altLang="en-US" sz="2800">
                <a:sym typeface="Wingdings" pitchFamily="2" charset="2"/>
              </a:rPr>
              <a:t>－情况： （骗人的）</a:t>
            </a:r>
          </a:p>
          <a:p>
            <a:pPr lvl="1">
              <a:buClr>
                <a:srgbClr val="FF3300"/>
              </a:buClr>
              <a:buFontTx/>
              <a:buChar char="•"/>
            </a:pPr>
            <a:r>
              <a:rPr lang="zh-CN" altLang="en-US" sz="2400">
                <a:sym typeface="Wingdings" pitchFamily="2" charset="2"/>
              </a:rPr>
              <a:t>	即使一个很慢的算法在</a:t>
            </a:r>
            <a:r>
              <a:rPr lang="zh-CN" altLang="en-US" sz="2400" i="1">
                <a:sym typeface="Wingdings" pitchFamily="2" charset="2"/>
              </a:rPr>
              <a:t>某些</a:t>
            </a:r>
            <a:r>
              <a:rPr lang="zh-CN" altLang="en-US" sz="2400">
                <a:sym typeface="Wingdings" pitchFamily="2" charset="2"/>
              </a:rPr>
              <a:t>输入下也会运行很快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2451BD4-2E1A-4472-A92F-15B94B6F46C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707188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i="1" dirty="0"/>
              <a:t>插入排序最坏情况的运行时间是多少？</a:t>
            </a:r>
          </a:p>
          <a:p>
            <a:pPr>
              <a:buClr>
                <a:srgbClr val="FF3300"/>
              </a:buClr>
            </a:pPr>
            <a:r>
              <a:rPr lang="zh-CN" altLang="en-US" sz="2800" dirty="0"/>
              <a:t>它依赖于计算机的速度：</a:t>
            </a:r>
          </a:p>
          <a:p>
            <a:pPr lvl="1">
              <a:buClr>
                <a:srgbClr val="FF3300"/>
              </a:buClr>
              <a:buFont typeface="Arial" pitchFamily="34" charset="0"/>
              <a:buChar char="•"/>
            </a:pPr>
            <a:r>
              <a:rPr lang="zh-CN" altLang="en-US" sz="2400" dirty="0"/>
              <a:t>相对速度（在同一计算机上）</a:t>
            </a:r>
          </a:p>
          <a:p>
            <a:pPr lvl="1">
              <a:buClr>
                <a:srgbClr val="FF3300"/>
              </a:buClr>
              <a:buFont typeface="Arial" pitchFamily="34" charset="0"/>
              <a:buChar char="•"/>
            </a:pPr>
            <a:r>
              <a:rPr lang="zh-CN" altLang="en-US" sz="2400" dirty="0"/>
              <a:t>绝对速度（在不同计算机上）</a:t>
            </a:r>
          </a:p>
          <a:p>
            <a:pPr>
              <a:buClr>
                <a:srgbClr val="FF3300"/>
              </a:buClr>
            </a:pPr>
            <a:r>
              <a:rPr lang="zh-CN" altLang="en-US" sz="2800" dirty="0">
                <a:solidFill>
                  <a:srgbClr val="FF3300"/>
                </a:solidFill>
              </a:rPr>
              <a:t>好主意：</a:t>
            </a:r>
          </a:p>
          <a:p>
            <a:pPr lvl="1">
              <a:buClr>
                <a:srgbClr val="FF3300"/>
              </a:buClr>
              <a:buFont typeface="Arial" pitchFamily="34" charset="0"/>
              <a:buChar char="•"/>
            </a:pPr>
            <a:r>
              <a:rPr lang="zh-CN" altLang="en-US" sz="2400" dirty="0"/>
              <a:t>忽略计算机相关的常数</a:t>
            </a:r>
          </a:p>
          <a:p>
            <a:pPr lvl="1">
              <a:buClr>
                <a:srgbClr val="FF3300"/>
              </a:buClr>
              <a:buFont typeface="Arial" pitchFamily="34" charset="0"/>
              <a:buChar char="•"/>
            </a:pPr>
            <a:r>
              <a:rPr lang="zh-CN" altLang="en-US" sz="2400" dirty="0"/>
              <a:t>看                 时</a:t>
            </a:r>
            <a:r>
              <a:rPr lang="en-US" altLang="zh-CN" sz="2400" i="1" dirty="0">
                <a:solidFill>
                  <a:schemeClr val="hlink"/>
                </a:solidFill>
                <a:latin typeface="Bookman Old Style" pitchFamily="18" charset="0"/>
              </a:rPr>
              <a:t>T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zh-CN" altLang="en-US" sz="2400" dirty="0"/>
              <a:t>的增长。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FF0000"/>
                </a:solidFill>
              </a:rPr>
              <a:t>（问题的规模！）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4552950"/>
          <a:ext cx="10080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3" imgW="444240" imgH="139680" progId="Equation.3">
                  <p:embed/>
                </p:oleObj>
              </mc:Choice>
              <mc:Fallback>
                <p:oleObj name="公式" r:id="rId3" imgW="4442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52950"/>
                        <a:ext cx="100806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779838" y="5373688"/>
            <a:ext cx="2541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 altLang="en-US" sz="28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渐进分析”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124266"/>
            <a:ext cx="8229600" cy="6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不依赖于计算机的时间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8E18-0AEA-42BE-A450-D1C11C6BAA12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5E7D-57D9-424E-B630-793EF4EA91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346825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FF3300"/>
                </a:solidFill>
              </a:rPr>
              <a:t>数学：</a:t>
            </a:r>
          </a:p>
          <a:p>
            <a:pPr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zh-CN" altLang="en-US" dirty="0">
                <a:solidFill>
                  <a:srgbClr val="FF3300"/>
                </a:solidFill>
              </a:rPr>
              <a:t>工程：</a:t>
            </a:r>
          </a:p>
          <a:p>
            <a:pPr lvl="1">
              <a:buClr>
                <a:srgbClr val="FF3300"/>
              </a:buClr>
              <a:buFont typeface="Arial" pitchFamily="34" charset="0"/>
              <a:buChar char="•"/>
            </a:pPr>
            <a:r>
              <a:rPr lang="zh-CN" altLang="en-US" sz="2400" dirty="0"/>
              <a:t>丢弃低阶项，忽略首项的常数</a:t>
            </a:r>
          </a:p>
          <a:p>
            <a:pPr lvl="1">
              <a:buClr>
                <a:srgbClr val="FF3300"/>
              </a:buClr>
              <a:buFont typeface="Arial" pitchFamily="34" charset="0"/>
              <a:buChar char="•"/>
            </a:pPr>
            <a:r>
              <a:rPr lang="zh-CN" altLang="en-US" sz="2400" dirty="0"/>
              <a:t>例子：		</a:t>
            </a:r>
          </a:p>
        </p:txBody>
      </p:sp>
      <p:graphicFrame>
        <p:nvGraphicFramePr>
          <p:cNvPr id="3379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14563" y="4868863"/>
          <a:ext cx="4714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公式" r:id="rId3" imgW="1917360" imgH="228600" progId="Equation.3">
                  <p:embed/>
                </p:oleObj>
              </mc:Choice>
              <mc:Fallback>
                <p:oleObj name="公式" r:id="rId3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868863"/>
                        <a:ext cx="47148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48456245"/>
              </p:ext>
            </p:extLst>
          </p:nvPr>
        </p:nvGraphicFramePr>
        <p:xfrm>
          <a:off x="1007931" y="2260029"/>
          <a:ext cx="37552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公式" r:id="rId5" imgW="139680" imgH="152280" progId="Equation.3">
                  <p:embed/>
                </p:oleObj>
              </mc:Choice>
              <mc:Fallback>
                <p:oleObj name="公式" r:id="rId5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31" y="2260029"/>
                        <a:ext cx="375527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124266"/>
            <a:ext cx="8229600" cy="6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－记号     （渐进确界）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2188021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))={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存在正常数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aseline="-25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使得对所有的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n≥n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0≤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≤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≤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6856"/>
              </p:ext>
            </p:extLst>
          </p:nvPr>
        </p:nvGraphicFramePr>
        <p:xfrm>
          <a:off x="1907704" y="105909"/>
          <a:ext cx="634079" cy="73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公式" r:id="rId7" imgW="139680" imgH="152280" progId="Equation.3">
                  <p:embed/>
                </p:oleObj>
              </mc:Choice>
              <mc:Fallback>
                <p:oleObj name="公式" r:id="rId7" imgW="13968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05909"/>
                        <a:ext cx="634079" cy="730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5D4A-272B-4100-9338-AD18DF80117D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09CF-D829-41B3-8F81-EA3D53B8BC3F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渐进性能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r>
              <a:rPr lang="zh-CN" altLang="en-US" dirty="0"/>
              <a:t>当</a:t>
            </a:r>
            <a:r>
              <a:rPr lang="en-US" altLang="zh-CN" i="1" dirty="0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zh-CN" altLang="en-US" dirty="0"/>
              <a:t>充分大的时候，         算法</a:t>
            </a:r>
            <a:r>
              <a:rPr lang="zh-CN" altLang="en-US" dirty="0">
                <a:solidFill>
                  <a:srgbClr val="FF3300"/>
                </a:solidFill>
              </a:rPr>
              <a:t>总是</a:t>
            </a:r>
            <a:r>
              <a:rPr lang="zh-CN" altLang="en-US" dirty="0"/>
              <a:t>比           算法好 </a:t>
            </a:r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65400"/>
            <a:ext cx="4038600" cy="3560763"/>
          </a:xfrm>
        </p:spPr>
        <p:txBody>
          <a:bodyPr/>
          <a:lstStyle/>
          <a:p>
            <a:pPr>
              <a:buClr>
                <a:srgbClr val="FF3300"/>
              </a:buClr>
            </a:pPr>
            <a:r>
              <a:rPr lang="zh-CN" altLang="en-US"/>
              <a:t>我们不应该忽略渐进比较慢的算法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真实的设计环境通常要在工程目标上作仔细的权衡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渐进分析是帮助我们思考的有效工具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79838" y="1557338"/>
          <a:ext cx="1079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公式" r:id="rId3" imgW="406080" imgH="228600" progId="Equation.3">
                  <p:embed/>
                </p:oleObj>
              </mc:Choice>
              <mc:Fallback>
                <p:oleObj name="公式" r:id="rId3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557338"/>
                        <a:ext cx="1079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6804"/>
              </p:ext>
            </p:extLst>
          </p:nvPr>
        </p:nvGraphicFramePr>
        <p:xfrm>
          <a:off x="6516836" y="1557338"/>
          <a:ext cx="1079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公式" r:id="rId5" imgW="406080" imgH="228600" progId="Equation.3">
                  <p:embed/>
                </p:oleObj>
              </mc:Choice>
              <mc:Fallback>
                <p:oleObj name="公式" r:id="rId5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836" y="1557338"/>
                        <a:ext cx="1079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36838"/>
            <a:ext cx="3887788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2E076-847D-4D19-AA88-AC23FEEBA6F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插入排序分析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最坏情况：</a:t>
            </a:r>
            <a:r>
              <a:rPr lang="zh-CN" altLang="en-US" sz="2800"/>
              <a:t>输入逆序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                                   </a:t>
            </a:r>
            <a:r>
              <a:rPr lang="en-US" altLang="zh-CN" sz="2800"/>
              <a:t>[</a:t>
            </a:r>
            <a:r>
              <a:rPr lang="zh-CN" altLang="en-US" sz="2800"/>
              <a:t>数学数列</a:t>
            </a:r>
            <a:r>
              <a:rPr lang="en-US" altLang="zh-CN" sz="2800"/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平均情况：</a:t>
            </a:r>
            <a:r>
              <a:rPr lang="zh-CN" altLang="en-US" sz="2800"/>
              <a:t>各种排列的概率相同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插入排序是一种快的排序方法吗？</a:t>
            </a:r>
          </a:p>
          <a:p>
            <a:pPr>
              <a:lnSpc>
                <a:spcPct val="90000"/>
              </a:lnSpc>
              <a:buClr>
                <a:srgbClr val="FF3300"/>
              </a:buClr>
            </a:pPr>
            <a:r>
              <a:rPr lang="zh-CN" altLang="en-US" sz="2800"/>
              <a:t>对比较小的</a:t>
            </a:r>
            <a:r>
              <a:rPr lang="en-US" altLang="zh-CN" sz="2800" i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en-US" altLang="zh-CN" sz="2800"/>
              <a:t> </a:t>
            </a:r>
            <a:r>
              <a:rPr lang="zh-CN" altLang="en-US" sz="2800"/>
              <a:t>，差不多是。</a:t>
            </a:r>
          </a:p>
          <a:p>
            <a:pPr>
              <a:lnSpc>
                <a:spcPct val="90000"/>
              </a:lnSpc>
              <a:buClr>
                <a:srgbClr val="FF3300"/>
              </a:buClr>
            </a:pPr>
            <a:r>
              <a:rPr lang="zh-CN" altLang="en-US" sz="2800"/>
              <a:t>对比较大的</a:t>
            </a:r>
            <a:r>
              <a:rPr lang="en-US" altLang="zh-CN" sz="2800" i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en-US" altLang="zh-CN" sz="2800"/>
              <a:t> </a:t>
            </a:r>
            <a:r>
              <a:rPr lang="zh-CN" altLang="en-US" sz="2800"/>
              <a:t>，不是。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4" y="1881832"/>
            <a:ext cx="3430587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7" y="3432101"/>
            <a:ext cx="369728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75B8DC5-B301-47DE-95F1-154D92515D0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合并排序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84313"/>
            <a:ext cx="7407275" cy="3098800"/>
          </a:xfrm>
          <a:noFill/>
          <a:ln/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463800" y="5013325"/>
            <a:ext cx="585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solidFill>
                  <a:srgbClr val="FF3300"/>
                </a:solidFill>
              </a:rPr>
              <a:t>关键函数：</a:t>
            </a:r>
            <a:r>
              <a:rPr lang="zh-CN" altLang="en-US" sz="2800" b="0"/>
              <a:t> </a:t>
            </a:r>
            <a:r>
              <a:rPr lang="en-US" altLang="zh-CN" sz="2800" b="0"/>
              <a:t>MERGE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459EC35-9200-4ECC-9313-1346657DEBBB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19621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583536F-1A54-4D3A-AAB0-EBAAA054D5B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2135187" cy="3527425"/>
          </a:xfrm>
          <a:noFill/>
          <a:ln/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AAD6096-BE74-47F7-88A5-54F7C2C6727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32131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58A6C94-1C36-49B3-98A8-350BB7937D7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FB2FFD8-96C9-4BCA-A46D-912378D557D5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-8334"/>
            <a:ext cx="9144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F96167-F50F-449A-BF9F-C814B01D4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" y="-18273"/>
            <a:ext cx="6573298" cy="6885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E30E0A-A79C-4075-930D-E59F3D4C38E7}"/>
              </a:ext>
            </a:extLst>
          </p:cNvPr>
          <p:cNvSpPr txBox="1"/>
          <p:nvPr/>
        </p:nvSpPr>
        <p:spPr>
          <a:xfrm>
            <a:off x="7969150" y="0"/>
            <a:ext cx="923330" cy="685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/>
              <a:t>算法导论（原书第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版）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计算机科学丛书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 </a:t>
            </a:r>
            <a:r>
              <a:rPr lang="en-US" altLang="zh-CN" sz="2400" b="1" dirty="0"/>
              <a:t>[Introduction to Algorithms, third edition]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D0A4F3-472B-41F0-9C85-314974568A1D}"/>
              </a:ext>
            </a:extLst>
          </p:cNvPr>
          <p:cNvSpPr txBox="1"/>
          <p:nvPr/>
        </p:nvSpPr>
        <p:spPr>
          <a:xfrm>
            <a:off x="6876256" y="0"/>
            <a:ext cx="1107996" cy="68671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Thomas </a:t>
            </a:r>
            <a:r>
              <a:rPr lang="en-US" altLang="zh-CN" dirty="0" err="1"/>
              <a:t>H.Cormen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Charles </a:t>
            </a:r>
            <a:r>
              <a:rPr lang="en-US" altLang="zh-CN" dirty="0" err="1"/>
              <a:t>E.Leiserson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Ronald </a:t>
            </a:r>
            <a:r>
              <a:rPr lang="en-US" altLang="zh-CN" dirty="0" err="1"/>
              <a:t>L.Rivest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Clifford Stein </a:t>
            </a:r>
            <a:r>
              <a:rPr lang="zh-CN" altLang="en-US" dirty="0"/>
              <a:t>著，殷建平，徐云，王刚 等 译</a:t>
            </a:r>
            <a:endParaRPr lang="en-US" altLang="zh-CN" dirty="0"/>
          </a:p>
          <a:p>
            <a:pPr algn="ctr"/>
            <a:r>
              <a:rPr lang="zh-CN" altLang="en-US" sz="2400" b="1" dirty="0"/>
              <a:t>机械工业出版社</a:t>
            </a:r>
          </a:p>
        </p:txBody>
      </p:sp>
    </p:spTree>
    <p:extLst>
      <p:ext uri="{BB962C8B-B14F-4D97-AF65-F5344CB8AC3E}">
        <p14:creationId xmlns:p14="http://schemas.microsoft.com/office/powerpoint/2010/main" val="57015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33909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8B71E5A-2A96-4E8B-BF0C-E418BC715A4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5011737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E92310-9625-4C06-933D-18B63B10304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4730750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C63B5D0-F47D-4CC9-B5DA-2CC636EB781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6624637" cy="3673475"/>
          </a:xfrm>
          <a:noFill/>
          <a:ln/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A7C3F94-B2CB-4DDD-9C0E-25CE84CCCA0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592931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B3FDE4B-DA9B-4EDB-84BD-E436444E08F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741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E8B3F71-B4C2-4251-96F9-B84006945E45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13593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311122-B352-479C-94E5-6791554CD00B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合并两个已排序数组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920037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AFFD225-542F-49BE-AB70-3ECA1E9AA1A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合并两个已排序数组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208962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CEB8A01-8574-42A9-B889-3ACB510B89B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0" y="4941888"/>
            <a:ext cx="4392613" cy="191611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合并</a:t>
            </a:r>
            <a:r>
              <a:rPr lang="en-US" altLang="zh-CN" sz="2800" dirty="0"/>
              <a:t>n</a:t>
            </a:r>
            <a:r>
              <a:rPr lang="zh-CN" altLang="en-US" sz="2800" dirty="0"/>
              <a:t>个项需要时间</a:t>
            </a:r>
            <a:r>
              <a:rPr lang="en-US" altLang="zh-CN" sz="2800" dirty="0"/>
              <a:t>= </a:t>
            </a:r>
          </a:p>
          <a:p>
            <a:pPr algn="ctr">
              <a:buFontTx/>
              <a:buNone/>
            </a:pPr>
            <a:r>
              <a:rPr lang="en-US" altLang="zh-CN" sz="2800" dirty="0"/>
              <a:t> (</a:t>
            </a:r>
            <a:r>
              <a:rPr lang="zh-CN" altLang="en-US" sz="2800" dirty="0"/>
              <a:t>线性时间）。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459788" cy="3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349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8469352"/>
              </p:ext>
            </p:extLst>
          </p:nvPr>
        </p:nvGraphicFramePr>
        <p:xfrm>
          <a:off x="5652120" y="4959350"/>
          <a:ext cx="9461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4" imgW="342720" imgH="203040" progId="Equation.3">
                  <p:embed/>
                </p:oleObj>
              </mc:Choice>
              <mc:Fallback>
                <p:oleObj name="公式" r:id="rId4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959350"/>
                        <a:ext cx="9461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合并两个已排序数组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F142-35AE-46F6-9774-654A760B7C39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5E7D-57D9-424E-B630-793EF4EA9136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endParaRPr lang="en-US" altLang="zh-CN" dirty="0"/>
          </a:p>
          <a:p>
            <a:r>
              <a:rPr lang="zh-CN" altLang="en-US" dirty="0"/>
              <a:t>从插入排序说算法分析</a:t>
            </a:r>
            <a:endParaRPr lang="en-US" altLang="zh-CN" dirty="0"/>
          </a:p>
          <a:p>
            <a:r>
              <a:rPr lang="zh-CN" altLang="en-US" dirty="0"/>
              <a:t>渐进确界、渐进分析</a:t>
            </a:r>
            <a:endParaRPr lang="en-US" altLang="zh-CN" dirty="0"/>
          </a:p>
          <a:p>
            <a:r>
              <a:rPr lang="zh-CN" altLang="en-US" dirty="0"/>
              <a:t>合并排序的渐进分析</a:t>
            </a:r>
            <a:endParaRPr lang="en-US" altLang="zh-CN" dirty="0"/>
          </a:p>
          <a:p>
            <a:r>
              <a:rPr lang="zh-CN" altLang="en-US" dirty="0"/>
              <a:t>递归式、递归树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B1F1986-2DFA-470F-BC79-E2CEB15268C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0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/>
              <a:t>不严谨：应该是</a:t>
            </a:r>
          </a:p>
        </p:txBody>
      </p:sp>
      <p:pic>
        <p:nvPicPr>
          <p:cNvPr id="59398" name="Picture 6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458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939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356100" y="4735513"/>
          <a:ext cx="36068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4" imgW="1295280" imgH="228600" progId="Equation.3">
                  <p:embed/>
                </p:oleObj>
              </mc:Choice>
              <mc:Fallback>
                <p:oleObj name="公式" r:id="rId4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35513"/>
                        <a:ext cx="36068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971550" y="4724400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solidFill>
                  <a:srgbClr val="FF3300"/>
                </a:solidFill>
              </a:rPr>
              <a:t>此处不严谨</a:t>
            </a:r>
            <a:r>
              <a:rPr lang="zh-CN" altLang="en-US" sz="2800" b="0"/>
              <a:t>：应该是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971550" y="5373688"/>
            <a:ext cx="4679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/>
              <a:t>但是对渐进分析没有影响</a:t>
            </a:r>
          </a:p>
          <a:p>
            <a:endParaRPr lang="en-US" altLang="zh-CN" sz="280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分析合并排序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E42C-75D0-4A1B-B9E9-4C548629DF23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5E7D-57D9-424E-B630-793EF4EA9136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84538"/>
            <a:ext cx="8002588" cy="2841625"/>
          </a:xfrm>
        </p:spPr>
        <p:txBody>
          <a:bodyPr/>
          <a:lstStyle/>
          <a:p>
            <a:pPr>
              <a:buClr>
                <a:srgbClr val="FF3300"/>
              </a:buClr>
            </a:pPr>
            <a:r>
              <a:rPr lang="zh-CN" altLang="en-US" sz="2800" dirty="0"/>
              <a:t>当</a:t>
            </a:r>
            <a:r>
              <a:rPr lang="en-US" altLang="zh-CN" sz="2800" i="1" dirty="0"/>
              <a:t>n</a:t>
            </a:r>
            <a:r>
              <a:rPr lang="zh-CN" altLang="en-US" sz="2800" dirty="0"/>
              <a:t>足够小的时候，我们通常忽略起始状态                    ，但仅仅是在它对递归的渐进分析的结果没有影响的时候。</a:t>
            </a:r>
          </a:p>
          <a:p>
            <a:pPr>
              <a:buClr>
                <a:srgbClr val="FF3300"/>
              </a:buClr>
            </a:pPr>
            <a:r>
              <a:rPr lang="zh-CN" altLang="en-US" sz="2800" dirty="0"/>
              <a:t>找</a:t>
            </a:r>
            <a:r>
              <a:rPr lang="en-US" altLang="zh-CN" sz="2800" i="1" dirty="0">
                <a:solidFill>
                  <a:schemeClr val="hlink"/>
                </a:solidFill>
                <a:latin typeface="Bookman Old Style" pitchFamily="18" charset="0"/>
              </a:rPr>
              <a:t>T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en-US" altLang="zh-CN" sz="2800" i="1" dirty="0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zh-CN" altLang="en-US" sz="2800" dirty="0"/>
              <a:t>上界的方法？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691197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3784600"/>
          <a:ext cx="187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4" imgW="749160" imgH="203040" progId="Equation.3">
                  <p:embed/>
                </p:oleObj>
              </mc:Choice>
              <mc:Fallback>
                <p:oleObj name="公式" r:id="rId4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4600"/>
                        <a:ext cx="1873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合并排序的递归表示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13EA-C677-40ED-93D5-52699F46E155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5E7D-57D9-424E-B630-793EF4EA9136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>
                <a:solidFill>
                  <a:schemeClr val="hlink"/>
                </a:solidFill>
              </a:rPr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1D65B2B-179D-4B55-8047-DCBDA25A54D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6452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20938"/>
            <a:ext cx="158432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0531719-E3F9-42B0-A528-63CCD877DF5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92375"/>
            <a:ext cx="401955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A7B25C3-21A7-408D-B780-7C23A91D008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92375"/>
            <a:ext cx="6564312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CC31FCB-3B75-4517-98D0-DE66A3CAB5C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7178675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A5AC294-6384-4058-A2A1-4C0933898F2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9500"/>
            <a:ext cx="7451725" cy="348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1EA015-7B0E-43CC-A367-B84F7B8D4B2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8064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8458D71-F207-4938-8C6F-8E0DF99A583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8675688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79FEAD1-AE40-456A-855F-34FC5E14C1D4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2924175"/>
            <a:ext cx="4038600" cy="3489325"/>
          </a:xfrm>
        </p:spPr>
        <p:txBody>
          <a:bodyPr/>
          <a:lstStyle/>
          <a:p>
            <a:pPr>
              <a:buClr>
                <a:srgbClr val="FF3300"/>
              </a:buClr>
            </a:pPr>
            <a:r>
              <a:rPr lang="zh-CN" altLang="en-US"/>
              <a:t>模块化	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正确性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可维护性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功能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健壮性</a:t>
            </a:r>
          </a:p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2924175"/>
            <a:ext cx="4038600" cy="3489325"/>
          </a:xfrm>
        </p:spPr>
        <p:txBody>
          <a:bodyPr/>
          <a:lstStyle/>
          <a:p>
            <a:pPr>
              <a:buClr>
                <a:srgbClr val="FF3300"/>
              </a:buClr>
            </a:pPr>
            <a:r>
              <a:rPr lang="zh-CN" altLang="en-US"/>
              <a:t>用户友好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编程时间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简单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可扩展性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可靠性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4213" y="1341438"/>
            <a:ext cx="7724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0" i="1"/>
              <a:t>计算机程序性能和资源使用的理论分析</a:t>
            </a:r>
          </a:p>
          <a:p>
            <a:endParaRPr lang="en-US" altLang="zh-CN" sz="3200" b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27088" y="2205038"/>
            <a:ext cx="6697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/>
              <a:t>什么比性能更加重要？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03213E-94C8-4177-9156-0E1618326B3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76475"/>
            <a:ext cx="849630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BE3975E-EBC5-470E-B36D-8A231501D29F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8435975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6BC3DFF-0456-49E9-8C0B-BC32449BAB75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求解                            ，</a:t>
            </a:r>
            <a:r>
              <a:rPr lang="zh-CN" altLang="en-US" i="1"/>
              <a:t>      </a:t>
            </a:r>
            <a:r>
              <a:rPr lang="zh-CN" altLang="en-US"/>
              <a:t>且为常数。</a:t>
            </a:r>
          </a:p>
        </p:txBody>
      </p:sp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882015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1432151"/>
            <a:ext cx="2736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5" y="1446665"/>
            <a:ext cx="865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0E52DC8-92DA-478B-BB58-761496C05B3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3300"/>
              </a:buClr>
            </a:pPr>
            <a:r>
              <a:rPr lang="en-US" altLang="zh-CN"/>
              <a:t>             </a:t>
            </a:r>
            <a:r>
              <a:rPr lang="zh-CN" altLang="en-US"/>
              <a:t>增长的比          慢的多。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因此，合并排序的渐进性比插入排序要好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实际上，合并排序在</a:t>
            </a:r>
            <a:r>
              <a:rPr lang="en-US" altLang="zh-CN"/>
              <a:t>n&gt;30</a:t>
            </a:r>
            <a:r>
              <a:rPr lang="zh-CN" altLang="en-US"/>
              <a:t>左右的时候开始性能比插入排序好</a:t>
            </a:r>
          </a:p>
          <a:p>
            <a:pPr>
              <a:buClr>
                <a:srgbClr val="FF3300"/>
              </a:buClr>
            </a:pPr>
            <a:r>
              <a:rPr lang="zh-CN" altLang="en-US"/>
              <a:t>自己测试一下！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2" y="1470270"/>
            <a:ext cx="1482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24" y="1470270"/>
            <a:ext cx="8636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D298BBA-2380-405F-A4CB-29BD9A28436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为什么要研究算法和性能？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算法帮助我们理解</a:t>
            </a:r>
            <a:r>
              <a:rPr lang="zh-CN" altLang="en-US" dirty="0">
                <a:solidFill>
                  <a:srgbClr val="FF3300"/>
                </a:solidFill>
              </a:rPr>
              <a:t>可伸缩性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性能常常能决定什么是可行的什么是不可 行的。</a:t>
            </a:r>
          </a:p>
          <a:p>
            <a:r>
              <a:rPr lang="zh-CN" altLang="en-US" dirty="0"/>
              <a:t>算法分析提供了讨论程序行为的</a:t>
            </a:r>
            <a:r>
              <a:rPr lang="zh-CN" altLang="en-US" dirty="0">
                <a:solidFill>
                  <a:srgbClr val="FF3300"/>
                </a:solidFill>
              </a:rPr>
              <a:t>语言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算法性能的课程综合了其他计算资源。</a:t>
            </a:r>
          </a:p>
          <a:p>
            <a:r>
              <a:rPr lang="zh-CN" altLang="en-US" dirty="0"/>
              <a:t>速度很有趣！</a:t>
            </a:r>
          </a:p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DE3600D-F530-4005-A413-963367C5802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输入</a:t>
            </a:r>
            <a:r>
              <a:rPr lang="zh-CN" altLang="en-US" sz="2800"/>
              <a:t>： 数列 </a:t>
            </a:r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输出</a:t>
            </a:r>
            <a:r>
              <a:rPr lang="zh-CN" altLang="en-US" sz="2800"/>
              <a:t> ： 排列                                  使得</a:t>
            </a:r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r>
              <a:rPr lang="zh-CN" altLang="en-US" sz="2800"/>
              <a:t>			例如：</a:t>
            </a:r>
          </a:p>
          <a:p>
            <a:pPr>
              <a:buFontTx/>
              <a:buNone/>
            </a:pPr>
            <a:r>
              <a:rPr lang="zh-CN" altLang="en-US" sz="2800"/>
              <a:t>				</a:t>
            </a:r>
            <a:r>
              <a:rPr lang="zh-CN" altLang="en-US" sz="2800">
                <a:solidFill>
                  <a:srgbClr val="FF3300"/>
                </a:solidFill>
              </a:rPr>
              <a:t>输入</a:t>
            </a:r>
            <a:r>
              <a:rPr lang="zh-CN" altLang="en-US" sz="2800"/>
              <a:t>： </a:t>
            </a:r>
            <a:r>
              <a:rPr kumimoji="1" lang="en-US" altLang="zh-CN" sz="2800">
                <a:solidFill>
                  <a:schemeClr val="hlink"/>
                </a:solidFill>
                <a:ea typeface="PMingLiU" pitchFamily="18" charset="-120"/>
              </a:rPr>
              <a:t>8 2 4 9 3</a:t>
            </a:r>
            <a:r>
              <a:rPr lang="en-US" altLang="zh-CN" sz="2800"/>
              <a:t> </a:t>
            </a:r>
            <a:r>
              <a:rPr kumimoji="1" lang="en-US" altLang="zh-CN" sz="2800">
                <a:solidFill>
                  <a:schemeClr val="hlink"/>
                </a:solidFill>
                <a:ea typeface="PMingLiU" pitchFamily="18" charset="-120"/>
              </a:rPr>
              <a:t>6 </a:t>
            </a:r>
          </a:p>
          <a:p>
            <a:pPr>
              <a:buFontTx/>
              <a:buNone/>
            </a:pPr>
            <a:r>
              <a:rPr lang="en-US" altLang="zh-CN" sz="2800"/>
              <a:t>				</a:t>
            </a:r>
            <a:r>
              <a:rPr lang="zh-CN" altLang="en-US" sz="2800">
                <a:solidFill>
                  <a:srgbClr val="FF3300"/>
                </a:solidFill>
              </a:rPr>
              <a:t>输出</a:t>
            </a:r>
            <a:r>
              <a:rPr lang="zh-CN" altLang="en-US" sz="2800"/>
              <a:t>： </a:t>
            </a:r>
            <a:r>
              <a:rPr kumimoji="1" lang="en-US" altLang="zh-CN" sz="2800">
                <a:solidFill>
                  <a:schemeClr val="hlink"/>
                </a:solidFill>
                <a:ea typeface="PMingLiU" pitchFamily="18" charset="-120"/>
              </a:rPr>
              <a:t>2 3 4 6 8 9</a:t>
            </a:r>
            <a:r>
              <a:rPr lang="en-US" altLang="zh-CN" sz="2800"/>
              <a:t> 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1484313"/>
          <a:ext cx="23764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公式" r:id="rId3" imgW="812520" imgH="253800" progId="Equation.3">
                  <p:embed/>
                </p:oleObj>
              </mc:Choice>
              <mc:Fallback>
                <p:oleObj name="公式" r:id="rId3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23764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762250" y="2528888"/>
          <a:ext cx="2673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公式" r:id="rId5" imgW="914400" imgH="279360" progId="Equation.3">
                  <p:embed/>
                </p:oleObj>
              </mc:Choice>
              <mc:Fallback>
                <p:oleObj name="公式" r:id="rId5" imgW="914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528888"/>
                        <a:ext cx="2673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573712"/>
              </p:ext>
            </p:extLst>
          </p:nvPr>
        </p:nvGraphicFramePr>
        <p:xfrm>
          <a:off x="1835150" y="3468688"/>
          <a:ext cx="2673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68688"/>
                        <a:ext cx="2673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排序问题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4903-E90C-4551-A2E4-DF795C4ED494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5E7D-57D9-424E-B630-793EF4EA91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4067175" y="1773238"/>
            <a:ext cx="5076825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b="0"/>
              <a:t>I</a:t>
            </a:r>
            <a:r>
              <a:rPr lang="en-US" altLang="zh-TW" sz="1600" b="0"/>
              <a:t>NSERTION</a:t>
            </a:r>
            <a:r>
              <a:rPr lang="en-US" altLang="zh-TW" b="0"/>
              <a:t>-S</a:t>
            </a:r>
            <a:r>
              <a:rPr lang="en-US" altLang="zh-TW" sz="1600" b="0"/>
              <a:t>ORT</a:t>
            </a:r>
            <a:r>
              <a:rPr lang="en-US" altLang="zh-TW" b="0"/>
              <a:t> </a:t>
            </a:r>
            <a:r>
              <a:rPr lang="en-US" altLang="zh-TW" b="0">
                <a:solidFill>
                  <a:schemeClr val="hlink"/>
                </a:solidFill>
              </a:rPr>
              <a:t>(</a:t>
            </a:r>
            <a:r>
              <a:rPr lang="en-US" altLang="zh-TW" b="0" i="1">
                <a:solidFill>
                  <a:schemeClr val="hlink"/>
                </a:solidFill>
              </a:rPr>
              <a:t>A</a:t>
            </a:r>
            <a:r>
              <a:rPr lang="en-US" altLang="zh-TW" b="0">
                <a:solidFill>
                  <a:schemeClr val="hlink"/>
                </a:solidFill>
              </a:rPr>
              <a:t>, </a:t>
            </a:r>
            <a:r>
              <a:rPr lang="en-US" altLang="zh-TW" b="0" i="1">
                <a:solidFill>
                  <a:schemeClr val="hlink"/>
                </a:solidFill>
              </a:rPr>
              <a:t>n</a:t>
            </a:r>
            <a:r>
              <a:rPr lang="en-US" altLang="zh-TW" b="0">
                <a:solidFill>
                  <a:schemeClr val="hlink"/>
                </a:solidFill>
              </a:rPr>
              <a:t>)</a:t>
            </a:r>
            <a:r>
              <a:rPr lang="en-US" altLang="zh-TW" b="0"/>
              <a:t>        </a:t>
            </a:r>
            <a:r>
              <a:rPr lang="en-US" altLang="zh-TW" b="0">
                <a:solidFill>
                  <a:srgbClr val="CC3300"/>
                </a:solidFill>
              </a:rPr>
              <a:t>⊳</a:t>
            </a:r>
            <a:r>
              <a:rPr lang="en-US" altLang="zh-TW" b="0"/>
              <a:t> </a:t>
            </a:r>
            <a:r>
              <a:rPr lang="en-US" altLang="zh-TW" b="0" i="1">
                <a:solidFill>
                  <a:schemeClr val="hlink"/>
                </a:solidFill>
              </a:rPr>
              <a:t>A</a:t>
            </a:r>
            <a:r>
              <a:rPr lang="en-US" altLang="zh-TW" b="0">
                <a:solidFill>
                  <a:schemeClr val="hlink"/>
                </a:solidFill>
              </a:rPr>
              <a:t>[1 . . </a:t>
            </a:r>
            <a:r>
              <a:rPr lang="en-US" altLang="zh-TW" b="0" i="1">
                <a:solidFill>
                  <a:schemeClr val="hlink"/>
                </a:solidFill>
              </a:rPr>
              <a:t>n</a:t>
            </a:r>
            <a:r>
              <a:rPr lang="en-US" altLang="zh-TW" b="0">
                <a:solidFill>
                  <a:schemeClr val="hlink"/>
                </a:solidFill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for </a:t>
            </a:r>
            <a:r>
              <a:rPr lang="en-US" altLang="zh-TW" b="0" i="1">
                <a:solidFill>
                  <a:schemeClr val="hlink"/>
                </a:solidFill>
              </a:rPr>
              <a:t>j</a:t>
            </a:r>
            <a:r>
              <a:rPr lang="en-US" altLang="zh-TW" b="0">
                <a:solidFill>
                  <a:schemeClr val="hlink"/>
                </a:solidFill>
              </a:rPr>
              <a:t> ←2</a:t>
            </a:r>
            <a:r>
              <a:rPr lang="en-US" altLang="zh-TW" b="0"/>
              <a:t> to </a:t>
            </a:r>
            <a:r>
              <a:rPr lang="en-US" altLang="zh-TW" b="0" i="1">
                <a:solidFill>
                  <a:schemeClr val="hlink"/>
                </a:solidFill>
              </a:rPr>
              <a:t>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  do </a:t>
            </a:r>
            <a:r>
              <a:rPr lang="en-US" altLang="zh-TW" b="0" i="1">
                <a:solidFill>
                  <a:schemeClr val="hlink"/>
                </a:solidFill>
              </a:rPr>
              <a:t>key</a:t>
            </a:r>
            <a:r>
              <a:rPr lang="en-US" altLang="zh-TW" b="0">
                <a:solidFill>
                  <a:schemeClr val="hlink"/>
                </a:solidFill>
              </a:rPr>
              <a:t> ← </a:t>
            </a:r>
            <a:r>
              <a:rPr lang="en-US" altLang="zh-TW" b="0" i="1">
                <a:solidFill>
                  <a:schemeClr val="hlink"/>
                </a:solidFill>
              </a:rPr>
              <a:t>A</a:t>
            </a:r>
            <a:r>
              <a:rPr lang="en-US" altLang="zh-TW" b="0">
                <a:solidFill>
                  <a:schemeClr val="hlink"/>
                </a:solidFill>
              </a:rPr>
              <a:t>[ </a:t>
            </a:r>
            <a:r>
              <a:rPr lang="en-US" altLang="zh-TW" b="0" i="1">
                <a:solidFill>
                  <a:schemeClr val="hlink"/>
                </a:solidFill>
              </a:rPr>
              <a:t>j</a:t>
            </a:r>
            <a:r>
              <a:rPr lang="en-US" altLang="zh-TW" b="0">
                <a:solidFill>
                  <a:schemeClr val="hlink"/>
                </a:solidFill>
              </a:rPr>
              <a:t>]</a:t>
            </a:r>
            <a:r>
              <a:rPr lang="en-US" altLang="zh-TW" b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         </a:t>
            </a:r>
            <a:r>
              <a:rPr lang="en-US" altLang="zh-TW" b="0" i="1">
                <a:solidFill>
                  <a:schemeClr val="hlink"/>
                </a:solidFill>
              </a:rPr>
              <a:t>i</a:t>
            </a:r>
            <a:r>
              <a:rPr lang="en-US" altLang="zh-TW" b="0">
                <a:solidFill>
                  <a:schemeClr val="hlink"/>
                </a:solidFill>
              </a:rPr>
              <a:t> ← </a:t>
            </a:r>
            <a:r>
              <a:rPr lang="en-US" altLang="zh-TW" b="0" i="1">
                <a:solidFill>
                  <a:schemeClr val="hlink"/>
                </a:solidFill>
              </a:rPr>
              <a:t>j</a:t>
            </a:r>
            <a:r>
              <a:rPr lang="en-US" altLang="zh-TW" b="0">
                <a:solidFill>
                  <a:schemeClr val="hlink"/>
                </a:solidFill>
              </a:rPr>
              <a:t> –1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         while </a:t>
            </a:r>
            <a:r>
              <a:rPr lang="en-US" altLang="zh-TW" b="0" i="1">
                <a:solidFill>
                  <a:schemeClr val="hlink"/>
                </a:solidFill>
              </a:rPr>
              <a:t>i</a:t>
            </a:r>
            <a:r>
              <a:rPr lang="en-US" altLang="zh-TW" b="0">
                <a:solidFill>
                  <a:schemeClr val="hlink"/>
                </a:solidFill>
              </a:rPr>
              <a:t> &gt;</a:t>
            </a:r>
            <a:r>
              <a:rPr lang="en-US" altLang="zh-TW" b="0"/>
              <a:t> 0 and </a:t>
            </a:r>
            <a:r>
              <a:rPr lang="en-US" altLang="zh-TW" b="0" i="1">
                <a:solidFill>
                  <a:schemeClr val="hlink"/>
                </a:solidFill>
              </a:rPr>
              <a:t>A</a:t>
            </a:r>
            <a:r>
              <a:rPr lang="en-US" altLang="zh-TW" b="0">
                <a:solidFill>
                  <a:schemeClr val="hlink"/>
                </a:solidFill>
              </a:rPr>
              <a:t>[</a:t>
            </a:r>
            <a:r>
              <a:rPr lang="en-US" altLang="zh-TW" b="0" i="1">
                <a:solidFill>
                  <a:schemeClr val="hlink"/>
                </a:solidFill>
              </a:rPr>
              <a:t>i</a:t>
            </a:r>
            <a:r>
              <a:rPr lang="en-US" altLang="zh-TW" b="0">
                <a:solidFill>
                  <a:schemeClr val="hlink"/>
                </a:solidFill>
              </a:rPr>
              <a:t>] &gt; </a:t>
            </a:r>
            <a:r>
              <a:rPr lang="en-US" altLang="zh-TW" b="0" i="1">
                <a:solidFill>
                  <a:schemeClr val="hlink"/>
                </a:solidFill>
              </a:rPr>
              <a:t>key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                  do </a:t>
            </a:r>
            <a:r>
              <a:rPr lang="en-US" altLang="zh-TW" b="0">
                <a:solidFill>
                  <a:schemeClr val="hlink"/>
                </a:solidFill>
              </a:rPr>
              <a:t>A[i+1] ← A[i]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                       </a:t>
            </a:r>
            <a:r>
              <a:rPr lang="en-US" altLang="zh-TW" b="0" i="1">
                <a:solidFill>
                  <a:schemeClr val="hlink"/>
                </a:solidFill>
              </a:rPr>
              <a:t>i</a:t>
            </a:r>
            <a:r>
              <a:rPr lang="en-US" altLang="zh-TW" b="0">
                <a:solidFill>
                  <a:schemeClr val="hlink"/>
                </a:solidFill>
              </a:rPr>
              <a:t> ← </a:t>
            </a:r>
            <a:r>
              <a:rPr lang="en-US" altLang="zh-TW" b="0" i="1">
                <a:solidFill>
                  <a:schemeClr val="hlink"/>
                </a:solidFill>
              </a:rPr>
              <a:t>i –1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b="0"/>
              <a:t>                 </a:t>
            </a:r>
            <a:r>
              <a:rPr lang="en-US" altLang="zh-TW" b="0" i="1">
                <a:solidFill>
                  <a:schemeClr val="hlink"/>
                </a:solidFill>
              </a:rPr>
              <a:t>A</a:t>
            </a:r>
            <a:r>
              <a:rPr lang="en-US" altLang="zh-TW" b="0">
                <a:solidFill>
                  <a:schemeClr val="hlink"/>
                </a:solidFill>
              </a:rPr>
              <a:t>[</a:t>
            </a:r>
            <a:r>
              <a:rPr lang="en-US" altLang="zh-TW" b="0" i="1">
                <a:solidFill>
                  <a:schemeClr val="hlink"/>
                </a:solidFill>
              </a:rPr>
              <a:t>i</a:t>
            </a:r>
            <a:r>
              <a:rPr lang="en-US" altLang="zh-TW" b="0">
                <a:solidFill>
                  <a:schemeClr val="hlink"/>
                </a:solidFill>
              </a:rPr>
              <a:t>+1] = </a:t>
            </a:r>
            <a:r>
              <a:rPr lang="en-US" altLang="zh-TW" b="0" i="1">
                <a:solidFill>
                  <a:schemeClr val="hlink"/>
                </a:solidFill>
              </a:rPr>
              <a:t>key</a:t>
            </a:r>
            <a:endParaRPr lang="en-US" altLang="zh-TW" sz="3200" b="0"/>
          </a:p>
        </p:txBody>
      </p:sp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628775"/>
            <a:ext cx="38258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1116013" y="27797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en-US" sz="2800" b="0">
                <a:solidFill>
                  <a:srgbClr val="CC3300"/>
                </a:solidFill>
                <a:latin typeface="宋体"/>
              </a:rPr>
              <a:t>“</a:t>
            </a:r>
            <a:r>
              <a:rPr kumimoji="1" lang="zh-CN" altLang="en-US" sz="2800" b="0">
                <a:solidFill>
                  <a:srgbClr val="CC3300"/>
                </a:solidFill>
              </a:rPr>
              <a:t>伪代码</a:t>
            </a:r>
            <a:r>
              <a:rPr kumimoji="1" lang="zh-TW" altLang="en-US" sz="2800" b="0">
                <a:solidFill>
                  <a:srgbClr val="CC3300"/>
                </a:solidFill>
                <a:latin typeface="宋体"/>
              </a:rPr>
              <a:t>”</a:t>
            </a:r>
            <a:endParaRPr kumimoji="1" lang="zh-TW" altLang="en-US" b="0"/>
          </a:p>
        </p:txBody>
      </p:sp>
      <p:grpSp>
        <p:nvGrpSpPr>
          <p:cNvPr id="76812" name="Group 12"/>
          <p:cNvGrpSpPr>
            <a:grpSpLocks/>
          </p:cNvGrpSpPr>
          <p:nvPr/>
        </p:nvGrpSpPr>
        <p:grpSpPr bwMode="auto">
          <a:xfrm>
            <a:off x="1493838" y="4637088"/>
            <a:ext cx="5481637" cy="1466850"/>
            <a:chOff x="941" y="2921"/>
            <a:chExt cx="3453" cy="924"/>
          </a:xfrm>
        </p:grpSpPr>
        <p:pic>
          <p:nvPicPr>
            <p:cNvPr id="76813" name="Picture 13" descr="Y7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39" b="49141"/>
            <a:stretch>
              <a:fillRect/>
            </a:stretch>
          </p:blipFill>
          <p:spPr bwMode="auto">
            <a:xfrm>
              <a:off x="1292" y="2931"/>
              <a:ext cx="3102" cy="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1882" y="2931"/>
              <a:ext cx="1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400" b="0" i="1">
                  <a:ea typeface="PMingLiU" pitchFamily="18" charset="-120"/>
                </a:rPr>
                <a:t>i</a:t>
              </a:r>
              <a:endParaRPr kumimoji="1" lang="en-US" altLang="zh-TW" b="0">
                <a:ea typeface="PMingLiU" pitchFamily="18" charset="-120"/>
              </a:endParaRP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941" y="3154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0">
                  <a:ea typeface="PMingLiU" pitchFamily="18" charset="-120"/>
                </a:rPr>
                <a:t>A:</a:t>
              </a: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655" y="361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solidFill>
                    <a:srgbClr val="CC3300"/>
                  </a:solidFill>
                  <a:ea typeface="PMingLiU" pitchFamily="18" charset="-120"/>
                </a:rPr>
                <a:t>有序的</a:t>
              </a:r>
              <a:endParaRPr kumimoji="1" lang="zh-CN" altLang="en-US" b="0">
                <a:ea typeface="PMingLiU" pitchFamily="18" charset="-120"/>
              </a:endParaRP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2562" y="352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0" i="1">
                  <a:solidFill>
                    <a:schemeClr val="hlink"/>
                  </a:solidFill>
                  <a:ea typeface="PMingLiU" pitchFamily="18" charset="-120"/>
                </a:rPr>
                <a:t>键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4181" y="292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400" b="0">
                  <a:ea typeface="PMingLiU" pitchFamily="18" charset="-120"/>
                </a:rPr>
                <a:t>n</a:t>
              </a:r>
              <a:endParaRPr kumimoji="1" lang="en-US" altLang="zh-TW" b="0">
                <a:ea typeface="PMingLiU" pitchFamily="18" charset="-120"/>
              </a:endParaRP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2608" y="2921"/>
              <a:ext cx="1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400" b="0">
                  <a:ea typeface="PMingLiU" pitchFamily="18" charset="-120"/>
                </a:rPr>
                <a:t>j</a:t>
              </a:r>
              <a:endParaRPr kumimoji="1" lang="en-US" altLang="zh-TW" b="0">
                <a:ea typeface="PMingLiU" pitchFamily="18" charset="-120"/>
              </a:endParaRP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1247" y="293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1400" b="0">
                  <a:ea typeface="PMingLiU" pitchFamily="18" charset="-120"/>
                </a:rPr>
                <a:t>1</a:t>
              </a:r>
              <a:endParaRPr kumimoji="1" lang="en-US" altLang="zh-TW" b="0">
                <a:ea typeface="PMingLiU" pitchFamily="18" charset="-120"/>
              </a:endParaRP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93986B4-C453-432C-BE77-DC7BBF15C3B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插入排序例子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4676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6C417FE-8903-4EEC-9CEA-C25A2FEC039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1230</Words>
  <Application>Microsoft Office PowerPoint</Application>
  <PresentationFormat>全屏显示(4:3)</PresentationFormat>
  <Paragraphs>325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PMingLiU</vt:lpstr>
      <vt:lpstr>仿宋</vt:lpstr>
      <vt:lpstr>黑体</vt:lpstr>
      <vt:lpstr>宋体</vt:lpstr>
      <vt:lpstr>Arial</vt:lpstr>
      <vt:lpstr>Bookman Old Style</vt:lpstr>
      <vt:lpstr>Calibri</vt:lpstr>
      <vt:lpstr>Times New Roman</vt:lpstr>
      <vt:lpstr>Wingdings</vt:lpstr>
      <vt:lpstr>Office 主题</vt:lpstr>
      <vt:lpstr>公式</vt:lpstr>
      <vt:lpstr>Equation</vt:lpstr>
      <vt:lpstr>算法分析与设计</vt:lpstr>
      <vt:lpstr>PowerPoint 演示文稿</vt:lpstr>
      <vt:lpstr>PowerPoint 演示文稿</vt:lpstr>
      <vt:lpstr>纲要</vt:lpstr>
      <vt:lpstr>算法分析</vt:lpstr>
      <vt:lpstr>为什么要研究算法和性能？</vt:lpstr>
      <vt:lpstr>排序问题</vt:lpstr>
      <vt:lpstr>插入排序</vt:lpstr>
      <vt:lpstr>插入排序例子</vt:lpstr>
      <vt:lpstr>插入排序例子</vt:lpstr>
      <vt:lpstr>插入排序例子</vt:lpstr>
      <vt:lpstr>插入排序例子</vt:lpstr>
      <vt:lpstr>插入排序例子</vt:lpstr>
      <vt:lpstr>插入排序例子</vt:lpstr>
      <vt:lpstr>插入排序例子</vt:lpstr>
      <vt:lpstr>插入排序例子</vt:lpstr>
      <vt:lpstr>插入排序例子</vt:lpstr>
      <vt:lpstr>插入排序例子</vt:lpstr>
      <vt:lpstr>插入排序例子</vt:lpstr>
      <vt:lpstr>运行时间</vt:lpstr>
      <vt:lpstr>分析的类型</vt:lpstr>
      <vt:lpstr>PowerPoint 演示文稿</vt:lpstr>
      <vt:lpstr>PowerPoint 演示文稿</vt:lpstr>
      <vt:lpstr>渐进性能</vt:lpstr>
      <vt:lpstr>插入排序分析</vt:lpstr>
      <vt:lpstr>合并排序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合并两个已排序数组</vt:lpstr>
      <vt:lpstr>分析合并排序</vt:lpstr>
      <vt:lpstr>合并排序的递归表示</vt:lpstr>
      <vt:lpstr>递归树</vt:lpstr>
      <vt:lpstr>递归树</vt:lpstr>
      <vt:lpstr>递归树</vt:lpstr>
      <vt:lpstr>递归树</vt:lpstr>
      <vt:lpstr>递归树</vt:lpstr>
      <vt:lpstr>递归树</vt:lpstr>
      <vt:lpstr>递归树</vt:lpstr>
      <vt:lpstr>递归树</vt:lpstr>
      <vt:lpstr>递归树</vt:lpstr>
      <vt:lpstr>递归树</vt:lpstr>
      <vt:lpstr>递归树</vt:lpstr>
      <vt:lpstr>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594</cp:revision>
  <cp:lastPrinted>2012-11-20T01:52:54Z</cp:lastPrinted>
  <dcterms:created xsi:type="dcterms:W3CDTF">2012-10-13T08:41:11Z</dcterms:created>
  <dcterms:modified xsi:type="dcterms:W3CDTF">2020-11-16T13:59:03Z</dcterms:modified>
</cp:coreProperties>
</file>