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1" r:id="rId3"/>
    <p:sldId id="293" r:id="rId4"/>
    <p:sldId id="322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290" r:id="rId3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05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75F4B-A86F-473A-8651-ED34962A754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1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BE82D-0E40-487C-9911-2B8243D887B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3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48D0D-B63C-4FE9-9461-C61D24E36ED5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9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A1F9C-2C49-4D22-9786-5698F9368E2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4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B6020-7C9A-41BE-90F9-60AE0A250D7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9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10D98-3189-43C9-9D82-C0D03C95B34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35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EB210-D37B-491F-874F-09F31EDE5C8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9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1BC9C-7415-44D7-AF5F-1D7394482019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24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B34B75-824B-49F4-B9D3-9DA30E267074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04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55922-1B95-49AA-8D84-60404901C38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51C90-F7B3-4F96-B1B5-075B689D9C2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7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67EA5-9AA1-484C-885F-7CCDA1AD2ADD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23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4F811-2837-44DF-93B2-6B409A1AC8AB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49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5A20B-DD30-436E-AE64-E100CFF8FF89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32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4F2F6-B702-4749-8CEE-4EEFB2390D7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97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BBC74-1B80-4817-BC9F-741C8D21C98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06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8DC57-6666-4CAE-A138-E202BD384A34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13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7BABA-A5BD-428F-9F61-9C09FA2A5CD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0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343C5-866A-4C2A-B681-3DB40C7DD55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|V|*degree(u)</a:t>
            </a:r>
            <a:r>
              <a:rPr lang="zh-CN" altLang="en-US" dirty="0"/>
              <a:t>：每个节点的边都被遍历了</a:t>
            </a:r>
            <a:r>
              <a:rPr lang="en-US" altLang="zh-CN" dirty="0"/>
              <a:t>2</a:t>
            </a:r>
            <a:r>
              <a:rPr lang="zh-CN" altLang="en-US"/>
              <a:t>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190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CF8C8-BE10-4005-935F-1637DB23B96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2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394B9-0242-46C6-8364-403EE6CDCD1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7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FA060-368A-4B9A-B596-9BA959D6F53D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3E183-D9F9-4200-9044-7BD050FA010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2D8F3-0824-4365-A43B-E616B192943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4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23426-9E49-46E1-8739-EFDA7044E02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2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87B7A-ED9B-45F6-8CD1-6F929DD97774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7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D7FD3-6DA9-41CC-A267-C11DFBF593D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6EB1FD-B612-41CE-B2FB-84BD8792FFE4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5002E3-F747-44BB-8FC7-6BE59A98B63F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8E0DB9-4B28-41A0-BF3E-D75DD775928B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2C5A49-E732-4B5F-BD1E-653A94C64696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A2117A-EE78-418D-A4BC-852E04464A51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3FB0FE-9330-4C5D-82CC-7B4FD9649012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776267-6C17-4F89-95CD-3BAA6158F4F1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BBE87F-82CE-4388-986C-B704832E03AB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5897F3-B80F-4F4C-AF29-9CCDBA60A4C0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55B98-175F-437A-B302-2A902C88B2AB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C2DDFC-0042-4669-8485-D24828CC47C7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E56235-DD29-401D-AD91-3555514B1D2A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算法分析与设计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2020年12月21日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第七章 贪心算法（</a:t>
            </a:r>
            <a:r>
              <a:rPr lang="en-US" altLang="zh-CN" sz="3200" b="1" dirty="0"/>
              <a:t>I</a:t>
            </a:r>
            <a:r>
              <a:rPr lang="zh-CN" altLang="en-US" sz="3200" b="1" dirty="0"/>
              <a:t>）</a:t>
            </a:r>
            <a:br>
              <a:rPr lang="en-US" altLang="zh-CN" sz="3200" dirty="0"/>
            </a:br>
            <a:r>
              <a:rPr lang="zh-CN" altLang="en-US" sz="3200" dirty="0"/>
              <a:t>教　　师：</a:t>
            </a:r>
            <a:r>
              <a:rPr lang="zh-CN" altLang="en-US" sz="3200" b="1" dirty="0"/>
              <a:t>吴共庆、胡学钢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343400"/>
            <a:ext cx="7772400" cy="1676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D0000"/>
                </a:solidFill>
                <a:latin typeface="TimesNewRoman,Bold" charset="0"/>
              </a:rPr>
              <a:t>定理：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令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为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G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= 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E</a:t>
            </a:r>
            <a:r>
              <a:rPr lang="en-US" altLang="zh-CN" sz="2800" dirty="0">
                <a:solidFill>
                  <a:srgbClr val="008A87"/>
                </a:solidFill>
                <a:latin typeface="TimesNewRoman" charset="0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的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MST</a:t>
            </a:r>
            <a:r>
              <a:rPr lang="en-US" altLang="zh-CN" sz="2800" dirty="0">
                <a:solidFill>
                  <a:srgbClr val="000000"/>
                </a:solidFill>
                <a:latin typeface="TimesNewRoman" charset="0"/>
              </a:rPr>
              <a:t>,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并且令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A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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。假设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E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是连接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和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–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的最小加权边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那么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,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209800" y="1828800"/>
            <a:ext cx="4343400" cy="22098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altLang="zh-TW" sz="2800" b="1" i="1" dirty="0">
              <a:solidFill>
                <a:srgbClr val="CD0000"/>
              </a:solidFill>
              <a:latin typeface="TimesNewRoman,BoldItalic" charset="0"/>
            </a:endParaRPr>
          </a:p>
          <a:p>
            <a:pPr algn="ctr"/>
            <a:r>
              <a:rPr lang="zh-CN" altLang="en-US" sz="2800" b="1" i="1" dirty="0">
                <a:solidFill>
                  <a:srgbClr val="CD0000"/>
                </a:solidFill>
                <a:latin typeface="TimesNewRoman,BoldItalic" charset="0"/>
              </a:rPr>
              <a:t>贪婪选择特征</a:t>
            </a:r>
            <a:endParaRPr lang="zh-TW" altLang="en-US" sz="2800" b="1" i="1" dirty="0">
              <a:solidFill>
                <a:srgbClr val="CD0000"/>
              </a:solidFill>
              <a:latin typeface="TimesNewRoman,BoldItalic" charset="0"/>
            </a:endParaRPr>
          </a:p>
          <a:p>
            <a:pPr algn="ctr"/>
            <a:r>
              <a:rPr lang="zh-CN" altLang="en-US" sz="2800" i="1" dirty="0">
                <a:solidFill>
                  <a:srgbClr val="000000"/>
                </a:solidFill>
                <a:latin typeface="TimesNewRoman,Italic" charset="0"/>
              </a:rPr>
              <a:t>局部的最优选择</a:t>
            </a:r>
          </a:p>
          <a:p>
            <a:pPr algn="ctr"/>
            <a:r>
              <a:rPr lang="zh-CN" altLang="en-US" sz="2800" i="1" dirty="0">
                <a:solidFill>
                  <a:srgbClr val="000000"/>
                </a:solidFill>
                <a:latin typeface="TimesNewRoman,Italic" charset="0"/>
              </a:rPr>
              <a:t>全局范围内也是最优的</a:t>
            </a:r>
            <a:r>
              <a:rPr lang="en-US" altLang="zh-TW" sz="2800" i="1" dirty="0">
                <a:solidFill>
                  <a:srgbClr val="000000"/>
                </a:solidFill>
                <a:latin typeface="TimesNewRoman,Italic" charset="0"/>
              </a:rPr>
              <a:t>.</a:t>
            </a:r>
            <a:endParaRPr lang="en-US" altLang="zh-TW" sz="2800" dirty="0">
              <a:solidFill>
                <a:srgbClr val="000000"/>
              </a:solidFill>
              <a:latin typeface="TimesNewRoman,BoldItalic" charset="0"/>
            </a:endParaRPr>
          </a:p>
          <a:p>
            <a:pPr algn="ctr"/>
            <a:endParaRPr lang="en-US" altLang="zh-TW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NewRoman,Bold" charset="0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TimesNewRoman,Bold" charset="0"/>
              </a:rPr>
              <a:t>贪婪”算法的特征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3E87C99-0711-47B1-900F-B67A796768AC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034533"/>
              </p:ext>
            </p:extLst>
          </p:nvPr>
        </p:nvGraphicFramePr>
        <p:xfrm>
          <a:off x="1676400" y="1066800"/>
          <a:ext cx="653256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BMP 图像" r:id="rId4" imgW="6533333" imgH="2429214" progId="Paint.Picture">
                  <p:embed/>
                </p:oleObj>
              </mc:Choice>
              <mc:Fallback>
                <p:oleObj name="BMP 图像" r:id="rId4" imgW="6533333" imgH="24292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6532563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38200" y="1085850"/>
            <a:ext cx="547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i="1">
                <a:solidFill>
                  <a:srgbClr val="CD0000"/>
                </a:solidFill>
                <a:latin typeface="TimesNewRoman,Italic" charset="0"/>
              </a:rPr>
              <a:t>证明</a:t>
            </a:r>
            <a:r>
              <a:rPr lang="en-US" altLang="zh-TW" sz="2800" i="1">
                <a:solidFill>
                  <a:srgbClr val="CD0000"/>
                </a:solidFill>
                <a:latin typeface="TimesNewRoman,Italic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假设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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粘贴和拷贝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81000" y="19050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: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859338" y="3048000"/>
            <a:ext cx="42846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=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连接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和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的最小加权边</a:t>
            </a:r>
          </a:p>
          <a:p>
            <a:endParaRPr lang="en-US" altLang="zh-TW" sz="2800" i="1">
              <a:solidFill>
                <a:srgbClr val="008A87"/>
              </a:solidFill>
              <a:latin typeface="TimesNewRoman,Italic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990600" y="3124200"/>
            <a:ext cx="1852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685800" y="33528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685800" y="3733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NewRoman,Bold" charset="0"/>
              </a:rPr>
              <a:t>定理的证明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A08818-97C0-461A-ACCF-FD23CE6E7AA9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524000" y="1143000"/>
          <a:ext cx="65706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點陣圖影像" r:id="rId4" imgW="6571429" imgH="2438095" progId="Paint.Picture">
                  <p:embed/>
                </p:oleObj>
              </mc:Choice>
              <mc:Fallback>
                <p:oleObj name="點陣圖影像" r:id="rId4" imgW="6571429" imgH="24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43000"/>
                        <a:ext cx="657066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1000" y="19050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: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09600" y="2819400"/>
            <a:ext cx="18018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381000" y="30480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81000" y="3429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09600" y="4191000"/>
            <a:ext cx="549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考虑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中从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到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的唯一的简单路径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38200" y="1106488"/>
            <a:ext cx="547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i="1">
                <a:solidFill>
                  <a:srgbClr val="CD0000"/>
                </a:solidFill>
                <a:latin typeface="TimesNewRoman,Italic" charset="0"/>
              </a:rPr>
              <a:t>证明</a:t>
            </a:r>
            <a:r>
              <a:rPr lang="en-US" altLang="zh-TW" sz="2800" i="1">
                <a:solidFill>
                  <a:srgbClr val="CD0000"/>
                </a:solidFill>
                <a:latin typeface="TimesNewRoman,Italic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假设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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粘贴和拷贝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859338" y="3068638"/>
            <a:ext cx="42846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=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连接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和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的最小加权边</a:t>
            </a:r>
          </a:p>
          <a:p>
            <a:endParaRPr lang="en-US" altLang="zh-TW" sz="2800" i="1">
              <a:solidFill>
                <a:srgbClr val="008A87"/>
              </a:solidFill>
              <a:latin typeface="TimesNewRoman,Italic" charset="0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838200" y="1106488"/>
            <a:ext cx="547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i="1">
                <a:solidFill>
                  <a:srgbClr val="CD0000"/>
                </a:solidFill>
                <a:latin typeface="TimesNewRoman,Italic" charset="0"/>
              </a:rPr>
              <a:t>证明</a:t>
            </a:r>
            <a:r>
              <a:rPr lang="en-US" altLang="zh-TW" sz="2800" i="1">
                <a:solidFill>
                  <a:srgbClr val="CD0000"/>
                </a:solidFill>
                <a:latin typeface="TimesNewRoman,Italic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假设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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粘贴和拷贝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859338" y="3068638"/>
            <a:ext cx="42846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=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连接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和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的最小加权边</a:t>
            </a:r>
          </a:p>
          <a:p>
            <a:endParaRPr lang="en-US" altLang="zh-TW" sz="2800" i="1">
              <a:solidFill>
                <a:srgbClr val="008A87"/>
              </a:solidFill>
              <a:latin typeface="TimesNewRoman,Italic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NewRoman,Bold" charset="0"/>
              </a:rPr>
              <a:t>定理的证明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89BAF0B-4A6F-45E1-9CC0-566E7D7BD678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600200" y="1143000"/>
          <a:ext cx="6570663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點陣圖影像" r:id="rId4" imgW="6571429" imgH="2419048" progId="Paint.Picture">
                  <p:embed/>
                </p:oleObj>
              </mc:Choice>
              <mc:Fallback>
                <p:oleObj name="點陣圖影像" r:id="rId4" imgW="6571429" imgH="2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6570663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81000" y="19050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: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09600" y="2819400"/>
            <a:ext cx="1730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381000" y="30480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381000" y="3429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09600" y="4800600"/>
            <a:ext cx="7772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将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 和这条路径上的第一条边交换，这个边连接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中的一个顶点，同时连接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中的一个顶点。</a:t>
            </a:r>
            <a:endParaRPr lang="zh-TW" altLang="en-US" sz="280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09600" y="422116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考虑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中从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到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的唯一的简单路径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38200" y="1136650"/>
            <a:ext cx="547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i="1">
                <a:solidFill>
                  <a:srgbClr val="CD0000"/>
                </a:solidFill>
                <a:latin typeface="TimesNewRoman,Italic" charset="0"/>
              </a:rPr>
              <a:t>证明</a:t>
            </a:r>
            <a:r>
              <a:rPr lang="en-US" altLang="zh-TW" sz="2800" i="1">
                <a:solidFill>
                  <a:srgbClr val="CD0000"/>
                </a:solidFill>
                <a:latin typeface="TimesNewRoman,Italic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假设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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粘贴和拷贝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4859338" y="3098800"/>
            <a:ext cx="42846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=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连接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和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的最小加权边</a:t>
            </a:r>
          </a:p>
          <a:p>
            <a:endParaRPr lang="en-US" altLang="zh-TW" sz="2800" i="1">
              <a:solidFill>
                <a:srgbClr val="008A87"/>
              </a:solidFill>
              <a:latin typeface="TimesNewRoman,Italic" charset="0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38200" y="1136650"/>
            <a:ext cx="547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i="1">
                <a:solidFill>
                  <a:srgbClr val="CD0000"/>
                </a:solidFill>
                <a:latin typeface="TimesNewRoman,Italic" charset="0"/>
              </a:rPr>
              <a:t>证明</a:t>
            </a:r>
            <a:r>
              <a:rPr lang="en-US" altLang="zh-TW" sz="2800" i="1">
                <a:solidFill>
                  <a:srgbClr val="CD0000"/>
                </a:solidFill>
                <a:latin typeface="TimesNewRoman,Italic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假设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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粘贴和拷贝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859338" y="3098800"/>
            <a:ext cx="42846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=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连接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和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的最小加权边</a:t>
            </a:r>
          </a:p>
          <a:p>
            <a:endParaRPr lang="en-US" altLang="zh-TW" sz="2800" i="1">
              <a:solidFill>
                <a:srgbClr val="008A87"/>
              </a:solidFill>
              <a:latin typeface="TimesNewRoman,Italic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NewRoman,Bold" charset="0"/>
              </a:rPr>
              <a:t>定理的证明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9CB3000-225B-4C3C-AF3E-F92FDCBAB36D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1600200" y="1143000"/>
          <a:ext cx="6564313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點陣圖影像" r:id="rId4" imgW="6563641" imgH="2419048" progId="Paint.Picture">
                  <p:embed/>
                </p:oleObj>
              </mc:Choice>
              <mc:Fallback>
                <p:oleObj name="點陣圖影像" r:id="rId4" imgW="6563641" imgH="2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6564313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81000" y="19050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: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09600" y="2819400"/>
            <a:ext cx="144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381000" y="30480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381000" y="3429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11188" y="4719638"/>
            <a:ext cx="7772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将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 和这条路径上的第一条边交换，这个边连接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中的一个顶点，同时连接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–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中的一个顶点。一个比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加权更小的扩展树产生了。</a:t>
            </a:r>
            <a:endParaRPr lang="zh-TW" altLang="en-US" sz="2800" dirty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09600" y="4217988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考虑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中从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到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的的一的简单路径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838200" y="1133475"/>
            <a:ext cx="547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i="1">
                <a:solidFill>
                  <a:srgbClr val="CD0000"/>
                </a:solidFill>
                <a:latin typeface="TimesNewRoman,Italic" charset="0"/>
              </a:rPr>
              <a:t>证明</a:t>
            </a:r>
            <a:r>
              <a:rPr lang="en-US" altLang="zh-TW" sz="2800" i="1">
                <a:solidFill>
                  <a:srgbClr val="CD0000"/>
                </a:solidFill>
                <a:latin typeface="TimesNewRoman,Italic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假设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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粘贴和拷贝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859338" y="3095625"/>
            <a:ext cx="42846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=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连接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和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的最小加权边</a:t>
            </a:r>
          </a:p>
          <a:p>
            <a:endParaRPr lang="en-US" altLang="zh-TW" sz="2800" i="1">
              <a:solidFill>
                <a:srgbClr val="008A87"/>
              </a:solidFill>
              <a:latin typeface="TimesNewRoman,Italic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NewRoman,Bold" charset="0"/>
              </a:rPr>
              <a:t>定理的证明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603C0DD-676F-4A05-A6B0-BCE052E18630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152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D0000"/>
                </a:solidFill>
                <a:latin typeface="TimesNewRoman,Bold" charset="0"/>
              </a:rPr>
              <a:t>思路</a:t>
            </a:r>
            <a:r>
              <a:rPr lang="en-US" altLang="zh-TW" b="1">
                <a:solidFill>
                  <a:srgbClr val="CD0000"/>
                </a:solidFill>
                <a:latin typeface="TimesNewRoman,Bold" charset="0"/>
              </a:rPr>
              <a:t>: </a:t>
            </a:r>
            <a:r>
              <a:rPr lang="zh-CN" altLang="en-US">
                <a:solidFill>
                  <a:srgbClr val="000000"/>
                </a:solidFill>
                <a:latin typeface="TimesNewRoman" charset="0"/>
              </a:rPr>
              <a:t>用优先队列</a:t>
            </a:r>
            <a:r>
              <a:rPr lang="zh-TW" altLang="en-US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Q</a:t>
            </a:r>
            <a:r>
              <a:rPr lang="zh-CN" altLang="en-US">
                <a:solidFill>
                  <a:srgbClr val="000000"/>
                </a:solidFill>
                <a:latin typeface="TimesNewRoman" charset="0"/>
              </a:rPr>
              <a:t>维护</a:t>
            </a:r>
            <a:r>
              <a:rPr lang="zh-TW" altLang="en-US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 – A</a:t>
            </a:r>
            <a:r>
              <a:rPr lang="zh-CN" altLang="en-US">
                <a:solidFill>
                  <a:srgbClr val="000000"/>
                </a:solidFill>
                <a:latin typeface="TimesNewRoman" charset="0"/>
              </a:rPr>
              <a:t>。</a:t>
            </a:r>
            <a:r>
              <a:rPr lang="zh-TW" altLang="en-US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NewRoman" charset="0"/>
              </a:rPr>
              <a:t>将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Q</a:t>
            </a:r>
            <a:r>
              <a:rPr lang="zh-CN" altLang="en-US">
                <a:solidFill>
                  <a:srgbClr val="000000"/>
                </a:solidFill>
                <a:latin typeface="TimesNewRoman" charset="0"/>
              </a:rPr>
              <a:t>中的每个顶点按照其和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NewRoman" charset="0"/>
              </a:rPr>
              <a:t>中的顶点连接的边的最小权进行排序。</a:t>
            </a:r>
            <a:endParaRPr lang="zh-TW" altLang="en-US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3400" y="2362200"/>
            <a:ext cx="7848600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Q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</a:t>
            </a:r>
          </a:p>
          <a:p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key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]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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TimesNewRoman" charset="0"/>
              </a:rPr>
              <a:t>for all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</a:t>
            </a:r>
          </a:p>
          <a:p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key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s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]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0 </a:t>
            </a:r>
            <a:r>
              <a:rPr lang="en-US" altLang="zh-TW">
                <a:solidFill>
                  <a:srgbClr val="000000"/>
                </a:solidFill>
                <a:latin typeface="TimesNewRoman" charset="0"/>
              </a:rPr>
              <a:t>for some arbitrary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s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</a:t>
            </a:r>
          </a:p>
          <a:p>
            <a:r>
              <a:rPr lang="en-US" altLang="zh-TW" b="1">
                <a:solidFill>
                  <a:srgbClr val="000000"/>
                </a:solidFill>
                <a:latin typeface="TimesNewRoman,Bold" charset="0"/>
              </a:rPr>
              <a:t>while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Q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≠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</a:t>
            </a:r>
            <a:endParaRPr lang="en-US" altLang="zh-TW">
              <a:solidFill>
                <a:srgbClr val="008A87"/>
              </a:solidFill>
              <a:latin typeface="SymbolMT" charset="-128"/>
              <a:ea typeface="SymbolMT" charset="-128"/>
            </a:endParaRPr>
          </a:p>
          <a:p>
            <a:r>
              <a:rPr lang="en-US" altLang="zh-TW" b="1">
                <a:solidFill>
                  <a:srgbClr val="000000"/>
                </a:solidFill>
                <a:latin typeface="TimesNewRoman,Bold" charset="0"/>
              </a:rPr>
              <a:t>     do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u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>
                <a:solidFill>
                  <a:srgbClr val="000000"/>
                </a:solidFill>
                <a:latin typeface="TimesNewRoman" charset="0"/>
              </a:rPr>
              <a:t>E</a:t>
            </a:r>
            <a:r>
              <a:rPr lang="en-US" altLang="zh-TW" baseline="-2000">
                <a:solidFill>
                  <a:srgbClr val="000000"/>
                </a:solidFill>
                <a:latin typeface="TimesNewRoman" charset="0"/>
              </a:rPr>
              <a:t>XTRACT</a:t>
            </a:r>
            <a:r>
              <a:rPr lang="en-US" altLang="zh-TW">
                <a:solidFill>
                  <a:srgbClr val="000000"/>
                </a:solidFill>
                <a:latin typeface="TimesNewRoman" charset="0"/>
              </a:rPr>
              <a:t>-MIN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Q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)</a:t>
            </a:r>
          </a:p>
          <a:p>
            <a:r>
              <a:rPr lang="en-US" altLang="zh-TW" b="1">
                <a:solidFill>
                  <a:srgbClr val="000000"/>
                </a:solidFill>
                <a:latin typeface="TimesNewRoman,Bold" charset="0"/>
              </a:rPr>
              <a:t>         for </a:t>
            </a:r>
            <a:r>
              <a:rPr lang="en-US" altLang="zh-TW">
                <a:solidFill>
                  <a:srgbClr val="000000"/>
                </a:solidFill>
                <a:latin typeface="TimesNewRoman" charset="0"/>
              </a:rPr>
              <a:t>each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Adj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]</a:t>
            </a:r>
          </a:p>
          <a:p>
            <a:r>
              <a:rPr lang="en-US" altLang="zh-TW" b="1">
                <a:solidFill>
                  <a:srgbClr val="000000"/>
                </a:solidFill>
                <a:latin typeface="TimesNewRoman,Bold" charset="0"/>
              </a:rPr>
              <a:t>             do if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Q </a:t>
            </a:r>
            <a:r>
              <a:rPr lang="en-US" altLang="zh-TW">
                <a:solidFill>
                  <a:srgbClr val="000000"/>
                </a:solidFill>
                <a:latin typeface="TimesNewRoman" charset="0"/>
              </a:rPr>
              <a:t>and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w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) &lt;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key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]</a:t>
            </a:r>
          </a:p>
          <a:p>
            <a:r>
              <a:rPr lang="en-US" altLang="zh-TW" b="1">
                <a:solidFill>
                  <a:srgbClr val="000000"/>
                </a:solidFill>
                <a:latin typeface="TimesNewRoman,Bold" charset="0"/>
              </a:rPr>
              <a:t>                     then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key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]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w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>
                <a:solidFill>
                  <a:srgbClr val="CD0000"/>
                </a:solidFill>
                <a:latin typeface="ArialUnicodeMS" charset="-120"/>
              </a:rPr>
              <a:t>⊳ </a:t>
            </a:r>
            <a:r>
              <a:rPr lang="en-US" altLang="zh-TW" sz="2000">
                <a:solidFill>
                  <a:srgbClr val="CD0000"/>
                </a:solidFill>
                <a:latin typeface="ArialUnicodeMS" charset="-120"/>
                <a:sym typeface="Wingdings 3" pitchFamily="18" charset="2"/>
              </a:rPr>
              <a:t> </a:t>
            </a:r>
            <a:r>
              <a:rPr lang="en-US" altLang="zh-TW">
                <a:solidFill>
                  <a:srgbClr val="CD0000"/>
                </a:solidFill>
                <a:latin typeface="ArialUnicodeMS" charset="-120"/>
              </a:rPr>
              <a:t> </a:t>
            </a:r>
            <a:r>
              <a:rPr lang="en-US" altLang="zh-TW">
                <a:solidFill>
                  <a:srgbClr val="000000"/>
                </a:solidFill>
                <a:latin typeface="TimesNewRoman" charset="0"/>
              </a:rPr>
              <a:t>D</a:t>
            </a:r>
            <a:r>
              <a:rPr lang="en-US" altLang="zh-TW" baseline="-2000">
                <a:solidFill>
                  <a:srgbClr val="000000"/>
                </a:solidFill>
                <a:latin typeface="TimesNewRoman" charset="0"/>
              </a:rPr>
              <a:t>ECREASE</a:t>
            </a:r>
            <a:r>
              <a:rPr lang="en-US" altLang="zh-TW">
                <a:solidFill>
                  <a:srgbClr val="000000"/>
                </a:solidFill>
                <a:latin typeface="TimesNewRoman" charset="0"/>
              </a:rPr>
              <a:t>-KEY</a:t>
            </a:r>
          </a:p>
          <a:p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                              π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>
                <a:solidFill>
                  <a:srgbClr val="008A87"/>
                </a:solidFill>
                <a:latin typeface="TimesNewRoman" charset="0"/>
              </a:rPr>
              <a:t>] </a:t>
            </a:r>
            <a:r>
              <a:rPr lang="en-US" altLang="zh-TW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 i="1">
                <a:solidFill>
                  <a:srgbClr val="008A87"/>
                </a:solidFill>
                <a:latin typeface="TimesNewRoman,Italic" charset="0"/>
              </a:rPr>
              <a:t>u</a:t>
            </a:r>
            <a:endParaRPr lang="en-US" altLang="zh-TW" sz="2800" i="1">
              <a:solidFill>
                <a:srgbClr val="008A87"/>
              </a:solidFill>
              <a:latin typeface="TimesNewRoman,Italic" charset="0"/>
            </a:endParaRPr>
          </a:p>
          <a:p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最后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,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{(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π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])}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组成了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MST.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NewRoman,Bold" charset="0"/>
              </a:rPr>
              <a:t>Prim</a:t>
            </a:r>
            <a:r>
              <a:rPr lang="zh-CN" altLang="en-US" dirty="0">
                <a:latin typeface="TimesNewRoman,Bold" charset="0"/>
              </a:rPr>
              <a:t>算法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A0B41A0-2135-4931-87AE-E8C4EE89ACD9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717675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12875"/>
            <a:ext cx="51911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NewRoman,Bold" charset="0"/>
              </a:rPr>
              <a:t>Prim</a:t>
            </a:r>
            <a:r>
              <a:rPr lang="zh-CN" altLang="en-US" dirty="0">
                <a:latin typeface="TimesNewRoman,Bold" charset="0"/>
              </a:rPr>
              <a:t>算法举例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95FFD21-226C-44A9-B47A-6241D5BAF610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789113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484313"/>
            <a:ext cx="51625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846F977-E1F0-4ECA-8299-D053B803EACD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717675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557338"/>
            <a:ext cx="52101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8A04990-D647-47DE-B9D8-B262BAA7813B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789113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557338"/>
            <a:ext cx="52101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E8A1744-2BFD-4910-BB39-7E7E85E83CDD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000" dirty="0">
                <a:solidFill>
                  <a:srgbClr val="000000"/>
                </a:solidFill>
              </a:rPr>
              <a:t>图等表示</a:t>
            </a:r>
            <a:endParaRPr lang="zh-TW" altLang="en-US" sz="4000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solidFill>
                  <a:srgbClr val="000000"/>
                </a:solidFill>
              </a:rPr>
              <a:t>最小扩展树</a:t>
            </a:r>
            <a:r>
              <a:rPr lang="zh-TW" altLang="en-US" sz="4000" dirty="0">
                <a:solidFill>
                  <a:srgbClr val="000000"/>
                </a:solidFill>
              </a:rPr>
              <a:t>  </a:t>
            </a:r>
            <a:endParaRPr lang="zh-TW" altLang="en-US" sz="4000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solidFill>
                  <a:srgbClr val="000000"/>
                </a:solidFill>
              </a:rPr>
              <a:t>最优子结构</a:t>
            </a:r>
            <a:endParaRPr lang="zh-TW" altLang="en-US" sz="4000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solidFill>
                  <a:srgbClr val="000000"/>
                </a:solidFill>
              </a:rPr>
              <a:t>贪婪选择</a:t>
            </a:r>
            <a:endParaRPr lang="zh-TW" altLang="en-US" sz="4000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4000" dirty="0">
                <a:solidFill>
                  <a:srgbClr val="000000"/>
                </a:solidFill>
              </a:rPr>
              <a:t>Prim’s </a:t>
            </a:r>
            <a:r>
              <a:rPr lang="zh-CN" altLang="en-US" sz="4000" dirty="0">
                <a:solidFill>
                  <a:srgbClr val="000000"/>
                </a:solidFill>
              </a:rPr>
              <a:t>贪婪</a:t>
            </a:r>
            <a:r>
              <a:rPr lang="zh-TW" altLang="en-US" sz="4000" dirty="0">
                <a:solidFill>
                  <a:srgbClr val="000000"/>
                </a:solidFill>
              </a:rPr>
              <a:t> </a:t>
            </a:r>
            <a:r>
              <a:rPr lang="en-US" altLang="zh-TW" sz="4000" dirty="0">
                <a:solidFill>
                  <a:srgbClr val="000000"/>
                </a:solidFill>
              </a:rPr>
              <a:t>MST</a:t>
            </a:r>
            <a:r>
              <a:rPr lang="zh-CN" altLang="en-US" sz="4000" dirty="0">
                <a:solidFill>
                  <a:srgbClr val="000000"/>
                </a:solidFill>
              </a:rPr>
              <a:t>算法</a:t>
            </a:r>
            <a:endParaRPr lang="zh-TW" altLang="en-US" sz="40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A88F7C7-7773-4EA5-81A1-24964551CEEB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00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789113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84313"/>
            <a:ext cx="51530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84E28B8-45E1-4393-9A95-74C8DA0297C5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933575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557338"/>
            <a:ext cx="51720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F6A06B0-74C8-438C-A043-69482FCD37A8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789113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628775"/>
            <a:ext cx="5181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7558CDC-239D-4523-AC3E-25A05B62914C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862138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628775"/>
            <a:ext cx="52387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7857150-FCA7-41B7-AB1E-E330EB965CD2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789113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557338"/>
            <a:ext cx="52101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b="1"/>
              <a:t>Prim</a:t>
            </a:r>
            <a:r>
              <a:rPr lang="zh-CN" altLang="en-US" b="1"/>
              <a:t>算法举例</a:t>
            </a:r>
            <a:endParaRPr lang="zh-TW" altLang="en-US" b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795AC62-AEE1-4D3B-884E-C6C797E34E73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2005013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412875"/>
            <a:ext cx="52006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5B82FDB-C233-46EC-A22E-43406EB7442A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789113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557338"/>
            <a:ext cx="518160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933060E-105F-4800-937C-6EBD5C0329E6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2005013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484313"/>
            <a:ext cx="51720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DC609F5-531C-4299-A500-8908139EE00F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1657350" cy="91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–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A</a:t>
            </a:r>
            <a:endParaRPr lang="en-US" altLang="zh-TW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533400" y="1981200"/>
            <a:ext cx="152400" cy="152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533400" y="2362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84313"/>
            <a:ext cx="52292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</a:t>
            </a:r>
            <a:r>
              <a:rPr lang="zh-CN" altLang="en-US" dirty="0"/>
              <a:t>算法举例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6E347C3-168E-4353-B6C8-BD85B688BE10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080517" y="1052612"/>
            <a:ext cx="922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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ea typeface="SymbolMT" charset="-128"/>
              </a:rPr>
              <a:t>)</a:t>
            </a:r>
          </a:p>
          <a:p>
            <a:r>
              <a:rPr lang="zh-CN" altLang="en-US" sz="2800">
                <a:solidFill>
                  <a:srgbClr val="000000"/>
                </a:solidFill>
                <a:latin typeface="TimesNewRoman" charset="0"/>
                <a:ea typeface="SymbolMT" charset="-128"/>
              </a:rPr>
              <a:t>总和</a:t>
            </a:r>
          </a:p>
        </p:txBody>
      </p:sp>
      <p:sp>
        <p:nvSpPr>
          <p:cNvPr id="30732" name="AutoShape 12"/>
          <p:cNvSpPr>
            <a:spLocks/>
          </p:cNvSpPr>
          <p:nvPr/>
        </p:nvSpPr>
        <p:spPr bwMode="auto">
          <a:xfrm>
            <a:off x="2160017" y="979587"/>
            <a:ext cx="381000" cy="1219200"/>
          </a:xfrm>
          <a:prstGeom prst="lef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736279" y="836712"/>
            <a:ext cx="6121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Q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</a:p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key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]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← ∞ 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对所有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</a:p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key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s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]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对某个任意的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s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736279" y="2348012"/>
            <a:ext cx="264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rgbClr val="000000"/>
                </a:solidFill>
                <a:latin typeface="TimesNewRoman,Bold" charset="0"/>
              </a:rPr>
              <a:t>while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Q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≠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</a:t>
            </a:r>
            <a:endParaRPr lang="en-US" altLang="zh-TW" sz="2800">
              <a:solidFill>
                <a:srgbClr val="008A87"/>
              </a:solidFill>
              <a:latin typeface="SymbolMT" charset="-128"/>
              <a:ea typeface="SymbolMT" charset="-128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10604" y="3729137"/>
            <a:ext cx="620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b="1">
                <a:solidFill>
                  <a:srgbClr val="008A87"/>
                </a:solidFill>
                <a:latin typeface="TimesNewRoman,Bold" charset="0"/>
              </a:rPr>
              <a:t>|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b="1">
                <a:solidFill>
                  <a:srgbClr val="008A87"/>
                </a:solidFill>
                <a:latin typeface="TimesNewRoman,Bold" charset="0"/>
              </a:rPr>
              <a:t>|</a:t>
            </a:r>
          </a:p>
          <a:p>
            <a:pPr algn="ctr"/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次</a:t>
            </a:r>
            <a:endParaRPr lang="zh-CN" altLang="en-US" sz="2800"/>
          </a:p>
        </p:txBody>
      </p:sp>
      <p:sp>
        <p:nvSpPr>
          <p:cNvPr id="30737" name="AutoShape 17"/>
          <p:cNvSpPr>
            <a:spLocks/>
          </p:cNvSpPr>
          <p:nvPr/>
        </p:nvSpPr>
        <p:spPr bwMode="auto">
          <a:xfrm>
            <a:off x="1336104" y="2890937"/>
            <a:ext cx="381000" cy="2209800"/>
          </a:xfrm>
          <a:prstGeom prst="lef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863154" y="3805337"/>
            <a:ext cx="1731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degree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</a:t>
            </a:r>
          </a:p>
          <a:p>
            <a:pPr algn="ctr"/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次</a:t>
            </a:r>
            <a:endParaRPr lang="zh-CN" altLang="en-US" sz="2800"/>
          </a:p>
        </p:txBody>
      </p:sp>
      <p:sp>
        <p:nvSpPr>
          <p:cNvPr id="30739" name="AutoShape 19"/>
          <p:cNvSpPr>
            <a:spLocks/>
          </p:cNvSpPr>
          <p:nvPr/>
        </p:nvSpPr>
        <p:spPr bwMode="auto">
          <a:xfrm>
            <a:off x="3545904" y="3500537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168079" y="2852837"/>
            <a:ext cx="440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0000"/>
                </a:solidFill>
                <a:latin typeface="TimesNewRoman,Bold" charset="0"/>
              </a:rPr>
              <a:t>do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u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EXTRACT-MIN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Q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850704" y="3348137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latin typeface="TimesNewRoman,Bold" charset="0"/>
              </a:rPr>
              <a:t>for 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each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 dirty="0" err="1">
                <a:solidFill>
                  <a:srgbClr val="008A87"/>
                </a:solidFill>
                <a:latin typeface="TimesNewRoman,Italic" charset="0"/>
              </a:rPr>
              <a:t>Adj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]</a:t>
            </a:r>
          </a:p>
          <a:p>
            <a:r>
              <a:rPr lang="en-US" altLang="zh-TW" sz="2800" b="1" dirty="0">
                <a:solidFill>
                  <a:srgbClr val="000000"/>
                </a:solidFill>
                <a:latin typeface="TimesNewRoman,Bold" charset="0"/>
              </a:rPr>
              <a:t>    do if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Q 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and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w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 &lt;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key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]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4917504" y="4262537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NewRoman,Bold" charset="0"/>
              </a:rPr>
              <a:t>then</a:t>
            </a:r>
            <a:endParaRPr lang="en-US" altLang="zh-TW" sz="2800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5755704" y="4292700"/>
            <a:ext cx="2957513" cy="519112"/>
          </a:xfrm>
          <a:prstGeom prst="rect">
            <a:avLst/>
          </a:prstGeom>
          <a:solidFill>
            <a:srgbClr val="F6BA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key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]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w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</a:t>
            </a:r>
            <a:endParaRPr lang="en-US" altLang="zh-TW" sz="2800" dirty="0"/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603304" y="4719737"/>
            <a:ext cx="1957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π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  <a:ea typeface="SymbolMT" charset="-128"/>
              </a:rPr>
              <a:t>[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  <a:ea typeface="SymbolMT" charset="-128"/>
              </a:rPr>
              <a:t>]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←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  <a:ea typeface="SymbolMT" charset="-128"/>
              </a:rPr>
              <a:t>u</a:t>
            </a:r>
            <a:endParaRPr lang="en-US" altLang="zh-TW" sz="2800" dirty="0"/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771425" y="5280125"/>
            <a:ext cx="6392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握手定理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zh-TW" altLang="en-US" sz="2800" dirty="0">
                <a:solidFill>
                  <a:srgbClr val="000000"/>
                </a:solidFill>
                <a:latin typeface="SymbolMT" charset="-128"/>
                <a:ea typeface="SymbolMT" charset="-128"/>
                <a:sym typeface="Symbol" pitchFamily="18" charset="2"/>
              </a:rPr>
              <a:t>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隐含</a:t>
            </a:r>
            <a:r>
              <a:rPr lang="zh-TW" altLang="en-US" sz="2800" dirty="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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E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次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D</a:t>
            </a:r>
            <a:r>
              <a:rPr lang="en-US" altLang="zh-TW" sz="2800" baseline="-2000" dirty="0">
                <a:solidFill>
                  <a:srgbClr val="000000"/>
                </a:solidFill>
                <a:latin typeface="TimesNewRoman" charset="0"/>
              </a:rPr>
              <a:t>ECREASE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-KEY.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783722" y="5786537"/>
            <a:ext cx="735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时间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=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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)·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 dirty="0">
                <a:solidFill>
                  <a:srgbClr val="008A87"/>
                </a:solidFill>
                <a:latin typeface="TimesNewRoman" charset="0"/>
              </a:rPr>
              <a:t>EXTRACT-MIN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+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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E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)·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 dirty="0">
                <a:solidFill>
                  <a:srgbClr val="008A87"/>
                </a:solidFill>
                <a:latin typeface="TimesNewRoman" charset="0"/>
              </a:rPr>
              <a:t>DECREASE-KEY</a:t>
            </a: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7203504" y="4795937"/>
            <a:ext cx="152400" cy="685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NewRoman,Bold" charset="0"/>
              </a:rPr>
              <a:t>Prim</a:t>
            </a:r>
            <a:r>
              <a:rPr lang="zh-CN" altLang="en-US" dirty="0">
                <a:latin typeface="TimesNewRoman,Bold" charset="0"/>
              </a:rPr>
              <a:t>算法分析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6700533-8A6B-429F-8B7F-13299ED41E02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4876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latin typeface="TimesNewRoman,BoldItalic" charset="0"/>
              </a:rPr>
              <a:t>有向图</a:t>
            </a:r>
            <a:r>
              <a:rPr lang="zh-TW" altLang="en-US" b="1" i="1" dirty="0">
                <a:latin typeface="TimesNewRoman,BoldItalic" charset="0"/>
              </a:rPr>
              <a:t> </a:t>
            </a:r>
            <a:r>
              <a:rPr lang="en-US" altLang="zh-TW" b="1" dirty="0">
                <a:latin typeface="TimesNewRoman,Bold" charset="0"/>
              </a:rPr>
              <a:t>(</a:t>
            </a:r>
            <a:r>
              <a:rPr lang="en-US" altLang="zh-TW" b="1" i="1" dirty="0">
                <a:latin typeface="TimesNewRoman,BoldItalic" charset="0"/>
              </a:rPr>
              <a:t>digraph</a:t>
            </a:r>
            <a:r>
              <a:rPr lang="en-US" altLang="zh-TW" b="1" dirty="0">
                <a:latin typeface="TimesNewRoman,Bold" charset="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i="1" dirty="0">
                <a:latin typeface="TimesNewRoman,Italic" charset="0"/>
              </a:rPr>
              <a:t>G </a:t>
            </a:r>
            <a:r>
              <a:rPr lang="en-US" altLang="zh-TW" dirty="0">
                <a:latin typeface="TimesNewRoman" charset="0"/>
              </a:rPr>
              <a:t>= (</a:t>
            </a:r>
            <a:r>
              <a:rPr lang="en-US" altLang="zh-TW" i="1" dirty="0">
                <a:latin typeface="TimesNewRoman,Italic" charset="0"/>
              </a:rPr>
              <a:t>V</a:t>
            </a:r>
            <a:r>
              <a:rPr lang="en-US" altLang="zh-TW" dirty="0">
                <a:latin typeface="TimesNewRoman" charset="0"/>
              </a:rPr>
              <a:t>, </a:t>
            </a:r>
            <a:r>
              <a:rPr lang="en-US" altLang="zh-TW" i="1" dirty="0">
                <a:latin typeface="TimesNewRoman,Italic" charset="0"/>
              </a:rPr>
              <a:t>E</a:t>
            </a:r>
            <a:r>
              <a:rPr lang="en-US" altLang="zh-TW" dirty="0">
                <a:latin typeface="TimesNewRoman" charset="0"/>
              </a:rPr>
              <a:t>) </a:t>
            </a:r>
            <a:r>
              <a:rPr lang="zh-CN" altLang="en-US" dirty="0">
                <a:latin typeface="TimesNewRoman" charset="0"/>
              </a:rPr>
              <a:t>是一个有序对的集合，包括</a:t>
            </a:r>
            <a:endParaRPr lang="zh-TW" altLang="en-US" dirty="0">
              <a:latin typeface="TimesNewRoman" charset="0"/>
            </a:endParaRPr>
          </a:p>
          <a:p>
            <a:pPr lvl="1" algn="just">
              <a:lnSpc>
                <a:spcPct val="90000"/>
              </a:lnSpc>
              <a:spcBef>
                <a:spcPct val="0"/>
              </a:spcBef>
              <a:buSzPct val="115000"/>
            </a:pPr>
            <a:r>
              <a:rPr lang="zh-CN" altLang="en-US" b="1" i="1" dirty="0">
                <a:latin typeface="TimesNewRoman,BoldItalic" charset="0"/>
              </a:rPr>
              <a:t>顶点</a:t>
            </a:r>
            <a:r>
              <a:rPr lang="en-US" altLang="zh-TW" i="1" dirty="0">
                <a:latin typeface="TimesNewRoman,Italic" charset="0"/>
              </a:rPr>
              <a:t>V </a:t>
            </a:r>
            <a:r>
              <a:rPr lang="zh-CN" altLang="en-US" dirty="0">
                <a:latin typeface="TimesNewRoman" charset="0"/>
              </a:rPr>
              <a:t>的集合</a:t>
            </a:r>
            <a:r>
              <a:rPr lang="zh-TW" altLang="en-US" b="1" i="1" dirty="0">
                <a:latin typeface="TimesNewRoman,BoldItalic" charset="0"/>
              </a:rPr>
              <a:t> </a:t>
            </a:r>
            <a:r>
              <a:rPr lang="en-US" altLang="zh-TW" dirty="0">
                <a:latin typeface="TimesNewRoman" charset="0"/>
              </a:rPr>
              <a:t>(singular: </a:t>
            </a:r>
            <a:r>
              <a:rPr lang="en-US" altLang="zh-TW" b="1" i="1" dirty="0">
                <a:latin typeface="TimesNewRoman,BoldItalic" charset="0"/>
              </a:rPr>
              <a:t>vertex</a:t>
            </a:r>
            <a:r>
              <a:rPr lang="en-US" altLang="zh-TW" dirty="0">
                <a:latin typeface="TimesNewRoman" charset="0"/>
              </a:rPr>
              <a:t>),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SzPct val="115000"/>
            </a:pPr>
            <a:r>
              <a:rPr lang="zh-CN" altLang="en-US" b="1" i="1" dirty="0">
                <a:latin typeface="TimesNewRoman,BoldItalic" charset="0"/>
              </a:rPr>
              <a:t>边</a:t>
            </a:r>
            <a:r>
              <a:rPr lang="zh-CN" altLang="en-US" dirty="0">
                <a:latin typeface="TimesNewRoman" charset="0"/>
              </a:rPr>
              <a:t>的集合</a:t>
            </a:r>
            <a:r>
              <a:rPr lang="en-US" altLang="zh-TW" i="1" dirty="0">
                <a:latin typeface="TimesNewRoman,Italic" charset="0"/>
              </a:rPr>
              <a:t>E </a:t>
            </a:r>
            <a:r>
              <a:rPr lang="en-US" altLang="zh-TW" dirty="0">
                <a:latin typeface="SymbolMT" charset="-128"/>
                <a:ea typeface="SymbolMT" charset="-128"/>
                <a:sym typeface="Symbol" pitchFamily="18" charset="2"/>
              </a:rPr>
              <a:t></a:t>
            </a:r>
            <a:r>
              <a:rPr lang="en-US" altLang="zh-TW" i="1" dirty="0">
                <a:latin typeface="TimesNewRoman,Italic" charset="0"/>
              </a:rPr>
              <a:t>V </a:t>
            </a:r>
            <a:r>
              <a:rPr lang="en-US" altLang="zh-TW" dirty="0">
                <a:latin typeface="SymbolMT" charset="-128"/>
                <a:ea typeface="SymbolMT" charset="-128"/>
              </a:rPr>
              <a:t>×</a:t>
            </a:r>
            <a:r>
              <a:rPr lang="en-US" altLang="zh-TW" i="1" dirty="0">
                <a:latin typeface="TimesNewRoman,Italic" charset="0"/>
              </a:rPr>
              <a:t>V </a:t>
            </a:r>
            <a:r>
              <a:rPr lang="en-US" altLang="zh-TW" dirty="0">
                <a:latin typeface="TimesNewRoman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>
                <a:srgbClr val="CC3300"/>
              </a:buClr>
              <a:buSzPct val="115000"/>
              <a:buFontTx/>
              <a:buNone/>
            </a:pPr>
            <a:endParaRPr lang="en-US" altLang="zh-TW" sz="1400" dirty="0">
              <a:latin typeface="TimesNewRoman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latin typeface="TimesNewRoman,BoldItalic" charset="0"/>
              </a:rPr>
              <a:t>无向图</a:t>
            </a:r>
            <a:r>
              <a:rPr lang="en-US" altLang="zh-TW" i="1" dirty="0">
                <a:latin typeface="TimesNewRoman,Italic" charset="0"/>
              </a:rPr>
              <a:t>G </a:t>
            </a:r>
            <a:r>
              <a:rPr lang="en-US" altLang="zh-TW" dirty="0">
                <a:latin typeface="TimesNewRoman" charset="0"/>
              </a:rPr>
              <a:t>= (</a:t>
            </a:r>
            <a:r>
              <a:rPr lang="en-US" altLang="zh-TW" i="1" dirty="0">
                <a:latin typeface="TimesNewRoman,Italic" charset="0"/>
              </a:rPr>
              <a:t>V</a:t>
            </a:r>
            <a:r>
              <a:rPr lang="en-US" altLang="zh-TW" dirty="0">
                <a:latin typeface="TimesNewRoman" charset="0"/>
              </a:rPr>
              <a:t>, </a:t>
            </a:r>
            <a:r>
              <a:rPr lang="en-US" altLang="zh-TW" i="1" dirty="0">
                <a:latin typeface="TimesNewRoman,Italic" charset="0"/>
              </a:rPr>
              <a:t>E</a:t>
            </a:r>
            <a:r>
              <a:rPr lang="en-US" altLang="zh-TW" dirty="0">
                <a:latin typeface="TimesNewRoman" charset="0"/>
              </a:rPr>
              <a:t>) </a:t>
            </a:r>
            <a:r>
              <a:rPr lang="zh-CN" altLang="en-US" dirty="0">
                <a:latin typeface="TimesNewRoman" charset="0"/>
              </a:rPr>
              <a:t>中，边集合</a:t>
            </a:r>
            <a:r>
              <a:rPr lang="en-US" altLang="zh-TW" i="1" dirty="0">
                <a:latin typeface="TimesNewRoman,Italic" charset="0"/>
              </a:rPr>
              <a:t>E</a:t>
            </a:r>
            <a:r>
              <a:rPr lang="zh-CN" altLang="en-US" dirty="0">
                <a:latin typeface="TimesNewRoman" charset="0"/>
              </a:rPr>
              <a:t>包括</a:t>
            </a:r>
            <a:r>
              <a:rPr lang="zh-CN" altLang="en-US" i="1" dirty="0">
                <a:latin typeface="TimesNewRoman,Italic" charset="0"/>
              </a:rPr>
              <a:t>无序</a:t>
            </a:r>
            <a:r>
              <a:rPr lang="zh-TW" altLang="en-US" i="1" dirty="0">
                <a:latin typeface="TimesNewRoman,Italic" charset="0"/>
              </a:rPr>
              <a:t> </a:t>
            </a:r>
            <a:r>
              <a:rPr lang="zh-CN" altLang="en-US" dirty="0">
                <a:latin typeface="TimesNewRoman" charset="0"/>
              </a:rPr>
              <a:t>的顶点对</a:t>
            </a:r>
            <a:r>
              <a:rPr lang="en-US" altLang="zh-TW" dirty="0">
                <a:latin typeface="TimesNewRoman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dirty="0">
              <a:latin typeface="TimesNewRoman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NewRoman" charset="0"/>
              </a:rPr>
              <a:t>任何情况下</a:t>
            </a:r>
            <a:r>
              <a:rPr lang="en-US" altLang="zh-TW" dirty="0">
                <a:latin typeface="TimesNewRoman" charset="0"/>
              </a:rPr>
              <a:t> </a:t>
            </a:r>
            <a:r>
              <a:rPr lang="zh-CN" altLang="en-US" dirty="0">
                <a:latin typeface="TimesNewRoman" charset="0"/>
              </a:rPr>
              <a:t>均有</a:t>
            </a:r>
            <a:r>
              <a:rPr lang="zh-TW" altLang="en-US" dirty="0">
                <a:latin typeface="TimesNewRoman" charset="0"/>
              </a:rPr>
              <a:t> </a:t>
            </a:r>
            <a:r>
              <a:rPr lang="en-US" altLang="zh-TW" b="1" dirty="0">
                <a:latin typeface="TimesNewRoman,Bold" charset="0"/>
              </a:rPr>
              <a:t>|</a:t>
            </a:r>
            <a:r>
              <a:rPr lang="en-US" altLang="zh-TW" i="1" dirty="0">
                <a:latin typeface="TimesNewRoman,Italic" charset="0"/>
              </a:rPr>
              <a:t>E</a:t>
            </a:r>
            <a:r>
              <a:rPr lang="en-US" altLang="zh-TW" b="1" dirty="0">
                <a:latin typeface="TimesNewRoman,Bold" charset="0"/>
              </a:rPr>
              <a:t>| </a:t>
            </a:r>
            <a:r>
              <a:rPr lang="en-US" altLang="zh-TW" dirty="0">
                <a:latin typeface="TimesNewRoman" charset="0"/>
              </a:rPr>
              <a:t>=</a:t>
            </a:r>
            <a:r>
              <a:rPr lang="en-US" altLang="zh-TW" i="1" dirty="0">
                <a:latin typeface="TimesNewRoman,Italic" charset="0"/>
              </a:rPr>
              <a:t>O</a:t>
            </a:r>
            <a:r>
              <a:rPr lang="en-US" altLang="zh-TW" dirty="0">
                <a:latin typeface="TimesNewRoman" charset="0"/>
              </a:rPr>
              <a:t>(</a:t>
            </a:r>
            <a:r>
              <a:rPr lang="en-US" altLang="zh-TW" i="1" dirty="0">
                <a:latin typeface="TimesNewRoman,Italic" charset="0"/>
              </a:rPr>
              <a:t>V </a:t>
            </a:r>
            <a:r>
              <a:rPr lang="en-US" altLang="zh-TW" baseline="30000" dirty="0">
                <a:latin typeface="TimesNewRoman" charset="0"/>
              </a:rPr>
              <a:t>2</a:t>
            </a:r>
            <a:r>
              <a:rPr lang="en-US" altLang="zh-TW" dirty="0">
                <a:latin typeface="TimesNewRoman" charset="0"/>
              </a:rPr>
              <a:t>) . </a:t>
            </a:r>
            <a:r>
              <a:rPr lang="zh-CN" altLang="en-US" dirty="0">
                <a:latin typeface="TimesNewRoman" charset="0"/>
              </a:rPr>
              <a:t>另外，如果</a:t>
            </a:r>
            <a:r>
              <a:rPr lang="zh-TW" altLang="en-US" dirty="0">
                <a:latin typeface="TimesNewRoman" charset="0"/>
              </a:rPr>
              <a:t> </a:t>
            </a:r>
            <a:r>
              <a:rPr lang="en-US" altLang="zh-TW" i="1" dirty="0">
                <a:latin typeface="TimesNewRoman,Italic" charset="0"/>
              </a:rPr>
              <a:t>G </a:t>
            </a:r>
            <a:r>
              <a:rPr lang="zh-CN" altLang="en-US" dirty="0">
                <a:latin typeface="TimesNewRoman" charset="0"/>
              </a:rPr>
              <a:t>是连通的</a:t>
            </a:r>
            <a:r>
              <a:rPr lang="en-US" altLang="zh-TW" dirty="0">
                <a:latin typeface="TimesNewRoman" charset="0"/>
              </a:rPr>
              <a:t>, </a:t>
            </a:r>
            <a:r>
              <a:rPr lang="zh-CN" altLang="en-US" dirty="0">
                <a:latin typeface="TimesNewRoman" charset="0"/>
              </a:rPr>
              <a:t>那么</a:t>
            </a:r>
            <a:r>
              <a:rPr lang="zh-TW" altLang="en-US" dirty="0">
                <a:latin typeface="TimesNewRoman" charset="0"/>
              </a:rPr>
              <a:t> </a:t>
            </a:r>
            <a:r>
              <a:rPr lang="en-US" altLang="zh-TW" b="1" dirty="0">
                <a:latin typeface="TimesNewRoman,Bold" charset="0"/>
              </a:rPr>
              <a:t>|</a:t>
            </a:r>
            <a:r>
              <a:rPr lang="en-US" altLang="zh-TW" i="1" dirty="0">
                <a:latin typeface="TimesNewRoman,Italic" charset="0"/>
              </a:rPr>
              <a:t>E</a:t>
            </a:r>
            <a:r>
              <a:rPr lang="en-US" altLang="zh-TW" b="1" dirty="0">
                <a:latin typeface="TimesNewRoman,Bold" charset="0"/>
              </a:rPr>
              <a:t>| </a:t>
            </a:r>
            <a:r>
              <a:rPr lang="en-US" altLang="zh-TW" dirty="0">
                <a:latin typeface="SymbolMT" charset="-128"/>
                <a:ea typeface="SymbolMT" charset="-128"/>
              </a:rPr>
              <a:t>≥ </a:t>
            </a:r>
            <a:r>
              <a:rPr lang="en-US" altLang="zh-TW" b="1" dirty="0">
                <a:latin typeface="TimesNewRoman,Bold" charset="0"/>
              </a:rPr>
              <a:t>|</a:t>
            </a:r>
            <a:r>
              <a:rPr lang="en-US" altLang="zh-TW" i="1" dirty="0">
                <a:latin typeface="TimesNewRoman,Italic" charset="0"/>
              </a:rPr>
              <a:t>V</a:t>
            </a:r>
            <a:r>
              <a:rPr lang="en-US" altLang="zh-TW" b="1" dirty="0">
                <a:latin typeface="TimesNewRoman,Bold" charset="0"/>
              </a:rPr>
              <a:t>| </a:t>
            </a:r>
            <a:r>
              <a:rPr lang="en-US" altLang="zh-TW" dirty="0">
                <a:latin typeface="TimesNewRoman" charset="0"/>
              </a:rPr>
              <a:t>– 1, </a:t>
            </a:r>
            <a:r>
              <a:rPr lang="zh-CN" altLang="en-US" dirty="0">
                <a:latin typeface="TimesNewRoman" charset="0"/>
              </a:rPr>
              <a:t>这意味着</a:t>
            </a:r>
            <a:r>
              <a:rPr lang="zh-TW" altLang="en-US" dirty="0">
                <a:latin typeface="TimesNewRoman" charset="0"/>
              </a:rPr>
              <a:t> </a:t>
            </a:r>
            <a:r>
              <a:rPr lang="en-US" altLang="zh-TW" dirty="0" err="1">
                <a:latin typeface="TimesNewRoman" charset="0"/>
              </a:rPr>
              <a:t>lg</a:t>
            </a:r>
            <a:r>
              <a:rPr lang="en-US" altLang="zh-TW" dirty="0">
                <a:latin typeface="TimesNewRoman" charset="0"/>
              </a:rPr>
              <a:t> </a:t>
            </a:r>
            <a:r>
              <a:rPr lang="en-US" altLang="zh-TW" b="1" dirty="0">
                <a:latin typeface="TimesNewRoman,Bold" charset="0"/>
              </a:rPr>
              <a:t>|</a:t>
            </a:r>
            <a:r>
              <a:rPr lang="en-US" altLang="zh-TW" i="1" dirty="0">
                <a:latin typeface="TimesNewRoman,Italic" charset="0"/>
              </a:rPr>
              <a:t>E</a:t>
            </a:r>
            <a:r>
              <a:rPr lang="en-US" altLang="zh-TW" b="1" dirty="0">
                <a:latin typeface="TimesNewRoman,Bold" charset="0"/>
              </a:rPr>
              <a:t>| </a:t>
            </a:r>
            <a:r>
              <a:rPr lang="en-US" altLang="zh-TW" dirty="0">
                <a:latin typeface="TimesNewRoman" charset="0"/>
              </a:rPr>
              <a:t>= </a:t>
            </a:r>
            <a:r>
              <a:rPr lang="en-US" altLang="zh-TW" dirty="0">
                <a:latin typeface="SymbolMT" charset="-128"/>
                <a:ea typeface="SymbolMT" charset="-128"/>
                <a:sym typeface="Symbol" pitchFamily="18" charset="2"/>
              </a:rPr>
              <a:t></a:t>
            </a:r>
            <a:r>
              <a:rPr lang="en-US" altLang="zh-TW" dirty="0">
                <a:latin typeface="TimesNewRoman" charset="0"/>
              </a:rPr>
              <a:t>(</a:t>
            </a:r>
            <a:r>
              <a:rPr lang="en-US" altLang="zh-TW" dirty="0" err="1">
                <a:latin typeface="TimesNewRoman" charset="0"/>
              </a:rPr>
              <a:t>lg</a:t>
            </a:r>
            <a:r>
              <a:rPr lang="en-US" altLang="zh-TW" i="1" dirty="0" err="1">
                <a:latin typeface="TimesNewRoman,Italic" charset="0"/>
              </a:rPr>
              <a:t>V</a:t>
            </a:r>
            <a:r>
              <a:rPr lang="en-US" altLang="zh-TW" dirty="0">
                <a:latin typeface="TimesNewRoman" charset="0"/>
              </a:rPr>
              <a:t>).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dirty="0">
              <a:solidFill>
                <a:srgbClr val="000000"/>
              </a:solidFill>
              <a:latin typeface="TimesNewRoman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3600" dirty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NewRoman,Bold" charset="0"/>
              </a:rPr>
              <a:t>图</a:t>
            </a:r>
            <a:r>
              <a:rPr lang="zh-TW" altLang="en-US" dirty="0">
                <a:latin typeface="TimesNewRoman,Bold" charset="0"/>
              </a:rPr>
              <a:t> </a:t>
            </a:r>
            <a:r>
              <a:rPr lang="en-US" altLang="zh-TW" dirty="0">
                <a:latin typeface="TimesNewRoman,Bold" charset="0"/>
              </a:rPr>
              <a:t>(</a:t>
            </a:r>
            <a:r>
              <a:rPr lang="zh-CN" altLang="en-US" dirty="0">
                <a:latin typeface="TimesNewRoman,Bold" charset="0"/>
              </a:rPr>
              <a:t>复习</a:t>
            </a:r>
            <a:r>
              <a:rPr lang="en-US" altLang="zh-TW" dirty="0">
                <a:latin typeface="TimesNewRoman,Bold" charset="0"/>
              </a:rPr>
              <a:t>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8DA5C97-7C8E-4E00-AA68-91F398FC2D9A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76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altLang="zh-TW" sz="1200">
              <a:solidFill>
                <a:srgbClr val="000000"/>
              </a:solidFill>
              <a:latin typeface="TimesNew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时间</a:t>
            </a:r>
            <a:r>
              <a:rPr lang="zh-TW" altLang="en-US" sz="280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=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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)·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>
                <a:solidFill>
                  <a:srgbClr val="008A87"/>
                </a:solidFill>
                <a:latin typeface="TimesNewRoman" charset="0"/>
              </a:rPr>
              <a:t>EXTRACT-MIN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+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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E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)·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>
                <a:solidFill>
                  <a:srgbClr val="008A87"/>
                </a:solidFill>
                <a:latin typeface="TimesNewRoman" charset="0"/>
              </a:rPr>
              <a:t>DECREASE-KEY</a:t>
            </a:r>
            <a:endParaRPr lang="en-US" altLang="zh-TW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3400" y="22860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       Q           T</a:t>
            </a:r>
            <a:r>
              <a:rPr lang="en-US" altLang="zh-TW" sz="2800" baseline="-25000">
                <a:solidFill>
                  <a:srgbClr val="008A87"/>
                </a:solidFill>
                <a:latin typeface="TimesNewRoman" charset="0"/>
              </a:rPr>
              <a:t>EXTRACT-MIN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  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>
                <a:solidFill>
                  <a:srgbClr val="008A87"/>
                </a:solidFill>
                <a:latin typeface="TimesNewRoman" charset="0"/>
              </a:rPr>
              <a:t>DECREASE-KEY      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总和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81000" y="2971800"/>
            <a:ext cx="8305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81000" y="3048000"/>
          <a:ext cx="8382000" cy="300532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数组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(1)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NewRoman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二叉树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堆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rgbClr val="008A87"/>
                        </a:solidFill>
                        <a:effectLst/>
                        <a:latin typeface="TimesNewRoman,Italic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(lg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rgbClr val="008A87"/>
                        </a:solidFill>
                        <a:effectLst/>
                        <a:latin typeface="TimesNewRoman,Italic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(lg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)</a:t>
                      </a: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800" b="0" i="1" u="none" strike="noStrike" cap="none" normalizeH="0" baseline="0">
                        <a:ln>
                          <a:noFill/>
                        </a:ln>
                        <a:solidFill>
                          <a:srgbClr val="008A87"/>
                        </a:solidFill>
                        <a:effectLst/>
                        <a:latin typeface="TimesNewRoman,Italic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E 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lg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Fibonacci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堆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(lg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平摊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平摊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O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E 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+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V 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lg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新細明體" pitchFamily="18" charset="-120"/>
                        </a:rPr>
                        <a:t>V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" charset="0"/>
                          <a:ea typeface="新細明體" pitchFamily="18" charset="-120"/>
                        </a:rPr>
                        <a:t>最坏情况</a:t>
                      </a: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NewRoman,Bold" charset="0"/>
              </a:rPr>
              <a:t>Prim </a:t>
            </a:r>
            <a:r>
              <a:rPr lang="zh-CN" altLang="en-US" dirty="0">
                <a:latin typeface="TimesNewRoman,Bold" charset="0"/>
              </a:rPr>
              <a:t>算法分析</a:t>
            </a:r>
            <a:r>
              <a:rPr lang="en-US" altLang="zh-TW" dirty="0">
                <a:latin typeface="TimesNewRoman,Bold" charset="0"/>
              </a:rPr>
              <a:t>(</a:t>
            </a:r>
            <a:r>
              <a:rPr lang="zh-CN" altLang="en-US" dirty="0">
                <a:latin typeface="TimesNewRoman,Bold" charset="0"/>
              </a:rPr>
              <a:t>续</a:t>
            </a:r>
            <a:r>
              <a:rPr lang="en-US" altLang="zh-TW" dirty="0">
                <a:latin typeface="TimesNewRoman,Bold" charset="0"/>
              </a:rPr>
              <a:t>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742BD02-C951-4613-82FE-41FCD3315C73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NewRoman,Bold" charset="0"/>
              </a:rPr>
              <a:t>邻接矩阵表示法</a:t>
            </a:r>
            <a:endParaRPr lang="zh-CN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一个图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G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= 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E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的</a:t>
            </a:r>
            <a:r>
              <a:rPr lang="zh-CN" altLang="en-US" sz="2800" b="1" i="1" dirty="0">
                <a:solidFill>
                  <a:srgbClr val="CD0000"/>
                </a:solidFill>
                <a:latin typeface="TimesNewRoman,BoldItalic" charset="0"/>
              </a:rPr>
              <a:t>邻接矩阵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, </a:t>
            </a:r>
            <a:br>
              <a:rPr lang="en-US" altLang="zh-TW" sz="2800" dirty="0">
                <a:solidFill>
                  <a:srgbClr val="000000"/>
                </a:solidFill>
                <a:latin typeface="TimesNewRoman" charset="0"/>
              </a:rPr>
            </a:b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= {1, 2, …,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n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}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为矩阵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[1 . .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n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1 . .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n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]</a:t>
            </a:r>
            <a:br>
              <a:rPr lang="en-US" altLang="zh-TW" sz="2800" dirty="0">
                <a:solidFill>
                  <a:srgbClr val="008A87"/>
                </a:solidFill>
                <a:latin typeface="TimesNewRoman" charset="0"/>
              </a:rPr>
            </a:br>
            <a:endParaRPr lang="en-US" altLang="zh-TW" sz="2800" dirty="0">
              <a:solidFill>
                <a:srgbClr val="000000"/>
              </a:solidFill>
              <a:latin typeface="TimesNewRoman" charset="0"/>
            </a:endParaRPr>
          </a:p>
        </p:txBody>
      </p:sp>
      <p:graphicFrame>
        <p:nvGraphicFramePr>
          <p:cNvPr id="15" name="Group 143"/>
          <p:cNvGraphicFramePr>
            <a:graphicFrameLocks noGrp="1"/>
          </p:cNvGraphicFramePr>
          <p:nvPr/>
        </p:nvGraphicFramePr>
        <p:xfrm>
          <a:off x="3276600" y="3733800"/>
          <a:ext cx="2209800" cy="23164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1  2  3  4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0  0  1  0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94224"/>
              </p:ext>
            </p:extLst>
          </p:nvPr>
        </p:nvGraphicFramePr>
        <p:xfrm>
          <a:off x="6400800" y="4495800"/>
          <a:ext cx="2743200" cy="1447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SymbolMT" charset="-128"/>
                          <a:ea typeface="SymbolMT" charset="-128"/>
                          <a:sym typeface="Symbol" pitchFamily="18" charset="2"/>
                        </a:rPr>
                        <a:t>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SymbolMT" charset="-128"/>
                        </a:rPr>
                        <a:t>(</a:t>
                      </a:r>
                      <a:r>
                        <a:rPr kumimoji="1" lang="en-US" altLang="zh-TW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,Italic" charset="0"/>
                          <a:ea typeface="SymbolMT" charset="-128"/>
                        </a:rPr>
                        <a:t>V </a:t>
                      </a:r>
                      <a:r>
                        <a:rPr kumimoji="1" lang="en-US" altLang="zh-TW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SymbolMT" charset="-128"/>
                        </a:rPr>
                        <a:t>2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A87"/>
                          </a:solidFill>
                          <a:effectLst/>
                          <a:latin typeface="TimesNewRoman" charset="0"/>
                          <a:ea typeface="SymbolMT" charset="-128"/>
                        </a:rPr>
                        <a:t>)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" charset="0"/>
                          <a:ea typeface="SymbolMT" charset="-128"/>
                        </a:rPr>
                        <a:t>存储空间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MT" charset="-128"/>
                          <a:ea typeface="SymbolMT" charset="-128"/>
                          <a:sym typeface="Symbol" pitchFamily="18" charset="2"/>
                        </a:rPr>
                        <a:t>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MT" charset="-128"/>
                          <a:ea typeface="SymbolMT" charset="-128"/>
                        </a:rPr>
                        <a:t> </a:t>
                      </a:r>
                      <a:r>
                        <a:rPr kumimoji="1" lang="zh-CN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D0000"/>
                          </a:solidFill>
                          <a:effectLst/>
                          <a:latin typeface="TimesNewRoman,BoldItalic" charset="0"/>
                          <a:ea typeface="SymbolMT" charset="-128"/>
                        </a:rPr>
                        <a:t>稠密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" charset="0"/>
                          <a:ea typeface="SymbolMT" charset="-128"/>
                        </a:rPr>
                        <a:t>表示法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" charset="0"/>
                          <a:ea typeface="SymbolMT" charset="-128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19050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06"/>
          <p:cNvSpPr>
            <a:spLocks noChangeArrowheads="1"/>
          </p:cNvSpPr>
          <p:nvPr/>
        </p:nvSpPr>
        <p:spPr bwMode="auto">
          <a:xfrm>
            <a:off x="2590800" y="2768600"/>
            <a:ext cx="130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A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i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j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] =</a:t>
            </a:r>
          </a:p>
        </p:txBody>
      </p:sp>
      <p:sp>
        <p:nvSpPr>
          <p:cNvPr id="19" name="AutoShape 107"/>
          <p:cNvSpPr>
            <a:spLocks/>
          </p:cNvSpPr>
          <p:nvPr/>
        </p:nvSpPr>
        <p:spPr bwMode="auto">
          <a:xfrm>
            <a:off x="3962400" y="25908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08"/>
          <p:cNvSpPr>
            <a:spLocks noChangeArrowheads="1"/>
          </p:cNvSpPr>
          <p:nvPr/>
        </p:nvSpPr>
        <p:spPr bwMode="auto">
          <a:xfrm>
            <a:off x="4114800" y="2514600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1  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if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i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j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  <a:sym typeface="Symbol" pitchFamily="18" charset="2"/>
              </a:rPr>
              <a:t></a:t>
            </a:r>
            <a:r>
              <a:rPr lang="en-US" altLang="zh-TW" sz="2800">
                <a:solidFill>
                  <a:srgbClr val="008A87"/>
                </a:solidFill>
                <a:latin typeface="SymbolMT" charset="-128"/>
              </a:rPr>
              <a:t>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E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, </a:t>
            </a:r>
          </a:p>
          <a:p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0  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if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i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j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  <a:sym typeface="Symbol" pitchFamily="18" charset="2"/>
              </a:rPr>
              <a:t> </a:t>
            </a:r>
            <a:r>
              <a:rPr lang="en-US" altLang="zh-TW" sz="2800">
                <a:solidFill>
                  <a:srgbClr val="008A87"/>
                </a:solidFill>
                <a:latin typeface="TimesNewRoman" charset="0"/>
              </a:rPr>
              <a:t>E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649EAD7-7579-4D67-BFBB-BECE33B1D47D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67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46" y="1111403"/>
            <a:ext cx="8351838" cy="445389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顶点</a:t>
            </a:r>
            <a:r>
              <a:rPr lang="zh-TW" altLang="en-US" sz="24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en-US" altLang="zh-TW" sz="2400" dirty="0">
                <a:solidFill>
                  <a:srgbClr val="008A87"/>
                </a:solidFill>
                <a:latin typeface="SymbolMT" charset="-128"/>
                <a:sym typeface="Symbol" pitchFamily="18" charset="2"/>
              </a:rPr>
              <a:t></a:t>
            </a:r>
            <a:r>
              <a:rPr lang="en-US" altLang="zh-TW" sz="24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V 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的</a:t>
            </a:r>
            <a:r>
              <a:rPr lang="zh-CN" altLang="en-US" sz="2400" b="1" i="1" dirty="0">
                <a:solidFill>
                  <a:srgbClr val="CD0000"/>
                </a:solidFill>
                <a:latin typeface="TimesNewRoman,BoldItalic" charset="0"/>
              </a:rPr>
              <a:t>邻接链表</a:t>
            </a:r>
            <a:r>
              <a:rPr lang="zh-TW" altLang="en-US" sz="24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400" i="1" dirty="0" err="1">
                <a:solidFill>
                  <a:srgbClr val="008A87"/>
                </a:solidFill>
                <a:latin typeface="TimesNewRoman,Italic" charset="0"/>
              </a:rPr>
              <a:t>Adj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[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是和顶点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相邻的顶点的链表。</a:t>
            </a:r>
            <a:endParaRPr lang="zh-TW" altLang="en-US" sz="2400" dirty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787900" y="1700213"/>
            <a:ext cx="2286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i="1" dirty="0" err="1">
                <a:solidFill>
                  <a:srgbClr val="008A87"/>
                </a:solidFill>
                <a:latin typeface="TimesNewRoman,Italic" charset="0"/>
              </a:rPr>
              <a:t>Adj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[1] = {2, 3}</a:t>
            </a:r>
          </a:p>
          <a:p>
            <a:r>
              <a:rPr lang="en-US" altLang="zh-TW" sz="2400" i="1" dirty="0" err="1">
                <a:solidFill>
                  <a:srgbClr val="008A87"/>
                </a:solidFill>
                <a:latin typeface="TimesNewRoman,Italic" charset="0"/>
              </a:rPr>
              <a:t>Adj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[2] = {3}</a:t>
            </a:r>
          </a:p>
          <a:p>
            <a:r>
              <a:rPr lang="en-US" altLang="zh-TW" sz="2400" i="1" dirty="0" err="1">
                <a:solidFill>
                  <a:srgbClr val="008A87"/>
                </a:solidFill>
                <a:latin typeface="TimesNewRoman,Italic" charset="0"/>
              </a:rPr>
              <a:t>Adj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[3] = {}</a:t>
            </a:r>
          </a:p>
          <a:p>
            <a:r>
              <a:rPr lang="en-US" altLang="zh-TW" sz="2400" i="1" dirty="0" err="1">
                <a:solidFill>
                  <a:srgbClr val="008A87"/>
                </a:solidFill>
                <a:latin typeface="TimesNewRoman,Italic" charset="0"/>
              </a:rPr>
              <a:t>Adj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[4] = {3}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73238"/>
            <a:ext cx="1655763" cy="15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68313" y="3573463"/>
            <a:ext cx="74882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对于无向图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, </a:t>
            </a:r>
            <a:r>
              <a:rPr lang="en-US" altLang="zh-TW" sz="2400" b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|</a:t>
            </a:r>
            <a:r>
              <a:rPr lang="en-US" altLang="zh-TW" sz="2400" i="1" dirty="0" err="1">
                <a:solidFill>
                  <a:srgbClr val="008A87"/>
                </a:solidFill>
                <a:latin typeface="Times New Roman" pitchFamily="18" charset="0"/>
                <a:ea typeface="仿宋"/>
              </a:rPr>
              <a:t>Adj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[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v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]</a:t>
            </a:r>
            <a:r>
              <a:rPr lang="en-US" altLang="zh-TW" sz="2400" b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| 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= 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degree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(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v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.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对于有向图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, </a:t>
            </a:r>
            <a:r>
              <a:rPr lang="en-US" altLang="zh-TW" sz="2400" b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|</a:t>
            </a:r>
            <a:r>
              <a:rPr lang="en-US" altLang="zh-TW" sz="2400" i="1" dirty="0" err="1">
                <a:solidFill>
                  <a:srgbClr val="008A87"/>
                </a:solidFill>
                <a:latin typeface="Times New Roman" pitchFamily="18" charset="0"/>
                <a:ea typeface="仿宋"/>
              </a:rPr>
              <a:t>Adj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[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v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]</a:t>
            </a:r>
            <a:r>
              <a:rPr lang="en-US" altLang="zh-TW" sz="2400" b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| 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= 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out-degree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(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v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.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3712" y="4652963"/>
            <a:ext cx="8362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CD0000"/>
                </a:solidFill>
                <a:latin typeface="Times New Roman" pitchFamily="18" charset="0"/>
                <a:ea typeface="仿宋"/>
              </a:rPr>
              <a:t>握手定理：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对于无向图</a:t>
            </a:r>
            <a:r>
              <a:rPr lang="zh-TW" altLang="en-US" sz="2400" dirty="0">
                <a:solidFill>
                  <a:srgbClr val="008A87"/>
                </a:solidFill>
                <a:latin typeface="Times New Roman" pitchFamily="18" charset="0"/>
                <a:ea typeface="SymbolMT" charset="-128"/>
              </a:rPr>
              <a:t>∑</a:t>
            </a:r>
            <a:r>
              <a:rPr lang="en-US" altLang="zh-TW" sz="2400" i="1" baseline="-25000" dirty="0" err="1">
                <a:solidFill>
                  <a:srgbClr val="008A87"/>
                </a:solidFill>
                <a:latin typeface="Times New Roman" pitchFamily="18" charset="0"/>
                <a:ea typeface="仿宋"/>
              </a:rPr>
              <a:t>v</a:t>
            </a:r>
            <a:r>
              <a:rPr lang="en-US" altLang="zh-TW" sz="2400" baseline="-25000" dirty="0" err="1">
                <a:solidFill>
                  <a:srgbClr val="008A87"/>
                </a:solidFill>
                <a:latin typeface="Times New Roman" pitchFamily="18" charset="0"/>
                <a:ea typeface="仿宋"/>
              </a:rPr>
              <a:t>∈</a:t>
            </a:r>
            <a:r>
              <a:rPr lang="en-US" altLang="zh-TW" sz="2400" i="1" baseline="-25000" dirty="0" err="1">
                <a:solidFill>
                  <a:srgbClr val="008A87"/>
                </a:solidFill>
                <a:latin typeface="Times New Roman" pitchFamily="18" charset="0"/>
                <a:ea typeface="仿宋"/>
              </a:rPr>
              <a:t>V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 degree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(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v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)= 2</a:t>
            </a:r>
            <a:r>
              <a:rPr lang="en-US" altLang="zh-TW" sz="2400" b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|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E</a:t>
            </a:r>
            <a:r>
              <a:rPr lang="en-US" altLang="zh-TW" sz="2400" b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|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仿宋"/>
                <a:sym typeface="Symbol" pitchFamily="18" charset="2"/>
              </a:rPr>
              <a:t>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邻接表使用的存储空间为</a:t>
            </a:r>
            <a:r>
              <a:rPr lang="zh-TW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TW" altLang="en-US" sz="2400" dirty="0">
                <a:solidFill>
                  <a:srgbClr val="008A87"/>
                </a:solidFill>
                <a:latin typeface="Times New Roman" pitchFamily="18" charset="0"/>
                <a:ea typeface="SymbolMT" charset="-128"/>
                <a:sym typeface="Symbol" pitchFamily="18" charset="2"/>
              </a:rPr>
              <a:t>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(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V 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+ </a:t>
            </a:r>
            <a:r>
              <a:rPr lang="en-US" altLang="zh-TW" sz="2400" i="1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E</a:t>
            </a:r>
            <a:r>
              <a:rPr lang="en-US" altLang="zh-TW" sz="2400" dirty="0">
                <a:solidFill>
                  <a:srgbClr val="008A87"/>
                </a:solidFill>
                <a:latin typeface="Times New Roman" pitchFamily="18" charset="0"/>
                <a:ea typeface="仿宋"/>
              </a:rPr>
              <a:t>)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—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是一种</a:t>
            </a:r>
            <a:r>
              <a:rPr lang="zh-TW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="1" i="1" dirty="0">
                <a:solidFill>
                  <a:srgbClr val="CD0000"/>
                </a:solidFill>
                <a:latin typeface="Times New Roman" pitchFamily="18" charset="0"/>
                <a:ea typeface="仿宋"/>
              </a:rPr>
              <a:t>稀疏</a:t>
            </a:r>
            <a:r>
              <a:rPr lang="zh-TW" altLang="en-US" sz="2400" b="1" i="1" dirty="0">
                <a:solidFill>
                  <a:srgbClr val="CD0000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表示</a:t>
            </a:r>
            <a:r>
              <a:rPr lang="zh-TW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对两种图均适用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仿宋"/>
              </a:rPr>
              <a:t>).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NewRoman,Bold" charset="0"/>
              </a:rPr>
              <a:t>邻接链表表示法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6C21A29-768D-49A2-9FC0-1303B4A6D561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167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D0000"/>
                </a:solidFill>
                <a:latin typeface="TimesNewRoman,Bold" charset="0"/>
              </a:rPr>
              <a:t>输入</a:t>
            </a:r>
            <a:r>
              <a:rPr lang="en-US" altLang="zh-TW" sz="2800" b="1" dirty="0">
                <a:solidFill>
                  <a:srgbClr val="CD0000"/>
                </a:solidFill>
                <a:latin typeface="TimesNewRoman,Bold" charset="0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一个连通的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无向图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G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= 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E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其加权函数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w 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: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E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→ 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CC3300"/>
              </a:buClr>
              <a:buSzPct val="11500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为了简化，假设所有边的权各不相同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. </a:t>
            </a:r>
            <a:r>
              <a:rPr lang="en-US" altLang="zh-TW" sz="2800" dirty="0">
                <a:solidFill>
                  <a:schemeClr val="bg1"/>
                </a:solidFill>
                <a:latin typeface="TimesNewRoman" charset="0"/>
              </a:rPr>
              <a:t>(CLRS </a:t>
            </a:r>
            <a:r>
              <a:rPr lang="zh-CN" altLang="en-US" sz="2800" dirty="0">
                <a:solidFill>
                  <a:schemeClr val="bg1"/>
                </a:solidFill>
                <a:latin typeface="TimesNewRoman" charset="0"/>
              </a:rPr>
              <a:t>包括了通用的情况</a:t>
            </a:r>
            <a:r>
              <a:rPr lang="en-US" altLang="zh-TW" sz="2800" dirty="0">
                <a:solidFill>
                  <a:schemeClr val="bg1"/>
                </a:solidFill>
                <a:latin typeface="TimesNewRoman" charset="0"/>
              </a:rPr>
              <a:t>.)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28775"/>
            <a:ext cx="333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85800" y="30480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CD0000"/>
                </a:solidFill>
                <a:latin typeface="TimesNewRoman,Bold" charset="0"/>
              </a:rPr>
              <a:t>输出</a:t>
            </a:r>
            <a:r>
              <a:rPr lang="en-US" altLang="zh-TW" sz="2800" b="1">
                <a:solidFill>
                  <a:srgbClr val="CD0000"/>
                </a:solidFill>
                <a:latin typeface="TimesNewRoman,Bold" charset="0"/>
              </a:rPr>
              <a:t>: </a:t>
            </a:r>
            <a:r>
              <a:rPr lang="zh-CN" altLang="en-US" sz="2800" b="1" i="1">
                <a:solidFill>
                  <a:srgbClr val="CD0000"/>
                </a:solidFill>
                <a:latin typeface="TimesNewRoman,BoldItalic" charset="0"/>
              </a:rPr>
              <a:t>扩展树</a:t>
            </a:r>
            <a:r>
              <a:rPr lang="zh-TW" altLang="en-US" sz="2800" b="1" i="1">
                <a:solidFill>
                  <a:srgbClr val="CD0000"/>
                </a:solidFill>
                <a:latin typeface="TimesNewRoman,BoldItalic" charset="0"/>
              </a:rPr>
              <a:t> </a:t>
            </a:r>
            <a:r>
              <a:rPr lang="en-US" altLang="zh-TW" sz="2800" i="1">
                <a:solidFill>
                  <a:srgbClr val="008A87"/>
                </a:solidFill>
                <a:latin typeface="TimesNewRoman,Italic" charset="0"/>
              </a:rPr>
              <a:t>T 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—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连接所有顶点的树</a:t>
            </a:r>
          </a:p>
          <a:p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— </a:t>
            </a:r>
            <a:r>
              <a:rPr lang="zh-CN" altLang="en-US" sz="2800">
                <a:solidFill>
                  <a:srgbClr val="000000"/>
                </a:solidFill>
                <a:latin typeface="TimesNewRoman" charset="0"/>
              </a:rPr>
              <a:t>其权最小</a:t>
            </a:r>
            <a:r>
              <a:rPr lang="en-US" altLang="zh-TW" sz="2800">
                <a:solidFill>
                  <a:srgbClr val="000000"/>
                </a:solidFill>
                <a:latin typeface="TimesNewRoman" charset="0"/>
              </a:rPr>
              <a:t>:</a:t>
            </a:r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37112"/>
            <a:ext cx="3276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NewRoman,Bold" charset="0"/>
              </a:rPr>
              <a:t>最小扩展树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FDD4EDC-A14F-4C36-B89B-66C5F17978FC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1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2387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NewRoman,Bold" charset="0"/>
              </a:rPr>
              <a:t>MST</a:t>
            </a:r>
            <a:r>
              <a:rPr lang="zh-CN" altLang="en-US" dirty="0">
                <a:latin typeface="TimesNewRoman,Bold" charset="0"/>
              </a:rPr>
              <a:t>举例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974DB7-37C0-414A-8AFF-A7111041E237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52001"/>
              </p:ext>
            </p:extLst>
          </p:nvPr>
        </p:nvGraphicFramePr>
        <p:xfrm>
          <a:off x="2863850" y="1015667"/>
          <a:ext cx="60293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點陣圖影像" r:id="rId4" imgW="6028571" imgH="2715004" progId="Paint.Picture">
                  <p:embed/>
                </p:oleObj>
              </mc:Choice>
              <mc:Fallback>
                <p:oleObj name="點陣圖影像" r:id="rId4" imgW="6028571" imgH="271500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1015667"/>
                        <a:ext cx="60293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02184" y="1772816"/>
            <a:ext cx="24117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MST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:</a:t>
            </a:r>
          </a:p>
          <a:p>
            <a:pPr algn="just"/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(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的其他顶点没有画出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)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24316" y="3663010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去掉边</a:t>
            </a:r>
            <a:r>
              <a:rPr lang="zh-TW" altLang="en-US" sz="24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400" dirty="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</a:t>
            </a:r>
            <a:r>
              <a:rPr lang="en-US" altLang="zh-TW" sz="24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. 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然后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将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划分为两棵子树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和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2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81000" y="4158342"/>
            <a:ext cx="8512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D0000"/>
                </a:solidFill>
                <a:latin typeface="TimesNewRoman,Bold" charset="0"/>
              </a:rPr>
              <a:t>定理：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子树</a:t>
            </a:r>
            <a:r>
              <a:rPr lang="zh-TW" altLang="en-US" sz="24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是</a:t>
            </a:r>
            <a:r>
              <a:rPr lang="zh-TW" altLang="en-US" sz="24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G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 = (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E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的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MST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G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是由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的顶点</a:t>
            </a:r>
            <a:r>
              <a:rPr lang="zh-CN" altLang="en-US" sz="2400" b="1" i="1" dirty="0">
                <a:solidFill>
                  <a:srgbClr val="CD0000"/>
                </a:solidFill>
                <a:latin typeface="TimesNewRoman,BoldItalic" charset="0"/>
              </a:rPr>
              <a:t>导出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的子图</a:t>
            </a:r>
            <a:r>
              <a:rPr lang="zh-TW" altLang="en-US" sz="24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。</a:t>
            </a:r>
            <a:endParaRPr lang="en-US" altLang="zh-TW" sz="2400" dirty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06413" y="4963940"/>
            <a:ext cx="80835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                    V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 =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的顶点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,</a:t>
            </a:r>
          </a:p>
          <a:p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                    E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 = { (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x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y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) </a:t>
            </a:r>
            <a:r>
              <a:rPr lang="en-US" altLang="zh-TW" sz="24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E 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: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x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y </a:t>
            </a:r>
            <a:r>
              <a:rPr lang="en-US" altLang="zh-TW" sz="24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∈ </a:t>
            </a:r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400" dirty="0">
                <a:solidFill>
                  <a:srgbClr val="008A87"/>
                </a:solidFill>
                <a:latin typeface="TimesNewRoman" charset="0"/>
              </a:rPr>
              <a:t> }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.</a:t>
            </a:r>
          </a:p>
          <a:p>
            <a:r>
              <a:rPr lang="en-US" altLang="zh-TW" sz="24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400" baseline="-25000" dirty="0">
                <a:solidFill>
                  <a:srgbClr val="008A87"/>
                </a:solidFill>
                <a:latin typeface="TimesNewRoman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NewRoman" charset="0"/>
              </a:rPr>
              <a:t>类似</a:t>
            </a:r>
            <a:r>
              <a:rPr lang="en-US" altLang="zh-TW" sz="2400" dirty="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NewRoman,Bold" charset="0"/>
              </a:rPr>
              <a:t>最优子结构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3BED09E-6E9D-401A-BD26-2DF13A88CB5D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43000"/>
            <a:ext cx="7845053" cy="1709936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CD0000"/>
                </a:solidFill>
                <a:latin typeface="TimesNewRoman,Italic" charset="0"/>
              </a:rPr>
              <a:t>证明：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粘贴拷贝：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w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 =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w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 +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w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 +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w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 dirty="0">
                <a:solidFill>
                  <a:srgbClr val="008A87"/>
                </a:solidFill>
                <a:latin typeface="TimesNewRoman" charset="0"/>
              </a:rPr>
              <a:t>2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如果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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是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G</a:t>
            </a:r>
            <a:r>
              <a:rPr lang="en-US" altLang="zh-TW" sz="28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中比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 dirty="0">
                <a:solidFill>
                  <a:srgbClr val="008A87"/>
                </a:solidFill>
                <a:latin typeface="TimesNewRoman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加权更小的扩展树，那么在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中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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= {(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u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,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v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)}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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 dirty="0">
                <a:solidFill>
                  <a:srgbClr val="008A87"/>
                </a:solidFill>
                <a:latin typeface="TimesNewRoman" charset="0"/>
              </a:rPr>
              <a:t>1 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  <a:sym typeface="Symbol" pitchFamily="18" charset="2"/>
              </a:rPr>
              <a:t></a:t>
            </a:r>
            <a:r>
              <a:rPr lang="en-US" altLang="zh-TW" sz="2800" dirty="0">
                <a:solidFill>
                  <a:srgbClr val="008A87"/>
                </a:solidFill>
                <a:latin typeface="SymbolMT" charset="-128"/>
                <a:ea typeface="SymbolMT" charset="-128"/>
              </a:rPr>
              <a:t> 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en-US" altLang="zh-TW" sz="2800" baseline="-25000" dirty="0">
                <a:solidFill>
                  <a:srgbClr val="008A87"/>
                </a:solidFill>
                <a:latin typeface="TimesNewRoman" charset="0"/>
              </a:rPr>
              <a:t>2</a:t>
            </a:r>
            <a:r>
              <a:rPr lang="en-US" altLang="zh-TW" sz="2800" dirty="0">
                <a:solidFill>
                  <a:srgbClr val="008A87"/>
                </a:solidFill>
                <a:latin typeface="TimesNewRoman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将是一棵比</a:t>
            </a:r>
            <a:r>
              <a:rPr lang="en-US" altLang="zh-TW" sz="2800" i="1" dirty="0">
                <a:solidFill>
                  <a:srgbClr val="008A87"/>
                </a:solidFill>
                <a:latin typeface="TimesNewRoman,Italic" charset="0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加权更小的扩展树。</a:t>
            </a:r>
            <a:endParaRPr lang="zh-TW" altLang="en-US" sz="2800" dirty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11561" y="2996952"/>
            <a:ext cx="79208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我们得到了重叠子问题了吗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?</a:t>
            </a:r>
          </a:p>
          <a:p>
            <a:pPr>
              <a:buClr>
                <a:srgbClr val="CC3300"/>
              </a:buClr>
              <a:buSzPct val="115000"/>
              <a:buFont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将图中的顶点排序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TW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表示连接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的最小生成树的权值。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很好，那么可以使用动态规划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!</a:t>
            </a:r>
          </a:p>
          <a:p>
            <a:pPr>
              <a:buClr>
                <a:srgbClr val="CC3300"/>
              </a:buClr>
              <a:buSzPct val="115000"/>
              <a:buFontTx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是的，但是</a:t>
            </a:r>
            <a:r>
              <a:rPr lang="zh-TW" altLang="en-US" sz="2800" dirty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NewRoman" charset="0"/>
              </a:rPr>
              <a:t>MST </a:t>
            </a:r>
            <a:r>
              <a:rPr lang="zh-CN" altLang="en-US" sz="2800" dirty="0">
                <a:solidFill>
                  <a:srgbClr val="000000"/>
                </a:solidFill>
                <a:latin typeface="TimesNewRoman" charset="0"/>
              </a:rPr>
              <a:t>表现出更强特征，可以使用更加有效的算法。</a:t>
            </a:r>
            <a:endParaRPr lang="en-US" altLang="zh-TW" sz="2800" dirty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NewRoman,Bold" charset="0"/>
              </a:rPr>
              <a:t>证明最优子结构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69801AC-D3F9-4582-BC07-488E9D15D186}" type="datetime1">
              <a:rPr lang="en-US" altLang="zh-CN" smtClean="0"/>
              <a:t>12/21/2020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贪心算法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Words>1840</Words>
  <Application>Microsoft Office PowerPoint</Application>
  <PresentationFormat>全屏显示(4:3)</PresentationFormat>
  <Paragraphs>318</Paragraphs>
  <Slides>31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ArialUnicodeMS</vt:lpstr>
      <vt:lpstr>新細明體</vt:lpstr>
      <vt:lpstr>SymbolMT</vt:lpstr>
      <vt:lpstr>TimesNewRoman</vt:lpstr>
      <vt:lpstr>TimesNewRoman,Bold</vt:lpstr>
      <vt:lpstr>TimesNewRoman,BoldItalic</vt:lpstr>
      <vt:lpstr>TimesNewRoman,Italic</vt:lpstr>
      <vt:lpstr>仿宋</vt:lpstr>
      <vt:lpstr>黑体</vt:lpstr>
      <vt:lpstr>宋体</vt:lpstr>
      <vt:lpstr>Arial</vt:lpstr>
      <vt:lpstr>Calibri</vt:lpstr>
      <vt:lpstr>Symbol</vt:lpstr>
      <vt:lpstr>Times New Roman</vt:lpstr>
      <vt:lpstr>Wingdings 3</vt:lpstr>
      <vt:lpstr>Office 主题</vt:lpstr>
      <vt:lpstr>點陣圖影像</vt:lpstr>
      <vt:lpstr>BMP 图像</vt:lpstr>
      <vt:lpstr>算法分析与设计</vt:lpstr>
      <vt:lpstr>纲要</vt:lpstr>
      <vt:lpstr>图 (复习)</vt:lpstr>
      <vt:lpstr>邻接矩阵表示法</vt:lpstr>
      <vt:lpstr>邻接链表表示法</vt:lpstr>
      <vt:lpstr>最小扩展树</vt:lpstr>
      <vt:lpstr>MST举例</vt:lpstr>
      <vt:lpstr>最优子结构</vt:lpstr>
      <vt:lpstr>证明最优子结构</vt:lpstr>
      <vt:lpstr>“贪婪”算法的特征</vt:lpstr>
      <vt:lpstr>定理的证明</vt:lpstr>
      <vt:lpstr>定理的证明</vt:lpstr>
      <vt:lpstr>定理的证明</vt:lpstr>
      <vt:lpstr>定理的证明</vt:lpstr>
      <vt:lpstr>Prim算法</vt:lpstr>
      <vt:lpstr>Prim算法举例</vt:lpstr>
      <vt:lpstr>Prim算法举例</vt:lpstr>
      <vt:lpstr>Prim算法举例</vt:lpstr>
      <vt:lpstr>Prim算法举例</vt:lpstr>
      <vt:lpstr>Prim算法举例</vt:lpstr>
      <vt:lpstr>Prim算法举例</vt:lpstr>
      <vt:lpstr>Prim算法举例</vt:lpstr>
      <vt:lpstr>Prim算法举例</vt:lpstr>
      <vt:lpstr>Prim算法举例</vt:lpstr>
      <vt:lpstr>Prim算法举例</vt:lpstr>
      <vt:lpstr>Prim算法举例</vt:lpstr>
      <vt:lpstr>Prim算法举例</vt:lpstr>
      <vt:lpstr>Prim算法举例</vt:lpstr>
      <vt:lpstr>Prim算法分析</vt:lpstr>
      <vt:lpstr>Prim 算法分析(续)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594</cp:revision>
  <cp:lastPrinted>2012-11-20T01:52:54Z</cp:lastPrinted>
  <dcterms:created xsi:type="dcterms:W3CDTF">2012-10-13T08:41:11Z</dcterms:created>
  <dcterms:modified xsi:type="dcterms:W3CDTF">2020-12-21T12:11:58Z</dcterms:modified>
</cp:coreProperties>
</file>