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1" r:id="rId3"/>
    <p:sldId id="308" r:id="rId4"/>
    <p:sldId id="294" r:id="rId5"/>
    <p:sldId id="309" r:id="rId6"/>
    <p:sldId id="310" r:id="rId7"/>
    <p:sldId id="295" r:id="rId8"/>
    <p:sldId id="311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90" r:id="rId2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27AF7-7F1B-49CA-9BEC-A12808BE9C3A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37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A37B8-EAE2-489E-95E8-4F59E781B449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22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B4B21-37CB-4128-85C2-304C3CA4BA20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贪心选择：</a:t>
            </a:r>
            <a:r>
              <a:rPr lang="en-US" altLang="zh-TW"/>
              <a:t>HUFFMAN</a:t>
            </a:r>
            <a:r>
              <a:rPr lang="zh-CN" altLang="en-US" dirty="0"/>
              <a:t>选择一个代价最小的合并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971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74BAD-7D68-4A50-847D-764BFDFE60CB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7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A6E4B-228D-4708-B28F-14720DF72BF0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7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EC404-A775-4CC1-A6BB-14CFC230B068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5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6B5AF-2E58-487D-A7F0-5F4C98A2BA43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99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FB064-310E-4877-A678-3EBCDECBC607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07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0186A-9E2A-436F-87D2-28A000B88C19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0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39755-DEFC-419F-8AE1-AD0911459CE3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4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E6A1A-651E-45E7-9303-0E479BC82706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70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3A57B-1E05-4CBE-BB46-FCD63F8D603E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2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07C76F-17FD-4017-9091-89572163C156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FCC3E5-BCBC-42D8-A330-5E47F2C55F71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9E8F16-0B8C-4A6D-BA92-D4731D866163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D01C18-FF8B-4B0B-8341-0CC7D854CCD7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76B777-7BC5-4BC6-95BF-C6D72202F0D9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9F23A9-6B4E-4E16-9BC7-F82A15B3872B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1F9D82-FF77-4CDA-B607-17BB6A9327C7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E5FDE0-A584-4E33-A2F5-03F1FC9E9334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069A70-9322-4156-9725-1485555898D4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1714FE-9406-4AA1-B3BB-F285E771CDE5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9D12F1-3161-4A9F-B9F7-3D4B602704D5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1BFFCD-8CD9-4B6F-BA8C-ED60CA4DBB54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2020年12月21日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第七章 贪心算法（</a:t>
            </a:r>
            <a:r>
              <a:rPr lang="en-US" altLang="zh-CN" sz="3200" b="1" dirty="0"/>
              <a:t>II</a:t>
            </a:r>
            <a:r>
              <a:rPr lang="zh-CN" altLang="en-US" sz="3200" b="1" dirty="0"/>
              <a:t>）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0" y="1035050"/>
            <a:ext cx="8077200" cy="4953000"/>
          </a:xfrm>
        </p:spPr>
        <p:txBody>
          <a:bodyPr/>
          <a:lstStyle/>
          <a:p>
            <a:r>
              <a:rPr lang="zh-CN" altLang="en-US" sz="2800" dirty="0"/>
              <a:t>什么时候使用贪婪算法</a:t>
            </a:r>
            <a:r>
              <a:rPr lang="en-US" altLang="zh-TW" sz="2800" dirty="0"/>
              <a:t>?</a:t>
            </a:r>
            <a:endParaRPr lang="en-US" altLang="zh-TW" sz="2800" dirty="0">
              <a:solidFill>
                <a:srgbClr val="99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990000"/>
                </a:solidFill>
              </a:rPr>
              <a:t>贪心选择特性</a:t>
            </a:r>
            <a:r>
              <a:rPr lang="en-US" altLang="zh-TW" sz="2400" b="1" dirty="0">
                <a:solidFill>
                  <a:srgbClr val="990000"/>
                </a:solidFill>
              </a:rPr>
              <a:t>:</a:t>
            </a:r>
            <a:r>
              <a:rPr lang="en-US" altLang="zh-TW" sz="2400" dirty="0"/>
              <a:t> </a:t>
            </a:r>
            <a:r>
              <a:rPr lang="zh-CN" altLang="en-US" sz="2400" dirty="0"/>
              <a:t>全局的最优解可以通过局部的最优（贪婪）选择得到</a:t>
            </a:r>
            <a:r>
              <a:rPr lang="en-US" altLang="zh-TW" sz="2400" dirty="0"/>
              <a:t>.</a:t>
            </a:r>
          </a:p>
          <a:p>
            <a:pPr lvl="2"/>
            <a:r>
              <a:rPr lang="zh-CN" altLang="en-US" sz="2000" dirty="0"/>
              <a:t>动态规划需要检查子问题的解。</a:t>
            </a:r>
            <a:endParaRPr lang="zh-CN" altLang="en-US" sz="2000" dirty="0">
              <a:solidFill>
                <a:srgbClr val="99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990000"/>
                </a:solidFill>
              </a:rPr>
              <a:t>最优子结构</a:t>
            </a:r>
            <a:r>
              <a:rPr lang="en-US" altLang="zh-TW" sz="2400" b="1" dirty="0">
                <a:solidFill>
                  <a:srgbClr val="990000"/>
                </a:solidFill>
              </a:rPr>
              <a:t>:</a:t>
            </a:r>
            <a:r>
              <a:rPr lang="en-US" altLang="zh-TW" sz="2400" dirty="0"/>
              <a:t> </a:t>
            </a:r>
            <a:r>
              <a:rPr lang="zh-CN" altLang="en-US" sz="2400" dirty="0"/>
              <a:t>问题的最优解包含了其子问题的最优解</a:t>
            </a:r>
            <a:r>
              <a:rPr lang="en-US" altLang="zh-TW" sz="2400" dirty="0"/>
              <a:t>.</a:t>
            </a:r>
          </a:p>
          <a:p>
            <a:pPr lvl="2"/>
            <a:r>
              <a:rPr lang="zh-CN" altLang="en-US" sz="2000" dirty="0"/>
              <a:t>例如</a:t>
            </a:r>
            <a:r>
              <a:rPr lang="en-US" altLang="zh-TW" sz="2000" dirty="0"/>
              <a:t>, </a:t>
            </a:r>
            <a:r>
              <a:rPr lang="zh-CN" altLang="en-US" sz="2000" dirty="0"/>
              <a:t>如果</a:t>
            </a:r>
            <a:r>
              <a:rPr lang="zh-TW" altLang="en-US" sz="2000" dirty="0"/>
              <a:t> </a:t>
            </a:r>
            <a:r>
              <a:rPr lang="en-US" altLang="zh-TW" sz="2000" i="1" dirty="0"/>
              <a:t>A</a:t>
            </a:r>
            <a:r>
              <a:rPr lang="en-US" altLang="zh-TW" sz="2000" dirty="0"/>
              <a:t> </a:t>
            </a:r>
            <a:r>
              <a:rPr lang="zh-CN" altLang="en-US" sz="2000" dirty="0"/>
              <a:t>是</a:t>
            </a:r>
            <a:r>
              <a:rPr lang="en-US" altLang="zh-TW" sz="2000" i="1" dirty="0"/>
              <a:t>S</a:t>
            </a:r>
            <a:r>
              <a:rPr lang="zh-CN" altLang="en-US" sz="2000" dirty="0"/>
              <a:t>的最优解</a:t>
            </a:r>
            <a:r>
              <a:rPr lang="en-US" altLang="zh-TW" sz="2000" dirty="0"/>
              <a:t>, </a:t>
            </a:r>
            <a:r>
              <a:rPr lang="zh-CN" altLang="en-US" sz="2000" dirty="0"/>
              <a:t>那么</a:t>
            </a:r>
            <a:r>
              <a:rPr lang="zh-TW" altLang="en-US" sz="2000" dirty="0"/>
              <a:t> </a:t>
            </a:r>
            <a:r>
              <a:rPr lang="en-US" altLang="zh-TW" sz="2000" i="1" dirty="0"/>
              <a:t>A</a:t>
            </a:r>
            <a:r>
              <a:rPr lang="en-US" altLang="zh-TW" sz="2000" dirty="0"/>
              <a:t> ' = </a:t>
            </a:r>
            <a:r>
              <a:rPr lang="en-US" altLang="zh-TW" sz="2000" i="1" dirty="0"/>
              <a:t>A</a:t>
            </a:r>
            <a:r>
              <a:rPr lang="en-US" altLang="zh-TW" sz="2000" dirty="0"/>
              <a:t> - {1} </a:t>
            </a:r>
            <a:r>
              <a:rPr lang="zh-CN" altLang="en-US" sz="2000" dirty="0"/>
              <a:t>是</a:t>
            </a:r>
            <a:r>
              <a:rPr lang="zh-TW" altLang="en-US" sz="2000" dirty="0"/>
              <a:t> </a:t>
            </a:r>
            <a:r>
              <a:rPr lang="en-US" altLang="zh-TW" sz="2000" i="1" dirty="0"/>
              <a:t>S </a:t>
            </a:r>
            <a:r>
              <a:rPr lang="en-US" altLang="zh-TW" sz="2000" dirty="0"/>
              <a:t>' = {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</a:t>
            </a:r>
            <a:r>
              <a:rPr lang="en-US" altLang="zh-TW" sz="2000" dirty="0"/>
              <a:t> </a:t>
            </a:r>
            <a:r>
              <a:rPr lang="en-US" altLang="zh-TW" sz="2000" i="1" dirty="0"/>
              <a:t>S</a:t>
            </a:r>
            <a:r>
              <a:rPr lang="en-US" altLang="zh-TW" sz="2000" dirty="0"/>
              <a:t>: </a:t>
            </a:r>
            <a:r>
              <a:rPr lang="en-US" altLang="zh-TW" sz="2000" i="1" dirty="0" err="1"/>
              <a:t>s</a:t>
            </a:r>
            <a:r>
              <a:rPr lang="en-US" altLang="zh-TW" sz="2000" i="1" baseline="-25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</a:t>
            </a:r>
            <a:r>
              <a:rPr lang="en-US" altLang="zh-TW" sz="2000" dirty="0"/>
              <a:t>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}</a:t>
            </a:r>
            <a:r>
              <a:rPr lang="zh-CN" altLang="en-US" sz="2000" dirty="0"/>
              <a:t>的最优解</a:t>
            </a:r>
            <a:r>
              <a:rPr lang="en-US" altLang="zh-TW" sz="2000" dirty="0"/>
              <a:t>.</a:t>
            </a:r>
          </a:p>
          <a:p>
            <a:r>
              <a:rPr lang="zh-CN" altLang="en-US" sz="2800" dirty="0"/>
              <a:t>贪心算法</a:t>
            </a:r>
            <a:r>
              <a:rPr lang="en-US" altLang="zh-TW" sz="2800" dirty="0"/>
              <a:t> (</a:t>
            </a:r>
            <a:r>
              <a:rPr lang="zh-CN" altLang="en-US" sz="2800" i="1" dirty="0"/>
              <a:t>试探</a:t>
            </a:r>
            <a:r>
              <a:rPr lang="en-US" altLang="zh-TW" sz="2800" dirty="0"/>
              <a:t>) </a:t>
            </a:r>
            <a:r>
              <a:rPr lang="zh-CN" altLang="en-US" sz="2800" dirty="0"/>
              <a:t>并不能总是得到最优解</a:t>
            </a:r>
            <a:r>
              <a:rPr lang="en-US" altLang="zh-TW" sz="2800" dirty="0"/>
              <a:t>.</a:t>
            </a:r>
          </a:p>
          <a:p>
            <a:r>
              <a:rPr lang="zh-CN" altLang="en-US" sz="2800" dirty="0"/>
              <a:t>贪心算法和动态规划</a:t>
            </a:r>
            <a:r>
              <a:rPr lang="zh-TW" altLang="en-US" sz="2800" dirty="0"/>
              <a:t> </a:t>
            </a:r>
            <a:r>
              <a:rPr lang="en-US" altLang="zh-TW" sz="2800" dirty="0"/>
              <a:t>(DP)</a:t>
            </a:r>
            <a:r>
              <a:rPr lang="zh-CN" altLang="en-US" sz="2800" dirty="0"/>
              <a:t>对比</a:t>
            </a:r>
            <a:endParaRPr lang="en-US" altLang="zh-TW" sz="2800" dirty="0"/>
          </a:p>
          <a:p>
            <a:pPr lvl="1"/>
            <a:r>
              <a:rPr lang="zh-CN" altLang="en-US" sz="2400" dirty="0"/>
              <a:t>相同</a:t>
            </a:r>
            <a:r>
              <a:rPr lang="en-US" altLang="zh-TW" sz="2400" dirty="0"/>
              <a:t>: </a:t>
            </a:r>
            <a:r>
              <a:rPr lang="zh-CN" altLang="en-US" sz="2400" dirty="0"/>
              <a:t>最优子结构</a:t>
            </a:r>
          </a:p>
          <a:p>
            <a:pPr lvl="1"/>
            <a:r>
              <a:rPr lang="zh-CN" altLang="en-US" sz="2400" dirty="0"/>
              <a:t>差别</a:t>
            </a:r>
            <a:r>
              <a:rPr lang="en-US" altLang="zh-TW" sz="2400" dirty="0"/>
              <a:t>: </a:t>
            </a:r>
            <a:r>
              <a:rPr lang="zh-CN" altLang="en-US" sz="2400" dirty="0"/>
              <a:t>贪婪选择特性</a:t>
            </a:r>
            <a:endParaRPr lang="en-US" altLang="zh-TW" sz="2400" dirty="0"/>
          </a:p>
          <a:p>
            <a:pPr lvl="1"/>
            <a:r>
              <a:rPr lang="zh-CN" altLang="en-US" sz="2400" dirty="0"/>
              <a:t>如果贪婪算法不是最优的，可以使用</a:t>
            </a:r>
            <a:r>
              <a:rPr lang="en-US" altLang="zh-TW" sz="2400" dirty="0"/>
              <a:t>DP 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89592E1-6EA7-487A-B5B5-117FF596433A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贪心策略中的要素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914400"/>
            <a:ext cx="8137525" cy="6019800"/>
          </a:xfrm>
        </p:spPr>
        <p:txBody>
          <a:bodyPr/>
          <a:lstStyle/>
          <a:p>
            <a:r>
              <a:rPr lang="zh-CN" altLang="en-US" sz="2000" b="1" dirty="0"/>
              <a:t>背包问题</a:t>
            </a:r>
            <a:r>
              <a:rPr lang="en-US" altLang="zh-TW" sz="2000" b="1" dirty="0"/>
              <a:t>:</a:t>
            </a:r>
            <a:r>
              <a:rPr lang="en-US" altLang="zh-TW" sz="2000" dirty="0"/>
              <a:t> </a:t>
            </a:r>
            <a:r>
              <a:rPr lang="zh-CN" altLang="en-US" sz="2000" dirty="0"/>
              <a:t>给定</a:t>
            </a:r>
            <a:r>
              <a:rPr lang="zh-TW" altLang="en-US" sz="2000" dirty="0"/>
              <a:t>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CN" altLang="en-US" sz="2000" dirty="0"/>
              <a:t>物体</a:t>
            </a:r>
            <a:r>
              <a:rPr lang="en-US" altLang="zh-TW" sz="2000" dirty="0"/>
              <a:t>, </a:t>
            </a:r>
            <a:r>
              <a:rPr lang="zh-CN" altLang="en-US" sz="2000" dirty="0"/>
              <a:t>第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i</a:t>
            </a:r>
            <a:r>
              <a:rPr lang="zh-CN" altLang="en-US" sz="2000" dirty="0"/>
              <a:t>个</a:t>
            </a:r>
            <a:r>
              <a:rPr lang="zh-TW" altLang="en-US" sz="2000" dirty="0"/>
              <a:t> </a:t>
            </a:r>
            <a:r>
              <a:rPr lang="zh-CN" altLang="en-US" sz="2000" dirty="0"/>
              <a:t>价值</a:t>
            </a:r>
            <a:r>
              <a:rPr lang="zh-TW" altLang="en-US" sz="2000" dirty="0"/>
              <a:t> </a:t>
            </a:r>
            <a:r>
              <a:rPr lang="en-US" altLang="zh-TW" sz="2000" i="1" dirty="0"/>
              <a:t>v</a:t>
            </a:r>
            <a:r>
              <a:rPr lang="en-US" altLang="zh-TW" sz="2000" i="1" baseline="-25000" dirty="0"/>
              <a:t>i</a:t>
            </a:r>
            <a:r>
              <a:rPr lang="en-US" altLang="zh-TW" sz="2000" dirty="0"/>
              <a:t> </a:t>
            </a:r>
            <a:r>
              <a:rPr lang="zh-CN" altLang="en-US" sz="2000" dirty="0"/>
              <a:t>元</a:t>
            </a:r>
            <a:r>
              <a:rPr lang="zh-TW" altLang="en-US" sz="2000" dirty="0"/>
              <a:t> </a:t>
            </a:r>
            <a:r>
              <a:rPr lang="zh-CN" altLang="en-US" sz="2000" dirty="0"/>
              <a:t>并且重量</a:t>
            </a:r>
            <a:r>
              <a:rPr lang="zh-TW" altLang="en-US" sz="2000" dirty="0"/>
              <a:t> </a:t>
            </a:r>
            <a:r>
              <a:rPr lang="en-US" altLang="zh-TW" sz="2000" i="1" dirty="0" err="1"/>
              <a:t>w</a:t>
            </a:r>
            <a:r>
              <a:rPr lang="en-US" altLang="zh-TW" sz="2000" i="1" baseline="-25000" dirty="0" err="1"/>
              <a:t>i</a:t>
            </a:r>
            <a:r>
              <a:rPr lang="en-US" altLang="zh-TW" sz="2000" dirty="0"/>
              <a:t> </a:t>
            </a:r>
            <a:r>
              <a:rPr lang="zh-CN" altLang="en-US" sz="2000" dirty="0"/>
              <a:t>磅</a:t>
            </a:r>
            <a:r>
              <a:rPr lang="en-US" altLang="zh-TW" sz="2000" dirty="0"/>
              <a:t>, </a:t>
            </a:r>
            <a:r>
              <a:rPr lang="zh-CN" altLang="en-US" sz="2000" dirty="0"/>
              <a:t>一个贼希望带走价值尽量多的东西</a:t>
            </a:r>
            <a:r>
              <a:rPr lang="en-US" altLang="zh-TW" sz="2000" dirty="0"/>
              <a:t>, </a:t>
            </a:r>
            <a:r>
              <a:rPr lang="zh-CN" altLang="en-US" sz="2000" dirty="0"/>
              <a:t>但是他的背包仅仅可以容纳</a:t>
            </a:r>
            <a:r>
              <a:rPr lang="en-US" altLang="zh-TW" sz="2000" dirty="0"/>
              <a:t> </a:t>
            </a:r>
            <a:r>
              <a:rPr lang="en-US" altLang="zh-TW" sz="2000" i="1" dirty="0"/>
              <a:t>W</a:t>
            </a:r>
            <a:r>
              <a:rPr lang="en-US" altLang="zh-TW" sz="2000" dirty="0"/>
              <a:t> </a:t>
            </a:r>
            <a:r>
              <a:rPr lang="zh-CN" altLang="en-US" sz="2000" dirty="0"/>
              <a:t>磅</a:t>
            </a:r>
            <a:r>
              <a:rPr lang="en-US" altLang="zh-TW" sz="2000" dirty="0"/>
              <a:t>.</a:t>
            </a:r>
          </a:p>
          <a:p>
            <a:r>
              <a:rPr lang="en-US" altLang="zh-TW" sz="2000" b="1" dirty="0">
                <a:solidFill>
                  <a:srgbClr val="990000"/>
                </a:solidFill>
              </a:rPr>
              <a:t>0-1</a:t>
            </a:r>
            <a:r>
              <a:rPr lang="en-US" altLang="zh-TW" sz="2000" b="1" dirty="0"/>
              <a:t> </a:t>
            </a:r>
            <a:r>
              <a:rPr lang="zh-CN" altLang="en-US" sz="2000" b="1" dirty="0"/>
              <a:t>背包问题</a:t>
            </a:r>
            <a:r>
              <a:rPr lang="en-US" altLang="zh-TW" sz="2000" b="1" dirty="0"/>
              <a:t>:</a:t>
            </a:r>
            <a:r>
              <a:rPr lang="en-US" altLang="zh-TW" sz="2000" dirty="0"/>
              <a:t> </a:t>
            </a:r>
            <a:r>
              <a:rPr lang="zh-CN" altLang="en-US" sz="2000" dirty="0"/>
              <a:t>每个物体要么带着，要么放下</a:t>
            </a:r>
            <a:r>
              <a:rPr lang="en-US" altLang="zh-TW" sz="2000" dirty="0"/>
              <a:t> (0-1 </a:t>
            </a:r>
            <a:r>
              <a:rPr lang="zh-CN" altLang="en-US" sz="2000" dirty="0"/>
              <a:t>决定</a:t>
            </a:r>
            <a:r>
              <a:rPr lang="en-US" altLang="zh-TW" sz="2000" dirty="0"/>
              <a:t>).</a:t>
            </a:r>
          </a:p>
          <a:p>
            <a:r>
              <a:rPr lang="zh-CN" altLang="en-US" sz="2000" b="1" dirty="0">
                <a:solidFill>
                  <a:srgbClr val="990000"/>
                </a:solidFill>
              </a:rPr>
              <a:t>分数</a:t>
            </a:r>
            <a:r>
              <a:rPr lang="zh-TW" altLang="en-US" sz="2000" b="1" dirty="0">
                <a:solidFill>
                  <a:srgbClr val="990000"/>
                </a:solidFill>
              </a:rPr>
              <a:t> </a:t>
            </a:r>
            <a:r>
              <a:rPr lang="zh-CN" altLang="en-US" sz="2000" b="1" dirty="0"/>
              <a:t>背包问题</a:t>
            </a:r>
            <a:r>
              <a:rPr lang="en-US" altLang="zh-TW" sz="2000" b="1" dirty="0"/>
              <a:t>:</a:t>
            </a:r>
            <a:r>
              <a:rPr lang="en-US" altLang="zh-TW" sz="2000" dirty="0"/>
              <a:t> </a:t>
            </a:r>
            <a:r>
              <a:rPr lang="zh-CN" altLang="en-US" sz="2000" dirty="0"/>
              <a:t>允许拿走部分物体</a:t>
            </a:r>
            <a:r>
              <a:rPr lang="en-US" altLang="zh-TW" sz="2000" dirty="0"/>
              <a:t>.</a:t>
            </a:r>
          </a:p>
          <a:p>
            <a:r>
              <a:rPr lang="zh-CN" altLang="en-US" sz="2000" b="1" dirty="0"/>
              <a:t>例如</a:t>
            </a:r>
            <a:r>
              <a:rPr lang="en-US" altLang="zh-TW" sz="2000" b="1" dirty="0"/>
              <a:t>:</a:t>
            </a:r>
            <a:r>
              <a:rPr lang="en-US" altLang="zh-TW" sz="2000" dirty="0"/>
              <a:t>     = (60, 100, 120),       = (10, 20, 30), </a:t>
            </a:r>
            <a:r>
              <a:rPr lang="en-US" altLang="zh-TW" sz="2000" i="1" dirty="0"/>
              <a:t>W</a:t>
            </a:r>
            <a:r>
              <a:rPr lang="en-US" altLang="zh-TW" sz="2000" dirty="0"/>
              <a:t> = 50</a:t>
            </a:r>
          </a:p>
          <a:p>
            <a:pPr>
              <a:buFont typeface="DFKai-SB" pitchFamily="65" charset="-120"/>
              <a:buNone/>
            </a:pPr>
            <a:r>
              <a:rPr lang="en-US" altLang="zh-TW" sz="2000" dirty="0"/>
              <a:t>      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CN" altLang="en-US" sz="2000" dirty="0"/>
              <a:t>贪心方案按照顺序装每磅价值最高的物体，可以得到分数版问题的最优解</a:t>
            </a:r>
            <a:r>
              <a:rPr lang="en-US" altLang="zh-TW" sz="2000" dirty="0"/>
              <a:t>, </a:t>
            </a:r>
            <a:r>
              <a:rPr lang="zh-CN" altLang="en-US" sz="2000" dirty="0"/>
              <a:t>但是对</a:t>
            </a:r>
            <a:r>
              <a:rPr lang="zh-TW" altLang="en-US" sz="2000" dirty="0"/>
              <a:t> </a:t>
            </a:r>
            <a:r>
              <a:rPr lang="en-US" altLang="zh-TW" sz="2000" dirty="0"/>
              <a:t>0-1 </a:t>
            </a:r>
            <a:r>
              <a:rPr lang="zh-CN" altLang="en-US" sz="2000" dirty="0"/>
              <a:t>版问题不适用。</a:t>
            </a:r>
            <a:endParaRPr lang="en-US" altLang="zh-TW" sz="2000" dirty="0"/>
          </a:p>
          <a:p>
            <a:r>
              <a:rPr lang="en-US" altLang="zh-TW" sz="2000" dirty="0"/>
              <a:t>0-1 </a:t>
            </a:r>
            <a:r>
              <a:rPr lang="zh-CN" altLang="en-US" sz="2000" dirty="0"/>
              <a:t>背包问题</a:t>
            </a:r>
            <a:r>
              <a:rPr lang="zh-TW" altLang="en-US" sz="2000" dirty="0"/>
              <a:t> </a:t>
            </a:r>
            <a:r>
              <a:rPr lang="zh-CN" altLang="en-US" sz="2000" dirty="0"/>
              <a:t>可以使用</a:t>
            </a:r>
            <a:r>
              <a:rPr lang="en-US" altLang="zh-CN" sz="2000" dirty="0"/>
              <a:t>DP</a:t>
            </a:r>
            <a:r>
              <a:rPr lang="zh-CN" altLang="en-US" sz="2000" dirty="0"/>
              <a:t>在</a:t>
            </a:r>
            <a:r>
              <a:rPr lang="en-US" altLang="zh-TW" sz="2000" dirty="0"/>
              <a:t> </a:t>
            </a:r>
            <a:r>
              <a:rPr lang="en-US" altLang="zh-TW" sz="2000" i="1" dirty="0"/>
              <a:t>O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nW</a:t>
            </a:r>
            <a:r>
              <a:rPr lang="en-US" altLang="zh-TW" sz="2000" dirty="0"/>
              <a:t>)  </a:t>
            </a:r>
            <a:r>
              <a:rPr lang="zh-CN" altLang="en-US" sz="2000" dirty="0"/>
              <a:t>的时间内解决</a:t>
            </a:r>
            <a:r>
              <a:rPr lang="zh-TW" altLang="en-US" sz="2000" dirty="0"/>
              <a:t> </a:t>
            </a:r>
            <a:r>
              <a:rPr lang="zh-CN" altLang="en-US" sz="2000" dirty="0"/>
              <a:t>。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227335" name="Picture 7" descr="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022600"/>
            <a:ext cx="6884988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36" name="Picture 8" descr="v_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97" y="2306638"/>
            <a:ext cx="22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37" name="Picture 9" descr="w_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349500"/>
            <a:ext cx="3238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A6FD920-91E8-4F67-AB82-20AF2C1B4FFC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098550"/>
            <a:ext cx="7908925" cy="3543300"/>
          </a:xfrm>
        </p:spPr>
        <p:txBody>
          <a:bodyPr/>
          <a:lstStyle/>
          <a:p>
            <a:r>
              <a:rPr lang="zh-CN" altLang="en-US" sz="2800" dirty="0"/>
              <a:t>用于数据压缩</a:t>
            </a:r>
            <a:r>
              <a:rPr lang="en-US" altLang="zh-TW" sz="2800" dirty="0"/>
              <a:t>, </a:t>
            </a:r>
            <a:r>
              <a:rPr lang="zh-CN" altLang="en-US" sz="2800" dirty="0"/>
              <a:t>指令集编码</a:t>
            </a:r>
            <a:r>
              <a:rPr lang="en-US" altLang="zh-TW" sz="2800" dirty="0"/>
              <a:t>, </a:t>
            </a:r>
            <a:r>
              <a:rPr lang="zh-CN" altLang="en-US" sz="2800" dirty="0"/>
              <a:t>等等</a:t>
            </a:r>
            <a:r>
              <a:rPr lang="en-US" altLang="zh-TW" sz="2800" dirty="0"/>
              <a:t>.</a:t>
            </a:r>
          </a:p>
          <a:p>
            <a:r>
              <a:rPr lang="zh-CN" altLang="en-US" sz="2800" b="1" dirty="0"/>
              <a:t>二进制串码</a:t>
            </a:r>
            <a:r>
              <a:rPr lang="en-US" altLang="zh-TW" sz="2800" b="1" dirty="0"/>
              <a:t>:</a:t>
            </a:r>
            <a:r>
              <a:rPr lang="en-US" altLang="zh-TW" sz="2800" dirty="0"/>
              <a:t> </a:t>
            </a:r>
            <a:r>
              <a:rPr lang="zh-CN" altLang="en-US" sz="2800" dirty="0"/>
              <a:t>字符用一个唯一的二进制字符串表示</a:t>
            </a:r>
            <a:endParaRPr lang="en-US" altLang="zh-TW" sz="2800" dirty="0"/>
          </a:p>
          <a:p>
            <a:pPr lvl="1"/>
            <a:r>
              <a:rPr lang="zh-CN" altLang="en-US" sz="2400" b="1" dirty="0"/>
              <a:t>固定长度码</a:t>
            </a:r>
            <a:r>
              <a:rPr lang="en-US" altLang="zh-TW" sz="2400" b="1" dirty="0"/>
              <a:t> (</a:t>
            </a:r>
            <a:r>
              <a:rPr lang="zh-CN" altLang="en-US" sz="2400" b="1" dirty="0"/>
              <a:t>块码</a:t>
            </a:r>
            <a:r>
              <a:rPr lang="en-US" altLang="zh-TW" sz="2400" b="1" dirty="0"/>
              <a:t>):</a:t>
            </a:r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rgbClr val="990000"/>
                </a:solidFill>
              </a:rPr>
              <a:t>a</a:t>
            </a:r>
            <a:r>
              <a:rPr lang="en-US" altLang="zh-TW" sz="2400" dirty="0">
                <a:solidFill>
                  <a:srgbClr val="990000"/>
                </a:solidFill>
              </a:rPr>
              <a:t>: 000</a:t>
            </a:r>
            <a:r>
              <a:rPr lang="en-US" altLang="zh-TW" sz="2400" dirty="0"/>
              <a:t>, </a:t>
            </a:r>
            <a:r>
              <a:rPr lang="en-US" altLang="zh-TW" sz="2400" i="1" dirty="0"/>
              <a:t>b</a:t>
            </a:r>
            <a:r>
              <a:rPr lang="en-US" altLang="zh-TW" sz="2400" dirty="0"/>
              <a:t>: 001, …, </a:t>
            </a:r>
            <a:r>
              <a:rPr lang="en-US" altLang="zh-TW" sz="2400" i="1" dirty="0"/>
              <a:t>f</a:t>
            </a:r>
            <a:r>
              <a:rPr lang="en-US" altLang="zh-TW" sz="2400" dirty="0"/>
              <a:t>: 101 </a:t>
            </a:r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990000"/>
                </a:solidFill>
              </a:rPr>
              <a:t>a</a:t>
            </a:r>
            <a:r>
              <a:rPr lang="en-US" altLang="zh-TW" sz="2400" dirty="0"/>
              <a:t>ce </a:t>
            </a:r>
            <a:r>
              <a:rPr lang="en-US" altLang="zh-TW" sz="2400" dirty="0">
                <a:sym typeface="Symbol" pitchFamily="18" charset="2"/>
              </a:rPr>
              <a:t></a:t>
            </a:r>
            <a:r>
              <a:rPr lang="en-US" altLang="zh-TW" sz="2400" dirty="0"/>
              <a:t> </a:t>
            </a:r>
            <a:r>
              <a:rPr lang="en-US" altLang="zh-TW" sz="2400" u="sng" dirty="0">
                <a:solidFill>
                  <a:srgbClr val="990000"/>
                </a:solidFill>
              </a:rPr>
              <a:t>000</a:t>
            </a:r>
            <a:r>
              <a:rPr lang="en-US" altLang="zh-TW" sz="2400" dirty="0"/>
              <a:t> </a:t>
            </a:r>
            <a:r>
              <a:rPr lang="en-US" altLang="zh-TW" sz="2400" u="sng" dirty="0"/>
              <a:t>010</a:t>
            </a:r>
            <a:r>
              <a:rPr lang="en-US" altLang="zh-TW" sz="2400" dirty="0"/>
              <a:t> </a:t>
            </a:r>
            <a:r>
              <a:rPr lang="en-US" altLang="zh-TW" sz="2400" u="sng" dirty="0"/>
              <a:t>100</a:t>
            </a:r>
            <a:r>
              <a:rPr lang="en-US" altLang="zh-TW" sz="2400" dirty="0"/>
              <a:t>.</a:t>
            </a:r>
          </a:p>
          <a:p>
            <a:pPr lvl="1"/>
            <a:r>
              <a:rPr lang="zh-CN" altLang="en-US" sz="2400" b="1" dirty="0"/>
              <a:t>可变长度吗</a:t>
            </a:r>
            <a:r>
              <a:rPr lang="en-US" altLang="zh-TW" sz="2400" b="1" dirty="0"/>
              <a:t>:</a:t>
            </a:r>
            <a:r>
              <a:rPr lang="en-US" altLang="zh-TW" sz="2400" dirty="0"/>
              <a:t> </a:t>
            </a:r>
            <a:r>
              <a:rPr lang="zh-CN" altLang="en-US" sz="2400" dirty="0"/>
              <a:t>常用的的字符</a:t>
            </a:r>
            <a:r>
              <a:rPr lang="zh-TW" altLang="en-US" sz="2400" dirty="0"/>
              <a:t> </a:t>
            </a:r>
            <a:r>
              <a:rPr lang="zh-TW" altLang="en-US" sz="2400" dirty="0">
                <a:sym typeface="Symbol" pitchFamily="18" charset="2"/>
              </a:rPr>
              <a:t></a:t>
            </a:r>
            <a:r>
              <a:rPr lang="zh-TW" altLang="en-US" sz="2400" dirty="0"/>
              <a:t> </a:t>
            </a:r>
            <a:r>
              <a:rPr lang="zh-CN" altLang="en-US" sz="2400" dirty="0"/>
              <a:t>短的码字</a:t>
            </a:r>
            <a:r>
              <a:rPr lang="en-US" altLang="zh-TW" sz="2400" dirty="0"/>
              <a:t>; </a:t>
            </a:r>
            <a:r>
              <a:rPr lang="zh-CN" altLang="en-US" sz="2400" dirty="0"/>
              <a:t>不常用的字符</a:t>
            </a:r>
            <a:r>
              <a:rPr lang="zh-TW" altLang="en-US" sz="2400" dirty="0"/>
              <a:t> </a:t>
            </a:r>
            <a:r>
              <a:rPr lang="zh-TW" altLang="en-US" sz="2400" dirty="0">
                <a:sym typeface="Symbol" pitchFamily="18" charset="2"/>
              </a:rPr>
              <a:t></a:t>
            </a:r>
            <a:r>
              <a:rPr lang="zh-TW" altLang="en-US" sz="2400" dirty="0"/>
              <a:t> </a:t>
            </a:r>
            <a:r>
              <a:rPr lang="zh-CN" altLang="en-US" sz="2400" dirty="0"/>
              <a:t>长的码字</a:t>
            </a:r>
          </a:p>
          <a:p>
            <a:endParaRPr lang="zh-CN" altLang="en-US" sz="2800" dirty="0"/>
          </a:p>
        </p:txBody>
      </p:sp>
      <p:pic>
        <p:nvPicPr>
          <p:cNvPr id="228356" name="Picture 4" descr="1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4213225"/>
            <a:ext cx="80613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AD74E0D-D567-442F-9D23-34844351A82E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0438"/>
            <a:ext cx="7880350" cy="427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前缀码</a:t>
            </a:r>
            <a:r>
              <a:rPr lang="en-US" altLang="zh-TW" b="1"/>
              <a:t>:</a:t>
            </a:r>
            <a:r>
              <a:rPr lang="en-US" altLang="zh-TW"/>
              <a:t> </a:t>
            </a:r>
            <a:r>
              <a:rPr lang="zh-CN" altLang="en-US"/>
              <a:t>没有一个码是其他码的前缀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endParaRPr lang="zh-TW" altLang="en-US"/>
          </a:p>
        </p:txBody>
      </p:sp>
      <p:pic>
        <p:nvPicPr>
          <p:cNvPr id="229380" name="Picture 4" descr="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438275"/>
            <a:ext cx="71723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B092DE6-F385-4392-8A64-ED44331383CB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二叉树和前缀码对比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6638"/>
            <a:ext cx="8107363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i="1"/>
              <a:t>T</a:t>
            </a:r>
            <a:r>
              <a:rPr lang="zh-CN" altLang="en-US" sz="2000" b="1"/>
              <a:t>的编码费用</a:t>
            </a:r>
            <a:r>
              <a:rPr lang="zh-TW" altLang="en-US" sz="2000" b="1"/>
              <a:t> </a:t>
            </a:r>
            <a:r>
              <a:rPr lang="en-US" altLang="zh-TW" sz="2000"/>
              <a:t>: </a:t>
            </a:r>
            <a:r>
              <a:rPr lang="en-US" altLang="zh-TW" sz="2000" i="1"/>
              <a:t>B</a:t>
            </a:r>
            <a:r>
              <a:rPr lang="en-US" altLang="zh-TW" sz="2000"/>
              <a:t>(</a:t>
            </a:r>
            <a:r>
              <a:rPr lang="en-US" altLang="zh-TW" sz="2000" i="1"/>
              <a:t>T</a:t>
            </a:r>
            <a:r>
              <a:rPr lang="en-US" altLang="zh-TW" sz="2000"/>
              <a:t>)=</a:t>
            </a:r>
            <a:r>
              <a:rPr lang="zh-TW" altLang="en-US" sz="2000">
                <a:sym typeface="Symbol" pitchFamily="18" charset="2"/>
              </a:rPr>
              <a:t></a:t>
            </a:r>
            <a:r>
              <a:rPr lang="en-US" altLang="zh-TW" sz="2000"/>
              <a:t> </a:t>
            </a:r>
            <a:r>
              <a:rPr lang="en-US" altLang="zh-TW" sz="2000" i="1" baseline="-25000"/>
              <a:t>c</a:t>
            </a:r>
            <a:r>
              <a:rPr lang="en-US" altLang="zh-TW" sz="2000" baseline="-25000"/>
              <a:t> </a:t>
            </a:r>
            <a:r>
              <a:rPr lang="en-US" altLang="zh-TW" sz="2000" baseline="-25000">
                <a:sym typeface="Symbol" pitchFamily="18" charset="2"/>
              </a:rPr>
              <a:t></a:t>
            </a:r>
            <a:r>
              <a:rPr lang="en-US" altLang="zh-TW" sz="2000" i="1" baseline="-25000"/>
              <a:t> C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c</a:t>
            </a:r>
            <a:r>
              <a:rPr lang="en-US" altLang="zh-TW" sz="2000"/>
              <a:t>)</a:t>
            </a:r>
            <a:r>
              <a:rPr lang="en-US" altLang="zh-TW" sz="2000" i="1"/>
              <a:t>d</a:t>
            </a:r>
            <a:r>
              <a:rPr lang="en-US" altLang="zh-TW" sz="2000" i="1" baseline="-25000"/>
              <a:t>T</a:t>
            </a:r>
            <a:r>
              <a:rPr lang="en-US" altLang="zh-TW" sz="2000"/>
              <a:t>(</a:t>
            </a:r>
            <a:r>
              <a:rPr lang="en-US" altLang="zh-TW" sz="2000" i="1"/>
              <a:t>c</a:t>
            </a:r>
            <a:r>
              <a:rPr lang="en-US" altLang="zh-TW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1800"/>
              <a:t> </a:t>
            </a:r>
            <a:r>
              <a:rPr lang="en-US" altLang="zh-TW" sz="1800" i="1"/>
              <a:t>c </a:t>
            </a:r>
            <a:r>
              <a:rPr lang="en-US" altLang="zh-TW" sz="1800"/>
              <a:t>: </a:t>
            </a:r>
            <a:r>
              <a:rPr lang="zh-CN" altLang="en-US" sz="1800"/>
              <a:t>字符集</a:t>
            </a:r>
            <a:r>
              <a:rPr lang="en-US" altLang="zh-TW" sz="1800" i="1"/>
              <a:t>C</a:t>
            </a:r>
            <a:r>
              <a:rPr lang="zh-CN" altLang="en-US" sz="1800"/>
              <a:t>中的字符</a:t>
            </a:r>
            <a:endParaRPr lang="en-US" altLang="zh-TW" sz="1800"/>
          </a:p>
          <a:p>
            <a:pPr lvl="1">
              <a:lnSpc>
                <a:spcPct val="90000"/>
              </a:lnSpc>
            </a:pPr>
            <a:r>
              <a:rPr lang="en-US" altLang="zh-TW" sz="1800"/>
              <a:t> </a:t>
            </a:r>
            <a:r>
              <a:rPr lang="en-US" altLang="zh-TW" sz="1800" i="1"/>
              <a:t>f</a:t>
            </a:r>
            <a:r>
              <a:rPr lang="en-US" altLang="zh-TW" sz="1800"/>
              <a:t>(</a:t>
            </a:r>
            <a:r>
              <a:rPr lang="en-US" altLang="zh-TW" sz="1800" i="1"/>
              <a:t>c</a:t>
            </a:r>
            <a:r>
              <a:rPr lang="en-US" altLang="zh-TW" sz="1800"/>
              <a:t>): </a:t>
            </a:r>
            <a:r>
              <a:rPr lang="en-US" altLang="zh-TW" sz="1800" i="1"/>
              <a:t>c</a:t>
            </a:r>
            <a:r>
              <a:rPr lang="zh-CN" altLang="en-US" sz="1800"/>
              <a:t>出现的频率</a:t>
            </a:r>
            <a:endParaRPr lang="zh-TW" altLang="en-US" sz="1800"/>
          </a:p>
          <a:p>
            <a:pPr lvl="1">
              <a:lnSpc>
                <a:spcPct val="90000"/>
              </a:lnSpc>
            </a:pPr>
            <a:r>
              <a:rPr lang="en-US" altLang="zh-TW" sz="1800"/>
              <a:t> </a:t>
            </a:r>
            <a:r>
              <a:rPr lang="en-US" altLang="zh-TW" sz="1800" i="1"/>
              <a:t>d</a:t>
            </a:r>
            <a:r>
              <a:rPr lang="en-US" altLang="zh-TW" sz="1800" i="1" baseline="-25000"/>
              <a:t>T</a:t>
            </a:r>
            <a:r>
              <a:rPr lang="en-US" altLang="zh-TW" sz="1800"/>
              <a:t>(</a:t>
            </a:r>
            <a:r>
              <a:rPr lang="en-US" altLang="zh-TW" sz="1800" i="1"/>
              <a:t>c</a:t>
            </a:r>
            <a:r>
              <a:rPr lang="en-US" altLang="zh-TW" sz="1800"/>
              <a:t>): </a:t>
            </a:r>
            <a:r>
              <a:rPr lang="en-US" altLang="zh-TW" sz="1800" i="1"/>
              <a:t>c</a:t>
            </a:r>
            <a:r>
              <a:rPr lang="en-US" altLang="zh-TW" sz="1800"/>
              <a:t> </a:t>
            </a:r>
            <a:r>
              <a:rPr lang="zh-CN" altLang="en-US" sz="1800"/>
              <a:t>的叶子的深度</a:t>
            </a:r>
            <a:r>
              <a:rPr lang="en-US" altLang="zh-TW" sz="1800"/>
              <a:t>(</a:t>
            </a:r>
            <a:r>
              <a:rPr lang="zh-CN" altLang="en-US" sz="1800"/>
              <a:t>码字</a:t>
            </a:r>
            <a:r>
              <a:rPr lang="en-US" altLang="zh-TW" sz="1800" i="1"/>
              <a:t>c</a:t>
            </a:r>
            <a:r>
              <a:rPr lang="zh-CN" altLang="en-US" sz="1800"/>
              <a:t>的长度</a:t>
            </a:r>
            <a:r>
              <a:rPr lang="en-US" altLang="zh-TW" sz="180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000" b="1"/>
              <a:t>编码设计</a:t>
            </a:r>
            <a:r>
              <a:rPr lang="en-US" altLang="zh-TW" sz="2000" b="1"/>
              <a:t>:</a:t>
            </a:r>
            <a:r>
              <a:rPr lang="en-US" altLang="zh-TW" sz="2000"/>
              <a:t> </a:t>
            </a:r>
            <a:r>
              <a:rPr lang="zh-CN" altLang="en-US" sz="2000"/>
              <a:t>给定</a:t>
            </a:r>
            <a:r>
              <a:rPr lang="zh-TW" altLang="en-US" sz="2000"/>
              <a:t>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c</a:t>
            </a:r>
            <a:r>
              <a:rPr lang="en-US" altLang="zh-TW" sz="2000" baseline="-25000"/>
              <a:t>1</a:t>
            </a:r>
            <a:r>
              <a:rPr lang="en-US" altLang="zh-TW" sz="2000"/>
              <a:t>),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c</a:t>
            </a:r>
            <a:r>
              <a:rPr lang="en-US" altLang="zh-TW" sz="2000" baseline="-25000"/>
              <a:t>2</a:t>
            </a:r>
            <a:r>
              <a:rPr lang="en-US" altLang="zh-TW" sz="2000"/>
              <a:t>), …,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c</a:t>
            </a:r>
            <a:r>
              <a:rPr lang="en-US" altLang="zh-TW" sz="2000" i="1" baseline="-25000"/>
              <a:t>n</a:t>
            </a:r>
            <a:r>
              <a:rPr lang="en-US" altLang="zh-TW" sz="2000"/>
              <a:t>), </a:t>
            </a:r>
            <a:r>
              <a:rPr lang="zh-CN" altLang="en-US" sz="2000"/>
              <a:t>创建二叉一棵有</a:t>
            </a:r>
            <a:r>
              <a:rPr lang="en-US" altLang="zh-TW" sz="2000" i="1"/>
              <a:t>n</a:t>
            </a:r>
            <a:r>
              <a:rPr lang="zh-CN" altLang="en-US" sz="2000"/>
              <a:t>个叶子的树使得</a:t>
            </a:r>
            <a:r>
              <a:rPr lang="zh-TW" altLang="en-US" sz="2000"/>
              <a:t> </a:t>
            </a:r>
            <a:r>
              <a:rPr lang="en-US" altLang="zh-TW" sz="2000" i="1"/>
              <a:t>B</a:t>
            </a:r>
            <a:r>
              <a:rPr lang="en-US" altLang="zh-TW" sz="2000"/>
              <a:t>(</a:t>
            </a:r>
            <a:r>
              <a:rPr lang="en-US" altLang="zh-TW" sz="2000" i="1"/>
              <a:t>T</a:t>
            </a:r>
            <a:r>
              <a:rPr lang="en-US" altLang="zh-TW" sz="2000"/>
              <a:t>) </a:t>
            </a:r>
            <a:r>
              <a:rPr lang="zh-CN" altLang="en-US" sz="2000"/>
              <a:t>最小</a:t>
            </a:r>
            <a:r>
              <a:rPr lang="en-US" altLang="zh-TW" sz="2000"/>
              <a:t>.</a:t>
            </a:r>
            <a:endParaRPr lang="en-US" altLang="zh-TW" sz="2000">
              <a:solidFill>
                <a:srgbClr val="99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olidFill>
                  <a:srgbClr val="990000"/>
                </a:solidFill>
              </a:rPr>
              <a:t>思路</a:t>
            </a:r>
            <a:r>
              <a:rPr lang="en-US" altLang="zh-TW" sz="1800">
                <a:solidFill>
                  <a:srgbClr val="990000"/>
                </a:solidFill>
              </a:rPr>
              <a:t>: </a:t>
            </a:r>
            <a:r>
              <a:rPr lang="zh-CN" altLang="en-US" sz="1800">
                <a:solidFill>
                  <a:srgbClr val="990000"/>
                </a:solidFill>
              </a:rPr>
              <a:t>常用的字符使用短的深度</a:t>
            </a:r>
            <a:r>
              <a:rPr lang="en-US" altLang="zh-TW" sz="1800">
                <a:solidFill>
                  <a:srgbClr val="990000"/>
                </a:solidFill>
              </a:rPr>
              <a:t>.</a:t>
            </a:r>
            <a:endParaRPr lang="zh-TW" altLang="en-US" sz="1800">
              <a:solidFill>
                <a:srgbClr val="990000"/>
              </a:solidFill>
            </a:endParaRPr>
          </a:p>
        </p:txBody>
      </p:sp>
      <p:pic>
        <p:nvPicPr>
          <p:cNvPr id="230404" name="Picture 4" descr="1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219450"/>
            <a:ext cx="7007225" cy="32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61BFF83-FC8C-4877-8BCB-56D34AA22E42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最优前缀码设计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4725"/>
            <a:ext cx="7832725" cy="334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每步将费用最小的两个节点</a:t>
            </a:r>
            <a:r>
              <a:rPr lang="zh-CN" altLang="en-US" sz="2000" b="1"/>
              <a:t>配对</a:t>
            </a:r>
            <a:r>
              <a:rPr lang="en-US" altLang="zh-TW" sz="2000"/>
              <a:t>.</a:t>
            </a:r>
          </a:p>
          <a:p>
            <a:pPr>
              <a:lnSpc>
                <a:spcPct val="90000"/>
              </a:lnSpc>
              <a:buFont typeface="DFKai-SB" pitchFamily="65" charset="-120"/>
              <a:buNone/>
            </a:pPr>
            <a:endParaRPr lang="zh-TW" altLang="en-US" sz="2000"/>
          </a:p>
        </p:txBody>
      </p:sp>
      <p:pic>
        <p:nvPicPr>
          <p:cNvPr id="231428" name="Picture 4" descr="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381125"/>
            <a:ext cx="683101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5F50731-5DF5-4E5E-AA4C-6A65DEF8A9B7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25963"/>
            <a:ext cx="8153400" cy="1570037"/>
          </a:xfrm>
        </p:spPr>
        <p:txBody>
          <a:bodyPr/>
          <a:lstStyle/>
          <a:p>
            <a:r>
              <a:rPr lang="zh-CN" altLang="en-US" dirty="0"/>
              <a:t>时间复杂度</a:t>
            </a:r>
            <a:r>
              <a:rPr lang="en-US" altLang="zh-TW" dirty="0"/>
              <a:t>: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/>
              <a:t>lg</a:t>
            </a:r>
            <a:r>
              <a:rPr lang="en-US" altLang="zh-TW" i="1" dirty="0" err="1"/>
              <a:t>n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Extract-Min(</a:t>
            </a:r>
            <a:r>
              <a:rPr lang="en-US" altLang="zh-TW" i="1" dirty="0"/>
              <a:t>Q</a:t>
            </a:r>
            <a:r>
              <a:rPr lang="en-US" altLang="zh-TW" dirty="0"/>
              <a:t>)</a:t>
            </a:r>
            <a:r>
              <a:rPr lang="zh-CN" altLang="en-US" b="1" dirty="0"/>
              <a:t>堆</a:t>
            </a:r>
            <a:r>
              <a:rPr lang="zh-CN" altLang="en-US" dirty="0"/>
              <a:t>操作要</a:t>
            </a:r>
            <a:r>
              <a:rPr lang="zh-TW" altLang="en-US" dirty="0"/>
              <a:t> 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dirty="0" err="1"/>
              <a:t>lg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)</a:t>
            </a:r>
            <a:r>
              <a:rPr lang="zh-CN" altLang="en-US" dirty="0"/>
              <a:t>。</a:t>
            </a:r>
            <a:endParaRPr lang="zh-TW" altLang="en-US" dirty="0"/>
          </a:p>
          <a:p>
            <a:pPr lvl="1"/>
            <a:r>
              <a:rPr lang="zh-CN" altLang="en-US" dirty="0"/>
              <a:t>开始需要</a:t>
            </a:r>
            <a:r>
              <a:rPr lang="en-US" altLang="zh-TW" i="1" dirty="0"/>
              <a:t>O</a:t>
            </a:r>
            <a:r>
              <a:rPr lang="en-US" altLang="zh-TW" dirty="0"/>
              <a:t>(</a:t>
            </a:r>
            <a:r>
              <a:rPr lang="en-US" altLang="zh-TW" i="1" dirty="0"/>
              <a:t>n </a:t>
            </a:r>
            <a:r>
              <a:rPr lang="en-US" altLang="zh-TW" dirty="0" err="1"/>
              <a:t>lg</a:t>
            </a:r>
            <a:r>
              <a:rPr lang="en-US" altLang="zh-TW" i="1" dirty="0" err="1"/>
              <a:t>n</a:t>
            </a:r>
            <a:r>
              <a:rPr lang="en-US" altLang="zh-TW" dirty="0"/>
              <a:t>) </a:t>
            </a:r>
            <a:r>
              <a:rPr lang="zh-CN" altLang="en-US" dirty="0"/>
              <a:t>的时间创建二项堆。</a:t>
            </a:r>
            <a:endParaRPr lang="zh-TW" altLang="en-US" dirty="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627313" y="1198563"/>
            <a:ext cx="4140200" cy="308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Huffman(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|;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4.    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Allocate-Node();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5.    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Extract-Min(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6.    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Extract-Min(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7.        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8.         Insert(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Extract-Min(</a:t>
            </a:r>
            <a:r>
              <a:rPr lang="en-US" altLang="zh-TW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F982167-E842-4560-9F98-D8E29A248A1E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073150"/>
            <a:ext cx="8077200" cy="4953000"/>
          </a:xfrm>
        </p:spPr>
        <p:txBody>
          <a:bodyPr/>
          <a:lstStyle/>
          <a:p>
            <a:r>
              <a:rPr lang="zh-CN" altLang="en-US" b="1" dirty="0">
                <a:solidFill>
                  <a:srgbClr val="990000"/>
                </a:solidFill>
              </a:rPr>
              <a:t>贪心选择</a:t>
            </a:r>
            <a:r>
              <a:rPr lang="en-US" altLang="zh-TW" b="1" dirty="0">
                <a:solidFill>
                  <a:srgbClr val="990000"/>
                </a:solidFill>
              </a:rPr>
              <a:t>:</a:t>
            </a:r>
            <a:r>
              <a:rPr lang="en-US" altLang="zh-TW" dirty="0"/>
              <a:t> </a:t>
            </a:r>
            <a:r>
              <a:rPr lang="zh-CN" altLang="en-US" dirty="0"/>
              <a:t>两个频率最低的字符</a:t>
            </a:r>
            <a:r>
              <a:rPr lang="en-US" altLang="zh-TW" dirty="0"/>
              <a:t> </a:t>
            </a:r>
            <a:r>
              <a:rPr lang="en-US" altLang="zh-TW" i="1" dirty="0"/>
              <a:t>x</a:t>
            </a:r>
            <a:r>
              <a:rPr lang="en-US" altLang="zh-TW" dirty="0"/>
              <a:t>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i="1"/>
              <a:t>y</a:t>
            </a:r>
            <a:r>
              <a:rPr lang="en-US" altLang="zh-TW"/>
              <a:t> </a:t>
            </a:r>
            <a:r>
              <a:rPr lang="zh-CN" altLang="en-US"/>
              <a:t>长度</a:t>
            </a:r>
            <a:r>
              <a:rPr lang="zh-CN" altLang="en-US" dirty="0"/>
              <a:t>相同而且仅仅是最后一位不同。</a:t>
            </a:r>
          </a:p>
          <a:p>
            <a:endParaRPr lang="zh-TW" altLang="en-US" dirty="0"/>
          </a:p>
        </p:txBody>
      </p:sp>
      <p:pic>
        <p:nvPicPr>
          <p:cNvPr id="233476" name="Picture 4" descr="1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98700"/>
            <a:ext cx="8343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F456F97-2730-4D0A-9954-626FED646893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哈夫曼算法</a:t>
            </a:r>
            <a:r>
              <a:rPr lang="en-US" altLang="zh-TW" dirty="0"/>
              <a:t>: </a:t>
            </a:r>
            <a:r>
              <a:rPr lang="zh-CN" altLang="en-US" dirty="0"/>
              <a:t>贪心选择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060450"/>
            <a:ext cx="8077200" cy="4953000"/>
          </a:xfrm>
        </p:spPr>
        <p:txBody>
          <a:bodyPr/>
          <a:lstStyle/>
          <a:p>
            <a:r>
              <a:rPr lang="zh-CN" altLang="en-US" b="1" dirty="0">
                <a:solidFill>
                  <a:srgbClr val="990000"/>
                </a:solidFill>
              </a:rPr>
              <a:t>最优子结构</a:t>
            </a:r>
            <a:r>
              <a:rPr lang="en-US" altLang="zh-TW" b="1" dirty="0">
                <a:solidFill>
                  <a:srgbClr val="990000"/>
                </a:solidFill>
              </a:rPr>
              <a:t>:</a:t>
            </a:r>
            <a:r>
              <a:rPr lang="en-US" altLang="zh-TW" dirty="0"/>
              <a:t> </a:t>
            </a:r>
            <a:r>
              <a:rPr lang="zh-CN" altLang="en-US" dirty="0"/>
              <a:t>令</a:t>
            </a:r>
            <a:r>
              <a:rPr lang="zh-TW" altLang="en-US" dirty="0"/>
              <a:t> </a:t>
            </a:r>
            <a:r>
              <a:rPr lang="en-US" altLang="zh-TW" i="1" dirty="0"/>
              <a:t>T</a:t>
            </a:r>
            <a:r>
              <a:rPr lang="en-US" altLang="zh-TW" dirty="0"/>
              <a:t> </a:t>
            </a:r>
            <a:r>
              <a:rPr lang="zh-CN" altLang="en-US" dirty="0"/>
              <a:t>为</a:t>
            </a:r>
            <a:r>
              <a:rPr lang="en-US" altLang="zh-TW" i="1" dirty="0"/>
              <a:t>C</a:t>
            </a:r>
            <a:r>
              <a:rPr lang="zh-CN" altLang="en-US" dirty="0"/>
              <a:t>的最优前缀码的二叉树</a:t>
            </a:r>
            <a:r>
              <a:rPr lang="zh-TW" altLang="en-US" dirty="0"/>
              <a:t> </a:t>
            </a:r>
            <a:r>
              <a:rPr lang="zh-CN" altLang="en-US" dirty="0"/>
              <a:t>。令</a:t>
            </a:r>
            <a:r>
              <a:rPr lang="zh-TW" altLang="en-US" dirty="0"/>
              <a:t> </a:t>
            </a:r>
            <a:r>
              <a:rPr lang="en-US" altLang="zh-TW" i="1" dirty="0"/>
              <a:t>z</a:t>
            </a:r>
            <a:r>
              <a:rPr lang="en-US" altLang="zh-TW" dirty="0"/>
              <a:t> </a:t>
            </a:r>
            <a:r>
              <a:rPr lang="zh-CN" altLang="en-US" dirty="0"/>
              <a:t>为两个叶子字符</a:t>
            </a:r>
            <a:r>
              <a:rPr lang="zh-TW" altLang="en-US" dirty="0"/>
              <a:t> </a:t>
            </a:r>
            <a:r>
              <a:rPr lang="en-US" altLang="zh-TW" i="1" dirty="0"/>
              <a:t>x</a:t>
            </a:r>
            <a:r>
              <a:rPr lang="en-US" altLang="zh-TW" dirty="0"/>
              <a:t> </a:t>
            </a:r>
            <a:r>
              <a:rPr lang="zh-CN" altLang="en-US" dirty="0"/>
              <a:t>和</a:t>
            </a:r>
            <a:r>
              <a:rPr lang="zh-TW" altLang="en-US" dirty="0"/>
              <a:t> </a:t>
            </a:r>
            <a:r>
              <a:rPr lang="en-US" altLang="zh-TW" i="1" dirty="0"/>
              <a:t>y</a:t>
            </a:r>
            <a:r>
              <a:rPr lang="zh-CN" altLang="en-US" dirty="0"/>
              <a:t>的父亲</a:t>
            </a:r>
            <a:r>
              <a:rPr lang="en-US" altLang="zh-TW" dirty="0"/>
              <a:t>. </a:t>
            </a:r>
            <a:r>
              <a:rPr lang="zh-CN" altLang="en-US" dirty="0"/>
              <a:t>如果</a:t>
            </a:r>
            <a:r>
              <a:rPr lang="zh-TW" altLang="en-US" dirty="0"/>
              <a:t> </a:t>
            </a:r>
            <a:r>
              <a:rPr lang="en-US" altLang="zh-TW" i="1" dirty="0"/>
              <a:t>f </a:t>
            </a:r>
            <a:r>
              <a:rPr lang="en-US" altLang="zh-TW" dirty="0"/>
              <a:t>[</a:t>
            </a:r>
            <a:r>
              <a:rPr lang="en-US" altLang="zh-TW" i="1" dirty="0"/>
              <a:t>z</a:t>
            </a:r>
            <a:r>
              <a:rPr lang="en-US" altLang="zh-TW" dirty="0"/>
              <a:t>]=</a:t>
            </a:r>
            <a:r>
              <a:rPr lang="en-US" altLang="zh-TW" i="1" dirty="0"/>
              <a:t>f </a:t>
            </a:r>
            <a:r>
              <a:rPr lang="en-US" altLang="zh-TW" dirty="0"/>
              <a:t>[</a:t>
            </a:r>
            <a:r>
              <a:rPr lang="en-US" altLang="zh-TW" i="1" dirty="0"/>
              <a:t>x</a:t>
            </a:r>
            <a:r>
              <a:rPr lang="en-US" altLang="zh-TW" dirty="0"/>
              <a:t>]+</a:t>
            </a:r>
            <a:r>
              <a:rPr lang="en-US" altLang="zh-TW" i="1" dirty="0"/>
              <a:t>f </a:t>
            </a:r>
            <a:r>
              <a:rPr lang="en-US" altLang="zh-TW" dirty="0"/>
              <a:t>[</a:t>
            </a:r>
            <a:r>
              <a:rPr lang="en-US" altLang="zh-TW" i="1" dirty="0"/>
              <a:t>y</a:t>
            </a:r>
            <a:r>
              <a:rPr lang="en-US" altLang="zh-TW" dirty="0"/>
              <a:t>], </a:t>
            </a:r>
            <a:r>
              <a:rPr lang="zh-CN" altLang="en-US" dirty="0"/>
              <a:t>树</a:t>
            </a:r>
            <a:r>
              <a:rPr lang="zh-TW" altLang="en-US" dirty="0"/>
              <a:t> </a:t>
            </a:r>
            <a:r>
              <a:rPr lang="en-US" altLang="zh-TW" i="1" dirty="0"/>
              <a:t>T</a:t>
            </a:r>
            <a:r>
              <a:rPr lang="en-US" altLang="zh-TW" dirty="0"/>
              <a:t>‘ = </a:t>
            </a:r>
            <a:r>
              <a:rPr lang="en-US" altLang="zh-TW" i="1" dirty="0"/>
              <a:t>T</a:t>
            </a:r>
            <a:r>
              <a:rPr lang="en-US" altLang="zh-TW" dirty="0"/>
              <a:t> - {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dirty="0"/>
              <a:t>} </a:t>
            </a:r>
            <a:r>
              <a:rPr lang="zh-CN" altLang="en-US" dirty="0"/>
              <a:t>表示</a:t>
            </a:r>
            <a:r>
              <a:rPr lang="en-US" altLang="zh-TW" i="1" dirty="0"/>
              <a:t>C</a:t>
            </a:r>
            <a:r>
              <a:rPr lang="en-US" altLang="zh-TW" dirty="0"/>
              <a:t>’= </a:t>
            </a:r>
            <a:r>
              <a:rPr lang="en-US" altLang="zh-TW" i="1" dirty="0"/>
              <a:t>C</a:t>
            </a:r>
            <a:r>
              <a:rPr lang="en-US" altLang="zh-TW" dirty="0"/>
              <a:t> - {</a:t>
            </a:r>
            <a:r>
              <a:rPr lang="en-US" altLang="zh-TW" i="1" dirty="0"/>
              <a:t>x</a:t>
            </a:r>
            <a:r>
              <a:rPr lang="en-US" altLang="zh-TW" dirty="0"/>
              <a:t>, </a:t>
            </a:r>
            <a:r>
              <a:rPr lang="en-US" altLang="zh-TW" i="1" dirty="0"/>
              <a:t>y</a:t>
            </a:r>
            <a:r>
              <a:rPr lang="en-US" altLang="zh-TW" dirty="0"/>
              <a:t>}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TW" dirty="0"/>
              <a:t> {z} </a:t>
            </a:r>
            <a:r>
              <a:rPr lang="zh-CN" altLang="en-US" dirty="0"/>
              <a:t>的最优前缀码</a:t>
            </a:r>
            <a:r>
              <a:rPr lang="en-US" altLang="zh-TW" dirty="0"/>
              <a:t>.</a:t>
            </a:r>
          </a:p>
          <a:p>
            <a:endParaRPr lang="zh-TW" altLang="en-US" sz="2200" dirty="0"/>
          </a:p>
        </p:txBody>
      </p:sp>
      <p:pic>
        <p:nvPicPr>
          <p:cNvPr id="234500" name="Picture 4" descr="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097213"/>
            <a:ext cx="818038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8B17671-5874-45A6-BB20-C8E2B33F87D1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哈夫曼算法</a:t>
            </a:r>
            <a:r>
              <a:rPr lang="en-US" altLang="zh-TW" dirty="0"/>
              <a:t>: </a:t>
            </a:r>
            <a:r>
              <a:rPr lang="zh-CN" altLang="en-US" dirty="0"/>
              <a:t>最优子结构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  <a:p>
            <a:r>
              <a:rPr lang="zh-CN" altLang="en-US" dirty="0"/>
              <a:t>背包问题</a:t>
            </a:r>
          </a:p>
          <a:p>
            <a:r>
              <a:rPr lang="zh-CN" altLang="en-US"/>
              <a:t>哈夫曼编码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</p:spPr>
        <p:txBody>
          <a:bodyPr/>
          <a:lstStyle/>
          <a:p>
            <a:pPr>
              <a:defRPr/>
            </a:pPr>
            <a:fld id="{1F46F237-0671-4DD9-A64B-3BD700CB2C72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</p:spPr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r>
              <a:rPr lang="en-US" altLang="zh-TW" dirty="0"/>
              <a:t>: </a:t>
            </a:r>
            <a:r>
              <a:rPr lang="zh-CN" altLang="en-US" dirty="0"/>
              <a:t>顶点覆盖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2F2FD83-DF57-4D9B-B18B-F758F44A17D5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5069" y="1158875"/>
            <a:ext cx="71532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无向图</a:t>
            </a:r>
            <a:r>
              <a:rPr lang="zh-TW" altLang="en-US" sz="2000" dirty="0"/>
              <a:t> </a:t>
            </a:r>
            <a:r>
              <a:rPr lang="en-US" altLang="zh-TW" sz="2000" i="1" dirty="0"/>
              <a:t>G</a:t>
            </a:r>
            <a:r>
              <a:rPr lang="en-US" altLang="zh-TW" sz="2000" dirty="0"/>
              <a:t>=(</a:t>
            </a:r>
            <a:r>
              <a:rPr lang="en-US" altLang="zh-TW" sz="2000" i="1" dirty="0"/>
              <a:t>V</a:t>
            </a:r>
            <a:r>
              <a:rPr lang="en-US" altLang="zh-TW" sz="2000" dirty="0"/>
              <a:t>,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  <a:r>
              <a:rPr lang="zh-CN" altLang="en-US" sz="2000" dirty="0"/>
              <a:t>的一个</a:t>
            </a:r>
            <a:r>
              <a:rPr lang="zh-CN" altLang="en-US" sz="2000" b="1" dirty="0">
                <a:solidFill>
                  <a:srgbClr val="990000"/>
                </a:solidFill>
              </a:rPr>
              <a:t>顶点覆盖</a:t>
            </a:r>
            <a:r>
              <a:rPr lang="zh-CN" altLang="en-US" sz="2000" dirty="0"/>
              <a:t>为一个子集</a:t>
            </a:r>
            <a:r>
              <a:rPr lang="en-US" altLang="zh-TW" sz="2000" i="1" dirty="0"/>
              <a:t>V</a:t>
            </a:r>
            <a:r>
              <a:rPr lang="en-US" altLang="zh-TW" sz="2000" dirty="0"/>
              <a:t> ' </a:t>
            </a:r>
            <a:r>
              <a:rPr lang="en-US" altLang="zh-TW" sz="2000" dirty="0">
                <a:sym typeface="Symbol" pitchFamily="18" charset="2"/>
              </a:rPr>
              <a:t></a:t>
            </a:r>
            <a:r>
              <a:rPr lang="en-US" altLang="zh-TW" sz="2000" dirty="0"/>
              <a:t> </a:t>
            </a:r>
            <a:r>
              <a:rPr lang="en-US" altLang="zh-TW" sz="2000" i="1" dirty="0"/>
              <a:t>V</a:t>
            </a:r>
            <a:r>
              <a:rPr lang="en-US" altLang="zh-TW" sz="2000" dirty="0"/>
              <a:t> </a:t>
            </a:r>
            <a:r>
              <a:rPr lang="zh-CN" altLang="en-US" sz="2000" dirty="0"/>
              <a:t>，使得如果</a:t>
            </a:r>
            <a:r>
              <a:rPr lang="en-US" altLang="zh-TW" sz="2000" dirty="0"/>
              <a:t> (</a:t>
            </a:r>
            <a:r>
              <a:rPr lang="en-US" altLang="zh-TW" sz="2000" i="1" dirty="0"/>
              <a:t>u</a:t>
            </a:r>
            <a:r>
              <a:rPr lang="en-US" altLang="zh-TW" sz="2000" dirty="0"/>
              <a:t>, </a:t>
            </a:r>
            <a:r>
              <a:rPr lang="en-US" altLang="zh-TW" sz="2000" i="1" dirty="0"/>
              <a:t>v</a:t>
            </a:r>
            <a:r>
              <a:rPr lang="en-US" altLang="zh-TW" sz="2000" dirty="0"/>
              <a:t>) </a:t>
            </a:r>
            <a:r>
              <a:rPr lang="en-US" altLang="zh-TW" sz="2000" dirty="0">
                <a:sym typeface="Symbol" pitchFamily="18" charset="2"/>
              </a:rPr>
              <a:t></a:t>
            </a:r>
            <a:r>
              <a:rPr lang="en-US" altLang="zh-TW" sz="2000" dirty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, </a:t>
            </a:r>
            <a:r>
              <a:rPr lang="zh-CN" altLang="en-US" sz="2000" dirty="0"/>
              <a:t>那么</a:t>
            </a:r>
            <a:r>
              <a:rPr lang="zh-TW" altLang="en-US" sz="2000" dirty="0"/>
              <a:t> </a:t>
            </a:r>
            <a:r>
              <a:rPr lang="en-US" altLang="zh-TW" sz="2000" i="1" dirty="0"/>
              <a:t>u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</a:t>
            </a:r>
            <a:r>
              <a:rPr lang="en-US" altLang="zh-TW" sz="2000" dirty="0"/>
              <a:t> </a:t>
            </a:r>
            <a:r>
              <a:rPr lang="en-US" altLang="zh-TW" sz="2000" i="1" dirty="0"/>
              <a:t>V</a:t>
            </a:r>
            <a:r>
              <a:rPr lang="en-US" altLang="zh-TW" sz="2000" dirty="0"/>
              <a:t> ' </a:t>
            </a:r>
            <a:r>
              <a:rPr lang="zh-CN" altLang="en-US" sz="2000" dirty="0"/>
              <a:t>或者</a:t>
            </a:r>
            <a:r>
              <a:rPr lang="en-US" altLang="zh-TW" sz="2000" i="1" dirty="0"/>
              <a:t>v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</a:t>
            </a:r>
            <a:r>
              <a:rPr lang="en-US" altLang="zh-TW" sz="2000" dirty="0"/>
              <a:t> </a:t>
            </a:r>
            <a:r>
              <a:rPr lang="en-US" altLang="zh-TW" sz="2000" i="1" dirty="0"/>
              <a:t>V</a:t>
            </a:r>
            <a:r>
              <a:rPr lang="en-US" altLang="zh-TW" sz="2000" dirty="0"/>
              <a:t> ', </a:t>
            </a:r>
            <a:r>
              <a:rPr lang="zh-CN" altLang="en-US" sz="2000" dirty="0"/>
              <a:t>或者两者都是</a:t>
            </a:r>
            <a:r>
              <a:rPr lang="en-US" altLang="zh-TW" sz="2000" dirty="0"/>
              <a:t>.</a:t>
            </a:r>
          </a:p>
          <a:p>
            <a:pPr lvl="1"/>
            <a:r>
              <a:rPr lang="zh-CN" altLang="en-US" sz="1800" dirty="0"/>
              <a:t>顶点覆盖的集合包括所有的边</a:t>
            </a:r>
            <a:r>
              <a:rPr lang="en-US" altLang="zh-TW" sz="1800" dirty="0"/>
              <a:t>.</a:t>
            </a:r>
          </a:p>
          <a:p>
            <a:r>
              <a:rPr lang="zh-TW" altLang="en-US" sz="2000" dirty="0"/>
              <a:t> </a:t>
            </a:r>
            <a:r>
              <a:rPr lang="zh-CN" altLang="en-US" sz="2000" dirty="0"/>
              <a:t>一个顶点覆盖的</a:t>
            </a:r>
            <a:r>
              <a:rPr lang="zh-CN" altLang="en-US" sz="2000" b="1" dirty="0"/>
              <a:t>大小</a:t>
            </a:r>
            <a:r>
              <a:rPr lang="zh-CN" altLang="en-US" sz="2000" dirty="0"/>
              <a:t>就是这个覆盖着顶点的数目。</a:t>
            </a:r>
            <a:endParaRPr lang="en-US" altLang="zh-TW" sz="2000" dirty="0"/>
          </a:p>
          <a:p>
            <a:r>
              <a:rPr lang="zh-CN" altLang="en-US" sz="2000" b="1" dirty="0"/>
              <a:t>顶点覆盖问题</a:t>
            </a:r>
            <a:r>
              <a:rPr lang="zh-CN" altLang="en-US" sz="2000" dirty="0"/>
              <a:t>就是找到一个图的最小的顶点覆盖。</a:t>
            </a:r>
          </a:p>
          <a:p>
            <a:r>
              <a:rPr lang="zh-CN" altLang="en-US" sz="2000" b="1" dirty="0"/>
              <a:t>贪婪试探</a:t>
            </a:r>
            <a:r>
              <a:rPr lang="en-US" altLang="zh-TW" sz="2000" b="1" dirty="0"/>
              <a:t>:</a:t>
            </a:r>
            <a:r>
              <a:rPr lang="en-US" altLang="zh-TW" sz="2000" dirty="0"/>
              <a:t> </a:t>
            </a:r>
            <a:r>
              <a:rPr lang="zh-CN" altLang="en-US" sz="2000" dirty="0"/>
              <a:t>每次覆盖尽量多的边</a:t>
            </a:r>
            <a:r>
              <a:rPr lang="en-US" altLang="zh-TW" sz="2000" dirty="0"/>
              <a:t> (</a:t>
            </a:r>
            <a:r>
              <a:rPr lang="zh-CN" altLang="en-US" sz="2000" dirty="0"/>
              <a:t>有最大度的边</a:t>
            </a:r>
            <a:r>
              <a:rPr lang="en-US" altLang="zh-TW" sz="2000" dirty="0"/>
              <a:t>) </a:t>
            </a:r>
            <a:r>
              <a:rPr lang="zh-CN" altLang="en-US" sz="2000" dirty="0"/>
              <a:t>然后删除所有被覆盖的边。</a:t>
            </a:r>
            <a:endParaRPr lang="en-US" altLang="zh-TW" sz="2000" dirty="0">
              <a:solidFill>
                <a:srgbClr val="990000"/>
              </a:solidFill>
            </a:endParaRPr>
          </a:p>
          <a:p>
            <a:r>
              <a:rPr lang="zh-CN" altLang="en-US" sz="2000" b="1" dirty="0">
                <a:solidFill>
                  <a:srgbClr val="990000"/>
                </a:solidFill>
              </a:rPr>
              <a:t>贪婪试探并不能总是找到最优解</a:t>
            </a:r>
            <a:r>
              <a:rPr lang="en-US" altLang="zh-TW" sz="2000" b="1" dirty="0">
                <a:solidFill>
                  <a:srgbClr val="990000"/>
                </a:solidFill>
              </a:rPr>
              <a:t>!</a:t>
            </a:r>
            <a:endParaRPr lang="en-US" altLang="zh-TW" sz="2000" dirty="0">
              <a:solidFill>
                <a:srgbClr val="990000"/>
              </a:solidFill>
            </a:endParaRPr>
          </a:p>
          <a:p>
            <a:pPr lvl="1"/>
            <a:r>
              <a:rPr lang="zh-CN" altLang="en-US" sz="1800" dirty="0"/>
              <a:t>顶点覆盖问题是</a:t>
            </a:r>
            <a:r>
              <a:rPr lang="en-US" altLang="zh-TW" sz="1800" dirty="0"/>
              <a:t> NP</a:t>
            </a:r>
            <a:r>
              <a:rPr lang="zh-CN" altLang="en-US" sz="1800" dirty="0"/>
              <a:t>完全的</a:t>
            </a:r>
            <a:r>
              <a:rPr lang="en-US" altLang="zh-TW" sz="1800" dirty="0"/>
              <a:t>.</a:t>
            </a:r>
            <a:endParaRPr lang="en-US" altLang="zh-CN" sz="1800" dirty="0"/>
          </a:p>
          <a:p>
            <a:pPr lvl="1"/>
            <a:endParaRPr lang="en-US" altLang="zh-TW" sz="1800" dirty="0"/>
          </a:p>
        </p:txBody>
      </p:sp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6696275"/>
              </p:ext>
            </p:extLst>
          </p:nvPr>
        </p:nvGraphicFramePr>
        <p:xfrm>
          <a:off x="1077044" y="4437112"/>
          <a:ext cx="582295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BMP 图像" r:id="rId3" imgW="5323810" imgH="1362265" progId="PBrush">
                  <p:embed/>
                </p:oleObj>
              </mc:Choice>
              <mc:Fallback>
                <p:oleObj name="BMP 图像" r:id="rId3" imgW="5323810" imgH="1362265" progId="PBrush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44" y="4437112"/>
                        <a:ext cx="5822950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033463"/>
            <a:ext cx="8031163" cy="3078162"/>
          </a:xfrm>
        </p:spPr>
        <p:txBody>
          <a:bodyPr/>
          <a:lstStyle/>
          <a:p>
            <a:r>
              <a:rPr lang="zh-CN" altLang="en-US" sz="2800" b="1" dirty="0"/>
              <a:t>活动选择问题</a:t>
            </a:r>
            <a:r>
              <a:rPr lang="en-US" altLang="zh-TW" sz="2800" b="1" dirty="0"/>
              <a:t>:</a:t>
            </a:r>
            <a:r>
              <a:rPr lang="en-US" altLang="zh-TW" sz="2800" dirty="0"/>
              <a:t> </a:t>
            </a:r>
            <a:r>
              <a:rPr lang="zh-CN" altLang="en-US" sz="2800" dirty="0"/>
              <a:t>给定一个集合</a:t>
            </a:r>
            <a:r>
              <a:rPr lang="en-US" altLang="zh-TW" sz="2800" dirty="0"/>
              <a:t> </a:t>
            </a:r>
            <a:r>
              <a:rPr lang="en-US" altLang="zh-TW" sz="2800" i="1" dirty="0"/>
              <a:t>S</a:t>
            </a:r>
            <a:r>
              <a:rPr lang="en-US" altLang="zh-TW" sz="2800" dirty="0"/>
              <a:t> = {1, 2, …, </a:t>
            </a:r>
            <a:r>
              <a:rPr lang="en-US" altLang="zh-TW" sz="2800" i="1" dirty="0"/>
              <a:t>n</a:t>
            </a:r>
            <a:r>
              <a:rPr lang="en-US" altLang="zh-TW" sz="2800" dirty="0"/>
              <a:t>} </a:t>
            </a:r>
            <a:r>
              <a:rPr lang="en-US" altLang="zh-TW" sz="2800" i="1" dirty="0"/>
              <a:t>n</a:t>
            </a:r>
            <a:r>
              <a:rPr lang="en-US" altLang="zh-TW" sz="2800" dirty="0"/>
              <a:t> </a:t>
            </a:r>
            <a:r>
              <a:rPr lang="zh-CN" altLang="en-US" sz="2800" dirty="0"/>
              <a:t>个计划的活动</a:t>
            </a:r>
            <a:r>
              <a:rPr lang="en-US" altLang="zh-TW" sz="2800" dirty="0"/>
              <a:t>,</a:t>
            </a:r>
            <a:r>
              <a:rPr lang="zh-CN" altLang="en-US" sz="2800" dirty="0"/>
              <a:t>对每个活动</a:t>
            </a:r>
            <a:r>
              <a:rPr lang="zh-TW" altLang="en-US" sz="2800" dirty="0"/>
              <a:t> </a:t>
            </a:r>
            <a:r>
              <a:rPr lang="en-US" altLang="zh-TW" sz="2800" i="1" dirty="0" err="1"/>
              <a:t>i</a:t>
            </a:r>
            <a:r>
              <a:rPr lang="zh-CN" altLang="en-US" sz="2800" i="1" dirty="0"/>
              <a:t>，</a:t>
            </a:r>
            <a:r>
              <a:rPr lang="zh-CN" altLang="en-US" sz="2800" dirty="0"/>
              <a:t>开始时间为</a:t>
            </a:r>
            <a:r>
              <a:rPr lang="zh-TW" altLang="en-US" sz="2800" dirty="0"/>
              <a:t> </a:t>
            </a:r>
            <a:r>
              <a:rPr lang="en-US" altLang="zh-TW" sz="2800" i="1" dirty="0" err="1"/>
              <a:t>s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</a:t>
            </a:r>
            <a:r>
              <a:rPr lang="zh-CN" altLang="en-US" sz="2800" dirty="0"/>
              <a:t>结束时间为</a:t>
            </a:r>
            <a:r>
              <a:rPr lang="zh-TW" altLang="en-US" sz="2800" dirty="0"/>
              <a:t> </a:t>
            </a:r>
            <a:r>
              <a:rPr lang="en-US" altLang="zh-TW" sz="2800" i="1" dirty="0"/>
              <a:t>f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, </a:t>
            </a:r>
            <a:r>
              <a:rPr lang="zh-CN" altLang="en-US" sz="2800" dirty="0"/>
              <a:t>选择出相互兼容的活动最大集合</a:t>
            </a:r>
            <a:r>
              <a:rPr lang="en-US" altLang="zh-TW" sz="2800" dirty="0"/>
              <a:t>.</a:t>
            </a:r>
          </a:p>
          <a:p>
            <a:pPr lvl="1"/>
            <a:r>
              <a:rPr lang="zh-CN" altLang="en-US" sz="2400" dirty="0"/>
              <a:t>如果被选中</a:t>
            </a:r>
            <a:r>
              <a:rPr lang="en-US" altLang="zh-TW" sz="2400" dirty="0"/>
              <a:t>,</a:t>
            </a:r>
            <a:r>
              <a:rPr lang="zh-CN" altLang="en-US" sz="2400" dirty="0"/>
              <a:t>活动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</a:t>
            </a:r>
            <a:r>
              <a:rPr lang="zh-CN" altLang="en-US" sz="2400" dirty="0"/>
              <a:t>在半开放的区间</a:t>
            </a:r>
            <a:r>
              <a:rPr lang="zh-TW" altLang="en-US" sz="2400" dirty="0"/>
              <a:t>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s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/>
              <a:t>, f</a:t>
            </a:r>
            <a:r>
              <a:rPr lang="en-US" altLang="zh-TW" sz="2400" i="1" baseline="-25000" dirty="0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中进行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/>
              <a:t>活动</a:t>
            </a:r>
            <a:r>
              <a:rPr lang="zh-TW" altLang="en-US" sz="2400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</a:t>
            </a:r>
            <a:r>
              <a:rPr lang="zh-CN" altLang="en-US" sz="2400" dirty="0"/>
              <a:t>和</a:t>
            </a:r>
            <a:r>
              <a:rPr lang="en-US" altLang="zh-TW" sz="2400" i="1" dirty="0"/>
              <a:t>j</a:t>
            </a:r>
            <a:r>
              <a:rPr lang="en-US" altLang="zh-TW" sz="2400" dirty="0"/>
              <a:t> </a:t>
            </a:r>
            <a:r>
              <a:rPr lang="zh-CN" altLang="en-US" sz="2400" b="1" dirty="0"/>
              <a:t>兼容</a:t>
            </a:r>
            <a:r>
              <a:rPr lang="zh-TW" altLang="en-US" sz="2400" dirty="0"/>
              <a:t> </a:t>
            </a:r>
            <a:r>
              <a:rPr lang="zh-CN" altLang="en-US" sz="2400" dirty="0"/>
              <a:t>如果</a:t>
            </a:r>
            <a:r>
              <a:rPr lang="zh-TW" altLang="en-US" sz="2400" dirty="0"/>
              <a:t>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s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/>
              <a:t>, f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) </a:t>
            </a:r>
            <a:r>
              <a:rPr lang="zh-CN" altLang="en-US" sz="2400" dirty="0"/>
              <a:t>和</a:t>
            </a:r>
            <a:r>
              <a:rPr lang="zh-TW" altLang="en-US" sz="2400" dirty="0"/>
              <a:t>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s</a:t>
            </a:r>
            <a:r>
              <a:rPr lang="en-US" altLang="zh-TW" sz="2400" i="1" baseline="-25000" dirty="0" err="1"/>
              <a:t>j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f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) </a:t>
            </a:r>
            <a:r>
              <a:rPr lang="zh-CN" altLang="en-US" sz="2400" dirty="0"/>
              <a:t>不重叠</a:t>
            </a:r>
            <a:r>
              <a:rPr lang="zh-TW" altLang="en-US" sz="2400" dirty="0"/>
              <a:t> </a:t>
            </a:r>
            <a:r>
              <a:rPr lang="en-US" altLang="zh-TW" sz="2400" dirty="0"/>
              <a:t>(i.e., </a:t>
            </a:r>
            <a:r>
              <a:rPr lang="en-US" altLang="zh-TW" sz="2400" i="1" dirty="0" err="1"/>
              <a:t>s</a:t>
            </a:r>
            <a:r>
              <a:rPr lang="en-US" altLang="zh-TW" sz="2400" i="1" baseline="-25000" dirty="0" err="1"/>
              <a:t>i</a:t>
            </a:r>
            <a:r>
              <a:rPr lang="en-US" altLang="zh-TW" sz="2400" i="1" dirty="0"/>
              <a:t> </a:t>
            </a:r>
            <a:r>
              <a:rPr lang="en-US" altLang="zh-TW" sz="1600" dirty="0">
                <a:sym typeface="Symbol" pitchFamily="18" charset="2"/>
              </a:rPr>
              <a:t>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f</a:t>
            </a:r>
            <a:r>
              <a:rPr lang="en-US" altLang="zh-TW" sz="2400" i="1" baseline="-25000" dirty="0" err="1"/>
              <a:t>j</a:t>
            </a:r>
            <a:r>
              <a:rPr lang="en-US" altLang="zh-TW" sz="2400" i="1" baseline="-25000" dirty="0"/>
              <a:t> </a:t>
            </a:r>
            <a:r>
              <a:rPr lang="en-US" altLang="zh-TW" sz="2400" i="1" dirty="0"/>
              <a:t>or </a:t>
            </a:r>
            <a:r>
              <a:rPr lang="en-US" altLang="zh-TW" sz="2400" i="1" dirty="0" err="1"/>
              <a:t>s</a:t>
            </a:r>
            <a:r>
              <a:rPr lang="en-US" altLang="zh-TW" sz="2400" i="1" baseline="-25000" dirty="0" err="1"/>
              <a:t>j</a:t>
            </a:r>
            <a:r>
              <a:rPr lang="en-US" altLang="zh-TW" sz="2400" i="1" dirty="0"/>
              <a:t> </a:t>
            </a:r>
            <a:r>
              <a:rPr lang="en-US" altLang="zh-TW" sz="1600" dirty="0">
                <a:sym typeface="Symbol" pitchFamily="18" charset="2"/>
              </a:rPr>
              <a:t></a:t>
            </a:r>
            <a:r>
              <a:rPr lang="en-US" altLang="zh-TW" sz="2400" i="1" dirty="0"/>
              <a:t> f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).</a:t>
            </a:r>
            <a:endParaRPr lang="zh-TW" altLang="en-US" sz="2400" dirty="0"/>
          </a:p>
        </p:txBody>
      </p:sp>
      <p:pic>
        <p:nvPicPr>
          <p:cNvPr id="223236" name="Picture 4" descr="9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08" y="3672366"/>
            <a:ext cx="5822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4A9BA92-77D2-4030-9A29-488707B41685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活动选择问题的分析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子问题空间</a:t>
                </a:r>
                <a:endParaRPr lang="en-US" altLang="zh-CN" dirty="0"/>
              </a:p>
              <a:p>
                <a:pPr marL="400050" lvl="1" indent="0">
                  <a:buNone/>
                </a:pPr>
                <a:r>
                  <a:rPr lang="en-US" altLang="zh-CN" i="1" dirty="0" err="1"/>
                  <a:t>S</a:t>
                </a:r>
                <a:r>
                  <a:rPr lang="en-US" altLang="zh-CN" i="1" baseline="-25000" dirty="0" err="1"/>
                  <a:t>ij</a:t>
                </a:r>
                <a:r>
                  <a:rPr lang="en-US" altLang="zh-CN" dirty="0"/>
                  <a:t>={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en-US" altLang="zh-CN" dirty="0"/>
                  <a:t>: </a:t>
                </a:r>
                <a:r>
                  <a:rPr lang="en-US" altLang="zh-CN" i="1" dirty="0"/>
                  <a:t>f</a:t>
                </a:r>
                <a:r>
                  <a:rPr lang="en-US" altLang="zh-CN" i="1" baseline="-25000" dirty="0"/>
                  <a:t>i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en-US" altLang="zh-CN" i="1" baseline="-25000" dirty="0"/>
                  <a:t>k</a:t>
                </a:r>
                <a:r>
                  <a:rPr lang="en-US" altLang="zh-CN" dirty="0"/>
                  <a:t>&lt;</a:t>
                </a:r>
                <a:r>
                  <a:rPr lang="en-US" altLang="zh-CN" i="1" dirty="0" err="1"/>
                  <a:t>f</a:t>
                </a:r>
                <a:r>
                  <a:rPr lang="en-US" altLang="zh-CN" i="1" baseline="-25000" dirty="0" err="1"/>
                  <a:t>k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i="1" dirty="0" err="1"/>
                  <a:t>s</a:t>
                </a:r>
                <a:r>
                  <a:rPr lang="en-US" altLang="zh-CN" i="1" baseline="-25000" dirty="0" err="1"/>
                  <a:t>j</a:t>
                </a:r>
                <a:r>
                  <a:rPr lang="en-US" altLang="zh-CN" dirty="0"/>
                  <a:t>}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第</a:t>
                </a:r>
                <a:r>
                  <a:rPr lang="en-US" altLang="zh-CN" i="1" dirty="0" err="1">
                    <a:solidFill>
                      <a:srgbClr val="00B0F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第</a:t>
                </a:r>
                <a:r>
                  <a:rPr lang="en-US" altLang="zh-CN" i="1" dirty="0">
                    <a:solidFill>
                      <a:srgbClr val="00B0F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个活动之间的活动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)</a:t>
                </a:r>
              </a:p>
              <a:p>
                <a:pPr marL="400050" lvl="1" indent="0">
                  <a:buNone/>
                </a:pPr>
                <a:r>
                  <a:rPr lang="zh-CN" altLang="en-US" dirty="0"/>
                  <a:t>虚构活动</a:t>
                </a:r>
                <a:r>
                  <a:rPr lang="en-US" altLang="zh-CN" i="1" dirty="0"/>
                  <a:t>a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与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+1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</a:t>
                </a:r>
                <a:r>
                  <a:rPr lang="en-US" altLang="zh-CN" i="1" dirty="0"/>
                  <a:t>f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、</a:t>
                </a:r>
                <a:r>
                  <a:rPr lang="en-US" altLang="zh-CN" i="1" dirty="0"/>
                  <a:t>f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+1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/>
                    <a:cs typeface="Times New Roman"/>
                  </a:rPr>
                  <a:t>∞</a:t>
                </a:r>
                <a:r>
                  <a:rPr lang="zh-CN" altLang="en-US" dirty="0">
                    <a:latin typeface="Times New Roman"/>
                    <a:cs typeface="Times New Roman"/>
                  </a:rPr>
                  <a:t>，于是</a:t>
                </a:r>
                <a:r>
                  <a:rPr lang="en-US" altLang="zh-CN" i="1" dirty="0">
                    <a:latin typeface="Times New Roman"/>
                    <a:cs typeface="Times New Roman"/>
                  </a:rPr>
                  <a:t>S</a:t>
                </a:r>
                <a:r>
                  <a:rPr lang="en-US" altLang="zh-CN" dirty="0">
                    <a:latin typeface="Times New Roman"/>
                    <a:cs typeface="Times New Roman"/>
                  </a:rPr>
                  <a:t>=</a:t>
                </a:r>
                <a:r>
                  <a:rPr lang="en-US" altLang="zh-CN" i="1" dirty="0">
                    <a:latin typeface="Times New Roman"/>
                    <a:cs typeface="Times New Roman"/>
                  </a:rPr>
                  <a:t>S</a:t>
                </a:r>
                <a:r>
                  <a:rPr lang="en-US" altLang="zh-CN" baseline="-25000" dirty="0">
                    <a:latin typeface="Times New Roman"/>
                    <a:cs typeface="Times New Roman"/>
                  </a:rPr>
                  <a:t>0, </a:t>
                </a:r>
                <a:r>
                  <a:rPr lang="en-US" altLang="zh-CN" i="1" baseline="-25000" dirty="0">
                    <a:latin typeface="Times New Roman"/>
                    <a:cs typeface="Times New Roman"/>
                  </a:rPr>
                  <a:t>n</a:t>
                </a:r>
                <a:r>
                  <a:rPr lang="en-US" altLang="zh-CN" baseline="-25000" dirty="0">
                    <a:latin typeface="Times New Roman"/>
                    <a:cs typeface="Times New Roman"/>
                  </a:rPr>
                  <a:t>+1</a:t>
                </a:r>
              </a:p>
              <a:p>
                <a:pPr marL="457200" indent="-457200"/>
                <a:r>
                  <a:rPr lang="zh-CN" altLang="en-US" dirty="0">
                    <a:latin typeface="Times New Roman"/>
                    <a:cs typeface="Times New Roman"/>
                  </a:rPr>
                  <a:t>假设</a:t>
                </a:r>
                <a:r>
                  <a:rPr lang="en-US" altLang="zh-CN" i="1" dirty="0">
                    <a:latin typeface="Times New Roman"/>
                    <a:cs typeface="Times New Roman"/>
                  </a:rPr>
                  <a:t>f</a:t>
                </a:r>
                <a:r>
                  <a:rPr lang="en-US" altLang="zh-CN" baseline="-25000" dirty="0">
                    <a:latin typeface="Times New Roman"/>
                    <a:cs typeface="Times New Roman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i="1" dirty="0">
                    <a:latin typeface="Times New Roman"/>
                    <a:cs typeface="Times New Roman"/>
                  </a:rPr>
                  <a:t>f</a:t>
                </a:r>
                <a:r>
                  <a:rPr lang="en-US" altLang="zh-CN" baseline="-25000" dirty="0">
                    <a:latin typeface="Times New Roman"/>
                    <a:cs typeface="Times New Roman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i="1" dirty="0">
                    <a:latin typeface="Times New Roman"/>
                    <a:cs typeface="Times New Roman"/>
                  </a:rPr>
                  <a:t>f</a:t>
                </a:r>
                <a:r>
                  <a:rPr lang="en-US" altLang="zh-CN" baseline="-25000" dirty="0">
                    <a:latin typeface="Times New Roman"/>
                    <a:cs typeface="Times New Roman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dirty="0">
                    <a:ea typeface="Cambria Math"/>
                  </a:rPr>
                  <a:t>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i="1" dirty="0" err="1">
                    <a:latin typeface="Times New Roman"/>
                    <a:cs typeface="Times New Roman"/>
                  </a:rPr>
                  <a:t>f</a:t>
                </a:r>
                <a:r>
                  <a:rPr lang="en-US" altLang="zh-CN" i="1" baseline="-25000" dirty="0" err="1">
                    <a:latin typeface="Times New Roman"/>
                    <a:cs typeface="Times New Roman"/>
                  </a:rPr>
                  <a:t>n</a:t>
                </a:r>
                <a:r>
                  <a:rPr lang="en-US" altLang="zh-CN" dirty="0">
                    <a:ea typeface="Cambria Math"/>
                  </a:rPr>
                  <a:t> &lt;</a:t>
                </a:r>
                <a:r>
                  <a:rPr lang="en-US" altLang="zh-CN" i="1" dirty="0">
                    <a:latin typeface="Times New Roman"/>
                    <a:cs typeface="Times New Roman"/>
                  </a:rPr>
                  <a:t>f</a:t>
                </a:r>
                <a:r>
                  <a:rPr lang="en-US" altLang="zh-CN" i="1" baseline="-25000" dirty="0">
                    <a:latin typeface="Times New Roman"/>
                    <a:cs typeface="Times New Roman"/>
                  </a:rPr>
                  <a:t>n</a:t>
                </a:r>
                <a:r>
                  <a:rPr lang="en-US" altLang="zh-CN" baseline="-25000" dirty="0">
                    <a:latin typeface="Times New Roman"/>
                    <a:cs typeface="Times New Roman"/>
                  </a:rPr>
                  <a:t>+1</a:t>
                </a:r>
              </a:p>
              <a:p>
                <a:pPr marL="400050" lvl="1" indent="0">
                  <a:buNone/>
                </a:pPr>
                <a:r>
                  <a:rPr lang="zh-CN" altLang="en-US" dirty="0">
                    <a:latin typeface="Times New Roman"/>
                    <a:ea typeface="Cambria Math"/>
                    <a:cs typeface="Times New Roman"/>
                  </a:rPr>
                  <a:t>当</a:t>
                </a:r>
                <a:r>
                  <a:rPr lang="en-US" altLang="zh-CN" i="1" dirty="0" err="1">
                    <a:latin typeface="Times New Roman"/>
                    <a:ea typeface="Cambria Math"/>
                    <a:cs typeface="Times New Roman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  <a:cs typeface="Times New Roman"/>
                      </a:rPr>
                      <m:t>≥</m:t>
                    </m:r>
                  </m:oMath>
                </a14:m>
                <a:r>
                  <a:rPr lang="en-US" altLang="zh-CN" i="1" dirty="0">
                    <a:ea typeface="Cambria Math"/>
                  </a:rPr>
                  <a:t>j</a:t>
                </a:r>
                <a:r>
                  <a:rPr lang="zh-CN" altLang="en-US" dirty="0">
                    <a:ea typeface="Cambria Math"/>
                  </a:rPr>
                  <a:t>时，</a:t>
                </a:r>
                <a:r>
                  <a:rPr lang="en-US" altLang="zh-CN" i="1" dirty="0"/>
                  <a:t> </a:t>
                </a:r>
                <a:r>
                  <a:rPr lang="en-US" altLang="zh-CN" i="1" dirty="0" err="1"/>
                  <a:t>S</a:t>
                </a:r>
                <a:r>
                  <a:rPr lang="en-US" altLang="zh-CN" i="1" baseline="-25000" dirty="0" err="1"/>
                  <a:t>ij</a:t>
                </a:r>
                <a:r>
                  <a:rPr lang="en-US" altLang="zh-CN" i="1" dirty="0"/>
                  <a:t>=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CN" dirty="0"/>
              </a:p>
              <a:p>
                <a:pPr marL="457200" indent="-457200"/>
                <a:r>
                  <a:rPr lang="zh-CN" altLang="en-US" dirty="0"/>
                  <a:t>最优子结构</a:t>
                </a:r>
                <a:endParaRPr lang="en-US" altLang="zh-CN" dirty="0"/>
              </a:p>
              <a:p>
                <a:pPr marL="857250" lvl="1" indent="-457200"/>
                <a:r>
                  <a:rPr lang="zh-CN" altLang="en-US" dirty="0"/>
                  <a:t>令</a:t>
                </a:r>
                <a:r>
                  <a:rPr lang="en-US" altLang="zh-CN" i="1" dirty="0" err="1"/>
                  <a:t>S</a:t>
                </a:r>
                <a:r>
                  <a:rPr lang="en-US" altLang="zh-CN" i="1" baseline="-25000" dirty="0" err="1"/>
                  <a:t>ij</a:t>
                </a:r>
                <a:r>
                  <a:rPr lang="zh-CN" altLang="en-US" dirty="0"/>
                  <a:t>的最优解为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ij</a:t>
                </a:r>
                <a:endParaRPr lang="en-US" altLang="zh-CN" i="1" baseline="-25000" dirty="0"/>
              </a:p>
              <a:p>
                <a:pPr marL="857250" lvl="1" indent="-457200"/>
                <a:r>
                  <a:rPr lang="en-US" altLang="zh-CN" i="1" dirty="0"/>
                  <a:t>A</a:t>
                </a:r>
                <a:r>
                  <a:rPr lang="en-US" altLang="zh-CN" i="1" baseline="-25000" dirty="0" err="1"/>
                  <a:t>ij</a:t>
                </a:r>
                <a:r>
                  <a:rPr lang="en-US" altLang="zh-CN" i="1" dirty="0"/>
                  <a:t>=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k</a:t>
                </a:r>
                <a:r>
                  <a:rPr lang="en-US" altLang="zh-CN" dirty="0"/>
                  <a:t>}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kj</a:t>
                </a:r>
                <a:endParaRPr lang="zh-CN" altLang="en-US" dirty="0"/>
              </a:p>
              <a:p>
                <a:pPr marL="857250" lvl="1" indent="-457200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CD2ECBD-220F-4EA4-9E02-77ECB6BE9A7E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6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  <a:r>
              <a:rPr lang="en-US" altLang="zh-CN" dirty="0"/>
              <a:t>-</a:t>
            </a:r>
            <a:r>
              <a:rPr lang="zh-CN" altLang="en-US" dirty="0"/>
              <a:t>一个递归解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4845"/>
                <a:ext cx="8229600" cy="4462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/>
                                <a:cs typeface="Times New Roman" pitchFamily="18" charset="0"/>
                              </a:rPr>
                              <m:t>0,                                                                  </m:t>
                            </m:r>
                            <m:r>
                              <a:rPr lang="zh-CN" altLang="en-US" sz="2400" i="1">
                                <a:latin typeface="Cambria Math"/>
                                <a:cs typeface="Times New Roman" pitchFamily="18" charset="0"/>
                              </a:rPr>
                              <m:t>如果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  <m:r>
                              <a:rPr lang="en-US" altLang="zh-CN" sz="2400" b="0" i="1" baseline="-25000" smtClean="0">
                                <a:latin typeface="Cambria Math"/>
                                <a:cs typeface="Times New Roman" pitchFamily="18" charset="0"/>
                              </a:rPr>
                              <m:t>𝑖𝑗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∅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𝑎𝑘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𝑆𝑖𝑗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𝑐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  </m:t>
                                </m:r>
                                <m:r>
                                  <a:rPr lang="zh-CN" altLang="en-US" sz="2400" i="1">
                                    <a:latin typeface="Cambria Math"/>
                                    <a:cs typeface="Times New Roman" pitchFamily="18" charset="0"/>
                                  </a:rPr>
                                  <m:t>如果</m:t>
                                </m:r>
                                <m:r>
                                  <a:rPr lang="en-US" altLang="zh-CN" sz="2400" i="1">
                                    <a:latin typeface="Cambria Math"/>
                                    <a:cs typeface="Times New Roman" pitchFamily="18" charset="0"/>
                                  </a:rPr>
                                  <m:t>𝑆</m:t>
                                </m:r>
                                <m:r>
                                  <a:rPr lang="en-US" altLang="zh-CN" sz="2400" i="1" baseline="-25000">
                                    <a:latin typeface="Cambria Math"/>
                                    <a:cs typeface="Times New Roman" pitchFamily="18" charset="0"/>
                                  </a:rPr>
                                  <m:t>𝑖𝑗</m:t>
                                </m:r>
                                <m:r>
                                  <a:rPr lang="en-US" altLang="zh-CN" sz="240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∅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CN" dirty="0">
                  <a:cs typeface="Times New Roman" pitchFamily="18" charset="0"/>
                </a:endParaRPr>
              </a:p>
              <a:p>
                <a:r>
                  <a:rPr lang="zh-CN" altLang="en-US" dirty="0">
                    <a:cs typeface="Times New Roman" pitchFamily="18" charset="0"/>
                  </a:rPr>
                  <a:t>由此可以设计一个动态规划求解方法</a:t>
                </a:r>
                <a:endParaRPr lang="en-US" altLang="zh-CN" dirty="0">
                  <a:cs typeface="Times New Roman" pitchFamily="18" charset="0"/>
                </a:endParaRPr>
              </a:p>
              <a:p>
                <a:r>
                  <a:rPr lang="zh-CN" altLang="en-US" dirty="0">
                    <a:cs typeface="Times New Roman" pitchFamily="18" charset="0"/>
                  </a:rPr>
                  <a:t>定理：对于任意非空子问题</a:t>
                </a:r>
                <a:r>
                  <a:rPr lang="en-US" altLang="zh-CN" i="1" dirty="0" err="1">
                    <a:cs typeface="Times New Roman" pitchFamily="18" charset="0"/>
                  </a:rPr>
                  <a:t>S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ij</a:t>
                </a:r>
                <a:r>
                  <a:rPr lang="zh-CN" altLang="en-US" dirty="0">
                    <a:cs typeface="Times New Roman" pitchFamily="18" charset="0"/>
                  </a:rPr>
                  <a:t>，设</a:t>
                </a:r>
                <a:r>
                  <a:rPr lang="en-US" altLang="zh-CN" i="1" dirty="0">
                    <a:cs typeface="Times New Roman" pitchFamily="18" charset="0"/>
                  </a:rPr>
                  <a:t>a</a:t>
                </a:r>
                <a:r>
                  <a:rPr lang="en-US" altLang="zh-CN" i="1" baseline="-25000" dirty="0">
                    <a:cs typeface="Times New Roman" pitchFamily="18" charset="0"/>
                  </a:rPr>
                  <a:t>m</a:t>
                </a:r>
                <a:r>
                  <a:rPr lang="zh-CN" altLang="en-US" dirty="0">
                    <a:cs typeface="Times New Roman" pitchFamily="18" charset="0"/>
                  </a:rPr>
                  <a:t>是</a:t>
                </a:r>
                <a:r>
                  <a:rPr lang="en-US" altLang="zh-CN" i="1" dirty="0" err="1">
                    <a:cs typeface="Times New Roman" pitchFamily="18" charset="0"/>
                  </a:rPr>
                  <a:t>S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ij</a:t>
                </a:r>
                <a:r>
                  <a:rPr lang="zh-CN" altLang="en-US" dirty="0">
                    <a:cs typeface="Times New Roman" pitchFamily="18" charset="0"/>
                  </a:rPr>
                  <a:t>中具有最早结束时间的活动：</a:t>
                </a:r>
                <a:endParaRPr lang="en-US" altLang="zh-CN" dirty="0"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r>
                  <a:rPr lang="en-US" altLang="zh-CN" i="1" dirty="0" err="1">
                    <a:cs typeface="Times New Roman" pitchFamily="18" charset="0"/>
                  </a:rPr>
                  <a:t>f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m</a:t>
                </a:r>
                <a:r>
                  <a:rPr lang="en-US" altLang="zh-CN" dirty="0">
                    <a:cs typeface="Times New Roman" pitchFamily="18" charset="0"/>
                  </a:rPr>
                  <a:t>=min{</a:t>
                </a:r>
                <a:r>
                  <a:rPr lang="en-US" altLang="zh-CN" i="1" dirty="0" err="1">
                    <a:cs typeface="Times New Roman" pitchFamily="18" charset="0"/>
                  </a:rPr>
                  <a:t>f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k</a:t>
                </a:r>
                <a:r>
                  <a:rPr lang="en-US" altLang="zh-CN" dirty="0">
                    <a:cs typeface="Times New Roman" pitchFamily="18" charset="0"/>
                  </a:rPr>
                  <a:t>: </a:t>
                </a:r>
                <a:r>
                  <a:rPr lang="en-US" altLang="zh-CN" i="1" dirty="0" err="1">
                    <a:cs typeface="Times New Roman" pitchFamily="18" charset="0"/>
                  </a:rPr>
                  <a:t>a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altLang="zh-CN" i="1" dirty="0" err="1">
                    <a:cs typeface="Times New Roman" pitchFamily="18" charset="0"/>
                  </a:rPr>
                  <a:t>S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ij</a:t>
                </a:r>
                <a:r>
                  <a:rPr lang="en-US" altLang="zh-CN" dirty="0">
                    <a:cs typeface="Times New Roman" pitchFamily="18" charset="0"/>
                  </a:rPr>
                  <a:t>}</a:t>
                </a:r>
                <a:r>
                  <a:rPr lang="zh-CN" altLang="en-US" dirty="0">
                    <a:cs typeface="Times New Roman" pitchFamily="18" charset="0"/>
                  </a:rPr>
                  <a:t>，那么</a:t>
                </a:r>
                <a:endParaRPr lang="en-US" altLang="zh-CN" dirty="0">
                  <a:cs typeface="Times New Roman" pitchFamily="18" charset="0"/>
                </a:endParaRPr>
              </a:p>
              <a:p>
                <a:pPr marL="857250" lvl="1" indent="-457200"/>
                <a:r>
                  <a:rPr lang="zh-CN" altLang="en-US" dirty="0">
                    <a:cs typeface="Times New Roman" pitchFamily="18" charset="0"/>
                  </a:rPr>
                  <a:t>活动</a:t>
                </a:r>
                <a:r>
                  <a:rPr lang="en-US" altLang="zh-CN" i="1" dirty="0">
                    <a:cs typeface="Times New Roman" pitchFamily="18" charset="0"/>
                  </a:rPr>
                  <a:t>a</a:t>
                </a:r>
                <a:r>
                  <a:rPr lang="en-US" altLang="zh-CN" i="1" baseline="-25000" dirty="0">
                    <a:cs typeface="Times New Roman" pitchFamily="18" charset="0"/>
                  </a:rPr>
                  <a:t>m</a:t>
                </a:r>
                <a:r>
                  <a:rPr lang="zh-CN" altLang="en-US" dirty="0">
                    <a:cs typeface="Times New Roman" pitchFamily="18" charset="0"/>
                  </a:rPr>
                  <a:t>在</a:t>
                </a:r>
                <a:r>
                  <a:rPr lang="en-US" altLang="zh-CN" i="1" dirty="0" err="1">
                    <a:cs typeface="Times New Roman" pitchFamily="18" charset="0"/>
                  </a:rPr>
                  <a:t>S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ij</a:t>
                </a:r>
                <a:r>
                  <a:rPr lang="zh-CN" altLang="en-US" dirty="0">
                    <a:cs typeface="Times New Roman" pitchFamily="18" charset="0"/>
                  </a:rPr>
                  <a:t>的某最大兼容活动子集中被使用</a:t>
                </a:r>
                <a:endParaRPr lang="en-US" altLang="zh-CN" dirty="0">
                  <a:cs typeface="Times New Roman" pitchFamily="18" charset="0"/>
                </a:endParaRPr>
              </a:p>
              <a:p>
                <a:pPr marL="857250" lvl="1" indent="-457200"/>
                <a:r>
                  <a:rPr lang="zh-CN" altLang="en-US" dirty="0">
                    <a:cs typeface="Times New Roman" pitchFamily="18" charset="0"/>
                  </a:rPr>
                  <a:t>子问题</a:t>
                </a:r>
                <a:r>
                  <a:rPr lang="en-US" altLang="zh-CN" i="1" dirty="0" err="1">
                    <a:cs typeface="Times New Roman" pitchFamily="18" charset="0"/>
                  </a:rPr>
                  <a:t>S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im</a:t>
                </a:r>
                <a:r>
                  <a:rPr lang="zh-CN" altLang="en-US" dirty="0">
                    <a:cs typeface="Times New Roman" pitchFamily="18" charset="0"/>
                  </a:rPr>
                  <a:t>为空，所以选择</a:t>
                </a:r>
                <a:r>
                  <a:rPr lang="en-US" altLang="zh-CN" i="1" dirty="0">
                    <a:cs typeface="Times New Roman" pitchFamily="18" charset="0"/>
                  </a:rPr>
                  <a:t>a</a:t>
                </a:r>
                <a:r>
                  <a:rPr lang="en-US" altLang="zh-CN" i="1" baseline="-25000" dirty="0">
                    <a:cs typeface="Times New Roman" pitchFamily="18" charset="0"/>
                  </a:rPr>
                  <a:t>m</a:t>
                </a:r>
                <a:r>
                  <a:rPr lang="zh-CN" altLang="en-US" dirty="0">
                    <a:cs typeface="Times New Roman" pitchFamily="18" charset="0"/>
                  </a:rPr>
                  <a:t>将使子问题</a:t>
                </a:r>
                <a:r>
                  <a:rPr lang="en-US" altLang="zh-CN" i="1" dirty="0" err="1">
                    <a:cs typeface="Times New Roman" pitchFamily="18" charset="0"/>
                  </a:rPr>
                  <a:t>S</a:t>
                </a:r>
                <a:r>
                  <a:rPr lang="en-US" altLang="zh-CN" i="1" baseline="-25000" dirty="0" err="1">
                    <a:cs typeface="Times New Roman" pitchFamily="18" charset="0"/>
                  </a:rPr>
                  <a:t>mj</a:t>
                </a:r>
                <a:r>
                  <a:rPr lang="zh-CN" altLang="en-US" dirty="0">
                    <a:cs typeface="Times New Roman" pitchFamily="18" charset="0"/>
                  </a:rPr>
                  <a:t>为唯一可能非空的子问题。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4845"/>
                <a:ext cx="8229600" cy="4462427"/>
              </a:xfrm>
              <a:blipFill rotWithShape="0">
                <a:blip r:embed="rId2"/>
                <a:stretch>
                  <a:fillRect l="-1704" r="-889" b="-12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814B6D8-A578-4A59-A2F3-CB051F24B11F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4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85221"/>
              </p:ext>
            </p:extLst>
          </p:nvPr>
        </p:nvGraphicFramePr>
        <p:xfrm>
          <a:off x="885825" y="1092200"/>
          <a:ext cx="74168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位图图像" r:id="rId4" imgW="5848200" imgH="4191120" progId="Paint.Picture">
                  <p:embed/>
                </p:oleObj>
              </mc:Choice>
              <mc:Fallback>
                <p:oleObj name="位图图像" r:id="rId4" imgW="5848200" imgH="41911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092200"/>
                        <a:ext cx="741680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4E92DF2-E825-44A5-BBF4-E82563E80AAE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</a:t>
            </a:r>
            <a:r>
              <a:rPr lang="en-US" altLang="zh-CN" dirty="0"/>
              <a:t>-</a:t>
            </a:r>
            <a:r>
              <a:rPr lang="zh-CN" altLang="en-US" dirty="0"/>
              <a:t>贪心选择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7760" y="3337972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4819" y="36260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  <a:r>
              <a:rPr lang="en-US" altLang="zh-CN" dirty="0"/>
              <a:t>-</a:t>
            </a:r>
            <a:r>
              <a:rPr lang="zh-CN" altLang="en-US" dirty="0"/>
              <a:t>递归贪心算法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C2014B2-715C-41DC-A5F3-FC4E39F6FF91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971600" y="1268760"/>
                <a:ext cx="7272808" cy="22529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914400" indent="-457200"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371600" indent="-457200"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828800" indent="-457200"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286000" indent="-457200"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RECURSIVE-ACTIVITY-SELECTOR(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s, f, </a:t>
                </a:r>
                <a:r>
                  <a:rPr lang="en-US" altLang="zh-TW" sz="18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, n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/* Assume 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TW" sz="1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TW" altLang="en-US" sz="1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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TW" sz="18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TW" altLang="en-US" sz="1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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… </a:t>
                </a:r>
                <a:r>
                  <a:rPr lang="zh-TW" altLang="en-US" sz="1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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TW" sz="1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. */ 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TW" sz="1800" dirty="0">
                    <a:latin typeface="Times New Roman"/>
                    <a:cs typeface="Times New Roman"/>
                  </a:rPr>
                  <a:t>←</a:t>
                </a:r>
                <a:r>
                  <a:rPr lang="en-US" altLang="zh-TW" sz="1800" i="1" dirty="0">
                    <a:latin typeface="Times New Roman"/>
                    <a:cs typeface="Times New Roman"/>
                  </a:rPr>
                  <a:t>i</a:t>
                </a:r>
                <a:r>
                  <a:rPr lang="en-US" altLang="zh-TW" sz="1800" dirty="0">
                    <a:latin typeface="Times New Roman"/>
                    <a:cs typeface="Times New Roman"/>
                  </a:rPr>
                  <a:t>+1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altLang="zh-CN" sz="1800" b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zh-TW" sz="1800" b="1" dirty="0">
                    <a:latin typeface="Times New Roman" pitchFamily="18" charset="0"/>
                    <a:cs typeface="Times New Roman" pitchFamily="18" charset="0"/>
                  </a:rPr>
                  <a:t>hile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</m:oMath>
                </a14:m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altLang="zh-TW" sz="1800" i="1" dirty="0" err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TW" sz="1800" i="1" baseline="-25000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&lt;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TW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altLang="zh-TW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3.         </a:t>
                </a:r>
                <a:r>
                  <a:rPr lang="en-US" altLang="zh-TW" sz="1800" b="1" dirty="0">
                    <a:latin typeface="Times New Roman" pitchFamily="18" charset="0"/>
                    <a:cs typeface="Times New Roman" pitchFamily="18" charset="0"/>
                  </a:rPr>
                  <a:t>do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TW" sz="1800" dirty="0">
                    <a:latin typeface="Times New Roman"/>
                    <a:cs typeface="Times New Roman"/>
                  </a:rPr>
                  <a:t>←</a:t>
                </a:r>
                <a:r>
                  <a:rPr lang="en-US" altLang="zh-TW" sz="1800" i="1" dirty="0">
                    <a:latin typeface="Times New Roman"/>
                    <a:cs typeface="Times New Roman"/>
                  </a:rPr>
                  <a:t>m</a:t>
                </a:r>
                <a:r>
                  <a:rPr lang="en-US" altLang="zh-TW" sz="1800" dirty="0">
                    <a:latin typeface="Times New Roman"/>
                    <a:cs typeface="Times New Roman"/>
                  </a:rPr>
                  <a:t>+1</a:t>
                </a:r>
                <a:endParaRPr lang="en-US" altLang="zh-TW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en-US" altLang="zh-TW" sz="1800" b="1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</m:oMath>
                </a14:m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5.         </a:t>
                </a:r>
                <a:r>
                  <a:rPr lang="en-US" altLang="zh-TW" sz="1800" b="1" dirty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800" b="1" dirty="0">
                    <a:latin typeface="Times New Roman" pitchFamily="18" charset="0"/>
                    <a:cs typeface="Times New Roman" pitchFamily="18" charset="0"/>
                  </a:rPr>
                  <a:t>return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∪</m:t>
                    </m:r>
                  </m:oMath>
                </a14:m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RECURSIVE-ACTIVITY-SELECTOR(</a:t>
                </a:r>
                <a:r>
                  <a:rPr lang="en-US" altLang="zh-TW" sz="1800" i="1" dirty="0">
                    <a:latin typeface="Times New Roman" pitchFamily="18" charset="0"/>
                    <a:cs typeface="Times New Roman" pitchFamily="18" charset="0"/>
                  </a:rPr>
                  <a:t>s, f, 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m, n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6.         </a:t>
                </a:r>
                <a:r>
                  <a:rPr lang="en-US" altLang="zh-TW" sz="1800" b="1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1800" b="1" dirty="0">
                    <a:latin typeface="Times New Roman" pitchFamily="18" charset="0"/>
                    <a:cs typeface="Times New Roman" pitchFamily="18" charset="0"/>
                  </a:rPr>
                  <a:t>lse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1800" b="1" dirty="0">
                    <a:latin typeface="Times New Roman" pitchFamily="18" charset="0"/>
                    <a:cs typeface="Times New Roman" pitchFamily="18" charset="0"/>
                  </a:rPr>
                  <a:t>return</a:t>
                </a:r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∅</m:t>
                    </m:r>
                  </m:oMath>
                </a14:m>
                <a:endParaRPr lang="en-US" altLang="zh-TW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268760"/>
                <a:ext cx="7272808" cy="2252924"/>
              </a:xfrm>
              <a:prstGeom prst="rect">
                <a:avLst/>
              </a:prstGeom>
              <a:blipFill rotWithShape="1">
                <a:blip r:embed="rId2"/>
                <a:stretch>
                  <a:fillRect l="-586" t="-3495" b="-29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539750" y="3937001"/>
            <a:ext cx="7970838" cy="5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/>
              <a:t>初始调用</a:t>
            </a:r>
            <a:r>
              <a:rPr lang="en-US" altLang="zh-TW" sz="2000" dirty="0">
                <a:cs typeface="Times New Roman" pitchFamily="18" charset="0"/>
              </a:rPr>
              <a:t>RECURSIVE-ACTIVITY-SELECTOR(</a:t>
            </a:r>
            <a:r>
              <a:rPr lang="en-US" altLang="zh-TW" sz="2000" i="1" dirty="0">
                <a:cs typeface="Times New Roman" pitchFamily="18" charset="0"/>
              </a:rPr>
              <a:t>s, f, </a:t>
            </a:r>
            <a:r>
              <a:rPr lang="en-US" altLang="zh-TW" sz="2000" dirty="0">
                <a:cs typeface="Times New Roman" pitchFamily="18" charset="0"/>
              </a:rPr>
              <a:t>0</a:t>
            </a:r>
            <a:r>
              <a:rPr lang="en-US" altLang="zh-CN" sz="2000" i="1" dirty="0">
                <a:cs typeface="Times New Roman" pitchFamily="18" charset="0"/>
              </a:rPr>
              <a:t>, n</a:t>
            </a:r>
            <a:r>
              <a:rPr lang="en-US" altLang="zh-TW" sz="2000" dirty="0"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3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2870655" y="1190170"/>
            <a:ext cx="2943498" cy="2991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Greedy-Activity-Selector(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s,f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/* Assume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zh-TW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. */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{1};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1;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5.    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8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6.        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7.        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252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552" y="4609032"/>
            <a:ext cx="7970838" cy="5001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如果不考虑排序，算法的时间复杂度为</a:t>
            </a:r>
            <a:r>
              <a:rPr lang="en-US" altLang="zh-TW" sz="2000" dirty="0"/>
              <a:t>: </a:t>
            </a:r>
            <a:r>
              <a:rPr lang="en-US" altLang="zh-TW" sz="2000" i="1" dirty="0"/>
              <a:t>O</a:t>
            </a:r>
            <a:r>
              <a:rPr lang="en-US" altLang="zh-TW" sz="2000" dirty="0"/>
              <a:t>(</a:t>
            </a:r>
            <a:r>
              <a:rPr lang="en-US" altLang="zh-TW" sz="2000" i="1" dirty="0"/>
              <a:t>n</a:t>
            </a:r>
            <a:r>
              <a:rPr lang="en-US" altLang="zh-TW" sz="2000" dirty="0"/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5E8FC56-1E77-4A7D-B72D-958A7C8CC7E5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算法导论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  <a:r>
              <a:rPr lang="en-US" altLang="zh-CN" dirty="0"/>
              <a:t>-</a:t>
            </a:r>
            <a:r>
              <a:rPr lang="zh-CN" altLang="en-US" dirty="0"/>
              <a:t>迭代贪心算法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6009</TotalTime>
  <Words>1477</Words>
  <Application>Microsoft Office PowerPoint</Application>
  <PresentationFormat>全屏显示(4:3)</PresentationFormat>
  <Paragraphs>185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DFKai-SB</vt:lpstr>
      <vt:lpstr>新細明體</vt:lpstr>
      <vt:lpstr>仿宋</vt:lpstr>
      <vt:lpstr>黑体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BMP 图像</vt:lpstr>
      <vt:lpstr>位图图像</vt:lpstr>
      <vt:lpstr>算法分析与设计</vt:lpstr>
      <vt:lpstr>纲要</vt:lpstr>
      <vt:lpstr>贪心算法: 顶点覆盖</vt:lpstr>
      <vt:lpstr>活动选择问题</vt:lpstr>
      <vt:lpstr>活动选择问题的分析</vt:lpstr>
      <vt:lpstr>活动选择问题-一个递归解</vt:lpstr>
      <vt:lpstr>活动选择-贪心选择</vt:lpstr>
      <vt:lpstr>活动选择问题-递归贪心算法</vt:lpstr>
      <vt:lpstr>活动选择问题-迭代贪心算法</vt:lpstr>
      <vt:lpstr>贪心策略中的要素</vt:lpstr>
      <vt:lpstr>背包问题</vt:lpstr>
      <vt:lpstr>哈夫曼编码</vt:lpstr>
      <vt:lpstr>二叉树和前缀码对比</vt:lpstr>
      <vt:lpstr>最优前缀码设计</vt:lpstr>
      <vt:lpstr>哈夫曼编码过程</vt:lpstr>
      <vt:lpstr>哈夫曼算法</vt:lpstr>
      <vt:lpstr>哈夫曼算法: 贪心选择</vt:lpstr>
      <vt:lpstr>哈夫曼算法: 最优子结构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617</cp:revision>
  <cp:lastPrinted>2012-11-20T01:52:54Z</cp:lastPrinted>
  <dcterms:created xsi:type="dcterms:W3CDTF">2012-10-13T08:41:11Z</dcterms:created>
  <dcterms:modified xsi:type="dcterms:W3CDTF">2020-12-21T12:12:17Z</dcterms:modified>
</cp:coreProperties>
</file>