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9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91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290" r:id="rId45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7" autoAdjust="0"/>
    <p:restoredTop sz="87629" autoAdjust="0"/>
  </p:normalViewPr>
  <p:slideViewPr>
    <p:cSldViewPr>
      <p:cViewPr varScale="1">
        <p:scale>
          <a:sx n="96" d="100"/>
          <a:sy n="96" d="100"/>
        </p:scale>
        <p:origin x="1452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0680"/>
    </p:cViewPr>
  </p:sorterViewPr>
  <p:notesViewPr>
    <p:cSldViewPr>
      <p:cViewPr varScale="1">
        <p:scale>
          <a:sx n="54" d="100"/>
          <a:sy n="54" d="100"/>
        </p:scale>
        <p:origin x="-2820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85CBAE4-F8D9-4129-B51F-0DB4BEA986F1}" type="datetimeFigureOut">
              <a:rPr lang="en-US"/>
              <a:pPr>
                <a:defRPr/>
              </a:pPr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9392E7D-0E06-464C-8541-AA44AE9E7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46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77E5B7F-BBE2-45B0-AC4C-D9CC9AA6B88A}" type="datetimeFigureOut">
              <a:rPr lang="zh-CN" altLang="en-US"/>
              <a:pPr>
                <a:defRPr/>
              </a:pPr>
              <a:t>2020/12/30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383" y="4716585"/>
            <a:ext cx="5436909" cy="44673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3790652-C02E-4B6F-A52E-6A0D29B3CC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726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77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21FBDE-1BDF-4E87-9EE5-C3B474C6BDC0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141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9E85E-7E02-445A-93E6-A5ABC2E67ABD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05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F1266-B599-4491-9DB4-DED4662817C7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329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D93FCA-D816-4E36-AD20-618380630E07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924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6A3DD6-64A1-4B1B-A200-D63E7B085AAE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906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61E5D3-B653-4152-8774-0AEFF70F6C9F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876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C295A3-4442-4149-8527-1C934469163F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148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8FC849-72BA-4C9B-B356-6B24DCCB662A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986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703D5F-5B6E-4612-873F-1942CF3C62B9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014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9F71FA-C29F-468C-B8E9-FA4D46B4ACAE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300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D1E8F2-0A75-42BF-8A70-B6E4AE923CB5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3449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D9B4AA-8ED1-45A4-B9AE-338C01A8E334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69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946107-0C5F-40B1-8EAE-CD4B7AD71CD0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7486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7CF47B-1CD6-4F99-A231-A15C2F5BF701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4334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D78A8-907C-411A-89AF-D16313FC3A5E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672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F029D-B44A-4570-A10B-E7A79A893EC0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6951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561EC8-E547-43DB-8FBE-DAD1DC4B2711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8339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070530-59B2-440A-890E-E58D78056860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5845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8614C2-A7BE-4113-B1D5-B4AFA5199B50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7071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1710BD-E0D3-4F51-A891-703CD633FAA8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5284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118AA8-B1A6-46AC-AA57-39C94A357B79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694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446200-0378-465C-87F7-D70DD39D07D1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5406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B176A-6620-45A8-AE8E-103456C20BD1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0399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7D513F-F437-4435-A4F9-3453E4A080FA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0025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5F32A5-4164-4E32-B74C-ECF0EE07249F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0797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1E90B4-8E41-43BA-9359-62372107D424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1749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256897-7914-4D8D-BACC-0856BFCC98FE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240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5399A-9054-4F13-BB31-1740ADF65CAA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2255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2CD2CF-1936-4D0A-8847-55ABE9D6191E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9616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AA588A-36FF-4531-B366-4A202167C130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9609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0A9FEA-68B7-4E8E-A519-D0D7424A1902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8087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BE84FC-DA85-4BBA-B404-A84F92E1D571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669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07EE90-0752-488E-AC3E-F4E6B3B9BCFD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800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5F54D5-7382-45F3-8E11-E39D05F93337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8374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989A63-F2C2-48A7-A4F0-9E5BC8954291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7791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32DD6D-A872-4456-B648-81F1E781E4C7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859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D5743E-5202-4016-A463-DD0B8D2CDEFE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060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8AA938-7119-46E8-8212-4DB637CE67D6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828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A254F0-3FA0-4943-BE52-7560E8E548CB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848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33B677-19B2-4B29-9BE2-3CC5852C9A09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82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A2AD2C-8778-46D5-B901-31AD23DF1220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431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/>
          <p:nvPr userDrawn="1"/>
        </p:nvSpPr>
        <p:spPr>
          <a:xfrm>
            <a:off x="0" y="0"/>
            <a:ext cx="9144000" cy="1125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516FCD8-7DCC-466D-800E-F4511E2655C5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7A52A4-7B51-4FA2-8013-58C7E70AA4C8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0005629-2EDA-429E-BEF9-0AC377F418DA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 bIns="46800" anchor="b">
            <a:normAutofit/>
          </a:bodyPr>
          <a:lstStyle>
            <a:lvl1pPr algn="l">
              <a:defRPr sz="3600" b="1" baseline="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4845"/>
            <a:ext cx="8229600" cy="46784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3B7AA59-D41A-404E-9D24-D53E074FD75B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FE4F2DA-AA0C-4786-B25F-0D18AC2170B3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32BD111-BE3A-4EC7-978F-AF202717CA83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388E877-2AA1-41F2-B75E-4A64F6DF8EE0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3C70F82-AB49-4031-B44B-602A1E9EFDE1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88CC859-2885-4349-A34F-5A2B6B735D07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F53E586-DB16-43D7-856B-2BA05F933902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70312A6-926C-4D84-A55C-E34A417FBBBA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350"/>
            <a:ext cx="9144000" cy="93503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112553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9A694BE-5D0D-461A-8F02-9FDB61EA70F2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1031" name="图片 2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6580188"/>
            <a:ext cx="91440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>
          <a:xfrm>
            <a:off x="468313" y="0"/>
            <a:ext cx="8675687" cy="82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3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31146"/>
            <a:ext cx="1590708" cy="68400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6730774" y="15114"/>
            <a:ext cx="2398712" cy="78905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/>
  <p:txStyles>
    <p:titleStyle>
      <a:lvl1pPr algn="l" rtl="0" fontAlgn="base">
        <a:spcBef>
          <a:spcPct val="0"/>
        </a:spcBef>
        <a:spcAft>
          <a:spcPct val="0"/>
        </a:spcAft>
        <a:defRPr sz="3600" b="1" kern="1200" baseline="0">
          <a:solidFill>
            <a:schemeClr val="tx1"/>
          </a:solidFill>
          <a:latin typeface="Times New Roman" pitchFamily="18" charset="0"/>
          <a:ea typeface="黑体" pitchFamily="49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5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4.wmf"/><Relationship Id="rId7" Type="http://schemas.openxmlformats.org/officeDocument/2006/relationships/image" Target="../media/image45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5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5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ctrTitle"/>
          </p:nvPr>
        </p:nvSpPr>
        <p:spPr>
          <a:xfrm>
            <a:off x="687388" y="1125538"/>
            <a:ext cx="7772400" cy="863600"/>
          </a:xfrm>
        </p:spPr>
        <p:txBody>
          <a:bodyPr/>
          <a:lstStyle/>
          <a:p>
            <a:pPr algn="ctr"/>
            <a:r>
              <a:rPr lang="zh-CN" altLang="en-US">
                <a:latin typeface="黑体" pitchFamily="49" charset="-122"/>
                <a:ea typeface="黑体" pitchFamily="49" charset="-122"/>
              </a:rPr>
              <a:t>算法</a:t>
            </a:r>
            <a:r>
              <a:rPr lang="zh-CN" altLang="en-US">
                <a:latin typeface="黑体" pitchFamily="49" charset="-122"/>
              </a:rPr>
              <a:t>分析与设计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713" y="5661025"/>
            <a:ext cx="6400800" cy="431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fld id="{79D7BC8C-BA43-447B-8527-28D7A47808AD}" type="datetime2">
              <a:rPr lang="zh-CN" altLang="en-US" sz="2200" smtClean="0">
                <a:solidFill>
                  <a:srgbClr val="929292"/>
                </a:solidFill>
              </a:rPr>
              <a:t>2020年12月30日</a:t>
            </a:fld>
            <a:endParaRPr lang="zh-CN" altLang="en-US" sz="2200" dirty="0">
              <a:solidFill>
                <a:srgbClr val="929292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68580" y="2219428"/>
            <a:ext cx="8123559" cy="200166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3200" dirty="0"/>
              <a:t>讲授内容：</a:t>
            </a:r>
            <a:r>
              <a:rPr lang="zh-CN" altLang="en-US" sz="3200" b="1" dirty="0"/>
              <a:t>第八章 平摊分析</a:t>
            </a:r>
            <a:br>
              <a:rPr lang="en-US" altLang="zh-CN" sz="3200" dirty="0"/>
            </a:br>
            <a:r>
              <a:rPr lang="zh-CN" altLang="en-US" sz="3200" dirty="0"/>
              <a:t>教　　师：</a:t>
            </a:r>
            <a:r>
              <a:rPr lang="zh-CN" altLang="en-US" sz="3200" b="1" dirty="0"/>
              <a:t>吴共庆、胡学钢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279" y="43542"/>
            <a:ext cx="1423266" cy="61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1700213"/>
            <a:ext cx="30448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1042988" y="1825625"/>
            <a:ext cx="1250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CC3300"/>
                </a:solidFill>
                <a:latin typeface="宋体" charset="-122"/>
                <a:ea typeface="宋体" charset="-122"/>
              </a:rPr>
              <a:t>1.</a:t>
            </a:r>
            <a:r>
              <a:rPr lang="en-US" altLang="zh-TW" sz="2400">
                <a:latin typeface="宋体" charset="-122"/>
                <a:ea typeface="宋体" charset="-122"/>
              </a:rPr>
              <a:t> </a:t>
            </a:r>
            <a:r>
              <a:rPr lang="zh-CN" altLang="en-US" sz="2400">
                <a:latin typeface="宋体" charset="-122"/>
                <a:ea typeface="宋体" charset="-122"/>
              </a:rPr>
              <a:t>插入</a:t>
            </a:r>
          </a:p>
          <a:p>
            <a:r>
              <a:rPr lang="en-US" altLang="zh-TW" sz="2400">
                <a:solidFill>
                  <a:srgbClr val="CC3300"/>
                </a:solidFill>
                <a:latin typeface="宋体" charset="-122"/>
                <a:ea typeface="宋体" charset="-122"/>
              </a:rPr>
              <a:t>2.</a:t>
            </a:r>
            <a:r>
              <a:rPr lang="en-US" altLang="zh-TW" sz="2400">
                <a:latin typeface="宋体" charset="-122"/>
                <a:ea typeface="宋体" charset="-122"/>
              </a:rPr>
              <a:t> </a:t>
            </a:r>
            <a:r>
              <a:rPr lang="zh-CN" altLang="en-US" sz="2400">
                <a:latin typeface="宋体" charset="-122"/>
                <a:ea typeface="宋体" charset="-122"/>
              </a:rPr>
              <a:t>插入</a:t>
            </a:r>
          </a:p>
          <a:p>
            <a:r>
              <a:rPr lang="en-US" altLang="zh-TW" sz="2400">
                <a:solidFill>
                  <a:srgbClr val="CC3300"/>
                </a:solidFill>
                <a:latin typeface="宋体" charset="-122"/>
                <a:ea typeface="宋体" charset="-122"/>
              </a:rPr>
              <a:t>3.</a:t>
            </a:r>
            <a:r>
              <a:rPr lang="en-US" altLang="zh-TW" sz="2400">
                <a:latin typeface="宋体" charset="-122"/>
                <a:ea typeface="宋体" charset="-122"/>
              </a:rPr>
              <a:t> </a:t>
            </a:r>
            <a:r>
              <a:rPr lang="zh-CN" altLang="en-US" sz="2400">
                <a:latin typeface="宋体" charset="-122"/>
                <a:ea typeface="宋体" charset="-122"/>
              </a:rPr>
              <a:t>插入</a:t>
            </a:r>
          </a:p>
          <a:p>
            <a:r>
              <a:rPr lang="en-US" altLang="zh-CN" sz="2400">
                <a:solidFill>
                  <a:srgbClr val="CC3300"/>
                </a:solidFill>
                <a:latin typeface="宋体" charset="-122"/>
                <a:ea typeface="宋体" charset="-122"/>
              </a:rPr>
              <a:t>4</a:t>
            </a:r>
            <a:r>
              <a:rPr lang="en-US" altLang="zh-TW" sz="2400">
                <a:solidFill>
                  <a:srgbClr val="CC3300"/>
                </a:solidFill>
                <a:latin typeface="宋体" charset="-122"/>
                <a:ea typeface="宋体" charset="-122"/>
              </a:rPr>
              <a:t>.</a:t>
            </a:r>
            <a:r>
              <a:rPr lang="en-US" altLang="zh-TW" sz="2400">
                <a:latin typeface="宋体" charset="-122"/>
                <a:ea typeface="宋体" charset="-122"/>
              </a:rPr>
              <a:t> </a:t>
            </a:r>
            <a:r>
              <a:rPr lang="zh-CN" altLang="en-US" sz="2400">
                <a:latin typeface="宋体" charset="-122"/>
                <a:ea typeface="宋体" charset="-122"/>
              </a:rPr>
              <a:t>插入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>
                <a:latin typeface="黑体" pitchFamily="49" charset="-122"/>
              </a:rPr>
              <a:t>动态表举例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07E8FEF-899B-4987-9BE4-57EA07B19139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604963"/>
            <a:ext cx="3889375" cy="374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6184900" y="396875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i="1">
                <a:solidFill>
                  <a:srgbClr val="CC3300"/>
                </a:solidFill>
                <a:ea typeface="宋体" charset="-122"/>
              </a:rPr>
              <a:t>溢出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1042988" y="1825625"/>
            <a:ext cx="12509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CC3300"/>
                </a:solidFill>
                <a:latin typeface="宋体" charset="-122"/>
                <a:ea typeface="宋体" charset="-122"/>
              </a:rPr>
              <a:t>1.</a:t>
            </a:r>
            <a:r>
              <a:rPr lang="en-US" altLang="zh-TW" sz="2400">
                <a:latin typeface="宋体" charset="-122"/>
                <a:ea typeface="宋体" charset="-122"/>
              </a:rPr>
              <a:t> </a:t>
            </a:r>
            <a:r>
              <a:rPr lang="zh-CN" altLang="en-US" sz="2400">
                <a:latin typeface="宋体" charset="-122"/>
                <a:ea typeface="宋体" charset="-122"/>
              </a:rPr>
              <a:t>插入</a:t>
            </a:r>
          </a:p>
          <a:p>
            <a:r>
              <a:rPr lang="en-US" altLang="zh-TW" sz="2400">
                <a:solidFill>
                  <a:srgbClr val="CC3300"/>
                </a:solidFill>
                <a:latin typeface="宋体" charset="-122"/>
                <a:ea typeface="宋体" charset="-122"/>
              </a:rPr>
              <a:t>2.</a:t>
            </a:r>
            <a:r>
              <a:rPr lang="en-US" altLang="zh-TW" sz="2400">
                <a:latin typeface="宋体" charset="-122"/>
                <a:ea typeface="宋体" charset="-122"/>
              </a:rPr>
              <a:t> </a:t>
            </a:r>
            <a:r>
              <a:rPr lang="zh-CN" altLang="en-US" sz="2400">
                <a:latin typeface="宋体" charset="-122"/>
                <a:ea typeface="宋体" charset="-122"/>
              </a:rPr>
              <a:t>插入</a:t>
            </a:r>
          </a:p>
          <a:p>
            <a:r>
              <a:rPr lang="en-US" altLang="zh-TW" sz="2400">
                <a:solidFill>
                  <a:srgbClr val="CC3300"/>
                </a:solidFill>
                <a:latin typeface="宋体" charset="-122"/>
                <a:ea typeface="宋体" charset="-122"/>
              </a:rPr>
              <a:t>3.</a:t>
            </a:r>
            <a:r>
              <a:rPr lang="en-US" altLang="zh-TW" sz="2400">
                <a:latin typeface="宋体" charset="-122"/>
                <a:ea typeface="宋体" charset="-122"/>
              </a:rPr>
              <a:t> </a:t>
            </a:r>
            <a:r>
              <a:rPr lang="zh-CN" altLang="en-US" sz="2400">
                <a:latin typeface="宋体" charset="-122"/>
                <a:ea typeface="宋体" charset="-122"/>
              </a:rPr>
              <a:t>插入</a:t>
            </a:r>
          </a:p>
          <a:p>
            <a:r>
              <a:rPr lang="en-US" altLang="zh-CN" sz="2400">
                <a:solidFill>
                  <a:srgbClr val="CC3300"/>
                </a:solidFill>
                <a:latin typeface="宋体" charset="-122"/>
                <a:ea typeface="宋体" charset="-122"/>
              </a:rPr>
              <a:t>4</a:t>
            </a:r>
            <a:r>
              <a:rPr lang="en-US" altLang="zh-TW" sz="2400">
                <a:solidFill>
                  <a:srgbClr val="CC3300"/>
                </a:solidFill>
                <a:latin typeface="宋体" charset="-122"/>
                <a:ea typeface="宋体" charset="-122"/>
              </a:rPr>
              <a:t>.</a:t>
            </a:r>
            <a:r>
              <a:rPr lang="en-US" altLang="zh-TW" sz="2400">
                <a:latin typeface="宋体" charset="-122"/>
                <a:ea typeface="宋体" charset="-122"/>
              </a:rPr>
              <a:t> </a:t>
            </a:r>
            <a:r>
              <a:rPr lang="zh-CN" altLang="en-US" sz="2400">
                <a:latin typeface="宋体" charset="-122"/>
                <a:ea typeface="宋体" charset="-122"/>
              </a:rPr>
              <a:t>插入</a:t>
            </a:r>
          </a:p>
          <a:p>
            <a:r>
              <a:rPr lang="en-US" altLang="zh-CN" sz="2400">
                <a:solidFill>
                  <a:srgbClr val="CC3300"/>
                </a:solidFill>
                <a:latin typeface="宋体" charset="-122"/>
                <a:ea typeface="宋体" charset="-122"/>
              </a:rPr>
              <a:t>5</a:t>
            </a:r>
            <a:r>
              <a:rPr lang="en-US" altLang="zh-TW" sz="2400">
                <a:solidFill>
                  <a:srgbClr val="CC3300"/>
                </a:solidFill>
                <a:latin typeface="宋体" charset="-122"/>
                <a:ea typeface="宋体" charset="-122"/>
              </a:rPr>
              <a:t>.</a:t>
            </a:r>
            <a:r>
              <a:rPr lang="en-US" altLang="zh-TW" sz="2400">
                <a:latin typeface="宋体" charset="-122"/>
                <a:ea typeface="宋体" charset="-122"/>
              </a:rPr>
              <a:t> </a:t>
            </a:r>
            <a:r>
              <a:rPr lang="zh-CN" altLang="en-US" sz="2400">
                <a:latin typeface="宋体" charset="-122"/>
                <a:ea typeface="宋体" charset="-122"/>
              </a:rPr>
              <a:t>插入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>
                <a:latin typeface="黑体" pitchFamily="49" charset="-122"/>
              </a:rPr>
              <a:t>动态表举例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75D63E3-9FFF-4E42-B19D-D2A97A29EC7A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628775"/>
            <a:ext cx="3840162" cy="390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6156325" y="396875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i="1">
                <a:solidFill>
                  <a:srgbClr val="CC3300"/>
                </a:solidFill>
                <a:ea typeface="宋体" charset="-122"/>
              </a:rPr>
              <a:t>溢出</a:t>
            </a:r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1042988" y="1825625"/>
            <a:ext cx="12509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CC3300"/>
                </a:solidFill>
                <a:latin typeface="宋体" charset="-122"/>
                <a:ea typeface="宋体" charset="-122"/>
              </a:rPr>
              <a:t>1.</a:t>
            </a:r>
            <a:r>
              <a:rPr lang="en-US" altLang="zh-TW" sz="2400">
                <a:latin typeface="宋体" charset="-122"/>
                <a:ea typeface="宋体" charset="-122"/>
              </a:rPr>
              <a:t> </a:t>
            </a:r>
            <a:r>
              <a:rPr lang="zh-CN" altLang="en-US" sz="2400">
                <a:latin typeface="宋体" charset="-122"/>
                <a:ea typeface="宋体" charset="-122"/>
              </a:rPr>
              <a:t>插入</a:t>
            </a:r>
          </a:p>
          <a:p>
            <a:r>
              <a:rPr lang="en-US" altLang="zh-TW" sz="2400">
                <a:solidFill>
                  <a:srgbClr val="CC3300"/>
                </a:solidFill>
                <a:latin typeface="宋体" charset="-122"/>
                <a:ea typeface="宋体" charset="-122"/>
              </a:rPr>
              <a:t>2.</a:t>
            </a:r>
            <a:r>
              <a:rPr lang="en-US" altLang="zh-TW" sz="2400">
                <a:latin typeface="宋体" charset="-122"/>
                <a:ea typeface="宋体" charset="-122"/>
              </a:rPr>
              <a:t> </a:t>
            </a:r>
            <a:r>
              <a:rPr lang="zh-CN" altLang="en-US" sz="2400">
                <a:latin typeface="宋体" charset="-122"/>
                <a:ea typeface="宋体" charset="-122"/>
              </a:rPr>
              <a:t>插入</a:t>
            </a:r>
          </a:p>
          <a:p>
            <a:r>
              <a:rPr lang="en-US" altLang="zh-TW" sz="2400">
                <a:solidFill>
                  <a:srgbClr val="CC3300"/>
                </a:solidFill>
                <a:latin typeface="宋体" charset="-122"/>
                <a:ea typeface="宋体" charset="-122"/>
              </a:rPr>
              <a:t>3.</a:t>
            </a:r>
            <a:r>
              <a:rPr lang="en-US" altLang="zh-TW" sz="2400">
                <a:latin typeface="宋体" charset="-122"/>
                <a:ea typeface="宋体" charset="-122"/>
              </a:rPr>
              <a:t> </a:t>
            </a:r>
            <a:r>
              <a:rPr lang="zh-CN" altLang="en-US" sz="2400">
                <a:latin typeface="宋体" charset="-122"/>
                <a:ea typeface="宋体" charset="-122"/>
              </a:rPr>
              <a:t>插入</a:t>
            </a:r>
          </a:p>
          <a:p>
            <a:r>
              <a:rPr lang="en-US" altLang="zh-CN" sz="2400">
                <a:solidFill>
                  <a:srgbClr val="CC3300"/>
                </a:solidFill>
                <a:latin typeface="宋体" charset="-122"/>
                <a:ea typeface="宋体" charset="-122"/>
              </a:rPr>
              <a:t>4</a:t>
            </a:r>
            <a:r>
              <a:rPr lang="en-US" altLang="zh-TW" sz="2400">
                <a:solidFill>
                  <a:srgbClr val="CC3300"/>
                </a:solidFill>
                <a:latin typeface="宋体" charset="-122"/>
                <a:ea typeface="宋体" charset="-122"/>
              </a:rPr>
              <a:t>.</a:t>
            </a:r>
            <a:r>
              <a:rPr lang="en-US" altLang="zh-TW" sz="2400">
                <a:latin typeface="宋体" charset="-122"/>
                <a:ea typeface="宋体" charset="-122"/>
              </a:rPr>
              <a:t> </a:t>
            </a:r>
            <a:r>
              <a:rPr lang="zh-CN" altLang="en-US" sz="2400">
                <a:latin typeface="宋体" charset="-122"/>
                <a:ea typeface="宋体" charset="-122"/>
              </a:rPr>
              <a:t>插入</a:t>
            </a:r>
          </a:p>
          <a:p>
            <a:r>
              <a:rPr lang="en-US" altLang="zh-CN" sz="2400">
                <a:solidFill>
                  <a:srgbClr val="CC3300"/>
                </a:solidFill>
                <a:latin typeface="宋体" charset="-122"/>
                <a:ea typeface="宋体" charset="-122"/>
              </a:rPr>
              <a:t>5</a:t>
            </a:r>
            <a:r>
              <a:rPr lang="en-US" altLang="zh-TW" sz="2400">
                <a:solidFill>
                  <a:srgbClr val="CC3300"/>
                </a:solidFill>
                <a:latin typeface="宋体" charset="-122"/>
                <a:ea typeface="宋体" charset="-122"/>
              </a:rPr>
              <a:t>.</a:t>
            </a:r>
            <a:r>
              <a:rPr lang="en-US" altLang="zh-TW" sz="2400">
                <a:latin typeface="宋体" charset="-122"/>
                <a:ea typeface="宋体" charset="-122"/>
              </a:rPr>
              <a:t> </a:t>
            </a:r>
            <a:r>
              <a:rPr lang="zh-CN" altLang="en-US" sz="2400">
                <a:latin typeface="宋体" charset="-122"/>
                <a:ea typeface="宋体" charset="-122"/>
              </a:rPr>
              <a:t>插入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>
                <a:latin typeface="黑体" pitchFamily="49" charset="-122"/>
              </a:rPr>
              <a:t>动态表举例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1F13A15-3BD9-48F3-8453-E6A7A4E3DAEF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1484313"/>
            <a:ext cx="4119563" cy="421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1042988" y="1825625"/>
            <a:ext cx="12509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CC3300"/>
                </a:solidFill>
                <a:latin typeface="宋体" charset="-122"/>
                <a:ea typeface="宋体" charset="-122"/>
              </a:rPr>
              <a:t>1.</a:t>
            </a:r>
            <a:r>
              <a:rPr lang="en-US" altLang="zh-TW" sz="2400">
                <a:latin typeface="宋体" charset="-122"/>
                <a:ea typeface="宋体" charset="-122"/>
              </a:rPr>
              <a:t> </a:t>
            </a:r>
            <a:r>
              <a:rPr lang="zh-CN" altLang="en-US" sz="2400">
                <a:latin typeface="宋体" charset="-122"/>
                <a:ea typeface="宋体" charset="-122"/>
              </a:rPr>
              <a:t>插入</a:t>
            </a:r>
          </a:p>
          <a:p>
            <a:r>
              <a:rPr lang="en-US" altLang="zh-TW" sz="2400">
                <a:solidFill>
                  <a:srgbClr val="CC3300"/>
                </a:solidFill>
                <a:latin typeface="宋体" charset="-122"/>
                <a:ea typeface="宋体" charset="-122"/>
              </a:rPr>
              <a:t>2.</a:t>
            </a:r>
            <a:r>
              <a:rPr lang="en-US" altLang="zh-TW" sz="2400">
                <a:latin typeface="宋体" charset="-122"/>
                <a:ea typeface="宋体" charset="-122"/>
              </a:rPr>
              <a:t> </a:t>
            </a:r>
            <a:r>
              <a:rPr lang="zh-CN" altLang="en-US" sz="2400">
                <a:latin typeface="宋体" charset="-122"/>
                <a:ea typeface="宋体" charset="-122"/>
              </a:rPr>
              <a:t>插入</a:t>
            </a:r>
          </a:p>
          <a:p>
            <a:r>
              <a:rPr lang="en-US" altLang="zh-TW" sz="2400">
                <a:solidFill>
                  <a:srgbClr val="CC3300"/>
                </a:solidFill>
                <a:latin typeface="宋体" charset="-122"/>
                <a:ea typeface="宋体" charset="-122"/>
              </a:rPr>
              <a:t>3.</a:t>
            </a:r>
            <a:r>
              <a:rPr lang="en-US" altLang="zh-TW" sz="2400">
                <a:latin typeface="宋体" charset="-122"/>
                <a:ea typeface="宋体" charset="-122"/>
              </a:rPr>
              <a:t> </a:t>
            </a:r>
            <a:r>
              <a:rPr lang="zh-CN" altLang="en-US" sz="2400">
                <a:latin typeface="宋体" charset="-122"/>
                <a:ea typeface="宋体" charset="-122"/>
              </a:rPr>
              <a:t>插入</a:t>
            </a:r>
          </a:p>
          <a:p>
            <a:r>
              <a:rPr lang="en-US" altLang="zh-CN" sz="2400">
                <a:solidFill>
                  <a:srgbClr val="CC3300"/>
                </a:solidFill>
                <a:latin typeface="宋体" charset="-122"/>
                <a:ea typeface="宋体" charset="-122"/>
              </a:rPr>
              <a:t>4</a:t>
            </a:r>
            <a:r>
              <a:rPr lang="en-US" altLang="zh-TW" sz="2400">
                <a:solidFill>
                  <a:srgbClr val="CC3300"/>
                </a:solidFill>
                <a:latin typeface="宋体" charset="-122"/>
                <a:ea typeface="宋体" charset="-122"/>
              </a:rPr>
              <a:t>.</a:t>
            </a:r>
            <a:r>
              <a:rPr lang="en-US" altLang="zh-TW" sz="2400">
                <a:latin typeface="宋体" charset="-122"/>
                <a:ea typeface="宋体" charset="-122"/>
              </a:rPr>
              <a:t> </a:t>
            </a:r>
            <a:r>
              <a:rPr lang="zh-CN" altLang="en-US" sz="2400">
                <a:latin typeface="宋体" charset="-122"/>
                <a:ea typeface="宋体" charset="-122"/>
              </a:rPr>
              <a:t>插入</a:t>
            </a:r>
          </a:p>
          <a:p>
            <a:r>
              <a:rPr lang="en-US" altLang="zh-CN" sz="2400">
                <a:solidFill>
                  <a:srgbClr val="CC3300"/>
                </a:solidFill>
                <a:latin typeface="宋体" charset="-122"/>
                <a:ea typeface="宋体" charset="-122"/>
              </a:rPr>
              <a:t>5</a:t>
            </a:r>
            <a:r>
              <a:rPr lang="en-US" altLang="zh-TW" sz="2400">
                <a:solidFill>
                  <a:srgbClr val="CC3300"/>
                </a:solidFill>
                <a:latin typeface="宋体" charset="-122"/>
                <a:ea typeface="宋体" charset="-122"/>
              </a:rPr>
              <a:t>.</a:t>
            </a:r>
            <a:r>
              <a:rPr lang="en-US" altLang="zh-TW" sz="2400">
                <a:latin typeface="宋体" charset="-122"/>
                <a:ea typeface="宋体" charset="-122"/>
              </a:rPr>
              <a:t> </a:t>
            </a:r>
            <a:r>
              <a:rPr lang="zh-CN" altLang="en-US" sz="2400">
                <a:latin typeface="宋体" charset="-122"/>
                <a:ea typeface="宋体" charset="-122"/>
              </a:rPr>
              <a:t>插入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>
                <a:latin typeface="黑体" pitchFamily="49" charset="-122"/>
              </a:rPr>
              <a:t>动态表举例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F1138A1-BFFA-4B82-8578-A35F23F9B258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700213"/>
            <a:ext cx="4206875" cy="410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1042988" y="1825625"/>
            <a:ext cx="12509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CC3300"/>
                </a:solidFill>
                <a:latin typeface="宋体" charset="-122"/>
                <a:ea typeface="宋体" charset="-122"/>
              </a:rPr>
              <a:t>1.</a:t>
            </a:r>
            <a:r>
              <a:rPr lang="en-US" altLang="zh-TW" sz="2400">
                <a:latin typeface="宋体" charset="-122"/>
                <a:ea typeface="宋体" charset="-122"/>
              </a:rPr>
              <a:t> </a:t>
            </a:r>
            <a:r>
              <a:rPr lang="zh-CN" altLang="en-US" sz="2400">
                <a:latin typeface="宋体" charset="-122"/>
                <a:ea typeface="宋体" charset="-122"/>
              </a:rPr>
              <a:t>插入</a:t>
            </a:r>
          </a:p>
          <a:p>
            <a:r>
              <a:rPr lang="en-US" altLang="zh-TW" sz="2400">
                <a:solidFill>
                  <a:srgbClr val="CC3300"/>
                </a:solidFill>
                <a:latin typeface="宋体" charset="-122"/>
                <a:ea typeface="宋体" charset="-122"/>
              </a:rPr>
              <a:t>2.</a:t>
            </a:r>
            <a:r>
              <a:rPr lang="en-US" altLang="zh-TW" sz="2400">
                <a:latin typeface="宋体" charset="-122"/>
                <a:ea typeface="宋体" charset="-122"/>
              </a:rPr>
              <a:t> </a:t>
            </a:r>
            <a:r>
              <a:rPr lang="zh-CN" altLang="en-US" sz="2400">
                <a:latin typeface="宋体" charset="-122"/>
                <a:ea typeface="宋体" charset="-122"/>
              </a:rPr>
              <a:t>插入</a:t>
            </a:r>
          </a:p>
          <a:p>
            <a:r>
              <a:rPr lang="en-US" altLang="zh-TW" sz="2400">
                <a:solidFill>
                  <a:srgbClr val="CC3300"/>
                </a:solidFill>
                <a:latin typeface="宋体" charset="-122"/>
                <a:ea typeface="宋体" charset="-122"/>
              </a:rPr>
              <a:t>3.</a:t>
            </a:r>
            <a:r>
              <a:rPr lang="en-US" altLang="zh-TW" sz="2400">
                <a:latin typeface="宋体" charset="-122"/>
                <a:ea typeface="宋体" charset="-122"/>
              </a:rPr>
              <a:t> </a:t>
            </a:r>
            <a:r>
              <a:rPr lang="zh-CN" altLang="en-US" sz="2400">
                <a:latin typeface="宋体" charset="-122"/>
                <a:ea typeface="宋体" charset="-122"/>
              </a:rPr>
              <a:t>插入</a:t>
            </a:r>
          </a:p>
          <a:p>
            <a:r>
              <a:rPr lang="en-US" altLang="zh-CN" sz="2400">
                <a:solidFill>
                  <a:srgbClr val="CC3300"/>
                </a:solidFill>
                <a:latin typeface="宋体" charset="-122"/>
                <a:ea typeface="宋体" charset="-122"/>
              </a:rPr>
              <a:t>4</a:t>
            </a:r>
            <a:r>
              <a:rPr lang="en-US" altLang="zh-TW" sz="2400">
                <a:solidFill>
                  <a:srgbClr val="CC3300"/>
                </a:solidFill>
                <a:latin typeface="宋体" charset="-122"/>
                <a:ea typeface="宋体" charset="-122"/>
              </a:rPr>
              <a:t>.</a:t>
            </a:r>
            <a:r>
              <a:rPr lang="en-US" altLang="zh-TW" sz="2400">
                <a:latin typeface="宋体" charset="-122"/>
                <a:ea typeface="宋体" charset="-122"/>
              </a:rPr>
              <a:t> </a:t>
            </a:r>
            <a:r>
              <a:rPr lang="zh-CN" altLang="en-US" sz="2400">
                <a:latin typeface="宋体" charset="-122"/>
                <a:ea typeface="宋体" charset="-122"/>
              </a:rPr>
              <a:t>插入</a:t>
            </a:r>
          </a:p>
          <a:p>
            <a:r>
              <a:rPr lang="en-US" altLang="zh-CN" sz="2400">
                <a:solidFill>
                  <a:srgbClr val="CC3300"/>
                </a:solidFill>
                <a:latin typeface="宋体" charset="-122"/>
                <a:ea typeface="宋体" charset="-122"/>
              </a:rPr>
              <a:t>5</a:t>
            </a:r>
            <a:r>
              <a:rPr lang="en-US" altLang="zh-TW" sz="2400">
                <a:solidFill>
                  <a:srgbClr val="CC3300"/>
                </a:solidFill>
                <a:latin typeface="宋体" charset="-122"/>
                <a:ea typeface="宋体" charset="-122"/>
              </a:rPr>
              <a:t>.</a:t>
            </a:r>
            <a:r>
              <a:rPr lang="en-US" altLang="zh-TW" sz="2400">
                <a:latin typeface="宋体" charset="-122"/>
                <a:ea typeface="宋体" charset="-122"/>
              </a:rPr>
              <a:t> </a:t>
            </a:r>
            <a:r>
              <a:rPr lang="zh-CN" altLang="en-US" sz="2400">
                <a:latin typeface="宋体" charset="-122"/>
                <a:ea typeface="宋体" charset="-122"/>
              </a:rPr>
              <a:t>插入</a:t>
            </a:r>
          </a:p>
          <a:p>
            <a:r>
              <a:rPr lang="en-US" altLang="zh-CN" sz="2400">
                <a:solidFill>
                  <a:srgbClr val="CC3300"/>
                </a:solidFill>
                <a:latin typeface="宋体" charset="-122"/>
                <a:ea typeface="宋体" charset="-122"/>
              </a:rPr>
              <a:t>6</a:t>
            </a:r>
            <a:r>
              <a:rPr lang="en-US" altLang="zh-TW" sz="2400">
                <a:solidFill>
                  <a:srgbClr val="CC3300"/>
                </a:solidFill>
                <a:latin typeface="宋体" charset="-122"/>
                <a:ea typeface="宋体" charset="-122"/>
              </a:rPr>
              <a:t>.</a:t>
            </a:r>
            <a:r>
              <a:rPr lang="en-US" altLang="zh-TW" sz="2400">
                <a:latin typeface="宋体" charset="-122"/>
                <a:ea typeface="宋体" charset="-122"/>
              </a:rPr>
              <a:t> </a:t>
            </a:r>
            <a:r>
              <a:rPr lang="zh-CN" altLang="en-US" sz="2400">
                <a:latin typeface="宋体" charset="-122"/>
                <a:ea typeface="宋体" charset="-122"/>
              </a:rPr>
              <a:t>插入</a:t>
            </a:r>
          </a:p>
          <a:p>
            <a:r>
              <a:rPr lang="en-US" altLang="zh-CN" sz="2400">
                <a:solidFill>
                  <a:srgbClr val="CC3300"/>
                </a:solidFill>
                <a:latin typeface="宋体" charset="-122"/>
                <a:ea typeface="宋体" charset="-122"/>
              </a:rPr>
              <a:t>7</a:t>
            </a:r>
            <a:r>
              <a:rPr lang="en-US" altLang="zh-TW" sz="2400">
                <a:solidFill>
                  <a:srgbClr val="CC3300"/>
                </a:solidFill>
                <a:latin typeface="宋体" charset="-122"/>
                <a:ea typeface="宋体" charset="-122"/>
              </a:rPr>
              <a:t>.</a:t>
            </a:r>
            <a:r>
              <a:rPr lang="en-US" altLang="zh-TW" sz="2400">
                <a:latin typeface="宋体" charset="-122"/>
                <a:ea typeface="宋体" charset="-122"/>
              </a:rPr>
              <a:t> </a:t>
            </a:r>
            <a:r>
              <a:rPr lang="zh-CN" altLang="en-US" sz="2400">
                <a:latin typeface="宋体" charset="-122"/>
                <a:ea typeface="宋体" charset="-122"/>
              </a:rPr>
              <a:t>插入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>
                <a:latin typeface="黑体" pitchFamily="49" charset="-122"/>
              </a:rPr>
              <a:t>动态表举例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B55DEBC-83F6-4CE7-AE50-BB53ADA1D7FE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476375" y="1844675"/>
            <a:ext cx="6624638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ea typeface="宋体" charset="-122"/>
              </a:rPr>
              <a:t>考虑一连串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chemeClr val="hlink"/>
                </a:solidFill>
              </a:rPr>
              <a:t>n</a:t>
            </a:r>
            <a:r>
              <a:rPr lang="en-US" altLang="zh-CN" sz="2400" i="1">
                <a:solidFill>
                  <a:schemeClr val="hlink"/>
                </a:solidFill>
              </a:rPr>
              <a:t> </a:t>
            </a:r>
            <a:r>
              <a:rPr lang="zh-CN" altLang="en-US" sz="2400">
                <a:ea typeface="宋体" charset="-122"/>
              </a:rPr>
              <a:t>个插入</a:t>
            </a:r>
            <a:r>
              <a:rPr lang="zh-CN" altLang="en-US" sz="2400"/>
              <a:t>。</a:t>
            </a:r>
            <a:r>
              <a:rPr lang="zh-TW" altLang="en-US" sz="2400"/>
              <a:t> </a:t>
            </a:r>
            <a:r>
              <a:rPr lang="zh-CN" altLang="en-US" sz="2400">
                <a:ea typeface="宋体" charset="-122"/>
              </a:rPr>
              <a:t>指向一个插入的最坏情况时间是</a:t>
            </a:r>
            <a:r>
              <a:rPr lang="en-US" altLang="zh-TW" sz="2400">
                <a:solidFill>
                  <a:schemeClr val="hlink"/>
                </a:solidFill>
              </a:rPr>
              <a:t>Θ(</a:t>
            </a:r>
            <a:r>
              <a:rPr lang="en-US" altLang="zh-TW" sz="2400" i="1">
                <a:solidFill>
                  <a:schemeClr val="hlink"/>
                </a:solidFill>
              </a:rPr>
              <a:t>n</a:t>
            </a:r>
            <a:r>
              <a:rPr lang="en-US" altLang="zh-TW" sz="2400">
                <a:solidFill>
                  <a:schemeClr val="hlink"/>
                </a:solidFill>
              </a:rPr>
              <a:t>).</a:t>
            </a:r>
            <a:r>
              <a:rPr lang="en-US" altLang="zh-TW" sz="2400"/>
              <a:t> </a:t>
            </a:r>
            <a:r>
              <a:rPr lang="zh-CN" altLang="en-US" sz="2400">
                <a:ea typeface="宋体" charset="-122"/>
              </a:rPr>
              <a:t>因此</a:t>
            </a:r>
            <a:r>
              <a:rPr lang="en-US" altLang="zh-TW" sz="2400"/>
              <a:t>, </a:t>
            </a:r>
            <a:r>
              <a:rPr lang="en-US" altLang="zh-CN" sz="2400"/>
              <a:t> </a:t>
            </a:r>
            <a:r>
              <a:rPr lang="en-US" altLang="zh-TW" sz="2400"/>
              <a:t> </a:t>
            </a:r>
            <a:r>
              <a:rPr lang="en-US" altLang="zh-TW" sz="2400" i="1">
                <a:solidFill>
                  <a:schemeClr val="hlink"/>
                </a:solidFill>
              </a:rPr>
              <a:t>n </a:t>
            </a:r>
            <a:r>
              <a:rPr lang="zh-CN" altLang="en-US" sz="2400">
                <a:ea typeface="宋体" charset="-122"/>
              </a:rPr>
              <a:t>个插入的最坏运行时间是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chemeClr val="hlink"/>
                </a:solidFill>
              </a:rPr>
              <a:t>n</a:t>
            </a:r>
            <a:r>
              <a:rPr lang="en-US" altLang="zh-TW" sz="2400">
                <a:solidFill>
                  <a:schemeClr val="hlink"/>
                </a:solidFill>
              </a:rPr>
              <a:t>·Θ(</a:t>
            </a:r>
            <a:r>
              <a:rPr lang="en-US" altLang="zh-TW" sz="2400" i="1">
                <a:solidFill>
                  <a:schemeClr val="hlink"/>
                </a:solidFill>
              </a:rPr>
              <a:t>n</a:t>
            </a:r>
            <a:r>
              <a:rPr lang="en-US" altLang="zh-TW" sz="2400">
                <a:solidFill>
                  <a:schemeClr val="hlink"/>
                </a:solidFill>
              </a:rPr>
              <a:t>) = Θ(</a:t>
            </a:r>
            <a:r>
              <a:rPr lang="en-US" altLang="zh-TW" sz="2400" i="1">
                <a:solidFill>
                  <a:schemeClr val="hlink"/>
                </a:solidFill>
              </a:rPr>
              <a:t>n</a:t>
            </a:r>
            <a:r>
              <a:rPr lang="en-US" altLang="zh-TW" sz="2400" baseline="30000">
                <a:solidFill>
                  <a:schemeClr val="hlink"/>
                </a:solidFill>
              </a:rPr>
              <a:t>2</a:t>
            </a:r>
            <a:r>
              <a:rPr lang="en-US" altLang="zh-TW" sz="2400">
                <a:solidFill>
                  <a:schemeClr val="hlink"/>
                </a:solidFill>
              </a:rPr>
              <a:t>).</a:t>
            </a:r>
          </a:p>
          <a:p>
            <a:endParaRPr lang="en-US" altLang="zh-TW" sz="2400">
              <a:solidFill>
                <a:schemeClr val="hlink"/>
              </a:solidFill>
            </a:endParaRPr>
          </a:p>
          <a:p>
            <a:r>
              <a:rPr lang="zh-CN" altLang="en-US" sz="2400" b="1">
                <a:solidFill>
                  <a:srgbClr val="CC3300"/>
                </a:solidFill>
                <a:ea typeface="宋体" charset="-122"/>
              </a:rPr>
              <a:t>错误</a:t>
            </a:r>
            <a:r>
              <a:rPr lang="en-US" altLang="zh-TW" sz="2400" b="1">
                <a:solidFill>
                  <a:srgbClr val="CC3300"/>
                </a:solidFill>
              </a:rPr>
              <a:t>!</a:t>
            </a:r>
            <a:r>
              <a:rPr lang="en-US" altLang="zh-TW" sz="2400" b="1"/>
              <a:t> </a:t>
            </a:r>
            <a:r>
              <a:rPr lang="zh-CN" altLang="en-US" sz="2400">
                <a:ea typeface="宋体" charset="-122"/>
              </a:rPr>
              <a:t>实际上</a:t>
            </a:r>
            <a:r>
              <a:rPr lang="en-US" altLang="zh-TW" sz="2400"/>
              <a:t>, </a:t>
            </a:r>
            <a:r>
              <a:rPr lang="en-US" altLang="zh-TW" sz="2400" i="1">
                <a:solidFill>
                  <a:schemeClr val="hlink"/>
                </a:solidFill>
              </a:rPr>
              <a:t>n</a:t>
            </a:r>
            <a:r>
              <a:rPr lang="en-US" altLang="zh-TW" sz="2400" i="1"/>
              <a:t> </a:t>
            </a:r>
            <a:r>
              <a:rPr lang="zh-CN" altLang="en-US" sz="2400">
                <a:ea typeface="宋体" charset="-122"/>
              </a:rPr>
              <a:t>个插入的最坏情况费用进行是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chemeClr val="hlink"/>
                </a:solidFill>
              </a:rPr>
              <a:t>Θ(</a:t>
            </a:r>
            <a:r>
              <a:rPr lang="en-US" altLang="zh-TW" sz="2400" i="1">
                <a:solidFill>
                  <a:schemeClr val="hlink"/>
                </a:solidFill>
              </a:rPr>
              <a:t>n</a:t>
            </a:r>
            <a:r>
              <a:rPr lang="en-US" altLang="zh-TW" sz="2400">
                <a:solidFill>
                  <a:schemeClr val="hlink"/>
                </a:solidFill>
              </a:rPr>
              <a:t>) ≪Θ(</a:t>
            </a:r>
            <a:r>
              <a:rPr lang="en-US" altLang="zh-TW" sz="2400" i="1">
                <a:solidFill>
                  <a:schemeClr val="hlink"/>
                </a:solidFill>
              </a:rPr>
              <a:t>n</a:t>
            </a:r>
            <a:r>
              <a:rPr lang="en-US" altLang="zh-TW" sz="2400" baseline="30000">
                <a:solidFill>
                  <a:schemeClr val="hlink"/>
                </a:solidFill>
              </a:rPr>
              <a:t>2</a:t>
            </a:r>
            <a:r>
              <a:rPr lang="en-US" altLang="zh-TW" sz="2400">
                <a:solidFill>
                  <a:schemeClr val="hlink"/>
                </a:solidFill>
              </a:rPr>
              <a:t>).</a:t>
            </a:r>
          </a:p>
          <a:p>
            <a:endParaRPr lang="en-US" altLang="zh-TW" sz="2400">
              <a:solidFill>
                <a:schemeClr val="hlink"/>
              </a:solidFill>
            </a:endParaRPr>
          </a:p>
          <a:p>
            <a:r>
              <a:rPr lang="zh-CN" altLang="en-US" sz="2400">
                <a:ea typeface="宋体" charset="-122"/>
              </a:rPr>
              <a:t>我们看看为什么是这样</a:t>
            </a:r>
            <a:r>
              <a:rPr lang="zh-CN" altLang="en-US" sz="2400"/>
              <a:t>：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>
                <a:latin typeface="黑体" pitchFamily="49" charset="-122"/>
              </a:rPr>
              <a:t>最坏情况分析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21A7C7B-E617-4886-9AC0-9704A8B4573D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1547813" y="1557338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令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chemeClr val="hlink"/>
                </a:solidFill>
              </a:rPr>
              <a:t>c</a:t>
            </a:r>
            <a:r>
              <a:rPr lang="en-US" altLang="zh-TW" sz="2400" i="1" baseline="-25000">
                <a:solidFill>
                  <a:schemeClr val="hlink"/>
                </a:solidFill>
              </a:rPr>
              <a:t>i  </a:t>
            </a:r>
            <a:r>
              <a:rPr lang="en-US" altLang="zh-TW" sz="2400">
                <a:solidFill>
                  <a:schemeClr val="hlink"/>
                </a:solidFill>
              </a:rPr>
              <a:t>= </a:t>
            </a:r>
            <a:r>
              <a:rPr lang="en-US" altLang="zh-TW" sz="2400"/>
              <a:t> </a:t>
            </a:r>
            <a:r>
              <a:rPr lang="zh-CN" altLang="en-US" sz="2400"/>
              <a:t>第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chemeClr val="hlink"/>
                </a:solidFill>
              </a:rPr>
              <a:t>i</a:t>
            </a:r>
            <a:r>
              <a:rPr lang="en-US" altLang="zh-TW" sz="2400" i="1"/>
              <a:t> </a:t>
            </a:r>
            <a:r>
              <a:rPr lang="zh-CN" altLang="en-US" sz="2400"/>
              <a:t>个插入的代价</a:t>
            </a:r>
          </a:p>
        </p:txBody>
      </p:sp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989138"/>
            <a:ext cx="1008062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3419475" y="2060575"/>
            <a:ext cx="331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如果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chemeClr val="hlink"/>
                </a:solidFill>
              </a:rPr>
              <a:t>i </a:t>
            </a:r>
            <a:r>
              <a:rPr lang="en-US" altLang="zh-TW" sz="2400">
                <a:solidFill>
                  <a:schemeClr val="hlink"/>
                </a:solidFill>
              </a:rPr>
              <a:t>–1</a:t>
            </a:r>
            <a:r>
              <a:rPr lang="en-US" altLang="zh-TW" sz="2400"/>
              <a:t> </a:t>
            </a:r>
            <a:r>
              <a:rPr lang="zh-CN" altLang="en-US" sz="2400"/>
              <a:t>刚好是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chemeClr val="hlink"/>
                </a:solidFill>
              </a:rPr>
              <a:t>2</a:t>
            </a:r>
            <a:r>
              <a:rPr lang="zh-CN" altLang="en-US" sz="2400"/>
              <a:t>的幂</a:t>
            </a:r>
            <a:r>
              <a:rPr lang="en-US" altLang="zh-TW" sz="2400"/>
              <a:t>,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3419475" y="249237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其他</a:t>
            </a:r>
            <a:r>
              <a:rPr lang="en-US" altLang="zh-TW" sz="2400"/>
              <a:t>.</a:t>
            </a:r>
          </a:p>
        </p:txBody>
      </p:sp>
      <p:pic>
        <p:nvPicPr>
          <p:cNvPr id="1639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573463"/>
            <a:ext cx="8337550" cy="218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>
                <a:latin typeface="黑体" pitchFamily="49" charset="-122"/>
              </a:rPr>
              <a:t>严格分析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DCED970C-A006-4434-B74C-7B8AFE3D1621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3368675"/>
            <a:ext cx="8423275" cy="265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1547813" y="1557338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令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chemeClr val="hlink"/>
                </a:solidFill>
              </a:rPr>
              <a:t>c</a:t>
            </a:r>
            <a:r>
              <a:rPr lang="en-US" altLang="zh-TW" sz="2400" i="1" baseline="-25000">
                <a:solidFill>
                  <a:schemeClr val="hlink"/>
                </a:solidFill>
              </a:rPr>
              <a:t>i  </a:t>
            </a:r>
            <a:r>
              <a:rPr lang="en-US" altLang="zh-TW" sz="2400">
                <a:solidFill>
                  <a:schemeClr val="hlink"/>
                </a:solidFill>
              </a:rPr>
              <a:t>= </a:t>
            </a:r>
            <a:r>
              <a:rPr lang="en-US" altLang="zh-TW" sz="2400"/>
              <a:t> </a:t>
            </a:r>
            <a:r>
              <a:rPr lang="zh-CN" altLang="en-US" sz="2400"/>
              <a:t>第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chemeClr val="hlink"/>
                </a:solidFill>
              </a:rPr>
              <a:t>i</a:t>
            </a:r>
            <a:r>
              <a:rPr lang="en-US" altLang="zh-TW" sz="2400" i="1"/>
              <a:t> </a:t>
            </a:r>
            <a:r>
              <a:rPr lang="zh-CN" altLang="en-US" sz="2400"/>
              <a:t>个插入的代价</a:t>
            </a:r>
          </a:p>
        </p:txBody>
      </p:sp>
      <p:pic>
        <p:nvPicPr>
          <p:cNvPr id="1742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989138"/>
            <a:ext cx="1008062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3419475" y="2060575"/>
            <a:ext cx="331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如果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chemeClr val="hlink"/>
                </a:solidFill>
              </a:rPr>
              <a:t>i </a:t>
            </a:r>
            <a:r>
              <a:rPr lang="en-US" altLang="zh-TW" sz="2400">
                <a:solidFill>
                  <a:schemeClr val="hlink"/>
                </a:solidFill>
              </a:rPr>
              <a:t>–1</a:t>
            </a:r>
            <a:r>
              <a:rPr lang="en-US" altLang="zh-TW" sz="2400"/>
              <a:t> </a:t>
            </a:r>
            <a:r>
              <a:rPr lang="zh-CN" altLang="en-US" sz="2400"/>
              <a:t>刚好是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chemeClr val="hlink"/>
                </a:solidFill>
              </a:rPr>
              <a:t>2</a:t>
            </a:r>
            <a:r>
              <a:rPr lang="zh-CN" altLang="en-US" sz="2400"/>
              <a:t>的幂</a:t>
            </a:r>
            <a:r>
              <a:rPr lang="en-US" altLang="zh-TW" sz="2400"/>
              <a:t>,</a:t>
            </a:r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3419475" y="249237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其他</a:t>
            </a:r>
            <a:r>
              <a:rPr lang="en-US" altLang="zh-TW" sz="2400"/>
              <a:t>.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>
                <a:latin typeface="黑体" pitchFamily="49" charset="-122"/>
              </a:rPr>
              <a:t>严格分析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CB2FC718-91F9-4397-8908-77520C9EBDDD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1908175" y="1771650"/>
            <a:ext cx="235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i="1">
                <a:solidFill>
                  <a:schemeClr val="hlink"/>
                </a:solidFill>
              </a:rPr>
              <a:t>n</a:t>
            </a:r>
            <a:r>
              <a:rPr lang="en-US" altLang="zh-TW" sz="2400" i="1"/>
              <a:t> </a:t>
            </a:r>
            <a:r>
              <a:rPr lang="zh-CN" altLang="en-US" sz="2400">
                <a:ea typeface="宋体" charset="-122"/>
              </a:rPr>
              <a:t>个插入的费用</a:t>
            </a:r>
            <a:r>
              <a:rPr lang="en-US" altLang="zh-TW" sz="2400"/>
              <a:t>.</a:t>
            </a:r>
          </a:p>
        </p:txBody>
      </p:sp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412875"/>
            <a:ext cx="2454275" cy="336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1403350" y="4941888"/>
            <a:ext cx="692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宋体" charset="-122"/>
                <a:ea typeface="宋体" charset="-122"/>
              </a:rPr>
              <a:t>因此</a:t>
            </a:r>
            <a:r>
              <a:rPr lang="en-US" altLang="zh-TW" sz="2400">
                <a:latin typeface="宋体" charset="-122"/>
                <a:ea typeface="宋体" charset="-122"/>
              </a:rPr>
              <a:t>, </a:t>
            </a:r>
            <a:r>
              <a:rPr lang="zh-CN" altLang="en-US" sz="2400">
                <a:latin typeface="宋体" charset="-122"/>
                <a:ea typeface="宋体" charset="-122"/>
              </a:rPr>
              <a:t>每个动态表操作的平均费用是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chemeClr val="hlink"/>
                </a:solidFill>
              </a:rPr>
              <a:t>Θ(</a:t>
            </a:r>
            <a:r>
              <a:rPr lang="en-US" altLang="zh-TW" sz="2400" i="1">
                <a:solidFill>
                  <a:schemeClr val="hlink"/>
                </a:solidFill>
              </a:rPr>
              <a:t>n</a:t>
            </a:r>
            <a:r>
              <a:rPr lang="en-US" altLang="zh-TW" sz="2400">
                <a:solidFill>
                  <a:schemeClr val="hlink"/>
                </a:solidFill>
              </a:rPr>
              <a:t>)/</a:t>
            </a:r>
            <a:r>
              <a:rPr lang="en-US" altLang="zh-TW" sz="2400" i="1">
                <a:solidFill>
                  <a:schemeClr val="hlink"/>
                </a:solidFill>
              </a:rPr>
              <a:t>n</a:t>
            </a:r>
            <a:r>
              <a:rPr lang="en-US" altLang="zh-TW" sz="2400">
                <a:solidFill>
                  <a:schemeClr val="hlink"/>
                </a:solidFill>
              </a:rPr>
              <a:t>= Θ(1).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>
                <a:latin typeface="黑体" pitchFamily="49" charset="-122"/>
              </a:rPr>
              <a:t>严格分析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C71FD0-707B-40D6-8783-E811FAF89379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1619250" y="1476375"/>
            <a:ext cx="69850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i="1">
                <a:solidFill>
                  <a:srgbClr val="CC3300"/>
                </a:solidFill>
                <a:latin typeface="宋体" charset="-122"/>
                <a:ea typeface="宋体" charset="-122"/>
              </a:rPr>
              <a:t>平摊分析</a:t>
            </a:r>
            <a:r>
              <a:rPr lang="zh-CN" altLang="en-US" sz="2400">
                <a:latin typeface="宋体" charset="-122"/>
                <a:ea typeface="宋体" charset="-122"/>
              </a:rPr>
              <a:t>是一种分析方法，证明在一系列操作中，每个操作的平均代价很小，即使在这个系列中一个操作的代价比较大。</a:t>
            </a:r>
            <a:endParaRPr lang="zh-TW" altLang="en-US" sz="2400">
              <a:latin typeface="宋体" charset="-122"/>
              <a:ea typeface="宋体" charset="-122"/>
            </a:endParaRPr>
          </a:p>
          <a:p>
            <a:endParaRPr lang="zh-TW" altLang="en-US" sz="2400">
              <a:latin typeface="宋体" charset="-122"/>
              <a:ea typeface="宋体" charset="-122"/>
            </a:endParaRPr>
          </a:p>
          <a:p>
            <a:r>
              <a:rPr lang="zh-CN" altLang="en-US" sz="2400">
                <a:latin typeface="宋体" charset="-122"/>
                <a:ea typeface="宋体" charset="-122"/>
              </a:rPr>
              <a:t>虽然我们进行平均，但是，其中并不涉及概率</a:t>
            </a:r>
            <a:r>
              <a:rPr lang="en-US" altLang="zh-TW" sz="2400">
                <a:latin typeface="宋体" charset="-122"/>
                <a:ea typeface="宋体" charset="-122"/>
              </a:rPr>
              <a:t>!</a:t>
            </a:r>
          </a:p>
          <a:p>
            <a:endParaRPr lang="en-US" altLang="zh-TW" sz="2400">
              <a:latin typeface="宋体" charset="-122"/>
              <a:ea typeface="宋体" charset="-122"/>
            </a:endParaRPr>
          </a:p>
          <a:p>
            <a:r>
              <a:rPr lang="en-US" altLang="zh-TW" sz="2400">
                <a:solidFill>
                  <a:srgbClr val="CC3300"/>
                </a:solidFill>
                <a:latin typeface="宋体" charset="-122"/>
                <a:ea typeface="宋体" charset="-122"/>
              </a:rPr>
              <a:t>•</a:t>
            </a:r>
            <a:r>
              <a:rPr lang="zh-CN" altLang="en-US" sz="2400">
                <a:latin typeface="宋体" charset="-122"/>
                <a:ea typeface="宋体" charset="-122"/>
              </a:rPr>
              <a:t>平摊分析保证在</a:t>
            </a:r>
            <a:r>
              <a:rPr lang="zh-CN" altLang="en-US" sz="2400" i="1">
                <a:latin typeface="宋体" charset="-122"/>
                <a:ea typeface="宋体" charset="-122"/>
              </a:rPr>
              <a:t>最坏情况</a:t>
            </a:r>
            <a:r>
              <a:rPr lang="zh-CN" altLang="en-US" sz="2400">
                <a:latin typeface="宋体" charset="-122"/>
                <a:ea typeface="宋体" charset="-122"/>
              </a:rPr>
              <a:t>下每个操作的平均性能。</a:t>
            </a:r>
            <a:endParaRPr lang="zh-TW" altLang="en-US" sz="2400">
              <a:latin typeface="宋体" charset="-122"/>
              <a:ea typeface="宋体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>
                <a:latin typeface="黑体" pitchFamily="49" charset="-122"/>
              </a:rPr>
              <a:t>平摊分析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AF43B70-688C-4D82-9137-844359F686F6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纲要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动态表</a:t>
            </a:r>
          </a:p>
          <a:p>
            <a:r>
              <a:rPr lang="zh-CN" altLang="en-US" dirty="0"/>
              <a:t>聚集分析法</a:t>
            </a:r>
          </a:p>
          <a:p>
            <a:r>
              <a:rPr lang="zh-CN" altLang="en-US" dirty="0"/>
              <a:t>记账法</a:t>
            </a:r>
          </a:p>
          <a:p>
            <a:r>
              <a:rPr lang="zh-CN" altLang="en-US" dirty="0"/>
              <a:t>势能法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ED2D7831-2B59-4C05-9D63-AD4309D8AA56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517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1187450" y="1484313"/>
            <a:ext cx="76327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/>
              <a:t>三种常用的平摊分析方法：</a:t>
            </a:r>
            <a:endParaRPr lang="en-US" altLang="zh-TW" sz="2400" dirty="0"/>
          </a:p>
          <a:p>
            <a:r>
              <a:rPr lang="en-US" altLang="zh-TW" sz="2400" dirty="0">
                <a:solidFill>
                  <a:srgbClr val="CC3300"/>
                </a:solidFill>
              </a:rPr>
              <a:t>•</a:t>
            </a:r>
            <a:r>
              <a:rPr lang="en-US" altLang="zh-TW" sz="2400" dirty="0"/>
              <a:t> </a:t>
            </a:r>
            <a:r>
              <a:rPr lang="zh-CN" altLang="en-US" sz="2400" b="1" i="1" dirty="0">
                <a:solidFill>
                  <a:srgbClr val="CC3300"/>
                </a:solidFill>
                <a:latin typeface="宋体" charset="-122"/>
                <a:ea typeface="宋体" charset="-122"/>
              </a:rPr>
              <a:t>聚集</a:t>
            </a:r>
            <a:r>
              <a:rPr lang="zh-TW" altLang="en-US" sz="2400" b="1" i="1" dirty="0">
                <a:solidFill>
                  <a:srgbClr val="CC3300"/>
                </a:solidFill>
                <a:latin typeface="宋体" charset="-122"/>
                <a:ea typeface="宋体" charset="-122"/>
              </a:rPr>
              <a:t> </a:t>
            </a:r>
            <a:r>
              <a:rPr lang="zh-CN" altLang="en-US" sz="2400" dirty="0"/>
              <a:t>法</a:t>
            </a:r>
            <a:r>
              <a:rPr lang="en-US" altLang="zh-TW" sz="2400" dirty="0"/>
              <a:t>,</a:t>
            </a:r>
          </a:p>
          <a:p>
            <a:r>
              <a:rPr lang="en-US" altLang="zh-TW" sz="2400" dirty="0">
                <a:solidFill>
                  <a:srgbClr val="CC3300"/>
                </a:solidFill>
              </a:rPr>
              <a:t>• </a:t>
            </a:r>
            <a:r>
              <a:rPr lang="zh-CN" altLang="en-US" sz="2400" b="1" i="1" dirty="0">
                <a:solidFill>
                  <a:srgbClr val="CC3300"/>
                </a:solidFill>
                <a:latin typeface="宋体" charset="-122"/>
                <a:ea typeface="宋体" charset="-122"/>
              </a:rPr>
              <a:t>记账</a:t>
            </a:r>
            <a:r>
              <a:rPr lang="zh-TW" altLang="en-US" sz="2400" b="1" i="1" dirty="0">
                <a:latin typeface="宋体" charset="-122"/>
                <a:ea typeface="宋体" charset="-122"/>
              </a:rPr>
              <a:t> </a:t>
            </a:r>
            <a:r>
              <a:rPr lang="zh-CN" altLang="en-US" sz="2400" dirty="0">
                <a:latin typeface="宋体" charset="-122"/>
                <a:ea typeface="宋体" charset="-122"/>
              </a:rPr>
              <a:t>法</a:t>
            </a:r>
            <a:r>
              <a:rPr lang="en-US" altLang="zh-TW" sz="2400" dirty="0"/>
              <a:t>,</a:t>
            </a:r>
          </a:p>
          <a:p>
            <a:r>
              <a:rPr lang="en-US" altLang="zh-TW" sz="2400" dirty="0">
                <a:solidFill>
                  <a:srgbClr val="CC3300"/>
                </a:solidFill>
              </a:rPr>
              <a:t>•</a:t>
            </a:r>
            <a:r>
              <a:rPr lang="en-US" altLang="zh-TW" sz="2400" dirty="0"/>
              <a:t> </a:t>
            </a:r>
            <a:r>
              <a:rPr lang="zh-CN" altLang="en-US" sz="2400" b="1" i="1" dirty="0">
                <a:solidFill>
                  <a:srgbClr val="CC3300"/>
                </a:solidFill>
                <a:latin typeface="宋体" charset="-122"/>
                <a:ea typeface="宋体" charset="-122"/>
              </a:rPr>
              <a:t>势能</a:t>
            </a:r>
            <a:r>
              <a:rPr lang="zh-TW" altLang="en-US" sz="2400" b="1" i="1" dirty="0">
                <a:solidFill>
                  <a:srgbClr val="CC3300"/>
                </a:solidFill>
                <a:latin typeface="宋体" charset="-122"/>
                <a:ea typeface="宋体" charset="-122"/>
              </a:rPr>
              <a:t> </a:t>
            </a:r>
            <a:r>
              <a:rPr lang="zh-CN" altLang="en-US" sz="2400" dirty="0">
                <a:latin typeface="宋体" charset="-122"/>
                <a:ea typeface="宋体" charset="-122"/>
              </a:rPr>
              <a:t>法</a:t>
            </a:r>
            <a:r>
              <a:rPr lang="en-US" altLang="zh-TW" sz="2400" dirty="0"/>
              <a:t>.</a:t>
            </a:r>
          </a:p>
          <a:p>
            <a:endParaRPr lang="en-US" altLang="zh-TW" sz="2400" dirty="0"/>
          </a:p>
          <a:p>
            <a:r>
              <a:rPr lang="zh-CN" altLang="en-US" sz="2400" dirty="0">
                <a:ea typeface="宋体" charset="-122"/>
              </a:rPr>
              <a:t>我们刚刚看到的是聚集分析。</a:t>
            </a:r>
            <a:endParaRPr lang="zh-TW" altLang="en-US" sz="2400" dirty="0">
              <a:ea typeface="宋体" charset="-122"/>
            </a:endParaRPr>
          </a:p>
          <a:p>
            <a:r>
              <a:rPr lang="zh-CN" altLang="en-US" sz="2400" dirty="0">
                <a:ea typeface="宋体" charset="-122"/>
              </a:rPr>
              <a:t>聚集法虽然简单，但是不如其他两种方法精确。特别是，记账法和势能法可以给每个操作分配特定的</a:t>
            </a:r>
            <a:r>
              <a:rPr lang="zh-CN" altLang="en-US" sz="2400" b="1" i="1" dirty="0">
                <a:solidFill>
                  <a:srgbClr val="CC3300"/>
                </a:solidFill>
                <a:ea typeface="宋体" charset="-122"/>
              </a:rPr>
              <a:t>平摊代价</a:t>
            </a:r>
            <a:r>
              <a:rPr lang="zh-CN" altLang="en-US" sz="2400" dirty="0"/>
              <a:t>。</a:t>
            </a:r>
            <a:endParaRPr lang="zh-TW" altLang="en-US" sz="24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>
                <a:latin typeface="黑体" pitchFamily="49" charset="-122"/>
              </a:rPr>
              <a:t>平摊分析的类型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AB6E9F6-D7E8-45EF-8B36-ADC479E3A16B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900113" y="1557338"/>
            <a:ext cx="755967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dirty="0">
                <a:solidFill>
                  <a:srgbClr val="CC3300"/>
                </a:solidFill>
              </a:rPr>
              <a:t>•</a:t>
            </a:r>
            <a:r>
              <a:rPr lang="en-US" altLang="zh-TW" sz="2400" dirty="0"/>
              <a:t> </a:t>
            </a:r>
            <a:r>
              <a:rPr lang="zh-CN" altLang="en-US" sz="2400" dirty="0"/>
              <a:t>给第</a:t>
            </a:r>
            <a:r>
              <a:rPr lang="zh-TW" altLang="en-US" sz="2400" dirty="0">
                <a:solidFill>
                  <a:schemeClr val="hlink"/>
                </a:solidFill>
              </a:rPr>
              <a:t> </a:t>
            </a:r>
            <a:r>
              <a:rPr lang="en-US" altLang="zh-TW" sz="2400" i="1" dirty="0" err="1">
                <a:solidFill>
                  <a:schemeClr val="hlink"/>
                </a:solidFill>
              </a:rPr>
              <a:t>i</a:t>
            </a:r>
            <a:r>
              <a:rPr lang="en-US" altLang="zh-TW" sz="2400" i="1" dirty="0">
                <a:solidFill>
                  <a:schemeClr val="hlink"/>
                </a:solidFill>
              </a:rPr>
              <a:t> </a:t>
            </a:r>
            <a:r>
              <a:rPr lang="zh-CN" altLang="en-US" sz="2400" dirty="0"/>
              <a:t>个操作虚构一个</a:t>
            </a:r>
            <a:r>
              <a:rPr lang="zh-CN" altLang="en-US" sz="2400" b="1" i="1" dirty="0">
                <a:solidFill>
                  <a:srgbClr val="CC3300"/>
                </a:solidFill>
              </a:rPr>
              <a:t>平摊代价</a:t>
            </a:r>
            <a:r>
              <a:rPr lang="zh-TW" altLang="en-US" sz="2400" b="1" i="1" dirty="0"/>
              <a:t>  </a:t>
            </a:r>
            <a:r>
              <a:rPr lang="en-US" altLang="zh-TW" sz="2400" i="1" dirty="0" err="1">
                <a:solidFill>
                  <a:schemeClr val="hlink"/>
                </a:solidFill>
              </a:rPr>
              <a:t>ĉ</a:t>
            </a:r>
            <a:r>
              <a:rPr lang="en-US" altLang="zh-TW" sz="2400" i="1" baseline="-25000" dirty="0" err="1">
                <a:solidFill>
                  <a:schemeClr val="hlink"/>
                </a:solidFill>
              </a:rPr>
              <a:t>i</a:t>
            </a:r>
            <a:r>
              <a:rPr lang="en-US" altLang="zh-TW" sz="2400" i="1" dirty="0">
                <a:solidFill>
                  <a:schemeClr val="hlink"/>
                </a:solidFill>
              </a:rPr>
              <a:t> </a:t>
            </a:r>
            <a:r>
              <a:rPr lang="en-US" altLang="zh-TW" sz="2400" dirty="0"/>
              <a:t>, </a:t>
            </a:r>
            <a:r>
              <a:rPr lang="en-US" altLang="zh-TW" sz="2400" dirty="0">
                <a:solidFill>
                  <a:schemeClr val="hlink"/>
                </a:solidFill>
              </a:rPr>
              <a:t>1</a:t>
            </a:r>
            <a:r>
              <a:rPr lang="zh-CN" altLang="en-US" sz="2400" dirty="0"/>
              <a:t>单位的工作付</a:t>
            </a:r>
            <a:r>
              <a:rPr lang="en-US" altLang="zh-TW" sz="2400" dirty="0">
                <a:solidFill>
                  <a:schemeClr val="hlink"/>
                </a:solidFill>
              </a:rPr>
              <a:t>$1</a:t>
            </a:r>
            <a:r>
              <a:rPr lang="en-US" altLang="zh-TW" sz="2400" dirty="0"/>
              <a:t> (</a:t>
            </a:r>
            <a:r>
              <a:rPr lang="zh-CN" altLang="en-US" sz="2400" i="1" dirty="0"/>
              <a:t>比如时间</a:t>
            </a:r>
            <a:r>
              <a:rPr lang="en-US" altLang="zh-TW" sz="2400" dirty="0"/>
              <a:t>).</a:t>
            </a:r>
          </a:p>
          <a:p>
            <a:r>
              <a:rPr lang="en-US" altLang="zh-TW" sz="2400" dirty="0">
                <a:solidFill>
                  <a:srgbClr val="CC3300"/>
                </a:solidFill>
              </a:rPr>
              <a:t>• </a:t>
            </a:r>
            <a:r>
              <a:rPr lang="zh-CN" altLang="en-US" sz="2400" dirty="0"/>
              <a:t>执行操作消费一定的代价</a:t>
            </a:r>
            <a:r>
              <a:rPr lang="en-US" altLang="zh-CN" sz="2400" dirty="0"/>
              <a:t>.</a:t>
            </a:r>
          </a:p>
          <a:p>
            <a:r>
              <a:rPr lang="en-US" altLang="zh-TW" sz="2400" dirty="0">
                <a:solidFill>
                  <a:srgbClr val="CC3300"/>
                </a:solidFill>
              </a:rPr>
              <a:t>•</a:t>
            </a:r>
            <a:r>
              <a:rPr lang="en-US" altLang="zh-TW" sz="2400" dirty="0"/>
              <a:t> </a:t>
            </a:r>
            <a:r>
              <a:rPr lang="zh-CN" altLang="en-US" sz="2400" dirty="0"/>
              <a:t>任何当时没有消费的余额存在</a:t>
            </a:r>
            <a:r>
              <a:rPr lang="zh-CN" altLang="en-US" sz="2400" b="1" i="1" dirty="0">
                <a:solidFill>
                  <a:srgbClr val="CC3300"/>
                </a:solidFill>
              </a:rPr>
              <a:t>银行</a:t>
            </a:r>
            <a:r>
              <a:rPr lang="zh-TW" altLang="en-US" sz="2400" b="1" i="1" dirty="0"/>
              <a:t> </a:t>
            </a:r>
            <a:r>
              <a:rPr lang="zh-CN" altLang="en-US" sz="2400" dirty="0"/>
              <a:t>准备给以后的操作使用。</a:t>
            </a:r>
          </a:p>
          <a:p>
            <a:r>
              <a:rPr lang="en-US" altLang="zh-TW" sz="2400" dirty="0">
                <a:solidFill>
                  <a:srgbClr val="CC3300"/>
                </a:solidFill>
              </a:rPr>
              <a:t>•</a:t>
            </a:r>
            <a:r>
              <a:rPr lang="en-US" altLang="zh-TW" sz="2400" dirty="0"/>
              <a:t> </a:t>
            </a:r>
            <a:r>
              <a:rPr lang="zh-CN" altLang="en-US" sz="2400" dirty="0"/>
              <a:t>银行的余额不能为负值</a:t>
            </a:r>
            <a:r>
              <a:rPr lang="en-US" altLang="zh-TW" sz="2400" dirty="0"/>
              <a:t>! </a:t>
            </a:r>
            <a:r>
              <a:rPr lang="zh-CN" altLang="en-US" sz="2400" dirty="0"/>
              <a:t>我们必须要保证对所有的 </a:t>
            </a:r>
            <a:r>
              <a:rPr lang="en-US" altLang="zh-CN" sz="2400" dirty="0"/>
              <a:t>n</a:t>
            </a:r>
            <a:endParaRPr lang="en-US" altLang="zh-TW" sz="2400" dirty="0"/>
          </a:p>
        </p:txBody>
      </p:sp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4149725"/>
            <a:ext cx="1871662" cy="108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827088" y="5084763"/>
            <a:ext cx="763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rgbClr val="CC3300"/>
                </a:solidFill>
              </a:rPr>
              <a:t>• </a:t>
            </a:r>
            <a:r>
              <a:rPr lang="zh-CN" altLang="en-US" sz="2400"/>
              <a:t>这样</a:t>
            </a:r>
            <a:r>
              <a:rPr lang="en-US" altLang="zh-TW" sz="2400"/>
              <a:t>, </a:t>
            </a:r>
            <a:r>
              <a:rPr lang="zh-CN" altLang="en-US" sz="2400"/>
              <a:t>总的平摊代价提供了总的实际代价的上界。</a:t>
            </a:r>
            <a:endParaRPr lang="zh-TW" altLang="en-US" sz="240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>
                <a:latin typeface="黑体" pitchFamily="49" charset="-122"/>
              </a:rPr>
              <a:t>记账法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37871368-3282-4A8E-BF40-84735633ED89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900113" y="4051300"/>
            <a:ext cx="882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CC3300"/>
                </a:solidFill>
              </a:rPr>
              <a:t>例子</a:t>
            </a:r>
            <a:r>
              <a:rPr lang="en-US" altLang="zh-TW" sz="2400" b="1">
                <a:solidFill>
                  <a:srgbClr val="CC3300"/>
                </a:solidFill>
              </a:rPr>
              <a:t>:</a:t>
            </a:r>
          </a:p>
        </p:txBody>
      </p:sp>
      <p:pic>
        <p:nvPicPr>
          <p:cNvPr id="225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4578350"/>
            <a:ext cx="390525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5245100"/>
            <a:ext cx="7477125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4787900" y="467518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i="1">
                <a:solidFill>
                  <a:srgbClr val="CC3300"/>
                </a:solidFill>
              </a:rPr>
              <a:t>溢出</a:t>
            </a: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1258888" y="1506538"/>
            <a:ext cx="6948487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/>
              <a:t>假设</a:t>
            </a:r>
            <a:r>
              <a:rPr lang="zh-TW" altLang="en-US" sz="2400" dirty="0"/>
              <a:t> </a:t>
            </a:r>
            <a:r>
              <a:rPr lang="zh-CN" altLang="en-US" sz="2400" dirty="0"/>
              <a:t>给第</a:t>
            </a:r>
            <a:r>
              <a:rPr lang="zh-TW" altLang="en-US" sz="2400" dirty="0"/>
              <a:t> </a:t>
            </a:r>
            <a:r>
              <a:rPr lang="en-US" altLang="zh-TW" sz="2400" i="1" dirty="0" err="1">
                <a:solidFill>
                  <a:schemeClr val="hlink"/>
                </a:solidFill>
              </a:rPr>
              <a:t>i</a:t>
            </a:r>
            <a:r>
              <a:rPr lang="en-US" altLang="zh-TW" sz="2400" i="1" dirty="0">
                <a:solidFill>
                  <a:schemeClr val="hlink"/>
                </a:solidFill>
              </a:rPr>
              <a:t> </a:t>
            </a:r>
            <a:r>
              <a:rPr lang="zh-CN" altLang="en-US" sz="2400" dirty="0"/>
              <a:t>个插入操作平摊费用为</a:t>
            </a:r>
            <a:r>
              <a:rPr lang="zh-TW" altLang="en-US" sz="2400" dirty="0"/>
              <a:t> </a:t>
            </a:r>
            <a:r>
              <a:rPr lang="en-US" altLang="zh-TW" sz="2400" i="1" dirty="0" err="1">
                <a:solidFill>
                  <a:schemeClr val="hlink"/>
                </a:solidFill>
              </a:rPr>
              <a:t>ĉ</a:t>
            </a:r>
            <a:r>
              <a:rPr lang="en-US" altLang="zh-TW" sz="2400" i="1" baseline="-25000" dirty="0" err="1">
                <a:solidFill>
                  <a:schemeClr val="hlink"/>
                </a:solidFill>
              </a:rPr>
              <a:t>i</a:t>
            </a:r>
            <a:r>
              <a:rPr lang="en-US" altLang="zh-TW" sz="2400" i="1" baseline="-25000" dirty="0">
                <a:solidFill>
                  <a:schemeClr val="hlink"/>
                </a:solidFill>
              </a:rPr>
              <a:t> </a:t>
            </a:r>
            <a:r>
              <a:rPr lang="en-US" altLang="zh-TW" sz="2400" dirty="0">
                <a:solidFill>
                  <a:schemeClr val="hlink"/>
                </a:solidFill>
              </a:rPr>
              <a:t>= $3</a:t>
            </a:r>
            <a:r>
              <a:rPr lang="en-US" altLang="zh-TW" sz="2400" dirty="0"/>
              <a:t> </a:t>
            </a:r>
            <a:r>
              <a:rPr lang="zh-CN" altLang="en-US" sz="2400" dirty="0"/>
              <a:t>。</a:t>
            </a:r>
            <a:endParaRPr lang="zh-TW" altLang="en-US" sz="2400" dirty="0"/>
          </a:p>
          <a:p>
            <a:r>
              <a:rPr lang="en-US" altLang="zh-TW" sz="2400" dirty="0">
                <a:solidFill>
                  <a:srgbClr val="CC3300"/>
                </a:solidFill>
              </a:rPr>
              <a:t>•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chemeClr val="hlink"/>
                </a:solidFill>
              </a:rPr>
              <a:t>$1</a:t>
            </a:r>
            <a:r>
              <a:rPr lang="en-US" altLang="zh-TW" sz="2400" dirty="0"/>
              <a:t> </a:t>
            </a:r>
            <a:r>
              <a:rPr lang="zh-CN" altLang="en-US" sz="2400" dirty="0"/>
              <a:t>付给这次插入操作 </a:t>
            </a:r>
          </a:p>
          <a:p>
            <a:r>
              <a:rPr lang="en-US" altLang="zh-TW" sz="2400" dirty="0">
                <a:solidFill>
                  <a:srgbClr val="CC3300"/>
                </a:solidFill>
              </a:rPr>
              <a:t>•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chemeClr val="hlink"/>
                </a:solidFill>
              </a:rPr>
              <a:t>$2</a:t>
            </a:r>
            <a:r>
              <a:rPr lang="en-US" altLang="zh-TW" sz="2400" dirty="0"/>
              <a:t> </a:t>
            </a:r>
            <a:r>
              <a:rPr lang="zh-CN" altLang="en-US" sz="2400" dirty="0"/>
              <a:t>给以后表倍增预存</a:t>
            </a:r>
          </a:p>
          <a:p>
            <a:r>
              <a:rPr lang="zh-CN" altLang="en-US" sz="2400" dirty="0"/>
              <a:t>当表倍增的时候</a:t>
            </a:r>
            <a:r>
              <a:rPr lang="en-US" altLang="zh-TW" sz="2400" dirty="0"/>
              <a:t>, </a:t>
            </a:r>
            <a:r>
              <a:rPr lang="en-US" altLang="zh-TW" sz="2400" dirty="0">
                <a:solidFill>
                  <a:schemeClr val="hlink"/>
                </a:solidFill>
              </a:rPr>
              <a:t>$1</a:t>
            </a:r>
            <a:r>
              <a:rPr lang="en-US" altLang="zh-TW" sz="2400" dirty="0"/>
              <a:t> </a:t>
            </a:r>
            <a:r>
              <a:rPr lang="zh-CN" altLang="en-US" sz="2400" dirty="0"/>
              <a:t>付给移动一个最近加入的项</a:t>
            </a:r>
            <a:r>
              <a:rPr lang="en-US" altLang="zh-TW" sz="2400" dirty="0"/>
              <a:t>, </a:t>
            </a:r>
            <a:r>
              <a:rPr lang="zh-CN" altLang="en-US" sz="2400" dirty="0"/>
              <a:t>同时</a:t>
            </a:r>
            <a:r>
              <a:rPr lang="zh-TW" altLang="en-US" sz="2400" dirty="0"/>
              <a:t> </a:t>
            </a:r>
            <a:r>
              <a:rPr lang="en-US" altLang="zh-TW" sz="2400" dirty="0">
                <a:solidFill>
                  <a:schemeClr val="hlink"/>
                </a:solidFill>
              </a:rPr>
              <a:t>$1</a:t>
            </a:r>
            <a:r>
              <a:rPr lang="en-US" altLang="zh-TW" sz="2400" dirty="0"/>
              <a:t> </a:t>
            </a:r>
            <a:r>
              <a:rPr lang="zh-CN" altLang="en-US" sz="2400" dirty="0"/>
              <a:t>付给移动一个旧的项</a:t>
            </a:r>
            <a:r>
              <a:rPr lang="en-US" altLang="zh-TW" sz="2400" dirty="0"/>
              <a:t>.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>
                <a:latin typeface="黑体" pitchFamily="49" charset="-122"/>
              </a:rPr>
              <a:t>动态表的记账分析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0A8AD4B-A7A3-44BB-BBA9-2227EA259900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258888" y="1484313"/>
            <a:ext cx="6948487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假设</a:t>
            </a:r>
            <a:r>
              <a:rPr lang="zh-TW" altLang="en-US" sz="2400"/>
              <a:t> </a:t>
            </a:r>
            <a:r>
              <a:rPr lang="zh-CN" altLang="en-US" sz="2400"/>
              <a:t>给第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chemeClr val="hlink"/>
                </a:solidFill>
              </a:rPr>
              <a:t>i </a:t>
            </a:r>
            <a:r>
              <a:rPr lang="zh-CN" altLang="en-US" sz="2400"/>
              <a:t>个插入操作平摊费用为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chemeClr val="hlink"/>
                </a:solidFill>
              </a:rPr>
              <a:t>ĉ</a:t>
            </a:r>
            <a:r>
              <a:rPr lang="en-US" altLang="zh-TW" sz="2400" i="1" baseline="-25000">
                <a:solidFill>
                  <a:schemeClr val="hlink"/>
                </a:solidFill>
              </a:rPr>
              <a:t>i </a:t>
            </a:r>
            <a:r>
              <a:rPr lang="en-US" altLang="zh-TW" sz="2400">
                <a:solidFill>
                  <a:schemeClr val="hlink"/>
                </a:solidFill>
              </a:rPr>
              <a:t>= $3</a:t>
            </a:r>
            <a:r>
              <a:rPr lang="en-US" altLang="zh-TW" sz="2400"/>
              <a:t> </a:t>
            </a:r>
            <a:r>
              <a:rPr lang="zh-CN" altLang="en-US" sz="2400"/>
              <a:t>。</a:t>
            </a:r>
            <a:endParaRPr lang="zh-TW" altLang="en-US" sz="2400"/>
          </a:p>
          <a:p>
            <a:r>
              <a:rPr lang="en-US" altLang="zh-TW" sz="2400">
                <a:solidFill>
                  <a:srgbClr val="CC3300"/>
                </a:solidFill>
              </a:rPr>
              <a:t>•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chemeClr val="hlink"/>
                </a:solidFill>
              </a:rPr>
              <a:t>$1</a:t>
            </a:r>
            <a:r>
              <a:rPr lang="en-US" altLang="zh-TW" sz="2400"/>
              <a:t> </a:t>
            </a:r>
            <a:r>
              <a:rPr lang="zh-CN" altLang="en-US" sz="2400"/>
              <a:t>付给这次插入操作 </a:t>
            </a:r>
          </a:p>
          <a:p>
            <a:r>
              <a:rPr lang="en-US" altLang="zh-TW" sz="2400">
                <a:solidFill>
                  <a:srgbClr val="CC3300"/>
                </a:solidFill>
              </a:rPr>
              <a:t>•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chemeClr val="hlink"/>
                </a:solidFill>
              </a:rPr>
              <a:t>$2</a:t>
            </a:r>
            <a:r>
              <a:rPr lang="en-US" altLang="zh-TW" sz="2400"/>
              <a:t> </a:t>
            </a:r>
            <a:r>
              <a:rPr lang="zh-CN" altLang="en-US" sz="2400"/>
              <a:t>给以后表倍增预存</a:t>
            </a:r>
          </a:p>
          <a:p>
            <a:r>
              <a:rPr lang="zh-CN" altLang="en-US" sz="2400"/>
              <a:t>当表倍增的时候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chemeClr val="hlink"/>
                </a:solidFill>
              </a:rPr>
              <a:t>$1</a:t>
            </a:r>
            <a:r>
              <a:rPr lang="en-US" altLang="zh-TW" sz="2400"/>
              <a:t> </a:t>
            </a:r>
            <a:r>
              <a:rPr lang="zh-CN" altLang="en-US" sz="2400"/>
              <a:t>付给移动一个最近的项</a:t>
            </a:r>
            <a:r>
              <a:rPr lang="en-US" altLang="zh-TW" sz="2400"/>
              <a:t>, </a:t>
            </a:r>
            <a:r>
              <a:rPr lang="zh-CN" altLang="en-US" sz="2400"/>
              <a:t>同时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chemeClr val="hlink"/>
                </a:solidFill>
              </a:rPr>
              <a:t>$1</a:t>
            </a:r>
            <a:r>
              <a:rPr lang="en-US" altLang="zh-TW" sz="2400"/>
              <a:t> </a:t>
            </a:r>
            <a:r>
              <a:rPr lang="zh-CN" altLang="en-US" sz="2400"/>
              <a:t>付给移动一个旧的项</a:t>
            </a:r>
            <a:r>
              <a:rPr lang="en-US" altLang="zh-TW" sz="2400"/>
              <a:t>.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900113" y="4051300"/>
            <a:ext cx="88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CC3300"/>
                </a:solidFill>
              </a:rPr>
              <a:t>举例</a:t>
            </a:r>
            <a:r>
              <a:rPr lang="en-US" altLang="zh-TW" sz="2400" b="1">
                <a:solidFill>
                  <a:srgbClr val="CC3300"/>
                </a:solidFill>
              </a:rPr>
              <a:t>:</a:t>
            </a:r>
          </a:p>
        </p:txBody>
      </p:sp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581525"/>
            <a:ext cx="6985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4787900" y="467518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i="1">
                <a:solidFill>
                  <a:srgbClr val="CC3300"/>
                </a:solidFill>
              </a:rPr>
              <a:t>溢出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>
                <a:latin typeface="黑体" pitchFamily="49" charset="-122"/>
              </a:rPr>
              <a:t>动态表的记账分析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EA6B51E-6A28-4462-902B-03343E482578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4508500"/>
            <a:ext cx="7605713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900113" y="4051300"/>
            <a:ext cx="882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CC3300"/>
                </a:solidFill>
              </a:rPr>
              <a:t>例子</a:t>
            </a:r>
            <a:r>
              <a:rPr lang="en-US" altLang="zh-TW" sz="2400" b="1">
                <a:solidFill>
                  <a:srgbClr val="CC3300"/>
                </a:solidFill>
              </a:rPr>
              <a:t>: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1258888" y="1484313"/>
            <a:ext cx="6948487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假设</a:t>
            </a:r>
            <a:r>
              <a:rPr lang="zh-TW" altLang="en-US" sz="2400"/>
              <a:t> </a:t>
            </a:r>
            <a:r>
              <a:rPr lang="zh-CN" altLang="en-US" sz="2400"/>
              <a:t>给第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chemeClr val="hlink"/>
                </a:solidFill>
              </a:rPr>
              <a:t>i </a:t>
            </a:r>
            <a:r>
              <a:rPr lang="zh-CN" altLang="en-US" sz="2400"/>
              <a:t>个插入操作平摊费用为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chemeClr val="hlink"/>
                </a:solidFill>
              </a:rPr>
              <a:t>ĉ</a:t>
            </a:r>
            <a:r>
              <a:rPr lang="en-US" altLang="zh-TW" sz="2400" i="1" baseline="-25000">
                <a:solidFill>
                  <a:schemeClr val="hlink"/>
                </a:solidFill>
              </a:rPr>
              <a:t>i </a:t>
            </a:r>
            <a:r>
              <a:rPr lang="en-US" altLang="zh-TW" sz="2400">
                <a:solidFill>
                  <a:schemeClr val="hlink"/>
                </a:solidFill>
              </a:rPr>
              <a:t>= $3</a:t>
            </a:r>
            <a:r>
              <a:rPr lang="en-US" altLang="zh-TW" sz="2400"/>
              <a:t> </a:t>
            </a:r>
            <a:r>
              <a:rPr lang="zh-CN" altLang="en-US" sz="2400"/>
              <a:t>。</a:t>
            </a:r>
            <a:endParaRPr lang="zh-TW" altLang="en-US" sz="2400"/>
          </a:p>
          <a:p>
            <a:r>
              <a:rPr lang="en-US" altLang="zh-TW" sz="2400">
                <a:solidFill>
                  <a:srgbClr val="CC3300"/>
                </a:solidFill>
              </a:rPr>
              <a:t>•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chemeClr val="hlink"/>
                </a:solidFill>
              </a:rPr>
              <a:t>$1</a:t>
            </a:r>
            <a:r>
              <a:rPr lang="en-US" altLang="zh-TW" sz="2400"/>
              <a:t> </a:t>
            </a:r>
            <a:r>
              <a:rPr lang="zh-CN" altLang="en-US" sz="2400"/>
              <a:t>付给这次插入操作 </a:t>
            </a:r>
          </a:p>
          <a:p>
            <a:r>
              <a:rPr lang="en-US" altLang="zh-TW" sz="2400">
                <a:solidFill>
                  <a:srgbClr val="CC3300"/>
                </a:solidFill>
              </a:rPr>
              <a:t>•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chemeClr val="hlink"/>
                </a:solidFill>
              </a:rPr>
              <a:t>$2</a:t>
            </a:r>
            <a:r>
              <a:rPr lang="en-US" altLang="zh-TW" sz="2400"/>
              <a:t> </a:t>
            </a:r>
            <a:r>
              <a:rPr lang="zh-CN" altLang="en-US" sz="2400"/>
              <a:t>给以后表倍增预存</a:t>
            </a:r>
          </a:p>
          <a:p>
            <a:r>
              <a:rPr lang="zh-CN" altLang="en-US" sz="2400"/>
              <a:t>当表倍增的时候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chemeClr val="hlink"/>
                </a:solidFill>
              </a:rPr>
              <a:t>$1</a:t>
            </a:r>
            <a:r>
              <a:rPr lang="en-US" altLang="zh-TW" sz="2400"/>
              <a:t> </a:t>
            </a:r>
            <a:r>
              <a:rPr lang="zh-CN" altLang="en-US" sz="2400"/>
              <a:t>付给移动一个最近的项</a:t>
            </a:r>
            <a:r>
              <a:rPr lang="en-US" altLang="zh-TW" sz="2400"/>
              <a:t>, </a:t>
            </a:r>
            <a:r>
              <a:rPr lang="zh-CN" altLang="en-US" sz="2400"/>
              <a:t>同时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chemeClr val="hlink"/>
                </a:solidFill>
              </a:rPr>
              <a:t>$1</a:t>
            </a:r>
            <a:r>
              <a:rPr lang="en-US" altLang="zh-TW" sz="2400"/>
              <a:t> </a:t>
            </a:r>
            <a:r>
              <a:rPr lang="zh-CN" altLang="en-US" sz="2400"/>
              <a:t>付给移动一个旧的项</a:t>
            </a:r>
            <a:r>
              <a:rPr lang="en-US" altLang="zh-TW" sz="2400"/>
              <a:t>.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>
                <a:latin typeface="黑体" pitchFamily="49" charset="-122"/>
              </a:rPr>
              <a:t>动态表的记账分析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6D13A9F-5622-4430-ACB0-95478B3F0D58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827088" y="1484313"/>
            <a:ext cx="70564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CC3300"/>
                </a:solidFill>
              </a:rPr>
              <a:t>键的不变量</a:t>
            </a:r>
            <a:r>
              <a:rPr lang="en-US" altLang="zh-TW" sz="2400" b="1">
                <a:solidFill>
                  <a:srgbClr val="CC3300"/>
                </a:solidFill>
              </a:rPr>
              <a:t>:</a:t>
            </a:r>
            <a:r>
              <a:rPr lang="en-US" altLang="zh-TW" sz="2400" b="1"/>
              <a:t> </a:t>
            </a:r>
            <a:r>
              <a:rPr lang="zh-CN" altLang="en-US" sz="2400"/>
              <a:t>存款余额不会低于</a:t>
            </a:r>
            <a:r>
              <a:rPr lang="zh-TW" altLang="en-US" sz="2400"/>
              <a:t> </a:t>
            </a:r>
            <a:r>
              <a:rPr lang="en-US" altLang="zh-TW" sz="2400"/>
              <a:t>0. </a:t>
            </a:r>
            <a:r>
              <a:rPr lang="zh-CN" altLang="en-US" sz="2400"/>
              <a:t>这样</a:t>
            </a:r>
            <a:r>
              <a:rPr lang="en-US" altLang="zh-TW" sz="2400"/>
              <a:t>, </a:t>
            </a:r>
            <a:r>
              <a:rPr lang="zh-CN" altLang="en-US" sz="2400"/>
              <a:t>平摊代价的和给真实代价提供了一个上界。</a:t>
            </a:r>
            <a:endParaRPr lang="zh-TW" altLang="en-US" sz="2400"/>
          </a:p>
        </p:txBody>
      </p:sp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6675"/>
            <a:ext cx="8380412" cy="312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395288" y="5661025"/>
            <a:ext cx="799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rgbClr val="CC3300"/>
                </a:solidFill>
              </a:rPr>
              <a:t> *</a:t>
            </a:r>
            <a:r>
              <a:rPr lang="zh-CN" altLang="en-US" sz="2400"/>
              <a:t>第一个操作的代价仅仅是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chemeClr val="hlink"/>
                </a:solidFill>
              </a:rPr>
              <a:t>$2</a:t>
            </a:r>
            <a:r>
              <a:rPr lang="en-US" altLang="zh-TW" sz="2400"/>
              <a:t>, </a:t>
            </a:r>
            <a:r>
              <a:rPr lang="zh-CN" altLang="en-US" sz="2400"/>
              <a:t>不是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chemeClr val="hlink"/>
                </a:solidFill>
              </a:rPr>
              <a:t>$3</a:t>
            </a:r>
            <a:r>
              <a:rPr lang="en-US" altLang="zh-TW" sz="2400"/>
              <a:t>.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>
                <a:latin typeface="黑体" pitchFamily="49" charset="-122"/>
              </a:rPr>
              <a:t>动态表的记账分析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E8D8C19-3933-4C1D-8D63-0ED8D0C7F8F5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900113" y="1412875"/>
            <a:ext cx="6462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CC3300"/>
                </a:solidFill>
              </a:rPr>
              <a:t>思路</a:t>
            </a:r>
            <a:r>
              <a:rPr lang="en-US" altLang="zh-TW" sz="2400" b="1">
                <a:solidFill>
                  <a:srgbClr val="CC3300"/>
                </a:solidFill>
              </a:rPr>
              <a:t>:</a:t>
            </a:r>
            <a:r>
              <a:rPr lang="en-US" altLang="zh-TW" sz="2400" b="1"/>
              <a:t> </a:t>
            </a:r>
            <a:r>
              <a:rPr lang="zh-CN" altLang="en-US" sz="2400" b="1"/>
              <a:t>将银行帐号视为动态集合的势能。</a:t>
            </a:r>
            <a:endParaRPr lang="zh-TW" altLang="en-US" sz="2400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827088" y="2503488"/>
            <a:ext cx="691197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CC3300"/>
                </a:solidFill>
              </a:rPr>
              <a:t>框架</a:t>
            </a:r>
            <a:r>
              <a:rPr lang="en-US" altLang="zh-TW" sz="2400" b="1">
                <a:solidFill>
                  <a:srgbClr val="CC3300"/>
                </a:solidFill>
              </a:rPr>
              <a:t>:</a:t>
            </a:r>
            <a:endParaRPr lang="en-US" altLang="zh-TW" sz="2400">
              <a:solidFill>
                <a:srgbClr val="CC3300"/>
              </a:solidFill>
            </a:endParaRPr>
          </a:p>
          <a:p>
            <a:r>
              <a:rPr lang="en-US" altLang="zh-TW" sz="2400">
                <a:solidFill>
                  <a:srgbClr val="CC3300"/>
                </a:solidFill>
              </a:rPr>
              <a:t>•</a:t>
            </a:r>
            <a:r>
              <a:rPr lang="en-US" altLang="zh-TW" sz="2400"/>
              <a:t> </a:t>
            </a:r>
            <a:r>
              <a:rPr lang="zh-CN" altLang="en-US" sz="2400"/>
              <a:t>开始时，初始的数据结构为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chemeClr val="hlink"/>
                </a:solidFill>
              </a:rPr>
              <a:t>D</a:t>
            </a:r>
            <a:r>
              <a:rPr lang="en-US" altLang="zh-TW" sz="2400" baseline="-25000">
                <a:solidFill>
                  <a:schemeClr val="hlink"/>
                </a:solidFill>
              </a:rPr>
              <a:t>0</a:t>
            </a:r>
            <a:r>
              <a:rPr lang="en-US" altLang="zh-TW" sz="2400"/>
              <a:t>.</a:t>
            </a:r>
          </a:p>
          <a:p>
            <a:r>
              <a:rPr lang="en-US" altLang="zh-TW" sz="2400">
                <a:solidFill>
                  <a:srgbClr val="CC3300"/>
                </a:solidFill>
              </a:rPr>
              <a:t>•</a:t>
            </a:r>
            <a:r>
              <a:rPr lang="en-US" altLang="zh-TW" sz="2400"/>
              <a:t> </a:t>
            </a:r>
            <a:r>
              <a:rPr lang="zh-CN" altLang="en-US" sz="2400"/>
              <a:t>操作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chemeClr val="hlink"/>
                </a:solidFill>
              </a:rPr>
              <a:t>i</a:t>
            </a:r>
            <a:r>
              <a:rPr lang="en-US" altLang="zh-CN" sz="2400" i="1">
                <a:solidFill>
                  <a:schemeClr val="hlink"/>
                </a:solidFill>
              </a:rPr>
              <a:t> </a:t>
            </a:r>
            <a:r>
              <a:rPr lang="zh-CN" altLang="en-US" sz="2400"/>
              <a:t>将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chemeClr val="hlink"/>
                </a:solidFill>
              </a:rPr>
              <a:t>D</a:t>
            </a:r>
            <a:r>
              <a:rPr lang="en-US" altLang="zh-TW" sz="2400" i="1" baseline="-25000">
                <a:solidFill>
                  <a:schemeClr val="hlink"/>
                </a:solidFill>
              </a:rPr>
              <a:t>i</a:t>
            </a:r>
            <a:r>
              <a:rPr lang="en-US" altLang="zh-TW" sz="2400" baseline="-25000">
                <a:solidFill>
                  <a:schemeClr val="hlink"/>
                </a:solidFill>
              </a:rPr>
              <a:t>–1</a:t>
            </a:r>
            <a:r>
              <a:rPr lang="en-US" altLang="zh-TW" sz="2400">
                <a:solidFill>
                  <a:schemeClr val="hlink"/>
                </a:solidFill>
              </a:rPr>
              <a:t> </a:t>
            </a:r>
            <a:r>
              <a:rPr lang="zh-CN" altLang="en-US" sz="2400"/>
              <a:t>转换为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chemeClr val="hlink"/>
                </a:solidFill>
              </a:rPr>
              <a:t>D</a:t>
            </a:r>
            <a:r>
              <a:rPr lang="en-US" altLang="zh-TW" sz="2400" i="1" baseline="-25000">
                <a:solidFill>
                  <a:schemeClr val="hlink"/>
                </a:solidFill>
              </a:rPr>
              <a:t>i</a:t>
            </a:r>
            <a:r>
              <a:rPr lang="en-US" altLang="zh-TW" sz="2400"/>
              <a:t>. </a:t>
            </a:r>
          </a:p>
          <a:p>
            <a:r>
              <a:rPr lang="en-US" altLang="zh-TW" sz="2400">
                <a:solidFill>
                  <a:srgbClr val="CC3300"/>
                </a:solidFill>
              </a:rPr>
              <a:t>•</a:t>
            </a:r>
            <a:r>
              <a:rPr lang="en-US" altLang="zh-TW" sz="2400"/>
              <a:t> </a:t>
            </a:r>
            <a:r>
              <a:rPr lang="zh-CN" altLang="en-US" sz="2400"/>
              <a:t>操作 </a:t>
            </a:r>
            <a:r>
              <a:rPr lang="en-US" altLang="zh-TW" sz="2400" i="1">
                <a:solidFill>
                  <a:schemeClr val="hlink"/>
                </a:solidFill>
              </a:rPr>
              <a:t>i</a:t>
            </a:r>
            <a:r>
              <a:rPr lang="en-US" altLang="zh-CN" sz="2400" i="1">
                <a:solidFill>
                  <a:schemeClr val="hlink"/>
                </a:solidFill>
              </a:rPr>
              <a:t> </a:t>
            </a:r>
            <a:r>
              <a:rPr lang="zh-CN" altLang="en-US" sz="2400"/>
              <a:t>的代价为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chemeClr val="hlink"/>
                </a:solidFill>
              </a:rPr>
              <a:t>c</a:t>
            </a:r>
            <a:r>
              <a:rPr lang="en-US" altLang="zh-TW" sz="2400" i="1" baseline="-25000">
                <a:solidFill>
                  <a:schemeClr val="hlink"/>
                </a:solidFill>
              </a:rPr>
              <a:t>i</a:t>
            </a:r>
            <a:r>
              <a:rPr lang="en-US" altLang="zh-TW" sz="2400" i="1"/>
              <a:t> </a:t>
            </a:r>
            <a:r>
              <a:rPr lang="en-US" altLang="zh-TW" sz="2400"/>
              <a:t>.</a:t>
            </a:r>
          </a:p>
          <a:p>
            <a:r>
              <a:rPr lang="en-US" altLang="zh-TW" sz="2400">
                <a:solidFill>
                  <a:srgbClr val="CC3300"/>
                </a:solidFill>
              </a:rPr>
              <a:t>• </a:t>
            </a:r>
            <a:r>
              <a:rPr lang="zh-CN" altLang="en-US" sz="2400"/>
              <a:t>定义</a:t>
            </a:r>
            <a:r>
              <a:rPr lang="zh-TW" altLang="en-US" sz="2400"/>
              <a:t> </a:t>
            </a:r>
            <a:r>
              <a:rPr lang="zh-CN" altLang="en-US" sz="2400" b="1" i="1">
                <a:solidFill>
                  <a:srgbClr val="CC3300"/>
                </a:solidFill>
              </a:rPr>
              <a:t>势能函数</a:t>
            </a:r>
            <a:r>
              <a:rPr lang="zh-TW" altLang="en-US" sz="2400" b="1" i="1"/>
              <a:t> </a:t>
            </a:r>
            <a:r>
              <a:rPr lang="en-US" altLang="zh-TW" sz="2400">
                <a:solidFill>
                  <a:schemeClr val="hlink"/>
                </a:solidFill>
              </a:rPr>
              <a:t>Φ: {</a:t>
            </a:r>
            <a:r>
              <a:rPr lang="en-US" altLang="zh-TW" sz="2400" i="1">
                <a:solidFill>
                  <a:schemeClr val="hlink"/>
                </a:solidFill>
              </a:rPr>
              <a:t>D</a:t>
            </a:r>
            <a:r>
              <a:rPr lang="en-US" altLang="zh-TW" sz="2400" i="1" baseline="-25000">
                <a:solidFill>
                  <a:schemeClr val="hlink"/>
                </a:solidFill>
              </a:rPr>
              <a:t>i</a:t>
            </a:r>
            <a:r>
              <a:rPr lang="en-US" altLang="zh-TW" sz="2400">
                <a:solidFill>
                  <a:schemeClr val="hlink"/>
                </a:solidFill>
              </a:rPr>
              <a:t>} →R</a:t>
            </a:r>
            <a:r>
              <a:rPr lang="en-US" altLang="zh-TW" sz="2400"/>
              <a:t>,</a:t>
            </a:r>
          </a:p>
          <a:p>
            <a:r>
              <a:rPr lang="en-US" altLang="zh-TW" sz="2400"/>
              <a:t>  </a:t>
            </a:r>
            <a:r>
              <a:rPr lang="zh-CN" altLang="en-US" sz="2400"/>
              <a:t>使得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chemeClr val="hlink"/>
                </a:solidFill>
              </a:rPr>
              <a:t>Φ(</a:t>
            </a:r>
            <a:r>
              <a:rPr lang="en-US" altLang="zh-TW" sz="2400" i="1">
                <a:solidFill>
                  <a:schemeClr val="hlink"/>
                </a:solidFill>
              </a:rPr>
              <a:t>D</a:t>
            </a:r>
            <a:r>
              <a:rPr lang="en-US" altLang="zh-TW" sz="2400" baseline="-25000">
                <a:solidFill>
                  <a:schemeClr val="hlink"/>
                </a:solidFill>
              </a:rPr>
              <a:t>0</a:t>
            </a:r>
            <a:r>
              <a:rPr lang="en-US" altLang="zh-TW" sz="2400">
                <a:solidFill>
                  <a:schemeClr val="hlink"/>
                </a:solidFill>
              </a:rPr>
              <a:t> ) = 0</a:t>
            </a:r>
            <a:r>
              <a:rPr lang="en-US" altLang="zh-TW" sz="2400"/>
              <a:t> </a:t>
            </a:r>
            <a:r>
              <a:rPr lang="zh-CN" altLang="en-US" sz="2400"/>
              <a:t>并且对所有的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chemeClr val="hlink"/>
                </a:solidFill>
              </a:rPr>
              <a:t>i</a:t>
            </a:r>
            <a:r>
              <a:rPr lang="en-US" altLang="zh-TW" sz="2400"/>
              <a:t> </a:t>
            </a:r>
            <a:r>
              <a:rPr lang="zh-CN" altLang="en-US" sz="2400"/>
              <a:t>，</a:t>
            </a:r>
            <a:r>
              <a:rPr lang="en-US" altLang="zh-TW" sz="2400">
                <a:solidFill>
                  <a:schemeClr val="hlink"/>
                </a:solidFill>
              </a:rPr>
              <a:t>Φ(</a:t>
            </a:r>
            <a:r>
              <a:rPr lang="en-US" altLang="zh-TW" sz="2400" i="1">
                <a:solidFill>
                  <a:schemeClr val="hlink"/>
                </a:solidFill>
              </a:rPr>
              <a:t>D</a:t>
            </a:r>
            <a:r>
              <a:rPr lang="en-US" altLang="zh-TW" sz="2400" i="1" baseline="-25000">
                <a:solidFill>
                  <a:schemeClr val="hlink"/>
                </a:solidFill>
              </a:rPr>
              <a:t>i</a:t>
            </a:r>
            <a:r>
              <a:rPr lang="en-US" altLang="zh-TW" sz="2400">
                <a:solidFill>
                  <a:schemeClr val="hlink"/>
                </a:solidFill>
              </a:rPr>
              <a:t>) ≥ 0</a:t>
            </a:r>
            <a:r>
              <a:rPr lang="en-US" altLang="zh-TW" sz="2400"/>
              <a:t>. </a:t>
            </a:r>
          </a:p>
          <a:p>
            <a:r>
              <a:rPr lang="en-US" altLang="zh-TW" sz="2400">
                <a:solidFill>
                  <a:srgbClr val="CC3300"/>
                </a:solidFill>
              </a:rPr>
              <a:t>•</a:t>
            </a:r>
            <a:r>
              <a:rPr lang="en-US" altLang="zh-TW" sz="2400"/>
              <a:t> </a:t>
            </a:r>
            <a:r>
              <a:rPr lang="zh-CN" altLang="en-US" sz="2400" b="1" i="1">
                <a:solidFill>
                  <a:srgbClr val="CC3300"/>
                </a:solidFill>
              </a:rPr>
              <a:t>平摊代价</a:t>
            </a:r>
            <a:r>
              <a:rPr lang="zh-TW" altLang="en-US" sz="2400" b="1" i="1">
                <a:solidFill>
                  <a:srgbClr val="CC3300"/>
                </a:solidFill>
              </a:rPr>
              <a:t> </a:t>
            </a:r>
            <a:r>
              <a:rPr lang="en-US" altLang="zh-TW" sz="2400" i="1">
                <a:solidFill>
                  <a:schemeClr val="hlink"/>
                </a:solidFill>
              </a:rPr>
              <a:t>ĉ</a:t>
            </a:r>
            <a:r>
              <a:rPr lang="en-US" altLang="zh-TW" sz="2400" i="1" baseline="-25000">
                <a:solidFill>
                  <a:schemeClr val="hlink"/>
                </a:solidFill>
              </a:rPr>
              <a:t>i</a:t>
            </a:r>
            <a:r>
              <a:rPr lang="en-US" altLang="zh-TW" sz="2400" i="1" baseline="-25000"/>
              <a:t> </a:t>
            </a:r>
            <a:r>
              <a:rPr lang="zh-CN" altLang="en-US" sz="2400"/>
              <a:t>和相关的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chemeClr val="hlink"/>
                </a:solidFill>
              </a:rPr>
              <a:t>Φ</a:t>
            </a:r>
            <a:endParaRPr lang="en-US" altLang="zh-TW" sz="2400"/>
          </a:p>
          <a:p>
            <a:r>
              <a:rPr lang="en-US" altLang="zh-TW" sz="2400"/>
              <a:t>  </a:t>
            </a:r>
            <a:r>
              <a:rPr lang="zh-CN" altLang="en-US" sz="2400"/>
              <a:t>定义为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chemeClr val="hlink"/>
                </a:solidFill>
              </a:rPr>
              <a:t>ĉ</a:t>
            </a:r>
            <a:r>
              <a:rPr lang="en-US" altLang="zh-TW" sz="2400" i="1" baseline="-25000">
                <a:solidFill>
                  <a:schemeClr val="hlink"/>
                </a:solidFill>
              </a:rPr>
              <a:t>i</a:t>
            </a:r>
            <a:r>
              <a:rPr lang="en-US" altLang="zh-TW" sz="2400" i="1">
                <a:solidFill>
                  <a:schemeClr val="hlink"/>
                </a:solidFill>
              </a:rPr>
              <a:t> </a:t>
            </a:r>
            <a:r>
              <a:rPr lang="en-US" altLang="zh-TW" sz="2400">
                <a:solidFill>
                  <a:schemeClr val="hlink"/>
                </a:solidFill>
              </a:rPr>
              <a:t>= </a:t>
            </a:r>
            <a:r>
              <a:rPr lang="en-US" altLang="zh-TW" sz="2400" i="1">
                <a:solidFill>
                  <a:schemeClr val="hlink"/>
                </a:solidFill>
              </a:rPr>
              <a:t>c</a:t>
            </a:r>
            <a:r>
              <a:rPr lang="en-US" altLang="zh-TW" sz="2400" i="1" baseline="-25000">
                <a:solidFill>
                  <a:schemeClr val="hlink"/>
                </a:solidFill>
              </a:rPr>
              <a:t>i </a:t>
            </a:r>
            <a:r>
              <a:rPr lang="en-US" altLang="zh-TW" sz="2400">
                <a:solidFill>
                  <a:schemeClr val="hlink"/>
                </a:solidFill>
              </a:rPr>
              <a:t>+ Φ(</a:t>
            </a:r>
            <a:r>
              <a:rPr lang="en-US" altLang="zh-TW" sz="2400" i="1">
                <a:solidFill>
                  <a:schemeClr val="hlink"/>
                </a:solidFill>
              </a:rPr>
              <a:t>D</a:t>
            </a:r>
            <a:r>
              <a:rPr lang="en-US" altLang="zh-TW" sz="2400" i="1" baseline="-25000">
                <a:solidFill>
                  <a:schemeClr val="hlink"/>
                </a:solidFill>
              </a:rPr>
              <a:t>i</a:t>
            </a:r>
            <a:r>
              <a:rPr lang="en-US" altLang="zh-TW" sz="2400">
                <a:solidFill>
                  <a:schemeClr val="hlink"/>
                </a:solidFill>
              </a:rPr>
              <a:t>) –Φ(</a:t>
            </a:r>
            <a:r>
              <a:rPr lang="en-US" altLang="zh-TW" sz="2400" i="1">
                <a:solidFill>
                  <a:schemeClr val="hlink"/>
                </a:solidFill>
              </a:rPr>
              <a:t>D</a:t>
            </a:r>
            <a:r>
              <a:rPr lang="en-US" altLang="zh-TW" sz="2400" i="1" baseline="-25000">
                <a:solidFill>
                  <a:schemeClr val="hlink"/>
                </a:solidFill>
              </a:rPr>
              <a:t>i</a:t>
            </a:r>
            <a:r>
              <a:rPr lang="en-US" altLang="zh-TW" sz="2400" baseline="-25000">
                <a:solidFill>
                  <a:schemeClr val="hlink"/>
                </a:solidFill>
              </a:rPr>
              <a:t>–1</a:t>
            </a:r>
            <a:r>
              <a:rPr lang="en-US" altLang="zh-TW" sz="2400">
                <a:solidFill>
                  <a:schemeClr val="hlink"/>
                </a:solidFill>
              </a:rPr>
              <a:t>).</a:t>
            </a:r>
            <a:r>
              <a:rPr lang="en-US" altLang="zh-TW" sz="2400"/>
              <a:t> 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>
                <a:latin typeface="黑体" pitchFamily="49" charset="-122"/>
              </a:rPr>
              <a:t>势能法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B0443CBA-68B5-436F-89BF-B671740214D7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268413"/>
            <a:ext cx="4637088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3348038" y="2349500"/>
            <a:ext cx="12955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hlink"/>
                </a:solidFill>
              </a:rPr>
              <a:t>势能</a:t>
            </a:r>
            <a:r>
              <a:rPr lang="en-US" altLang="zh-TW" sz="2400" dirty="0" err="1">
                <a:solidFill>
                  <a:schemeClr val="hlink"/>
                </a:solidFill>
              </a:rPr>
              <a:t>ΔΦ</a:t>
            </a:r>
            <a:r>
              <a:rPr lang="en-US" altLang="zh-TW" sz="2400" i="1" baseline="-25000" dirty="0" err="1">
                <a:solidFill>
                  <a:schemeClr val="hlink"/>
                </a:solidFill>
              </a:rPr>
              <a:t>i</a:t>
            </a:r>
            <a:endParaRPr lang="en-US" altLang="zh-TW" sz="2400" i="1" baseline="-25000" dirty="0">
              <a:solidFill>
                <a:schemeClr val="hlink"/>
              </a:solidFill>
            </a:endParaRP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1476375" y="3095625"/>
            <a:ext cx="6553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dirty="0"/>
              <a:t>• </a:t>
            </a:r>
            <a:r>
              <a:rPr lang="zh-CN" altLang="en-US" sz="2400" dirty="0"/>
              <a:t>如果</a:t>
            </a:r>
            <a:r>
              <a:rPr lang="zh-TW" altLang="en-US" sz="2400" dirty="0"/>
              <a:t> </a:t>
            </a:r>
            <a:r>
              <a:rPr lang="en-US" altLang="zh-TW" sz="2400" dirty="0" err="1">
                <a:solidFill>
                  <a:schemeClr val="hlink"/>
                </a:solidFill>
              </a:rPr>
              <a:t>ΔΦ</a:t>
            </a:r>
            <a:r>
              <a:rPr lang="en-US" altLang="zh-TW" sz="2400" i="1" baseline="-25000" dirty="0" err="1">
                <a:solidFill>
                  <a:schemeClr val="hlink"/>
                </a:solidFill>
              </a:rPr>
              <a:t>i</a:t>
            </a:r>
            <a:r>
              <a:rPr lang="en-US" altLang="zh-TW" sz="2400" dirty="0">
                <a:solidFill>
                  <a:schemeClr val="hlink"/>
                </a:solidFill>
              </a:rPr>
              <a:t>&gt; 0</a:t>
            </a:r>
            <a:r>
              <a:rPr lang="en-US" altLang="zh-TW" sz="2400" dirty="0"/>
              <a:t>, </a:t>
            </a:r>
            <a:r>
              <a:rPr lang="zh-CN" altLang="en-US" sz="2400" dirty="0"/>
              <a:t>那么</a:t>
            </a:r>
            <a:r>
              <a:rPr lang="zh-TW" altLang="en-US" sz="2400" dirty="0"/>
              <a:t> </a:t>
            </a:r>
            <a:r>
              <a:rPr lang="en-US" altLang="zh-TW" sz="2400" i="1" dirty="0" err="1">
                <a:solidFill>
                  <a:schemeClr val="hlink"/>
                </a:solidFill>
              </a:rPr>
              <a:t>ĉ</a:t>
            </a:r>
            <a:r>
              <a:rPr lang="en-US" altLang="zh-TW" sz="2400" i="1" baseline="-25000" dirty="0" err="1">
                <a:solidFill>
                  <a:schemeClr val="hlink"/>
                </a:solidFill>
              </a:rPr>
              <a:t>i</a:t>
            </a:r>
            <a:r>
              <a:rPr lang="en-US" altLang="zh-TW" sz="2400" dirty="0">
                <a:solidFill>
                  <a:schemeClr val="hlink"/>
                </a:solidFill>
              </a:rPr>
              <a:t>&gt; </a:t>
            </a:r>
            <a:r>
              <a:rPr lang="en-US" altLang="zh-TW" sz="2400" i="1" dirty="0">
                <a:solidFill>
                  <a:schemeClr val="hlink"/>
                </a:solidFill>
              </a:rPr>
              <a:t>c</a:t>
            </a:r>
            <a:r>
              <a:rPr lang="en-US" altLang="zh-TW" sz="2400" i="1" baseline="-25000" dirty="0">
                <a:solidFill>
                  <a:schemeClr val="hlink"/>
                </a:solidFill>
              </a:rPr>
              <a:t>i</a:t>
            </a:r>
            <a:r>
              <a:rPr lang="en-US" altLang="zh-TW" sz="2400" dirty="0"/>
              <a:t>. </a:t>
            </a:r>
            <a:r>
              <a:rPr lang="zh-CN" altLang="en-US" sz="2400" dirty="0"/>
              <a:t>操作</a:t>
            </a:r>
            <a:r>
              <a:rPr lang="zh-TW" altLang="en-US" sz="2400" dirty="0"/>
              <a:t> </a:t>
            </a:r>
            <a:r>
              <a:rPr lang="en-US" altLang="zh-TW" sz="2400" i="1" dirty="0" err="1">
                <a:solidFill>
                  <a:schemeClr val="hlink"/>
                </a:solidFill>
              </a:rPr>
              <a:t>i</a:t>
            </a:r>
            <a:r>
              <a:rPr lang="en-US" altLang="zh-TW" sz="2400" i="1" dirty="0">
                <a:solidFill>
                  <a:schemeClr val="hlink"/>
                </a:solidFill>
              </a:rPr>
              <a:t> </a:t>
            </a:r>
            <a:r>
              <a:rPr lang="zh-CN" altLang="en-US" sz="2400" dirty="0"/>
              <a:t>在数据结构中存储势能以备后用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• </a:t>
            </a:r>
            <a:r>
              <a:rPr lang="zh-CN" altLang="en-US" sz="2400" dirty="0"/>
              <a:t>如果</a:t>
            </a:r>
            <a:r>
              <a:rPr lang="zh-TW" altLang="en-US" sz="2400" dirty="0"/>
              <a:t> </a:t>
            </a:r>
            <a:r>
              <a:rPr lang="en-US" altLang="zh-TW" sz="2400" dirty="0" err="1">
                <a:solidFill>
                  <a:schemeClr val="hlink"/>
                </a:solidFill>
              </a:rPr>
              <a:t>ΔΦ</a:t>
            </a:r>
            <a:r>
              <a:rPr lang="en-US" altLang="zh-TW" sz="2400" i="1" baseline="-25000" dirty="0" err="1">
                <a:solidFill>
                  <a:schemeClr val="hlink"/>
                </a:solidFill>
              </a:rPr>
              <a:t>i</a:t>
            </a:r>
            <a:r>
              <a:rPr lang="en-US" altLang="zh-TW" sz="2400" dirty="0">
                <a:solidFill>
                  <a:schemeClr val="hlink"/>
                </a:solidFill>
              </a:rPr>
              <a:t>&lt; 0</a:t>
            </a:r>
            <a:r>
              <a:rPr lang="en-US" altLang="zh-TW" sz="2400" dirty="0"/>
              <a:t>, </a:t>
            </a:r>
            <a:r>
              <a:rPr lang="zh-CN" altLang="en-US" sz="2400" dirty="0"/>
              <a:t>那么</a:t>
            </a:r>
            <a:r>
              <a:rPr lang="zh-TW" altLang="en-US" sz="2400" dirty="0"/>
              <a:t> </a:t>
            </a:r>
            <a:r>
              <a:rPr lang="en-US" altLang="zh-TW" sz="2400" i="1" dirty="0" err="1">
                <a:solidFill>
                  <a:schemeClr val="hlink"/>
                </a:solidFill>
              </a:rPr>
              <a:t>ĉ</a:t>
            </a:r>
            <a:r>
              <a:rPr lang="en-US" altLang="zh-TW" sz="2400" i="1" baseline="-25000" dirty="0" err="1">
                <a:solidFill>
                  <a:schemeClr val="hlink"/>
                </a:solidFill>
              </a:rPr>
              <a:t>i</a:t>
            </a:r>
            <a:r>
              <a:rPr lang="en-US" altLang="zh-TW" sz="2400" dirty="0">
                <a:solidFill>
                  <a:schemeClr val="hlink"/>
                </a:solidFill>
              </a:rPr>
              <a:t>&lt; </a:t>
            </a:r>
            <a:r>
              <a:rPr lang="en-US" altLang="zh-TW" sz="2400" i="1" dirty="0">
                <a:solidFill>
                  <a:schemeClr val="hlink"/>
                </a:solidFill>
              </a:rPr>
              <a:t>c</a:t>
            </a:r>
            <a:r>
              <a:rPr lang="en-US" altLang="zh-TW" sz="2400" i="1" baseline="-25000" dirty="0">
                <a:solidFill>
                  <a:schemeClr val="hlink"/>
                </a:solidFill>
              </a:rPr>
              <a:t>i</a:t>
            </a:r>
            <a:r>
              <a:rPr lang="en-US" altLang="zh-TW" sz="2400" dirty="0"/>
              <a:t>. </a:t>
            </a:r>
            <a:r>
              <a:rPr lang="zh-CN" altLang="en-US" sz="2400" dirty="0"/>
              <a:t>数据结构将存储的势能取出付操作</a:t>
            </a:r>
            <a:r>
              <a:rPr lang="en-US" altLang="zh-TW" sz="2400" i="1" dirty="0" err="1">
                <a:solidFill>
                  <a:schemeClr val="hlink"/>
                </a:solidFill>
              </a:rPr>
              <a:t>i</a:t>
            </a:r>
            <a:r>
              <a:rPr lang="zh-CN" altLang="en-US" sz="2400" dirty="0"/>
              <a:t>的代价。</a:t>
            </a:r>
            <a:endParaRPr lang="zh-TW" altLang="en-US" sz="24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>
                <a:latin typeface="黑体" pitchFamily="49" charset="-122"/>
              </a:rPr>
              <a:t>理解势能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BB8095C1-FD97-4790-B603-1CA5434F0994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1116013" y="2060575"/>
            <a:ext cx="734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i="1">
                <a:solidFill>
                  <a:schemeClr val="hlink"/>
                </a:solidFill>
              </a:rPr>
              <a:t>n</a:t>
            </a:r>
            <a:r>
              <a:rPr lang="en-US" altLang="zh-TW" sz="2400" i="1"/>
              <a:t> </a:t>
            </a:r>
            <a:r>
              <a:rPr lang="zh-CN" altLang="en-US" sz="2400"/>
              <a:t>个操作的平摊代价之和为</a:t>
            </a:r>
            <a:endParaRPr lang="zh-TW" altLang="en-US" sz="2400"/>
          </a:p>
        </p:txBody>
      </p:sp>
      <p:pic>
        <p:nvPicPr>
          <p:cNvPr id="286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636838"/>
            <a:ext cx="5799138" cy="126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1800225" y="40767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两边求和。</a:t>
            </a:r>
            <a:endParaRPr lang="zh-TW" altLang="en-US" sz="240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>
                <a:latin typeface="黑体" pitchFamily="49" charset="-122"/>
              </a:rPr>
              <a:t>平摊代价之和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29DFCE4-F2EE-4A65-AE93-F4A4C8DA6312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636838"/>
            <a:ext cx="5799138" cy="126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898900"/>
            <a:ext cx="4378325" cy="118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1116013" y="2060575"/>
            <a:ext cx="734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i="1">
                <a:solidFill>
                  <a:schemeClr val="hlink"/>
                </a:solidFill>
              </a:rPr>
              <a:t>n</a:t>
            </a:r>
            <a:r>
              <a:rPr lang="en-US" altLang="zh-TW" sz="2400" i="1"/>
              <a:t> </a:t>
            </a:r>
            <a:r>
              <a:rPr lang="zh-CN" altLang="en-US" sz="2400"/>
              <a:t>个操作的平摊代价之和为</a:t>
            </a:r>
            <a:endParaRPr lang="zh-TW" altLang="en-US" sz="240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>
                <a:latin typeface="黑体" pitchFamily="49" charset="-122"/>
              </a:rPr>
              <a:t>平摊代价之和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F4EFC01-EC46-4277-9799-E5F5F7B9036B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044575" y="1917700"/>
            <a:ext cx="7056438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CC3300"/>
                </a:solidFill>
                <a:latin typeface="宋体" charset="-122"/>
                <a:ea typeface="宋体" charset="-122"/>
              </a:rPr>
              <a:t>目标</a:t>
            </a:r>
            <a:r>
              <a:rPr lang="en-US" altLang="zh-TW" sz="2400" b="1" dirty="0">
                <a:solidFill>
                  <a:srgbClr val="CC3300"/>
                </a:solidFill>
                <a:latin typeface="宋体" charset="-122"/>
                <a:ea typeface="宋体" charset="-122"/>
              </a:rPr>
              <a:t>:</a:t>
            </a:r>
            <a:r>
              <a:rPr lang="en-US" altLang="zh-TW" sz="2400" b="1" dirty="0">
                <a:latin typeface="宋体" charset="-122"/>
                <a:ea typeface="宋体" charset="-122"/>
              </a:rPr>
              <a:t> </a:t>
            </a:r>
            <a:r>
              <a:rPr lang="zh-CN" altLang="en-US" sz="2400" b="1" dirty="0">
                <a:latin typeface="宋体" charset="-122"/>
                <a:ea typeface="宋体" charset="-122"/>
              </a:rPr>
              <a:t>使表尽可能的小，但是还足够大不会溢出（或者变为低效率）</a:t>
            </a:r>
            <a:r>
              <a:rPr lang="zh-CN" altLang="en-US" sz="2400" dirty="0">
                <a:latin typeface="宋体" charset="-122"/>
                <a:ea typeface="宋体" charset="-122"/>
              </a:rPr>
              <a:t>。</a:t>
            </a:r>
            <a:r>
              <a:rPr lang="zh-TW" altLang="en-US" sz="2400" dirty="0">
                <a:latin typeface="宋体" charset="-122"/>
                <a:ea typeface="宋体" charset="-122"/>
              </a:rPr>
              <a:t> </a:t>
            </a:r>
          </a:p>
          <a:p>
            <a:r>
              <a:rPr lang="zh-CN" altLang="en-US" sz="2400" b="1" dirty="0">
                <a:solidFill>
                  <a:srgbClr val="CC3300"/>
                </a:solidFill>
                <a:latin typeface="宋体" charset="-122"/>
                <a:ea typeface="宋体" charset="-122"/>
              </a:rPr>
              <a:t>问题</a:t>
            </a:r>
            <a:r>
              <a:rPr lang="en-US" altLang="zh-TW" sz="2400" b="1" dirty="0">
                <a:solidFill>
                  <a:srgbClr val="CC3300"/>
                </a:solidFill>
                <a:latin typeface="宋体" charset="-122"/>
                <a:ea typeface="宋体" charset="-122"/>
              </a:rPr>
              <a:t>:</a:t>
            </a:r>
            <a:r>
              <a:rPr lang="en-US" altLang="zh-TW" sz="2400" b="1" dirty="0">
                <a:latin typeface="宋体" charset="-122"/>
                <a:ea typeface="宋体" charset="-122"/>
              </a:rPr>
              <a:t> </a:t>
            </a:r>
            <a:r>
              <a:rPr lang="zh-CN" altLang="en-US" sz="2400" b="1" dirty="0">
                <a:latin typeface="宋体" charset="-122"/>
                <a:ea typeface="宋体" charset="-122"/>
              </a:rPr>
              <a:t>如果我们不能预先知道合适的大小应该怎么办</a:t>
            </a:r>
            <a:r>
              <a:rPr lang="zh-CN" altLang="en-US" sz="2400" b="1" dirty="0"/>
              <a:t>？</a:t>
            </a:r>
            <a:r>
              <a:rPr lang="en-US" altLang="zh-CN" sz="2400" dirty="0"/>
              <a:t> </a:t>
            </a:r>
            <a:r>
              <a:rPr lang="zh-TW" altLang="en-US" sz="2400" dirty="0"/>
              <a:t> </a:t>
            </a:r>
          </a:p>
          <a:p>
            <a:r>
              <a:rPr lang="zh-CN" altLang="en-US" sz="2400" b="1" dirty="0">
                <a:solidFill>
                  <a:srgbClr val="CC3300"/>
                </a:solidFill>
              </a:rPr>
              <a:t>答案</a:t>
            </a:r>
            <a:r>
              <a:rPr lang="en-US" altLang="zh-TW" sz="2400" b="1" dirty="0">
                <a:solidFill>
                  <a:srgbClr val="CC3300"/>
                </a:solidFill>
              </a:rPr>
              <a:t>:</a:t>
            </a:r>
            <a:r>
              <a:rPr lang="zh-CN" altLang="en-US" sz="2400" b="1" i="1" dirty="0">
                <a:solidFill>
                  <a:srgbClr val="CC3300"/>
                </a:solidFill>
                <a:latin typeface="宋体" charset="-122"/>
                <a:ea typeface="宋体" charset="-122"/>
              </a:rPr>
              <a:t>动态表</a:t>
            </a:r>
            <a:r>
              <a:rPr lang="en-US" altLang="zh-TW" sz="2400" b="1" i="1" dirty="0">
                <a:solidFill>
                  <a:srgbClr val="CC3300"/>
                </a:solidFill>
                <a:latin typeface="宋体" charset="-122"/>
                <a:ea typeface="宋体" charset="-122"/>
              </a:rPr>
              <a:t>.</a:t>
            </a:r>
            <a:endParaRPr lang="en-US" altLang="zh-TW" sz="2400" dirty="0">
              <a:solidFill>
                <a:srgbClr val="CC3300"/>
              </a:solidFill>
              <a:latin typeface="宋体" charset="-122"/>
              <a:ea typeface="宋体" charset="-122"/>
            </a:endParaRPr>
          </a:p>
          <a:p>
            <a:r>
              <a:rPr lang="zh-CN" altLang="en-US" sz="2400" b="1" dirty="0">
                <a:solidFill>
                  <a:srgbClr val="CC3300"/>
                </a:solidFill>
                <a:latin typeface="宋体" charset="-122"/>
                <a:ea typeface="宋体" charset="-122"/>
              </a:rPr>
              <a:t>思路</a:t>
            </a:r>
            <a:r>
              <a:rPr lang="en-US" altLang="zh-TW" sz="2400" b="1" dirty="0">
                <a:solidFill>
                  <a:srgbClr val="CC3300"/>
                </a:solidFill>
                <a:latin typeface="宋体" charset="-122"/>
                <a:ea typeface="宋体" charset="-122"/>
              </a:rPr>
              <a:t>:</a:t>
            </a:r>
            <a:r>
              <a:rPr lang="en-US" altLang="zh-TW" sz="2400" b="1" dirty="0">
                <a:latin typeface="宋体" charset="-122"/>
                <a:ea typeface="宋体" charset="-122"/>
              </a:rPr>
              <a:t> </a:t>
            </a:r>
            <a:r>
              <a:rPr lang="zh-CN" altLang="en-US" sz="2400" b="1" dirty="0">
                <a:latin typeface="宋体" charset="-122"/>
                <a:ea typeface="宋体" charset="-122"/>
              </a:rPr>
              <a:t>每当表溢出的时候，通过分配（用</a:t>
            </a:r>
            <a:r>
              <a:rPr lang="en-US" altLang="zh-TW" sz="2400" b="1" dirty="0" err="1">
                <a:solidFill>
                  <a:srgbClr val="CC3300"/>
                </a:solidFill>
                <a:latin typeface="宋体" charset="-122"/>
                <a:ea typeface="宋体" charset="-122"/>
              </a:rPr>
              <a:t>malloc</a:t>
            </a:r>
            <a:r>
              <a:rPr lang="zh-CN" altLang="en-US" sz="2400" b="1" dirty="0">
                <a:latin typeface="宋体" charset="-122"/>
                <a:ea typeface="宋体" charset="-122"/>
              </a:rPr>
              <a:t>或者</a:t>
            </a:r>
            <a:r>
              <a:rPr lang="zh-TW" altLang="en-US" sz="2400" dirty="0">
                <a:latin typeface="宋体" charset="-122"/>
                <a:ea typeface="宋体" charset="-122"/>
              </a:rPr>
              <a:t> </a:t>
            </a:r>
            <a:r>
              <a:rPr lang="en-US" altLang="zh-TW" sz="2400" b="1" dirty="0">
                <a:solidFill>
                  <a:srgbClr val="CC3300"/>
                </a:solidFill>
                <a:latin typeface="宋体" charset="-122"/>
                <a:ea typeface="宋体" charset="-122"/>
              </a:rPr>
              <a:t>new</a:t>
            </a:r>
            <a:r>
              <a:rPr lang="zh-CN" altLang="en-US" sz="2400" b="1" dirty="0">
                <a:latin typeface="宋体" charset="-122"/>
                <a:ea typeface="宋体" charset="-122"/>
              </a:rPr>
              <a:t>）一个新的更大表使其增长。将原来表中的所有项都移动到新表中，然后释放旧表的内存。</a:t>
            </a:r>
            <a:endParaRPr lang="zh-TW" altLang="en-US" sz="2400" dirty="0">
              <a:latin typeface="宋体" charset="-122"/>
              <a:ea typeface="宋体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>
                <a:latin typeface="黑体" pitchFamily="49" charset="-122"/>
              </a:rPr>
              <a:t>哈希表应该多大</a:t>
            </a:r>
            <a:r>
              <a:rPr lang="en-US" altLang="zh-TW" dirty="0">
                <a:latin typeface="黑体" pitchFamily="49" charset="-122"/>
              </a:rPr>
              <a:t>?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D7618EF-91F2-4484-9CCF-AB5882E33FD3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349500"/>
            <a:ext cx="5799138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611563"/>
            <a:ext cx="4378325" cy="118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3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4797425"/>
            <a:ext cx="5842000" cy="129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1116013" y="1916113"/>
            <a:ext cx="734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i="1">
                <a:solidFill>
                  <a:schemeClr val="hlink"/>
                </a:solidFill>
              </a:rPr>
              <a:t>n</a:t>
            </a:r>
            <a:r>
              <a:rPr lang="en-US" altLang="zh-TW" sz="2400" i="1"/>
              <a:t> </a:t>
            </a:r>
            <a:r>
              <a:rPr lang="zh-CN" altLang="en-US" sz="2400"/>
              <a:t>个操作的平摊代价之和为</a:t>
            </a:r>
            <a:endParaRPr lang="zh-TW" altLang="en-US" sz="240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>
                <a:latin typeface="黑体" pitchFamily="49" charset="-122"/>
              </a:rPr>
              <a:t>平摊代价之和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6483DD6-54E0-4C12-A1BF-2640BCA69826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755650" y="1484313"/>
            <a:ext cx="6696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定义在</a:t>
            </a:r>
            <a:r>
              <a:rPr lang="en-US" altLang="zh-TW" sz="2400"/>
              <a:t>i</a:t>
            </a:r>
            <a:r>
              <a:rPr lang="zh-CN" altLang="en-US" sz="2400"/>
              <a:t>第个插入后表的势能为</a:t>
            </a:r>
            <a:r>
              <a:rPr lang="en-US" altLang="zh-CN" sz="2400"/>
              <a:t> </a:t>
            </a:r>
            <a:r>
              <a:rPr lang="zh-TW" altLang="en-US" sz="2400"/>
              <a:t>                                    </a:t>
            </a:r>
            <a:r>
              <a:rPr lang="en-US" altLang="zh-TW" sz="2400"/>
              <a:t>(</a:t>
            </a:r>
            <a:r>
              <a:rPr lang="zh-CN" altLang="en-US" sz="2400"/>
              <a:t>假设</a:t>
            </a:r>
            <a:r>
              <a:rPr lang="zh-TW" altLang="en-US" sz="2400"/>
              <a:t> </a:t>
            </a:r>
          </a:p>
          <a:p>
            <a:r>
              <a:rPr lang="zh-TW" altLang="en-US" sz="2400"/>
              <a:t>     </a:t>
            </a:r>
          </a:p>
        </p:txBody>
      </p:sp>
      <p:pic>
        <p:nvPicPr>
          <p:cNvPr id="317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484313"/>
            <a:ext cx="2665412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5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920875"/>
            <a:ext cx="14541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755650" y="2852738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Note:</a:t>
            </a:r>
          </a:p>
        </p:txBody>
      </p:sp>
      <p:pic>
        <p:nvPicPr>
          <p:cNvPr id="3175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284538"/>
            <a:ext cx="3389313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755650" y="4221163"/>
            <a:ext cx="882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CC3300"/>
                </a:solidFill>
              </a:rPr>
              <a:t>例子</a:t>
            </a:r>
            <a:r>
              <a:rPr lang="en-US" altLang="zh-TW" sz="2400" b="1">
                <a:solidFill>
                  <a:srgbClr val="CC3300"/>
                </a:solidFill>
              </a:rPr>
              <a:t>:</a:t>
            </a:r>
          </a:p>
        </p:txBody>
      </p:sp>
      <p:pic>
        <p:nvPicPr>
          <p:cNvPr id="31759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724400"/>
            <a:ext cx="4421188" cy="137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60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652963"/>
            <a:ext cx="2959100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4787900" y="5445125"/>
            <a:ext cx="1468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记账法</a:t>
            </a:r>
            <a:r>
              <a:rPr lang="zh-TW" altLang="en-US" sz="2800"/>
              <a:t> </a:t>
            </a:r>
            <a:r>
              <a:rPr lang="en-US" altLang="zh-TW" sz="2800"/>
              <a:t>)</a:t>
            </a: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>
                <a:latin typeface="黑体" pitchFamily="49" charset="-122"/>
              </a:rPr>
              <a:t>表倍增的势能分析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318BF46-47B6-4CFB-96BF-A6EF9AC5443E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31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133600"/>
            <a:ext cx="43783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827088" y="1557338"/>
            <a:ext cx="610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第</a:t>
            </a:r>
            <a:r>
              <a:rPr lang="en-US" altLang="zh-TW" sz="2400" i="1"/>
              <a:t>i </a:t>
            </a:r>
            <a:r>
              <a:rPr lang="zh-CN" altLang="en-US" sz="2400"/>
              <a:t>个插入的平摊代价是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>
                <a:latin typeface="黑体" pitchFamily="49" charset="-122"/>
              </a:rPr>
              <a:t>平摊代价分析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306A2B2-E52C-4BAB-8498-BFA4F2DF6139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0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133600"/>
            <a:ext cx="43783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80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924175"/>
            <a:ext cx="1065213" cy="113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80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2852738"/>
            <a:ext cx="419100" cy="120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805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4292600"/>
            <a:ext cx="5799137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827088" y="1557338"/>
            <a:ext cx="610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第</a:t>
            </a:r>
            <a:r>
              <a:rPr lang="en-US" altLang="zh-TW" sz="2400" i="1"/>
              <a:t>i </a:t>
            </a:r>
            <a:r>
              <a:rPr lang="zh-CN" altLang="en-US" sz="2400"/>
              <a:t>个插入的平摊代价是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2555875" y="2997200"/>
            <a:ext cx="323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如果</a:t>
            </a:r>
            <a:r>
              <a:rPr lang="zh-TW" altLang="en-US" sz="2400"/>
              <a:t> </a:t>
            </a:r>
            <a:r>
              <a:rPr lang="en-US" altLang="zh-TW" sz="2400" i="1"/>
              <a:t>i </a:t>
            </a:r>
            <a:r>
              <a:rPr lang="en-US" altLang="zh-TW" sz="2400"/>
              <a:t>–1</a:t>
            </a:r>
            <a:r>
              <a:rPr lang="zh-CN" altLang="en-US" sz="2400"/>
              <a:t>刚好是</a:t>
            </a:r>
            <a:r>
              <a:rPr lang="zh-TW" altLang="en-US" sz="2400"/>
              <a:t> </a:t>
            </a:r>
            <a:r>
              <a:rPr lang="en-US" altLang="zh-TW" sz="2400"/>
              <a:t>2</a:t>
            </a:r>
            <a:r>
              <a:rPr lang="zh-CN" altLang="en-US" sz="2400"/>
              <a:t>的幂</a:t>
            </a:r>
            <a:r>
              <a:rPr lang="en-US" altLang="zh-TW" sz="2400"/>
              <a:t>,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2555875" y="3500438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其他</a:t>
            </a:r>
            <a:r>
              <a:rPr lang="en-US" altLang="zh-TW" sz="2400"/>
              <a:t>;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>
                <a:latin typeface="黑体" pitchFamily="49" charset="-122"/>
              </a:rPr>
              <a:t>平摊代价分析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CBA8C286-E001-4027-9E4C-DE58D17621AE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33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827088" y="1557338"/>
            <a:ext cx="610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第</a:t>
            </a:r>
            <a:r>
              <a:rPr lang="en-US" altLang="zh-TW" sz="2400" i="1"/>
              <a:t>i </a:t>
            </a:r>
            <a:r>
              <a:rPr lang="zh-CN" altLang="en-US" sz="2400"/>
              <a:t>个插入的平摊代价是</a:t>
            </a:r>
          </a:p>
        </p:txBody>
      </p:sp>
      <p:pic>
        <p:nvPicPr>
          <p:cNvPr id="3482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989138"/>
            <a:ext cx="43783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563813"/>
            <a:ext cx="1065213" cy="113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2555875" y="2636838"/>
            <a:ext cx="323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如果</a:t>
            </a:r>
            <a:r>
              <a:rPr lang="zh-TW" altLang="en-US" sz="2400"/>
              <a:t> </a:t>
            </a:r>
            <a:r>
              <a:rPr lang="en-US" altLang="zh-TW" sz="2400" i="1"/>
              <a:t>i </a:t>
            </a:r>
            <a:r>
              <a:rPr lang="en-US" altLang="zh-TW" sz="2400"/>
              <a:t>–1</a:t>
            </a:r>
            <a:r>
              <a:rPr lang="zh-CN" altLang="en-US" sz="2400"/>
              <a:t>刚好是</a:t>
            </a:r>
            <a:r>
              <a:rPr lang="zh-TW" altLang="en-US" sz="2400"/>
              <a:t> </a:t>
            </a:r>
            <a:r>
              <a:rPr lang="en-US" altLang="zh-TW" sz="2400"/>
              <a:t>2</a:t>
            </a:r>
            <a:r>
              <a:rPr lang="zh-CN" altLang="en-US" sz="2400"/>
              <a:t>的幂</a:t>
            </a:r>
            <a:r>
              <a:rPr lang="en-US" altLang="zh-TW" sz="2400"/>
              <a:t>,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2555875" y="314007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其他</a:t>
            </a:r>
            <a:r>
              <a:rPr lang="en-US" altLang="zh-TW" sz="2400"/>
              <a:t>;</a:t>
            </a:r>
          </a:p>
        </p:txBody>
      </p:sp>
      <p:pic>
        <p:nvPicPr>
          <p:cNvPr id="3482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2492375"/>
            <a:ext cx="419100" cy="120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9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789363"/>
            <a:ext cx="5799137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30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4308475"/>
            <a:ext cx="1065213" cy="113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2628900" y="4381500"/>
            <a:ext cx="323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如果</a:t>
            </a:r>
            <a:r>
              <a:rPr lang="zh-TW" altLang="en-US" sz="2400"/>
              <a:t> </a:t>
            </a:r>
            <a:r>
              <a:rPr lang="en-US" altLang="zh-TW" sz="2400" i="1"/>
              <a:t>i </a:t>
            </a:r>
            <a:r>
              <a:rPr lang="en-US" altLang="zh-TW" sz="2400"/>
              <a:t>–</a:t>
            </a:r>
            <a:r>
              <a:rPr lang="en-US" altLang="zh-CN" sz="2400"/>
              <a:t>1</a:t>
            </a:r>
            <a:r>
              <a:rPr lang="zh-CN" altLang="en-US" sz="2400"/>
              <a:t>刚好是</a:t>
            </a:r>
            <a:r>
              <a:rPr lang="zh-TW" altLang="en-US" sz="2400"/>
              <a:t> </a:t>
            </a:r>
            <a:r>
              <a:rPr lang="en-US" altLang="zh-TW" sz="2400"/>
              <a:t>2</a:t>
            </a:r>
            <a:r>
              <a:rPr lang="zh-CN" altLang="en-US" sz="2400"/>
              <a:t>的幂</a:t>
            </a:r>
            <a:r>
              <a:rPr lang="en-US" altLang="zh-TW" sz="2400"/>
              <a:t>,</a:t>
            </a: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2628900" y="4884738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其他</a:t>
            </a:r>
            <a:r>
              <a:rPr lang="en-US" altLang="zh-TW" sz="2400"/>
              <a:t>;</a:t>
            </a:r>
          </a:p>
        </p:txBody>
      </p:sp>
      <p:pic>
        <p:nvPicPr>
          <p:cNvPr id="34833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75" y="4237038"/>
            <a:ext cx="419100" cy="120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34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5607050"/>
            <a:ext cx="36893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2555875" y="2638425"/>
            <a:ext cx="323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如果</a:t>
            </a:r>
            <a:r>
              <a:rPr lang="zh-TW" altLang="en-US" sz="2400"/>
              <a:t> </a:t>
            </a:r>
            <a:r>
              <a:rPr lang="en-US" altLang="zh-TW" sz="2400" i="1"/>
              <a:t>i </a:t>
            </a:r>
            <a:r>
              <a:rPr lang="en-US" altLang="zh-TW" sz="2400"/>
              <a:t>–1</a:t>
            </a:r>
            <a:r>
              <a:rPr lang="zh-CN" altLang="en-US" sz="2400"/>
              <a:t>刚好是</a:t>
            </a:r>
            <a:r>
              <a:rPr lang="zh-TW" altLang="en-US" sz="2400"/>
              <a:t> </a:t>
            </a:r>
            <a:r>
              <a:rPr lang="en-US" altLang="zh-TW" sz="2400"/>
              <a:t>2</a:t>
            </a:r>
            <a:r>
              <a:rPr lang="zh-CN" altLang="en-US" sz="2400"/>
              <a:t>的幂</a:t>
            </a:r>
            <a:r>
              <a:rPr lang="en-US" altLang="zh-TW" sz="2400"/>
              <a:t>,</a:t>
            </a:r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2555875" y="3141663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其他</a:t>
            </a:r>
            <a:r>
              <a:rPr lang="en-US" altLang="zh-TW" sz="2400"/>
              <a:t>;</a:t>
            </a: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>
                <a:latin typeface="黑体" pitchFamily="49" charset="-122"/>
              </a:rPr>
              <a:t>平摊代价计算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98A1D8A-5EBC-41CF-A53A-A351B7144123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34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900113" y="1484313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CC3300"/>
                </a:solidFill>
              </a:rPr>
              <a:t>情况</a:t>
            </a:r>
            <a:r>
              <a:rPr lang="zh-TW" altLang="en-US" sz="2400" b="1">
                <a:solidFill>
                  <a:srgbClr val="CC3300"/>
                </a:solidFill>
              </a:rPr>
              <a:t> </a:t>
            </a:r>
            <a:r>
              <a:rPr lang="en-US" altLang="zh-TW" sz="2400" b="1">
                <a:solidFill>
                  <a:srgbClr val="CC3300"/>
                </a:solidFill>
              </a:rPr>
              <a:t>1:</a:t>
            </a:r>
            <a:r>
              <a:rPr lang="en-US" altLang="zh-TW" sz="2400" b="1"/>
              <a:t> </a:t>
            </a:r>
            <a:r>
              <a:rPr lang="en-US" altLang="zh-TW" sz="2400" i="1">
                <a:solidFill>
                  <a:schemeClr val="hlink"/>
                </a:solidFill>
              </a:rPr>
              <a:t>i </a:t>
            </a:r>
            <a:r>
              <a:rPr lang="en-US" altLang="zh-TW" sz="2400">
                <a:solidFill>
                  <a:schemeClr val="hlink"/>
                </a:solidFill>
              </a:rPr>
              <a:t>–1</a:t>
            </a:r>
            <a:r>
              <a:rPr lang="en-US" altLang="zh-TW" sz="2400"/>
              <a:t> </a:t>
            </a:r>
            <a:r>
              <a:rPr lang="zh-CN" altLang="en-US" sz="2400"/>
              <a:t>刚好为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chemeClr val="hlink"/>
                </a:solidFill>
              </a:rPr>
              <a:t>2</a:t>
            </a:r>
            <a:r>
              <a:rPr lang="zh-CN" altLang="en-US" sz="2400"/>
              <a:t>的幂。</a:t>
            </a:r>
            <a:endParaRPr lang="zh-TW" altLang="en-US" sz="2400"/>
          </a:p>
        </p:txBody>
      </p:sp>
      <p:pic>
        <p:nvPicPr>
          <p:cNvPr id="3584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060575"/>
            <a:ext cx="4421187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>
                <a:latin typeface="黑体" pitchFamily="49" charset="-122"/>
              </a:rPr>
              <a:t>平摊代价计算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543723F-98DC-4111-8722-F13741377D07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35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7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060575"/>
            <a:ext cx="4421187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636838"/>
            <a:ext cx="4378325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900113" y="1484313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CC3300"/>
                </a:solidFill>
              </a:rPr>
              <a:t>情况</a:t>
            </a:r>
            <a:r>
              <a:rPr lang="zh-TW" altLang="en-US" sz="2400" b="1">
                <a:solidFill>
                  <a:srgbClr val="CC3300"/>
                </a:solidFill>
              </a:rPr>
              <a:t> </a:t>
            </a:r>
            <a:r>
              <a:rPr lang="en-US" altLang="zh-TW" sz="2400" b="1">
                <a:solidFill>
                  <a:srgbClr val="CC3300"/>
                </a:solidFill>
              </a:rPr>
              <a:t>1:</a:t>
            </a:r>
            <a:r>
              <a:rPr lang="en-US" altLang="zh-TW" sz="2400" b="1"/>
              <a:t> </a:t>
            </a:r>
            <a:r>
              <a:rPr lang="en-US" altLang="zh-TW" sz="2400" i="1">
                <a:solidFill>
                  <a:schemeClr val="hlink"/>
                </a:solidFill>
              </a:rPr>
              <a:t>i </a:t>
            </a:r>
            <a:r>
              <a:rPr lang="en-US" altLang="zh-TW" sz="2400">
                <a:solidFill>
                  <a:schemeClr val="hlink"/>
                </a:solidFill>
              </a:rPr>
              <a:t>–1</a:t>
            </a:r>
            <a:r>
              <a:rPr lang="en-US" altLang="zh-TW" sz="2400"/>
              <a:t> </a:t>
            </a:r>
            <a:r>
              <a:rPr lang="zh-CN" altLang="en-US" sz="2400"/>
              <a:t>刚好为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chemeClr val="hlink"/>
                </a:solidFill>
              </a:rPr>
              <a:t>2</a:t>
            </a:r>
            <a:r>
              <a:rPr lang="zh-CN" altLang="en-US" sz="2400"/>
              <a:t>的幂。</a:t>
            </a:r>
            <a:endParaRPr lang="zh-TW" altLang="en-US" sz="240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>
                <a:latin typeface="黑体" pitchFamily="49" charset="-122"/>
              </a:rPr>
              <a:t>平摊代价计算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DFF4C57F-58B2-48DF-A88B-B38F04AB93DE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36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060575"/>
            <a:ext cx="4421187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636838"/>
            <a:ext cx="4378325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3" y="3170238"/>
            <a:ext cx="37322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900113" y="1484313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CC3300"/>
                </a:solidFill>
              </a:rPr>
              <a:t>情况</a:t>
            </a:r>
            <a:r>
              <a:rPr lang="zh-TW" altLang="en-US" sz="2400" b="1">
                <a:solidFill>
                  <a:srgbClr val="CC3300"/>
                </a:solidFill>
              </a:rPr>
              <a:t> </a:t>
            </a:r>
            <a:r>
              <a:rPr lang="en-US" altLang="zh-TW" sz="2400" b="1">
                <a:solidFill>
                  <a:srgbClr val="CC3300"/>
                </a:solidFill>
              </a:rPr>
              <a:t>1:</a:t>
            </a:r>
            <a:r>
              <a:rPr lang="en-US" altLang="zh-TW" sz="2400" b="1"/>
              <a:t> </a:t>
            </a:r>
            <a:r>
              <a:rPr lang="en-US" altLang="zh-TW" sz="2400" i="1">
                <a:solidFill>
                  <a:schemeClr val="hlink"/>
                </a:solidFill>
              </a:rPr>
              <a:t>i </a:t>
            </a:r>
            <a:r>
              <a:rPr lang="en-US" altLang="zh-TW" sz="2400">
                <a:solidFill>
                  <a:schemeClr val="hlink"/>
                </a:solidFill>
              </a:rPr>
              <a:t>–1</a:t>
            </a:r>
            <a:r>
              <a:rPr lang="en-US" altLang="zh-TW" sz="2400"/>
              <a:t> </a:t>
            </a:r>
            <a:r>
              <a:rPr lang="zh-CN" altLang="en-US" sz="2400"/>
              <a:t>刚好为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chemeClr val="hlink"/>
                </a:solidFill>
              </a:rPr>
              <a:t>2</a:t>
            </a:r>
            <a:r>
              <a:rPr lang="zh-CN" altLang="en-US" sz="2400"/>
              <a:t>的幂。</a:t>
            </a:r>
            <a:endParaRPr lang="zh-TW" altLang="en-US" sz="240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>
                <a:latin typeface="黑体" pitchFamily="49" charset="-122"/>
              </a:rPr>
              <a:t>平摊代价计算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D8C0727-BCE8-4E25-8111-2672D1A026EA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37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3716338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26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060575"/>
            <a:ext cx="4421187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27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636838"/>
            <a:ext cx="4378325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28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3" y="3170238"/>
            <a:ext cx="37322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900113" y="1484313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CC3300"/>
                </a:solidFill>
              </a:rPr>
              <a:t>情况</a:t>
            </a:r>
            <a:r>
              <a:rPr lang="zh-TW" altLang="en-US" sz="2400" b="1">
                <a:solidFill>
                  <a:srgbClr val="CC3300"/>
                </a:solidFill>
              </a:rPr>
              <a:t> </a:t>
            </a:r>
            <a:r>
              <a:rPr lang="en-US" altLang="zh-TW" sz="2400" b="1">
                <a:solidFill>
                  <a:srgbClr val="CC3300"/>
                </a:solidFill>
              </a:rPr>
              <a:t>1:</a:t>
            </a:r>
            <a:r>
              <a:rPr lang="en-US" altLang="zh-TW" sz="2400" b="1"/>
              <a:t> </a:t>
            </a:r>
            <a:r>
              <a:rPr lang="en-US" altLang="zh-TW" sz="2400" i="1">
                <a:solidFill>
                  <a:schemeClr val="hlink"/>
                </a:solidFill>
              </a:rPr>
              <a:t>i </a:t>
            </a:r>
            <a:r>
              <a:rPr lang="en-US" altLang="zh-TW" sz="2400">
                <a:solidFill>
                  <a:schemeClr val="hlink"/>
                </a:solidFill>
              </a:rPr>
              <a:t>–1</a:t>
            </a:r>
            <a:r>
              <a:rPr lang="en-US" altLang="zh-TW" sz="2400"/>
              <a:t> </a:t>
            </a:r>
            <a:r>
              <a:rPr lang="zh-CN" altLang="en-US" sz="2400"/>
              <a:t>刚好为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chemeClr val="hlink"/>
                </a:solidFill>
              </a:rPr>
              <a:t>2</a:t>
            </a:r>
            <a:r>
              <a:rPr lang="zh-CN" altLang="en-US" sz="2400"/>
              <a:t>的幂。</a:t>
            </a:r>
            <a:endParaRPr lang="zh-TW" altLang="en-US" sz="2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>
                <a:latin typeface="黑体" pitchFamily="49" charset="-122"/>
              </a:rPr>
              <a:t>平摊代价计算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37E8EDE1-9A67-4ACA-9E98-9F4DAD076460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38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3716338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4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060575"/>
            <a:ext cx="4421187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46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636838"/>
            <a:ext cx="4378325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47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3" y="3170238"/>
            <a:ext cx="37322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896938" y="4221163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CC3300"/>
                </a:solidFill>
              </a:rPr>
              <a:t>情况</a:t>
            </a:r>
            <a:r>
              <a:rPr lang="zh-TW" altLang="en-US" sz="2400" b="1">
                <a:solidFill>
                  <a:srgbClr val="CC3300"/>
                </a:solidFill>
              </a:rPr>
              <a:t> </a:t>
            </a:r>
            <a:r>
              <a:rPr lang="en-US" altLang="zh-TW" sz="2400" b="1">
                <a:solidFill>
                  <a:srgbClr val="CC3300"/>
                </a:solidFill>
              </a:rPr>
              <a:t>2:</a:t>
            </a:r>
            <a:r>
              <a:rPr lang="en-US" altLang="zh-TW" sz="2400" b="1"/>
              <a:t> </a:t>
            </a:r>
            <a:r>
              <a:rPr lang="en-US" altLang="zh-TW" sz="2400" i="1">
                <a:solidFill>
                  <a:schemeClr val="hlink"/>
                </a:solidFill>
              </a:rPr>
              <a:t>i </a:t>
            </a:r>
            <a:r>
              <a:rPr lang="en-US" altLang="zh-TW" sz="2400">
                <a:solidFill>
                  <a:schemeClr val="hlink"/>
                </a:solidFill>
              </a:rPr>
              <a:t>–1</a:t>
            </a:r>
            <a:r>
              <a:rPr lang="en-US" altLang="zh-TW" sz="2400"/>
              <a:t> </a:t>
            </a:r>
            <a:r>
              <a:rPr lang="zh-CN" altLang="en-US" sz="2400"/>
              <a:t>不是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chemeClr val="hlink"/>
                </a:solidFill>
              </a:rPr>
              <a:t>2</a:t>
            </a:r>
            <a:r>
              <a:rPr lang="zh-CN" altLang="en-US" sz="2400"/>
              <a:t>的幂。</a:t>
            </a:r>
            <a:endParaRPr lang="zh-TW" altLang="en-US" sz="2400"/>
          </a:p>
        </p:txBody>
      </p:sp>
      <p:pic>
        <p:nvPicPr>
          <p:cNvPr id="39949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13" y="4711700"/>
            <a:ext cx="45497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900113" y="1484313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CC3300"/>
                </a:solidFill>
              </a:rPr>
              <a:t>情况</a:t>
            </a:r>
            <a:r>
              <a:rPr lang="zh-TW" altLang="en-US" sz="2400" b="1">
                <a:solidFill>
                  <a:srgbClr val="CC3300"/>
                </a:solidFill>
              </a:rPr>
              <a:t> </a:t>
            </a:r>
            <a:r>
              <a:rPr lang="en-US" altLang="zh-TW" sz="2400" b="1">
                <a:solidFill>
                  <a:srgbClr val="CC3300"/>
                </a:solidFill>
              </a:rPr>
              <a:t>1:</a:t>
            </a:r>
            <a:r>
              <a:rPr lang="en-US" altLang="zh-TW" sz="2400" b="1"/>
              <a:t> </a:t>
            </a:r>
            <a:r>
              <a:rPr lang="en-US" altLang="zh-TW" sz="2400" i="1">
                <a:solidFill>
                  <a:schemeClr val="hlink"/>
                </a:solidFill>
              </a:rPr>
              <a:t>i </a:t>
            </a:r>
            <a:r>
              <a:rPr lang="en-US" altLang="zh-TW" sz="2400">
                <a:solidFill>
                  <a:schemeClr val="hlink"/>
                </a:solidFill>
              </a:rPr>
              <a:t>–1</a:t>
            </a:r>
            <a:r>
              <a:rPr lang="en-US" altLang="zh-TW" sz="2400"/>
              <a:t> </a:t>
            </a:r>
            <a:r>
              <a:rPr lang="zh-CN" altLang="en-US" sz="2400"/>
              <a:t>刚好为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chemeClr val="hlink"/>
                </a:solidFill>
              </a:rPr>
              <a:t>2</a:t>
            </a:r>
            <a:r>
              <a:rPr lang="zh-CN" altLang="en-US" sz="2400"/>
              <a:t>的幂。</a:t>
            </a:r>
            <a:endParaRPr lang="zh-TW" altLang="en-US" sz="2400"/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900113" y="4221163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CC3300"/>
                </a:solidFill>
              </a:rPr>
              <a:t>情况</a:t>
            </a:r>
            <a:r>
              <a:rPr lang="zh-TW" altLang="en-US" sz="2400" b="1">
                <a:solidFill>
                  <a:srgbClr val="CC3300"/>
                </a:solidFill>
              </a:rPr>
              <a:t> </a:t>
            </a:r>
            <a:r>
              <a:rPr lang="en-US" altLang="zh-TW" sz="2400" b="1">
                <a:solidFill>
                  <a:srgbClr val="CC3300"/>
                </a:solidFill>
              </a:rPr>
              <a:t>2:</a:t>
            </a:r>
            <a:r>
              <a:rPr lang="en-US" altLang="zh-TW" sz="2400" b="1"/>
              <a:t> </a:t>
            </a:r>
            <a:r>
              <a:rPr lang="en-US" altLang="zh-TW" sz="2400" i="1">
                <a:solidFill>
                  <a:schemeClr val="hlink"/>
                </a:solidFill>
              </a:rPr>
              <a:t>i </a:t>
            </a:r>
            <a:r>
              <a:rPr lang="en-US" altLang="zh-TW" sz="2400">
                <a:solidFill>
                  <a:schemeClr val="hlink"/>
                </a:solidFill>
              </a:rPr>
              <a:t>–1</a:t>
            </a:r>
            <a:r>
              <a:rPr lang="en-US" altLang="zh-TW" sz="2400"/>
              <a:t> </a:t>
            </a:r>
            <a:r>
              <a:rPr lang="zh-CN" altLang="en-US" sz="2400"/>
              <a:t>不是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chemeClr val="hlink"/>
                </a:solidFill>
              </a:rPr>
              <a:t>2</a:t>
            </a:r>
            <a:r>
              <a:rPr lang="zh-CN" altLang="en-US" sz="2400"/>
              <a:t>的幂。</a:t>
            </a:r>
            <a:endParaRPr lang="zh-TW" altLang="en-US" sz="2400"/>
          </a:p>
        </p:txBody>
      </p: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903288" y="1484313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CC3300"/>
                </a:solidFill>
              </a:rPr>
              <a:t>情况</a:t>
            </a:r>
            <a:r>
              <a:rPr lang="zh-TW" altLang="en-US" sz="2400" b="1">
                <a:solidFill>
                  <a:srgbClr val="CC3300"/>
                </a:solidFill>
              </a:rPr>
              <a:t> </a:t>
            </a:r>
            <a:r>
              <a:rPr lang="en-US" altLang="zh-TW" sz="2400" b="1">
                <a:solidFill>
                  <a:srgbClr val="CC3300"/>
                </a:solidFill>
              </a:rPr>
              <a:t>1:</a:t>
            </a:r>
            <a:r>
              <a:rPr lang="en-US" altLang="zh-TW" sz="2400" b="1"/>
              <a:t> </a:t>
            </a:r>
            <a:r>
              <a:rPr lang="en-US" altLang="zh-TW" sz="2400" i="1">
                <a:solidFill>
                  <a:schemeClr val="hlink"/>
                </a:solidFill>
              </a:rPr>
              <a:t>i </a:t>
            </a:r>
            <a:r>
              <a:rPr lang="en-US" altLang="zh-TW" sz="2400">
                <a:solidFill>
                  <a:schemeClr val="hlink"/>
                </a:solidFill>
              </a:rPr>
              <a:t>–1</a:t>
            </a:r>
            <a:r>
              <a:rPr lang="en-US" altLang="zh-TW" sz="2400"/>
              <a:t> </a:t>
            </a:r>
            <a:r>
              <a:rPr lang="zh-CN" altLang="en-US" sz="2400"/>
              <a:t>刚好为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chemeClr val="hlink"/>
                </a:solidFill>
              </a:rPr>
              <a:t>2</a:t>
            </a:r>
            <a:r>
              <a:rPr lang="zh-CN" altLang="en-US" sz="2400"/>
              <a:t>的幂。</a:t>
            </a:r>
            <a:endParaRPr lang="zh-TW" altLang="en-US" sz="2400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>
                <a:latin typeface="黑体" pitchFamily="49" charset="-122"/>
              </a:rPr>
              <a:t>平摊代价计算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B2F367C3-138B-4389-9FD7-6BFF2396E8B6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39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187450" y="1897063"/>
            <a:ext cx="1250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CC3300"/>
                </a:solidFill>
                <a:latin typeface="宋体" charset="-122"/>
                <a:ea typeface="宋体" charset="-122"/>
              </a:rPr>
              <a:t>1.</a:t>
            </a:r>
            <a:r>
              <a:rPr lang="en-US" altLang="zh-TW" sz="2400">
                <a:latin typeface="宋体" charset="-122"/>
                <a:ea typeface="宋体" charset="-122"/>
              </a:rPr>
              <a:t> </a:t>
            </a:r>
            <a:r>
              <a:rPr lang="zh-CN" altLang="en-US" sz="2400">
                <a:latin typeface="宋体" charset="-122"/>
                <a:ea typeface="宋体" charset="-122"/>
              </a:rPr>
              <a:t>插入</a:t>
            </a:r>
          </a:p>
          <a:p>
            <a:r>
              <a:rPr lang="en-US" altLang="zh-TW" sz="2400">
                <a:solidFill>
                  <a:srgbClr val="CC3300"/>
                </a:solidFill>
                <a:latin typeface="宋体" charset="-122"/>
                <a:ea typeface="宋体" charset="-122"/>
              </a:rPr>
              <a:t>2.</a:t>
            </a:r>
            <a:r>
              <a:rPr lang="en-US" altLang="zh-TW" sz="2400">
                <a:latin typeface="宋体" charset="-122"/>
                <a:ea typeface="宋体" charset="-122"/>
              </a:rPr>
              <a:t> </a:t>
            </a:r>
            <a:r>
              <a:rPr lang="zh-CN" altLang="en-US" sz="2400">
                <a:latin typeface="宋体" charset="-122"/>
                <a:ea typeface="宋体" charset="-122"/>
              </a:rPr>
              <a:t>插入</a:t>
            </a: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1844675"/>
            <a:ext cx="1022350" cy="85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513" y="1865313"/>
            <a:ext cx="1022350" cy="134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3779838" y="259873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i="1">
                <a:solidFill>
                  <a:srgbClr val="CC3300"/>
                </a:solidFill>
                <a:ea typeface="宋体" charset="-122"/>
              </a:rPr>
              <a:t>溢出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>
                <a:latin typeface="黑体" pitchFamily="49" charset="-122"/>
              </a:rPr>
              <a:t>动态表举例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5337B73-3878-487B-9C89-2E3BB6269D49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3716338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060575"/>
            <a:ext cx="4421187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7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636838"/>
            <a:ext cx="4378325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71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3" y="3170238"/>
            <a:ext cx="37322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7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13" y="4711700"/>
            <a:ext cx="45497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74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5229225"/>
            <a:ext cx="562610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900113" y="4221163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CC3300"/>
                </a:solidFill>
              </a:rPr>
              <a:t>情况</a:t>
            </a:r>
            <a:r>
              <a:rPr lang="zh-TW" altLang="en-US" sz="2400" b="1">
                <a:solidFill>
                  <a:srgbClr val="CC3300"/>
                </a:solidFill>
              </a:rPr>
              <a:t> </a:t>
            </a:r>
            <a:r>
              <a:rPr lang="en-US" altLang="zh-TW" sz="2400" b="1">
                <a:solidFill>
                  <a:srgbClr val="CC3300"/>
                </a:solidFill>
              </a:rPr>
              <a:t>2:</a:t>
            </a:r>
            <a:r>
              <a:rPr lang="en-US" altLang="zh-TW" sz="2400" b="1"/>
              <a:t> </a:t>
            </a:r>
            <a:r>
              <a:rPr lang="en-US" altLang="zh-TW" sz="2400" i="1">
                <a:solidFill>
                  <a:schemeClr val="hlink"/>
                </a:solidFill>
              </a:rPr>
              <a:t>i </a:t>
            </a:r>
            <a:r>
              <a:rPr lang="en-US" altLang="zh-TW" sz="2400">
                <a:solidFill>
                  <a:schemeClr val="hlink"/>
                </a:solidFill>
              </a:rPr>
              <a:t>–1</a:t>
            </a:r>
            <a:r>
              <a:rPr lang="en-US" altLang="zh-TW" sz="2400"/>
              <a:t> </a:t>
            </a:r>
            <a:r>
              <a:rPr lang="zh-CN" altLang="en-US" sz="2400"/>
              <a:t>不是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chemeClr val="hlink"/>
                </a:solidFill>
              </a:rPr>
              <a:t>2</a:t>
            </a:r>
            <a:r>
              <a:rPr lang="zh-CN" altLang="en-US" sz="2400"/>
              <a:t>的幂。</a:t>
            </a:r>
            <a:endParaRPr lang="zh-TW" altLang="en-US" sz="2400"/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903288" y="1484313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CC3300"/>
                </a:solidFill>
              </a:rPr>
              <a:t>情况</a:t>
            </a:r>
            <a:r>
              <a:rPr lang="zh-TW" altLang="en-US" sz="2400" b="1">
                <a:solidFill>
                  <a:srgbClr val="CC3300"/>
                </a:solidFill>
              </a:rPr>
              <a:t> </a:t>
            </a:r>
            <a:r>
              <a:rPr lang="en-US" altLang="zh-TW" sz="2400" b="1">
                <a:solidFill>
                  <a:srgbClr val="CC3300"/>
                </a:solidFill>
              </a:rPr>
              <a:t>1:</a:t>
            </a:r>
            <a:r>
              <a:rPr lang="en-US" altLang="zh-TW" sz="2400" b="1"/>
              <a:t> </a:t>
            </a:r>
            <a:r>
              <a:rPr lang="en-US" altLang="zh-TW" sz="2400" i="1">
                <a:solidFill>
                  <a:schemeClr val="hlink"/>
                </a:solidFill>
              </a:rPr>
              <a:t>i </a:t>
            </a:r>
            <a:r>
              <a:rPr lang="en-US" altLang="zh-TW" sz="2400">
                <a:solidFill>
                  <a:schemeClr val="hlink"/>
                </a:solidFill>
              </a:rPr>
              <a:t>–1</a:t>
            </a:r>
            <a:r>
              <a:rPr lang="en-US" altLang="zh-TW" sz="2400"/>
              <a:t> </a:t>
            </a:r>
            <a:r>
              <a:rPr lang="zh-CN" altLang="en-US" sz="2400"/>
              <a:t>刚好为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chemeClr val="hlink"/>
                </a:solidFill>
              </a:rPr>
              <a:t>2</a:t>
            </a:r>
            <a:r>
              <a:rPr lang="zh-CN" altLang="en-US" sz="2400"/>
              <a:t>的幂。</a:t>
            </a:r>
            <a:endParaRPr lang="zh-TW" altLang="en-US" sz="240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>
                <a:latin typeface="黑体" pitchFamily="49" charset="-122"/>
              </a:rPr>
              <a:t>平摊代价计算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F6C8CB0-6679-4BB0-B015-E9CC4F269166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40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3716338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9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060575"/>
            <a:ext cx="4421187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9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636838"/>
            <a:ext cx="4378325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9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3" y="3170238"/>
            <a:ext cx="37322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97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13" y="4711700"/>
            <a:ext cx="45497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9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5367338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900113" y="5734050"/>
            <a:ext cx="5157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因此</a:t>
            </a:r>
            <a:r>
              <a:rPr lang="en-US" altLang="zh-TW" sz="2400"/>
              <a:t>, </a:t>
            </a:r>
            <a:r>
              <a:rPr lang="en-US" altLang="zh-TW" sz="2400" i="1">
                <a:solidFill>
                  <a:schemeClr val="hlink"/>
                </a:solidFill>
              </a:rPr>
              <a:t>n</a:t>
            </a:r>
            <a:r>
              <a:rPr lang="en-US" altLang="zh-TW" sz="2400" i="1"/>
              <a:t> </a:t>
            </a:r>
            <a:r>
              <a:rPr lang="zh-CN" altLang="en-US" sz="2400"/>
              <a:t>插入最坏情况的代价为</a:t>
            </a:r>
            <a:r>
              <a:rPr lang="en-US" altLang="zh-TW" sz="2400">
                <a:solidFill>
                  <a:schemeClr val="hlink"/>
                </a:solidFill>
              </a:rPr>
              <a:t>Θ(</a:t>
            </a:r>
            <a:r>
              <a:rPr lang="en-US" altLang="zh-TW" sz="2400" i="1">
                <a:solidFill>
                  <a:schemeClr val="hlink"/>
                </a:solidFill>
              </a:rPr>
              <a:t>n</a:t>
            </a:r>
            <a:r>
              <a:rPr lang="en-US" altLang="zh-TW" sz="2400">
                <a:solidFill>
                  <a:schemeClr val="hlink"/>
                </a:solidFill>
              </a:rPr>
              <a:t>)</a:t>
            </a:r>
            <a:r>
              <a:rPr lang="zh-CN" altLang="en-US" sz="2400"/>
              <a:t>。</a:t>
            </a:r>
            <a:endParaRPr lang="zh-TW" altLang="en-US" sz="2400"/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900113" y="4221163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CC3300"/>
                </a:solidFill>
              </a:rPr>
              <a:t>情况</a:t>
            </a:r>
            <a:r>
              <a:rPr lang="zh-TW" altLang="en-US" sz="2400" b="1">
                <a:solidFill>
                  <a:srgbClr val="CC3300"/>
                </a:solidFill>
              </a:rPr>
              <a:t> </a:t>
            </a:r>
            <a:r>
              <a:rPr lang="en-US" altLang="zh-TW" sz="2400" b="1">
                <a:solidFill>
                  <a:srgbClr val="CC3300"/>
                </a:solidFill>
              </a:rPr>
              <a:t>2:</a:t>
            </a:r>
            <a:r>
              <a:rPr lang="en-US" altLang="zh-TW" sz="2400" b="1"/>
              <a:t> </a:t>
            </a:r>
            <a:r>
              <a:rPr lang="en-US" altLang="zh-TW" sz="2400" i="1">
                <a:solidFill>
                  <a:schemeClr val="hlink"/>
                </a:solidFill>
              </a:rPr>
              <a:t>i </a:t>
            </a:r>
            <a:r>
              <a:rPr lang="en-US" altLang="zh-TW" sz="2400">
                <a:solidFill>
                  <a:schemeClr val="hlink"/>
                </a:solidFill>
              </a:rPr>
              <a:t>–1</a:t>
            </a:r>
            <a:r>
              <a:rPr lang="en-US" altLang="zh-TW" sz="2400"/>
              <a:t> </a:t>
            </a:r>
            <a:r>
              <a:rPr lang="zh-CN" altLang="en-US" sz="2400"/>
              <a:t>不是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chemeClr val="hlink"/>
                </a:solidFill>
              </a:rPr>
              <a:t>2</a:t>
            </a:r>
            <a:r>
              <a:rPr lang="zh-CN" altLang="en-US" sz="2400"/>
              <a:t>的幂。</a:t>
            </a:r>
            <a:endParaRPr lang="zh-TW" altLang="en-US" sz="2400"/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903288" y="1484313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CC3300"/>
                </a:solidFill>
              </a:rPr>
              <a:t>情况</a:t>
            </a:r>
            <a:r>
              <a:rPr lang="zh-TW" altLang="en-US" sz="2400" b="1">
                <a:solidFill>
                  <a:srgbClr val="CC3300"/>
                </a:solidFill>
              </a:rPr>
              <a:t> </a:t>
            </a:r>
            <a:r>
              <a:rPr lang="en-US" altLang="zh-TW" sz="2400" b="1">
                <a:solidFill>
                  <a:srgbClr val="CC3300"/>
                </a:solidFill>
              </a:rPr>
              <a:t>1:</a:t>
            </a:r>
            <a:r>
              <a:rPr lang="en-US" altLang="zh-TW" sz="2400" b="1"/>
              <a:t> </a:t>
            </a:r>
            <a:r>
              <a:rPr lang="en-US" altLang="zh-TW" sz="2400" i="1">
                <a:solidFill>
                  <a:schemeClr val="hlink"/>
                </a:solidFill>
              </a:rPr>
              <a:t>i </a:t>
            </a:r>
            <a:r>
              <a:rPr lang="en-US" altLang="zh-TW" sz="2400">
                <a:solidFill>
                  <a:schemeClr val="hlink"/>
                </a:solidFill>
              </a:rPr>
              <a:t>–1</a:t>
            </a:r>
            <a:r>
              <a:rPr lang="en-US" altLang="zh-TW" sz="2400"/>
              <a:t> </a:t>
            </a:r>
            <a:r>
              <a:rPr lang="zh-CN" altLang="en-US" sz="2400"/>
              <a:t>刚好为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chemeClr val="hlink"/>
                </a:solidFill>
              </a:rPr>
              <a:t>2</a:t>
            </a:r>
            <a:r>
              <a:rPr lang="zh-CN" altLang="en-US" sz="2400"/>
              <a:t>的幂。</a:t>
            </a:r>
            <a:endParaRPr lang="zh-TW" altLang="en-US" sz="2400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900113" y="4221163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CC3300"/>
                </a:solidFill>
              </a:rPr>
              <a:t>情况</a:t>
            </a:r>
            <a:r>
              <a:rPr lang="zh-TW" altLang="en-US" sz="2400" b="1">
                <a:solidFill>
                  <a:srgbClr val="CC3300"/>
                </a:solidFill>
              </a:rPr>
              <a:t> </a:t>
            </a:r>
            <a:r>
              <a:rPr lang="en-US" altLang="zh-TW" sz="2400" b="1">
                <a:solidFill>
                  <a:srgbClr val="CC3300"/>
                </a:solidFill>
              </a:rPr>
              <a:t>2:</a:t>
            </a:r>
            <a:r>
              <a:rPr lang="en-US" altLang="zh-TW" sz="2400" b="1"/>
              <a:t> </a:t>
            </a:r>
            <a:r>
              <a:rPr lang="en-US" altLang="zh-TW" sz="2400" i="1">
                <a:solidFill>
                  <a:schemeClr val="hlink"/>
                </a:solidFill>
              </a:rPr>
              <a:t>i </a:t>
            </a:r>
            <a:r>
              <a:rPr lang="en-US" altLang="zh-TW" sz="2400">
                <a:solidFill>
                  <a:schemeClr val="hlink"/>
                </a:solidFill>
              </a:rPr>
              <a:t>–1</a:t>
            </a:r>
            <a:r>
              <a:rPr lang="en-US" altLang="zh-TW" sz="2400"/>
              <a:t> </a:t>
            </a:r>
            <a:r>
              <a:rPr lang="zh-CN" altLang="en-US" sz="2400"/>
              <a:t>不是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chemeClr val="hlink"/>
                </a:solidFill>
              </a:rPr>
              <a:t>2</a:t>
            </a:r>
            <a:r>
              <a:rPr lang="zh-CN" altLang="en-US" sz="2400"/>
              <a:t>的幂。</a:t>
            </a:r>
            <a:endParaRPr lang="zh-TW" altLang="en-US" sz="2400"/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903288" y="1484313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CC3300"/>
                </a:solidFill>
              </a:rPr>
              <a:t>情况</a:t>
            </a:r>
            <a:r>
              <a:rPr lang="zh-TW" altLang="en-US" sz="2400" b="1">
                <a:solidFill>
                  <a:srgbClr val="CC3300"/>
                </a:solidFill>
              </a:rPr>
              <a:t> </a:t>
            </a:r>
            <a:r>
              <a:rPr lang="en-US" altLang="zh-TW" sz="2400" b="1">
                <a:solidFill>
                  <a:srgbClr val="CC3300"/>
                </a:solidFill>
              </a:rPr>
              <a:t>1:</a:t>
            </a:r>
            <a:r>
              <a:rPr lang="en-US" altLang="zh-TW" sz="2400" b="1"/>
              <a:t> </a:t>
            </a:r>
            <a:r>
              <a:rPr lang="en-US" altLang="zh-TW" sz="2400" i="1">
                <a:solidFill>
                  <a:schemeClr val="hlink"/>
                </a:solidFill>
              </a:rPr>
              <a:t>i </a:t>
            </a:r>
            <a:r>
              <a:rPr lang="en-US" altLang="zh-TW" sz="2400">
                <a:solidFill>
                  <a:schemeClr val="hlink"/>
                </a:solidFill>
              </a:rPr>
              <a:t>–1</a:t>
            </a:r>
            <a:r>
              <a:rPr lang="en-US" altLang="zh-TW" sz="2400"/>
              <a:t> </a:t>
            </a:r>
            <a:r>
              <a:rPr lang="zh-CN" altLang="en-US" sz="2400"/>
              <a:t>刚好为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chemeClr val="hlink"/>
                </a:solidFill>
              </a:rPr>
              <a:t>2</a:t>
            </a:r>
            <a:r>
              <a:rPr lang="zh-CN" altLang="en-US" sz="2400"/>
              <a:t>的幂。</a:t>
            </a:r>
            <a:endParaRPr lang="zh-TW" altLang="en-US" sz="2400"/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>
                <a:latin typeface="黑体" pitchFamily="49" charset="-122"/>
              </a:rPr>
              <a:t>平摊代价计算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8C48F11-2115-4964-BCD1-D4AFBE3602A8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41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3429000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916113"/>
            <a:ext cx="4421187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420938"/>
            <a:ext cx="4378325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3" y="2924175"/>
            <a:ext cx="37322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2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4076700"/>
            <a:ext cx="45497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2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4652963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24" name="Rectangle 16"/>
          <p:cNvSpPr>
            <a:spLocks noChangeArrowheads="1"/>
          </p:cNvSpPr>
          <p:nvPr/>
        </p:nvSpPr>
        <p:spPr bwMode="auto">
          <a:xfrm>
            <a:off x="882650" y="5300663"/>
            <a:ext cx="67706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CC3300"/>
                </a:solidFill>
              </a:rPr>
              <a:t>练习</a:t>
            </a:r>
            <a:r>
              <a:rPr lang="en-US" altLang="zh-TW" sz="2400" b="1">
                <a:solidFill>
                  <a:srgbClr val="CC3300"/>
                </a:solidFill>
              </a:rPr>
              <a:t>:</a:t>
            </a:r>
            <a:r>
              <a:rPr lang="en-US" altLang="zh-TW" sz="2400" b="1"/>
              <a:t> </a:t>
            </a:r>
            <a:r>
              <a:rPr lang="zh-CN" altLang="en-US" sz="2400"/>
              <a:t>修正这个分析中的错误，证明第一次插入的</a:t>
            </a:r>
          </a:p>
          <a:p>
            <a:r>
              <a:rPr lang="zh-CN" altLang="en-US" sz="2400"/>
              <a:t>平摊代价仅仅为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chemeClr val="hlink"/>
                </a:solidFill>
              </a:rPr>
              <a:t>2</a:t>
            </a:r>
            <a:r>
              <a:rPr lang="en-US" altLang="zh-TW" sz="2400"/>
              <a:t>.</a:t>
            </a:r>
          </a:p>
        </p:txBody>
      </p:sp>
      <p:sp>
        <p:nvSpPr>
          <p:cNvPr id="43026" name="Rectangle 18"/>
          <p:cNvSpPr>
            <a:spLocks noChangeArrowheads="1"/>
          </p:cNvSpPr>
          <p:nvPr/>
        </p:nvSpPr>
        <p:spPr bwMode="auto">
          <a:xfrm>
            <a:off x="900113" y="3716338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CC3300"/>
                </a:solidFill>
              </a:rPr>
              <a:t>情况</a:t>
            </a:r>
            <a:r>
              <a:rPr lang="zh-TW" altLang="en-US" sz="2400" b="1">
                <a:solidFill>
                  <a:srgbClr val="CC3300"/>
                </a:solidFill>
              </a:rPr>
              <a:t> </a:t>
            </a:r>
            <a:r>
              <a:rPr lang="en-US" altLang="zh-TW" sz="2400" b="1">
                <a:solidFill>
                  <a:srgbClr val="CC3300"/>
                </a:solidFill>
              </a:rPr>
              <a:t>2:</a:t>
            </a:r>
            <a:r>
              <a:rPr lang="en-US" altLang="zh-TW" sz="2400" b="1"/>
              <a:t> </a:t>
            </a:r>
            <a:r>
              <a:rPr lang="en-US" altLang="zh-TW" sz="2400" i="1">
                <a:solidFill>
                  <a:schemeClr val="hlink"/>
                </a:solidFill>
              </a:rPr>
              <a:t>i </a:t>
            </a:r>
            <a:r>
              <a:rPr lang="en-US" altLang="zh-TW" sz="2400">
                <a:solidFill>
                  <a:schemeClr val="hlink"/>
                </a:solidFill>
              </a:rPr>
              <a:t>–1</a:t>
            </a:r>
            <a:r>
              <a:rPr lang="en-US" altLang="zh-TW" sz="2400"/>
              <a:t> </a:t>
            </a:r>
            <a:r>
              <a:rPr lang="zh-CN" altLang="en-US" sz="2400"/>
              <a:t>不是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chemeClr val="hlink"/>
                </a:solidFill>
              </a:rPr>
              <a:t>2</a:t>
            </a:r>
            <a:r>
              <a:rPr lang="zh-CN" altLang="en-US" sz="2400"/>
              <a:t>的幂。</a:t>
            </a:r>
            <a:endParaRPr lang="zh-TW" altLang="en-US" sz="2400"/>
          </a:p>
        </p:txBody>
      </p:sp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903288" y="1484313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CC3300"/>
                </a:solidFill>
              </a:rPr>
              <a:t>情况</a:t>
            </a:r>
            <a:r>
              <a:rPr lang="zh-TW" altLang="en-US" sz="2400" b="1">
                <a:solidFill>
                  <a:srgbClr val="CC3300"/>
                </a:solidFill>
              </a:rPr>
              <a:t> </a:t>
            </a:r>
            <a:r>
              <a:rPr lang="en-US" altLang="zh-TW" sz="2400" b="1">
                <a:solidFill>
                  <a:srgbClr val="CC3300"/>
                </a:solidFill>
              </a:rPr>
              <a:t>1:</a:t>
            </a:r>
            <a:r>
              <a:rPr lang="en-US" altLang="zh-TW" sz="2400" b="1"/>
              <a:t> </a:t>
            </a:r>
            <a:r>
              <a:rPr lang="en-US" altLang="zh-TW" sz="2400" i="1">
                <a:solidFill>
                  <a:schemeClr val="hlink"/>
                </a:solidFill>
              </a:rPr>
              <a:t>i </a:t>
            </a:r>
            <a:r>
              <a:rPr lang="en-US" altLang="zh-TW" sz="2400">
                <a:solidFill>
                  <a:schemeClr val="hlink"/>
                </a:solidFill>
              </a:rPr>
              <a:t>–1</a:t>
            </a:r>
            <a:r>
              <a:rPr lang="en-US" altLang="zh-TW" sz="2400"/>
              <a:t> </a:t>
            </a:r>
            <a:r>
              <a:rPr lang="zh-CN" altLang="en-US" sz="2400"/>
              <a:t>刚好为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chemeClr val="hlink"/>
                </a:solidFill>
              </a:rPr>
              <a:t>2</a:t>
            </a:r>
            <a:r>
              <a:rPr lang="zh-CN" altLang="en-US" sz="2400"/>
              <a:t>的幂。</a:t>
            </a:r>
            <a:endParaRPr lang="zh-TW" altLang="en-US" sz="2400"/>
          </a:p>
        </p:txBody>
      </p:sp>
      <p:sp>
        <p:nvSpPr>
          <p:cNvPr id="43028" name="Rectangle 20"/>
          <p:cNvSpPr>
            <a:spLocks noChangeArrowheads="1"/>
          </p:cNvSpPr>
          <p:nvPr/>
        </p:nvSpPr>
        <p:spPr bwMode="auto">
          <a:xfrm>
            <a:off x="900113" y="4868863"/>
            <a:ext cx="5157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因此</a:t>
            </a:r>
            <a:r>
              <a:rPr lang="en-US" altLang="zh-TW" sz="2400"/>
              <a:t>, </a:t>
            </a:r>
            <a:r>
              <a:rPr lang="en-US" altLang="zh-TW" sz="2400" i="1">
                <a:solidFill>
                  <a:schemeClr val="hlink"/>
                </a:solidFill>
              </a:rPr>
              <a:t>n</a:t>
            </a:r>
            <a:r>
              <a:rPr lang="en-US" altLang="zh-TW" sz="2400" i="1"/>
              <a:t> </a:t>
            </a:r>
            <a:r>
              <a:rPr lang="zh-CN" altLang="en-US" sz="2400"/>
              <a:t>插入最坏情况的代价为</a:t>
            </a:r>
            <a:r>
              <a:rPr lang="en-US" altLang="zh-TW" sz="2400">
                <a:solidFill>
                  <a:schemeClr val="hlink"/>
                </a:solidFill>
              </a:rPr>
              <a:t>Θ(</a:t>
            </a:r>
            <a:r>
              <a:rPr lang="en-US" altLang="zh-TW" sz="2400" i="1">
                <a:solidFill>
                  <a:schemeClr val="hlink"/>
                </a:solidFill>
              </a:rPr>
              <a:t>n</a:t>
            </a:r>
            <a:r>
              <a:rPr lang="en-US" altLang="zh-TW" sz="2400">
                <a:solidFill>
                  <a:schemeClr val="hlink"/>
                </a:solidFill>
              </a:rPr>
              <a:t>)</a:t>
            </a:r>
            <a:r>
              <a:rPr lang="zh-CN" altLang="en-US" sz="2400"/>
              <a:t>。</a:t>
            </a:r>
            <a:endParaRPr lang="zh-TW" altLang="en-US" sz="2400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>
                <a:latin typeface="黑体" pitchFamily="49" charset="-122"/>
              </a:rPr>
              <a:t>平摊代价计算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37CD69EC-8720-4B25-8040-06E0CDC0F2FA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42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1042988" y="1773238"/>
            <a:ext cx="71278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dirty="0">
                <a:solidFill>
                  <a:srgbClr val="CC3300"/>
                </a:solidFill>
              </a:rPr>
              <a:t>•</a:t>
            </a:r>
            <a:r>
              <a:rPr lang="en-US" altLang="zh-TW" sz="2400" dirty="0"/>
              <a:t> </a:t>
            </a:r>
            <a:r>
              <a:rPr lang="zh-CN" altLang="en-US" sz="2400" dirty="0"/>
              <a:t>平摊代价给数据结构性能提供了清晰的抽象。</a:t>
            </a:r>
          </a:p>
          <a:p>
            <a:r>
              <a:rPr lang="en-US" altLang="zh-TW" sz="2400" dirty="0">
                <a:solidFill>
                  <a:srgbClr val="CC3300"/>
                </a:solidFill>
              </a:rPr>
              <a:t>•</a:t>
            </a:r>
            <a:r>
              <a:rPr lang="en-US" altLang="zh-TW" sz="2400" dirty="0"/>
              <a:t> </a:t>
            </a:r>
            <a:r>
              <a:rPr lang="zh-CN" altLang="en-US" sz="2400" dirty="0"/>
              <a:t>当需要进行平摊分析的时候，任何方法都可以使用，但是每种方法都有特定的情况，最精确和简单。</a:t>
            </a:r>
            <a:endParaRPr lang="zh-TW" altLang="en-US" sz="2400" dirty="0"/>
          </a:p>
          <a:p>
            <a:r>
              <a:rPr lang="en-US" altLang="zh-TW" sz="2400" dirty="0">
                <a:solidFill>
                  <a:srgbClr val="CC3300"/>
                </a:solidFill>
              </a:rPr>
              <a:t>•</a:t>
            </a:r>
            <a:r>
              <a:rPr lang="en-US" altLang="zh-TW" sz="2400" dirty="0"/>
              <a:t> </a:t>
            </a:r>
            <a:r>
              <a:rPr lang="zh-CN" altLang="en-US" sz="2400" dirty="0"/>
              <a:t>聚集分析、记账法和势能法有时产生不同的边界。</a:t>
            </a:r>
            <a:endParaRPr lang="zh-TW" altLang="en-US" sz="24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>
                <a:latin typeface="黑体" pitchFamily="49" charset="-122"/>
              </a:rPr>
              <a:t>结论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073E141-FB26-4D97-B576-FD1CB0051E66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43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30" y="1719064"/>
            <a:ext cx="9144000" cy="2286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矩形 2"/>
          <p:cNvSpPr/>
          <p:nvPr/>
        </p:nvSpPr>
        <p:spPr>
          <a:xfrm>
            <a:off x="-7030" y="764704"/>
            <a:ext cx="9144000" cy="57600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90431" y="2409527"/>
            <a:ext cx="21114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Q/A</a:t>
            </a:r>
            <a:r>
              <a:rPr lang="zh-CN" alt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？</a:t>
            </a:r>
          </a:p>
        </p:txBody>
      </p:sp>
      <p:sp>
        <p:nvSpPr>
          <p:cNvPr id="4" name="矩形 3"/>
          <p:cNvSpPr/>
          <p:nvPr/>
        </p:nvSpPr>
        <p:spPr>
          <a:xfrm>
            <a:off x="2685278" y="-14514"/>
            <a:ext cx="6466206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67" y="4941168"/>
            <a:ext cx="2240203" cy="15841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820863"/>
            <a:ext cx="1800225" cy="139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1187450" y="1897063"/>
            <a:ext cx="1250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CC3300"/>
                </a:solidFill>
                <a:latin typeface="宋体" charset="-122"/>
                <a:ea typeface="宋体" charset="-122"/>
              </a:rPr>
              <a:t>1.</a:t>
            </a:r>
            <a:r>
              <a:rPr lang="en-US" altLang="zh-TW" sz="2400">
                <a:latin typeface="宋体" charset="-122"/>
                <a:ea typeface="宋体" charset="-122"/>
              </a:rPr>
              <a:t> </a:t>
            </a:r>
            <a:r>
              <a:rPr lang="zh-CN" altLang="en-US" sz="2400">
                <a:latin typeface="宋体" charset="-122"/>
                <a:ea typeface="宋体" charset="-122"/>
              </a:rPr>
              <a:t>插入</a:t>
            </a:r>
          </a:p>
          <a:p>
            <a:r>
              <a:rPr lang="en-US" altLang="zh-TW" sz="2400">
                <a:solidFill>
                  <a:srgbClr val="CC3300"/>
                </a:solidFill>
                <a:latin typeface="宋体" charset="-122"/>
                <a:ea typeface="宋体" charset="-122"/>
              </a:rPr>
              <a:t>2.</a:t>
            </a:r>
            <a:r>
              <a:rPr lang="en-US" altLang="zh-TW" sz="2400">
                <a:latin typeface="宋体" charset="-122"/>
                <a:ea typeface="宋体" charset="-122"/>
              </a:rPr>
              <a:t> </a:t>
            </a:r>
            <a:r>
              <a:rPr lang="zh-CN" altLang="en-US" sz="2400">
                <a:latin typeface="宋体" charset="-122"/>
                <a:ea typeface="宋体" charset="-122"/>
              </a:rPr>
              <a:t>插入</a:t>
            </a: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3779838" y="259873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i="1">
                <a:solidFill>
                  <a:srgbClr val="CC3300"/>
                </a:solidFill>
                <a:ea typeface="宋体" charset="-122"/>
              </a:rPr>
              <a:t>溢出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>
                <a:latin typeface="黑体" pitchFamily="49" charset="-122"/>
              </a:rPr>
              <a:t>动态表举例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0EB860B-0562-4262-9D77-F4EB9867AFBC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1916113"/>
            <a:ext cx="1925637" cy="141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1187450" y="1897063"/>
            <a:ext cx="1250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CC3300"/>
                </a:solidFill>
                <a:latin typeface="宋体" charset="-122"/>
                <a:ea typeface="宋体" charset="-122"/>
              </a:rPr>
              <a:t>1.</a:t>
            </a:r>
            <a:r>
              <a:rPr lang="en-US" altLang="zh-TW" sz="2400">
                <a:latin typeface="宋体" charset="-122"/>
                <a:ea typeface="宋体" charset="-122"/>
              </a:rPr>
              <a:t> </a:t>
            </a:r>
            <a:r>
              <a:rPr lang="zh-CN" altLang="en-US" sz="2400">
                <a:latin typeface="宋体" charset="-122"/>
                <a:ea typeface="宋体" charset="-122"/>
              </a:rPr>
              <a:t>插入</a:t>
            </a:r>
          </a:p>
          <a:p>
            <a:r>
              <a:rPr lang="en-US" altLang="zh-TW" sz="2400">
                <a:solidFill>
                  <a:srgbClr val="CC3300"/>
                </a:solidFill>
                <a:latin typeface="宋体" charset="-122"/>
                <a:ea typeface="宋体" charset="-122"/>
              </a:rPr>
              <a:t>2.</a:t>
            </a:r>
            <a:r>
              <a:rPr lang="en-US" altLang="zh-TW" sz="2400">
                <a:latin typeface="宋体" charset="-122"/>
                <a:ea typeface="宋体" charset="-122"/>
              </a:rPr>
              <a:t> </a:t>
            </a:r>
            <a:r>
              <a:rPr lang="zh-CN" altLang="en-US" sz="2400">
                <a:latin typeface="宋体" charset="-122"/>
                <a:ea typeface="宋体" charset="-122"/>
              </a:rPr>
              <a:t>插入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>
                <a:latin typeface="黑体" pitchFamily="49" charset="-122"/>
              </a:rPr>
              <a:t>动态表举例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88BB569-CF6A-4852-89B8-7D6D2CD52C9B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1042988" y="1825625"/>
            <a:ext cx="1250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CC3300"/>
                </a:solidFill>
                <a:latin typeface="宋体" charset="-122"/>
                <a:ea typeface="宋体" charset="-122"/>
              </a:rPr>
              <a:t>1.</a:t>
            </a:r>
            <a:r>
              <a:rPr lang="en-US" altLang="zh-TW" sz="2400">
                <a:latin typeface="宋体" charset="-122"/>
                <a:ea typeface="宋体" charset="-122"/>
              </a:rPr>
              <a:t> </a:t>
            </a:r>
            <a:r>
              <a:rPr lang="zh-CN" altLang="en-US" sz="2400">
                <a:latin typeface="宋体" charset="-122"/>
                <a:ea typeface="宋体" charset="-122"/>
              </a:rPr>
              <a:t>插入</a:t>
            </a:r>
          </a:p>
          <a:p>
            <a:r>
              <a:rPr lang="en-US" altLang="zh-TW" sz="2400">
                <a:solidFill>
                  <a:srgbClr val="CC3300"/>
                </a:solidFill>
                <a:latin typeface="宋体" charset="-122"/>
                <a:ea typeface="宋体" charset="-122"/>
              </a:rPr>
              <a:t>2.</a:t>
            </a:r>
            <a:r>
              <a:rPr lang="en-US" altLang="zh-TW" sz="2400">
                <a:latin typeface="宋体" charset="-122"/>
                <a:ea typeface="宋体" charset="-122"/>
              </a:rPr>
              <a:t> </a:t>
            </a:r>
            <a:r>
              <a:rPr lang="zh-CN" altLang="en-US" sz="2400">
                <a:latin typeface="宋体" charset="-122"/>
                <a:ea typeface="宋体" charset="-122"/>
              </a:rPr>
              <a:t>插入</a:t>
            </a:r>
          </a:p>
          <a:p>
            <a:r>
              <a:rPr lang="en-US" altLang="zh-TW" sz="2400">
                <a:solidFill>
                  <a:srgbClr val="CC3300"/>
                </a:solidFill>
                <a:latin typeface="宋体" charset="-122"/>
                <a:ea typeface="宋体" charset="-122"/>
              </a:rPr>
              <a:t>3.</a:t>
            </a:r>
            <a:r>
              <a:rPr lang="en-US" altLang="zh-TW" sz="2400">
                <a:latin typeface="宋体" charset="-122"/>
                <a:ea typeface="宋体" charset="-122"/>
              </a:rPr>
              <a:t> </a:t>
            </a:r>
            <a:r>
              <a:rPr lang="zh-CN" altLang="en-US" sz="2400">
                <a:latin typeface="宋体" charset="-122"/>
                <a:ea typeface="宋体" charset="-122"/>
              </a:rPr>
              <a:t>插入</a:t>
            </a:r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1785938"/>
            <a:ext cx="2951163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4643438" y="328453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i="1">
                <a:solidFill>
                  <a:srgbClr val="CC3300"/>
                </a:solidFill>
                <a:ea typeface="宋体" charset="-122"/>
              </a:rPr>
              <a:t>溢出</a:t>
            </a:r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1042988" y="1825625"/>
            <a:ext cx="1250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CC3300"/>
                </a:solidFill>
                <a:latin typeface="宋体" charset="-122"/>
                <a:ea typeface="宋体" charset="-122"/>
              </a:rPr>
              <a:t>1.</a:t>
            </a:r>
            <a:r>
              <a:rPr lang="en-US" altLang="zh-TW" sz="2400">
                <a:latin typeface="宋体" charset="-122"/>
                <a:ea typeface="宋体" charset="-122"/>
              </a:rPr>
              <a:t> </a:t>
            </a:r>
            <a:r>
              <a:rPr lang="zh-CN" altLang="en-US" sz="2400">
                <a:latin typeface="宋体" charset="-122"/>
                <a:ea typeface="宋体" charset="-122"/>
              </a:rPr>
              <a:t>插入</a:t>
            </a:r>
          </a:p>
          <a:p>
            <a:r>
              <a:rPr lang="en-US" altLang="zh-TW" sz="2400">
                <a:solidFill>
                  <a:srgbClr val="CC3300"/>
                </a:solidFill>
                <a:latin typeface="宋体" charset="-122"/>
                <a:ea typeface="宋体" charset="-122"/>
              </a:rPr>
              <a:t>2.</a:t>
            </a:r>
            <a:r>
              <a:rPr lang="en-US" altLang="zh-TW" sz="2400">
                <a:latin typeface="宋体" charset="-122"/>
                <a:ea typeface="宋体" charset="-122"/>
              </a:rPr>
              <a:t> </a:t>
            </a:r>
            <a:r>
              <a:rPr lang="zh-CN" altLang="en-US" sz="2400">
                <a:latin typeface="宋体" charset="-122"/>
                <a:ea typeface="宋体" charset="-122"/>
              </a:rPr>
              <a:t>插入</a:t>
            </a:r>
          </a:p>
          <a:p>
            <a:r>
              <a:rPr lang="en-US" altLang="zh-TW" sz="2400">
                <a:solidFill>
                  <a:srgbClr val="CC3300"/>
                </a:solidFill>
                <a:latin typeface="宋体" charset="-122"/>
                <a:ea typeface="宋体" charset="-122"/>
              </a:rPr>
              <a:t>3.</a:t>
            </a:r>
            <a:r>
              <a:rPr lang="en-US" altLang="zh-TW" sz="2400">
                <a:latin typeface="宋体" charset="-122"/>
                <a:ea typeface="宋体" charset="-122"/>
              </a:rPr>
              <a:t> </a:t>
            </a:r>
            <a:r>
              <a:rPr lang="zh-CN" altLang="en-US" sz="2400">
                <a:latin typeface="宋体" charset="-122"/>
                <a:ea typeface="宋体" charset="-122"/>
              </a:rPr>
              <a:t>插入</a:t>
            </a:r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4643438" y="328453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i="1">
                <a:solidFill>
                  <a:srgbClr val="CC3300"/>
                </a:solidFill>
                <a:ea typeface="宋体" charset="-122"/>
              </a:rPr>
              <a:t>溢出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>
                <a:latin typeface="黑体" pitchFamily="49" charset="-122"/>
              </a:rPr>
              <a:t>动态表举例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B2E77DD2-06C8-4388-B998-5950DE6BD314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773238"/>
            <a:ext cx="2808288" cy="219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042988" y="1825625"/>
            <a:ext cx="1250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CC3300"/>
                </a:solidFill>
                <a:latin typeface="宋体" charset="-122"/>
                <a:ea typeface="宋体" charset="-122"/>
              </a:rPr>
              <a:t>1.</a:t>
            </a:r>
            <a:r>
              <a:rPr lang="en-US" altLang="zh-TW" sz="2400">
                <a:latin typeface="宋体" charset="-122"/>
                <a:ea typeface="宋体" charset="-122"/>
              </a:rPr>
              <a:t> </a:t>
            </a:r>
            <a:r>
              <a:rPr lang="zh-CN" altLang="en-US" sz="2400">
                <a:latin typeface="宋体" charset="-122"/>
                <a:ea typeface="宋体" charset="-122"/>
              </a:rPr>
              <a:t>插入</a:t>
            </a:r>
          </a:p>
          <a:p>
            <a:r>
              <a:rPr lang="en-US" altLang="zh-TW" sz="2400">
                <a:solidFill>
                  <a:srgbClr val="CC3300"/>
                </a:solidFill>
                <a:latin typeface="宋体" charset="-122"/>
                <a:ea typeface="宋体" charset="-122"/>
              </a:rPr>
              <a:t>2.</a:t>
            </a:r>
            <a:r>
              <a:rPr lang="en-US" altLang="zh-TW" sz="2400">
                <a:latin typeface="宋体" charset="-122"/>
                <a:ea typeface="宋体" charset="-122"/>
              </a:rPr>
              <a:t> </a:t>
            </a:r>
            <a:r>
              <a:rPr lang="zh-CN" altLang="en-US" sz="2400">
                <a:latin typeface="宋体" charset="-122"/>
                <a:ea typeface="宋体" charset="-122"/>
              </a:rPr>
              <a:t>插入</a:t>
            </a:r>
          </a:p>
          <a:p>
            <a:r>
              <a:rPr lang="en-US" altLang="zh-TW" sz="2400">
                <a:solidFill>
                  <a:srgbClr val="CC3300"/>
                </a:solidFill>
                <a:latin typeface="宋体" charset="-122"/>
                <a:ea typeface="宋体" charset="-122"/>
              </a:rPr>
              <a:t>3.</a:t>
            </a:r>
            <a:r>
              <a:rPr lang="en-US" altLang="zh-TW" sz="2400">
                <a:latin typeface="宋体" charset="-122"/>
                <a:ea typeface="宋体" charset="-122"/>
              </a:rPr>
              <a:t> </a:t>
            </a:r>
            <a:r>
              <a:rPr lang="zh-CN" altLang="en-US" sz="2400">
                <a:latin typeface="宋体" charset="-122"/>
                <a:ea typeface="宋体" charset="-122"/>
              </a:rPr>
              <a:t>插入</a:t>
            </a:r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4643438" y="328453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i="1">
                <a:solidFill>
                  <a:srgbClr val="CC3300"/>
                </a:solidFill>
                <a:ea typeface="宋体" charset="-122"/>
              </a:rPr>
              <a:t>溢出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>
                <a:latin typeface="黑体" pitchFamily="49" charset="-122"/>
              </a:rPr>
              <a:t>动态表举例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EBE7D282-55E3-4205-9F92-F5F0084C3410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1773238"/>
            <a:ext cx="3259138" cy="227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1042988" y="1825625"/>
            <a:ext cx="1250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CC3300"/>
                </a:solidFill>
                <a:latin typeface="宋体" charset="-122"/>
                <a:ea typeface="宋体" charset="-122"/>
              </a:rPr>
              <a:t>1.</a:t>
            </a:r>
            <a:r>
              <a:rPr lang="en-US" altLang="zh-TW" sz="2400">
                <a:latin typeface="宋体" charset="-122"/>
                <a:ea typeface="宋体" charset="-122"/>
              </a:rPr>
              <a:t> </a:t>
            </a:r>
            <a:r>
              <a:rPr lang="zh-CN" altLang="en-US" sz="2400">
                <a:latin typeface="宋体" charset="-122"/>
                <a:ea typeface="宋体" charset="-122"/>
              </a:rPr>
              <a:t>插入</a:t>
            </a:r>
          </a:p>
          <a:p>
            <a:r>
              <a:rPr lang="en-US" altLang="zh-TW" sz="2400">
                <a:solidFill>
                  <a:srgbClr val="CC3300"/>
                </a:solidFill>
                <a:latin typeface="宋体" charset="-122"/>
                <a:ea typeface="宋体" charset="-122"/>
              </a:rPr>
              <a:t>2.</a:t>
            </a:r>
            <a:r>
              <a:rPr lang="en-US" altLang="zh-TW" sz="2400">
                <a:latin typeface="宋体" charset="-122"/>
                <a:ea typeface="宋体" charset="-122"/>
              </a:rPr>
              <a:t> </a:t>
            </a:r>
            <a:r>
              <a:rPr lang="zh-CN" altLang="en-US" sz="2400">
                <a:latin typeface="宋体" charset="-122"/>
                <a:ea typeface="宋体" charset="-122"/>
              </a:rPr>
              <a:t>插入</a:t>
            </a:r>
          </a:p>
          <a:p>
            <a:r>
              <a:rPr lang="en-US" altLang="zh-TW" sz="2400">
                <a:solidFill>
                  <a:srgbClr val="CC3300"/>
                </a:solidFill>
                <a:latin typeface="宋体" charset="-122"/>
                <a:ea typeface="宋体" charset="-122"/>
              </a:rPr>
              <a:t>3.</a:t>
            </a:r>
            <a:r>
              <a:rPr lang="en-US" altLang="zh-TW" sz="2400">
                <a:latin typeface="宋体" charset="-122"/>
                <a:ea typeface="宋体" charset="-122"/>
              </a:rPr>
              <a:t> </a:t>
            </a:r>
            <a:r>
              <a:rPr lang="zh-CN" altLang="en-US" sz="2400">
                <a:latin typeface="宋体" charset="-122"/>
                <a:ea typeface="宋体" charset="-122"/>
              </a:rPr>
              <a:t>插入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>
                <a:latin typeface="黑体" pitchFamily="49" charset="-122"/>
              </a:rPr>
              <a:t>动态表举例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E42962D-6699-49AB-995D-2E8018FC8BC8}" type="datetime1">
              <a:rPr lang="en-US" altLang="zh-CN" smtClean="0"/>
              <a:t>12/30/2020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5472</TotalTime>
  <Words>1839</Words>
  <Application>Microsoft Office PowerPoint</Application>
  <PresentationFormat>全屏显示(4:3)</PresentationFormat>
  <Paragraphs>377</Paragraphs>
  <Slides>44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2" baseType="lpstr">
      <vt:lpstr>新細明體</vt:lpstr>
      <vt:lpstr>仿宋</vt:lpstr>
      <vt:lpstr>黑体</vt:lpstr>
      <vt:lpstr>宋体</vt:lpstr>
      <vt:lpstr>Arial</vt:lpstr>
      <vt:lpstr>Calibri</vt:lpstr>
      <vt:lpstr>Times New Roman</vt:lpstr>
      <vt:lpstr>Office 主题</vt:lpstr>
      <vt:lpstr>算法分析与设计</vt:lpstr>
      <vt:lpstr>纲要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 究方向：多源海量动态信息处理 团队带头人：吴信东 所 在  学 校：合肥工业大学</dc:title>
  <dc:creator>GQ</dc:creator>
  <cp:lastModifiedBy>GQ</cp:lastModifiedBy>
  <cp:revision>580</cp:revision>
  <cp:lastPrinted>2012-11-20T01:52:54Z</cp:lastPrinted>
  <dcterms:created xsi:type="dcterms:W3CDTF">2012-10-13T08:41:11Z</dcterms:created>
  <dcterms:modified xsi:type="dcterms:W3CDTF">2020-12-30T15:33:56Z</dcterms:modified>
</cp:coreProperties>
</file>