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3" r:id="rId3"/>
    <p:sldId id="293" r:id="rId4"/>
    <p:sldId id="294" r:id="rId5"/>
    <p:sldId id="322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7" r:id="rId25"/>
    <p:sldId id="318" r:id="rId26"/>
    <p:sldId id="319" r:id="rId27"/>
    <p:sldId id="320" r:id="rId28"/>
    <p:sldId id="290" r:id="rId29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8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1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0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</a:t>
            </a:r>
            <a:r>
              <a:rPr lang="en-US" altLang="zh-CN" baseline="30000" dirty="0" err="1"/>
              <a:t>log</a:t>
            </a:r>
            <a:r>
              <a:rPr lang="en-US" altLang="zh-CN" baseline="-25000" dirty="0" err="1"/>
              <a:t>b</a:t>
            </a:r>
            <a:r>
              <a:rPr lang="en-US" altLang="zh-CN" baseline="30000" dirty="0" err="1"/>
              <a:t>a</a:t>
            </a:r>
            <a:r>
              <a:rPr lang="zh-CN" altLang="en-US" baseline="0" dirty="0"/>
              <a:t>递归的代价，</a:t>
            </a:r>
            <a:r>
              <a:rPr lang="en-US" altLang="zh-CN" baseline="0" dirty="0"/>
              <a:t>f(n)</a:t>
            </a:r>
            <a:r>
              <a:rPr lang="zh-CN" altLang="en-US" baseline="0"/>
              <a:t>附加操作的代价。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9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9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Regarding</a:t>
            </a:r>
            <a:r>
              <a:rPr lang="en-US" altLang="zh-CN" baseline="0" dirty="0"/>
              <a:t> condition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8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B3FFE89-95DF-4727-BC75-66F460171178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D6CF60-53AD-4FF3-89C6-17903DA64B78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15C3A8-F817-4B25-BD66-891B780C5CCA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403B24-429B-41CC-82F3-BA04B7482B06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B933362-9AD1-406F-BEC5-C6BD9A439B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769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27960C-0029-43D2-8232-4AD94B732CB8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BA85E1E-20EF-4322-841C-B3297457E6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87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B770BD8-7620-4C12-B5A7-3BA897A4359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C31955-DB7B-4AFF-8401-74631FA09B36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6A9A18-EE72-4F7F-841B-BFDD0E604A9A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D76AC4-C439-40C2-9164-F43207A13BEA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F8D39E-89CD-4F84-B9C4-C69A1F4D3552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E9E3A32-FFE4-4030-A9F0-BFFAB561A99E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14732-21A8-4EA3-A1E4-145985CF0F30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284402-265E-4391-A629-AA97FA61DCB9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1D90D0-B34B-412D-AB31-2A679657C3D8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2" r:id="rId12"/>
    <p:sldLayoutId id="2147483663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</a:rPr>
              <a:t>算法分析与设计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2020年11月16日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219428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第二章</a:t>
            </a:r>
            <a:r>
              <a:rPr lang="zh-CN" altLang="en-US" sz="3200" dirty="0"/>
              <a:t> </a:t>
            </a:r>
            <a:r>
              <a:rPr lang="zh-CN" altLang="en-US" sz="3200" b="1" dirty="0"/>
              <a:t>求解递归式</a:t>
            </a:r>
            <a:br>
              <a:rPr lang="en-US" altLang="zh-CN" sz="3200" dirty="0"/>
            </a:br>
            <a:r>
              <a:rPr lang="zh-CN" altLang="en-US" sz="3200" dirty="0"/>
              <a:t>教　　师：</a:t>
            </a:r>
            <a:r>
              <a:rPr lang="zh-CN" altLang="en-US" sz="3200" b="1" dirty="0"/>
              <a:t>吴共庆、胡学钢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递归树方法举例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7088" y="1628775"/>
          <a:ext cx="987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公式" r:id="rId3" imgW="342720" imgH="203040" progId="Equation.3">
                  <p:embed/>
                </p:oleObj>
              </mc:Choice>
              <mc:Fallback>
                <p:oleObj name="公式" r:id="rId3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987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511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0598816-0AEE-46BE-8A7F-104001D5F32E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递归树方法举例</a:t>
            </a:r>
          </a:p>
        </p:txBody>
      </p:sp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511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492375"/>
            <a:ext cx="1008062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469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611188" y="1628775"/>
          <a:ext cx="10350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公式" r:id="rId5" imgW="342720" imgH="203040" progId="Equation.3">
                  <p:embed/>
                </p:oleObj>
              </mc:Choice>
              <mc:Fallback>
                <p:oleObj name="公式" r:id="rId5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10350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C38A555-DB33-4EEF-8905-9BF185016652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60232" y="1844824"/>
            <a:ext cx="2160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递归树方法举例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827088" y="1628775"/>
          <a:ext cx="987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3" imgW="342720" imgH="203040" progId="Equation.3">
                  <p:embed/>
                </p:oleObj>
              </mc:Choice>
              <mc:Fallback>
                <p:oleObj name="公式" r:id="rId3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987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511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49500"/>
            <a:ext cx="48641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469069A-0252-442B-9F85-FF668C5283D0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递归树方法举例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827088" y="1628775"/>
          <a:ext cx="987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公式" r:id="rId3" imgW="342720" imgH="203040" progId="Equation.3">
                  <p:embed/>
                </p:oleObj>
              </mc:Choice>
              <mc:Fallback>
                <p:oleObj name="公式" r:id="rId3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987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511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92375"/>
            <a:ext cx="7262812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9F2F29B-250F-4E6D-9C01-77C053C3ECE7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递归树方法举例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827088" y="1628775"/>
          <a:ext cx="987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公式" r:id="rId3" imgW="342720" imgH="203040" progId="Equation.3">
                  <p:embed/>
                </p:oleObj>
              </mc:Choice>
              <mc:Fallback>
                <p:oleObj name="公式" r:id="rId3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987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511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49500"/>
            <a:ext cx="7148512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E71B837-0670-4662-81BE-48F8ACC6CCBD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递归树方法举例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827088" y="1628775"/>
          <a:ext cx="987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公式" r:id="rId3" imgW="342720" imgH="203040" progId="Equation.3">
                  <p:embed/>
                </p:oleObj>
              </mc:Choice>
              <mc:Fallback>
                <p:oleObj name="公式" r:id="rId3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987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511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49500"/>
            <a:ext cx="79216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9E8395D-6B2F-4B8B-AB31-65035B5181F8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递归树方法举例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827088" y="1628775"/>
          <a:ext cx="987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公式" r:id="rId3" imgW="342720" imgH="203040" progId="Equation.3">
                  <p:embed/>
                </p:oleObj>
              </mc:Choice>
              <mc:Fallback>
                <p:oleObj name="公式" r:id="rId3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987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511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9500"/>
            <a:ext cx="8347075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E42DE15-C550-4AA5-B833-336E37B302ED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递归树方法举例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827088" y="1628775"/>
          <a:ext cx="987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3" imgW="342720" imgH="203040" progId="Equation.3">
                  <p:embed/>
                </p:oleObj>
              </mc:Choice>
              <mc:Fallback>
                <p:oleObj name="公式" r:id="rId3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987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511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49500"/>
            <a:ext cx="7993063" cy="365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EAF3578-B28A-4766-B474-07BD7F3B35EF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递归树方法举例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827088" y="1628775"/>
          <a:ext cx="987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公式" r:id="rId3" imgW="342720" imgH="203040" progId="Equation.3">
                  <p:embed/>
                </p:oleObj>
              </mc:Choice>
              <mc:Fallback>
                <p:oleObj name="公式" r:id="rId3" imgW="342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987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511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9500"/>
            <a:ext cx="7561262" cy="407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028384" y="5805264"/>
            <a:ext cx="432991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626FA4A-0ABD-4AB3-9891-60A968FDC313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770984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/>
              <a:t>主方法适用于下面的递归形式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349500"/>
            <a:ext cx="46799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384300" y="36512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aphicFrame>
        <p:nvGraphicFramePr>
          <p:cNvPr id="3072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9700" y="3357563"/>
          <a:ext cx="4305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公式" r:id="rId4" imgW="1841400" imgH="215640" progId="Equation.3">
                  <p:embed/>
                </p:oleObj>
              </mc:Choice>
              <mc:Fallback>
                <p:oleObj name="公式" r:id="rId4" imgW="1841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357563"/>
                        <a:ext cx="4305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  <a:noFill/>
          <a:ln/>
        </p:spPr>
        <p:txBody>
          <a:bodyPr/>
          <a:lstStyle/>
          <a:p>
            <a:r>
              <a:rPr lang="zh-CN" altLang="en-US" dirty="0"/>
              <a:t>主方法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5A4-9A91-496C-90B8-86CD44681118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362-9AD1-406F-BEC5-C6BD9A439B8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替代法</a:t>
            </a:r>
            <a:endParaRPr lang="en-US" altLang="zh-CN" dirty="0"/>
          </a:p>
          <a:p>
            <a:r>
              <a:rPr lang="zh-CN" altLang="en-US" dirty="0"/>
              <a:t>递归树</a:t>
            </a:r>
            <a:endParaRPr lang="en-US" altLang="zh-CN" dirty="0"/>
          </a:p>
          <a:p>
            <a:r>
              <a:rPr lang="zh-CN" altLang="en-US" dirty="0"/>
              <a:t>主方法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11BD046-E2D4-435F-99E3-4BFA8CF829EA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94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963067"/>
                <a:ext cx="6778625" cy="3776663"/>
              </a:xfrm>
            </p:spPr>
            <p:txBody>
              <a:bodyPr/>
              <a:lstStyle/>
              <a:p>
                <a:pPr marL="990600" lvl="1" indent="-533400">
                  <a:buClr>
                    <a:srgbClr val="FF0000"/>
                  </a:buClr>
                  <a:buFontTx/>
                  <a:buAutoNum type="arabicPeriod"/>
                </a:pPr>
                <a:r>
                  <a:rPr lang="en-US" altLang="zh-CN" sz="2400" dirty="0">
                    <a:latin typeface="Bookman Old Style" pitchFamily="18" charset="0"/>
                  </a:rPr>
                  <a:t>  </a:t>
                </a:r>
              </a:p>
              <a:p>
                <a:pPr marL="990600" lvl="1" indent="-533400">
                  <a:buClr>
                    <a:srgbClr val="FF0000"/>
                  </a:buClr>
                  <a:buFontTx/>
                  <a:buAutoNum type="arabicPeriod"/>
                </a:pPr>
                <a:endParaRPr lang="en-US" altLang="zh-CN" sz="2400" dirty="0">
                  <a:latin typeface="Bookman Old Style" pitchFamily="18" charset="0"/>
                </a:endParaRPr>
              </a:p>
              <a:p>
                <a:pPr marL="990600" lvl="1" indent="-533400">
                  <a:buClr>
                    <a:srgbClr val="FF0000"/>
                  </a:buClr>
                  <a:buFontTx/>
                  <a:buAutoNum type="arabicPeriod"/>
                </a:pPr>
                <a:endParaRPr lang="en-US" altLang="zh-CN" sz="2400" dirty="0">
                  <a:latin typeface="Bookman Old Style" pitchFamily="18" charset="0"/>
                </a:endParaRPr>
              </a:p>
              <a:p>
                <a:pPr marL="990600" lvl="1" indent="-533400">
                  <a:buClr>
                    <a:srgbClr val="FF0000"/>
                  </a:buClr>
                  <a:buFontTx/>
                  <a:buAutoNum type="arabicPeriod"/>
                </a:pPr>
                <a:endParaRPr lang="en-US" altLang="zh-CN" sz="2400" dirty="0">
                  <a:latin typeface="Bookman Old Style" pitchFamily="18" charset="0"/>
                </a:endParaRPr>
              </a:p>
              <a:p>
                <a:pPr marL="990600" lvl="1" indent="-533400">
                  <a:buClr>
                    <a:srgbClr val="FF0000"/>
                  </a:buClr>
                  <a:buFontTx/>
                  <a:buAutoNum type="arabicPeriod"/>
                </a:pPr>
                <a:endParaRPr lang="en-US" altLang="zh-CN" sz="2400" dirty="0">
                  <a:latin typeface="Bookman Old Style" pitchFamily="18" charset="0"/>
                </a:endParaRPr>
              </a:p>
              <a:p>
                <a:pPr marL="990600" lvl="1" indent="-533400">
                  <a:buClr>
                    <a:srgbClr val="FF0000"/>
                  </a:buClr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Bookman Old Style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963067"/>
                <a:ext cx="6778625" cy="3776663"/>
              </a:xfrm>
              <a:blipFill rotWithShape="0">
                <a:blip r:embed="rId4"/>
                <a:stretch>
                  <a:fillRect t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82" name="Object 1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3890701"/>
              </p:ext>
            </p:extLst>
          </p:nvPr>
        </p:nvGraphicFramePr>
        <p:xfrm>
          <a:off x="1935163" y="1819275"/>
          <a:ext cx="44815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公式" r:id="rId5" imgW="1307880" imgH="215640" progId="Equation.3">
                  <p:embed/>
                </p:oleObj>
              </mc:Choice>
              <mc:Fallback>
                <p:oleObj name="公式" r:id="rId5" imgW="1307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1819275"/>
                        <a:ext cx="44815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33333"/>
              </p:ext>
            </p:extLst>
          </p:nvPr>
        </p:nvGraphicFramePr>
        <p:xfrm>
          <a:off x="1719263" y="2755230"/>
          <a:ext cx="5283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Equation" r:id="rId7" imgW="2489040" imgH="533160" progId="Equation.DSMT4">
                  <p:embed/>
                </p:oleObj>
              </mc:Choice>
              <mc:Fallback>
                <p:oleObj name="Equation" r:id="rId7" imgW="24890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2755230"/>
                        <a:ext cx="5283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4" name="Object 3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11680226"/>
              </p:ext>
            </p:extLst>
          </p:nvPr>
        </p:nvGraphicFramePr>
        <p:xfrm>
          <a:off x="755650" y="1097880"/>
          <a:ext cx="28082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公式" r:id="rId9" imgW="1117440" imgH="253800" progId="Equation.3">
                  <p:embed/>
                </p:oleObj>
              </mc:Choice>
              <mc:Fallback>
                <p:oleObj name="公式" r:id="rId9" imgW="1117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97880"/>
                        <a:ext cx="28082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  <a:noFill/>
          <a:ln/>
        </p:spPr>
        <p:txBody>
          <a:bodyPr/>
          <a:lstStyle/>
          <a:p>
            <a:r>
              <a:rPr lang="zh-CN" altLang="en-US" dirty="0"/>
              <a:t>三种情况</a:t>
            </a:r>
          </a:p>
        </p:txBody>
      </p:sp>
      <p:sp>
        <p:nvSpPr>
          <p:cNvPr id="3" name="矩形 2"/>
          <p:cNvSpPr/>
          <p:nvPr/>
        </p:nvSpPr>
        <p:spPr>
          <a:xfrm>
            <a:off x="3640088" y="4136380"/>
            <a:ext cx="216024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99992" y="1929532"/>
            <a:ext cx="324036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dirty="0"/>
              <a:t>-</a:t>
            </a:r>
            <a:r>
              <a:rPr lang="el-GR" altLang="zh-CN" sz="2800" i="1" dirty="0"/>
              <a:t>ε</a:t>
            </a:r>
            <a:endParaRPr lang="zh-CN" altLang="en-US" sz="2800" i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83C4-B382-474D-8C99-4A034B3EABFB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5E1E-20EF-4322-841C-B3297457E6ED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6094" y="4017305"/>
            <a:ext cx="4819650" cy="18478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85296" y="4007577"/>
            <a:ext cx="211832" cy="263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三种情况（续）</a:t>
            </a:r>
          </a:p>
        </p:txBody>
      </p:sp>
      <p:graphicFrame>
        <p:nvGraphicFramePr>
          <p:cNvPr id="36878" name="Object 1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4294147"/>
              </p:ext>
            </p:extLst>
          </p:nvPr>
        </p:nvGraphicFramePr>
        <p:xfrm>
          <a:off x="900113" y="1052736"/>
          <a:ext cx="295116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公式" r:id="rId4" imgW="1117440" imgH="253800" progId="Equation.3">
                  <p:embed/>
                </p:oleObj>
              </mc:Choice>
              <mc:Fallback>
                <p:oleObj name="公式" r:id="rId4" imgW="1117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52736"/>
                        <a:ext cx="2951162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611188" y="1773461"/>
            <a:ext cx="69850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endParaRPr lang="en-US" altLang="zh-CN" sz="2800"/>
          </a:p>
          <a:p>
            <a:pPr marL="609600" indent="-609600">
              <a:spcBef>
                <a:spcPct val="20000"/>
              </a:spcBef>
              <a:buClr>
                <a:srgbClr val="FF0000"/>
              </a:buClr>
              <a:buFontTx/>
              <a:buAutoNum type="arabicPeriod" startAt="3"/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endParaRPr lang="en-US" altLang="zh-CN" sz="2800"/>
          </a:p>
          <a:p>
            <a:pPr marL="609600" indent="-609600">
              <a:spcBef>
                <a:spcPct val="20000"/>
              </a:spcBef>
              <a:buClr>
                <a:srgbClr val="FF0000"/>
              </a:buClr>
            </a:pPr>
            <a:endParaRPr lang="en-US" altLang="zh-CN" sz="2800"/>
          </a:p>
        </p:txBody>
      </p:sp>
      <p:graphicFrame>
        <p:nvGraphicFramePr>
          <p:cNvPr id="36882" name="Object 1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9659393"/>
              </p:ext>
            </p:extLst>
          </p:nvPr>
        </p:nvGraphicFramePr>
        <p:xfrm>
          <a:off x="1258888" y="2133823"/>
          <a:ext cx="5616575" cy="29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公式" r:id="rId6" imgW="2361960" imgH="1231560" progId="Equation.3">
                  <p:embed/>
                </p:oleObj>
              </mc:Choice>
              <mc:Fallback>
                <p:oleObj name="公式" r:id="rId6" imgW="236196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33823"/>
                        <a:ext cx="5616575" cy="292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445272" y="2192164"/>
            <a:ext cx="25200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/>
              <a:t>+</a:t>
            </a:r>
            <a:r>
              <a:rPr lang="el-GR" altLang="zh-CN" sz="2000" i="1" dirty="0"/>
              <a:t>ε</a:t>
            </a:r>
            <a:endParaRPr lang="zh-CN" altLang="en-US" sz="2000" i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1914E9-E36F-4B83-AC44-E8875EC6D57E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pic>
        <p:nvPicPr>
          <p:cNvPr id="4505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052736"/>
            <a:ext cx="8675688" cy="4772025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0BCAB42-40AF-4D47-9EAA-728710F5604C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988840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430525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854259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3805369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244109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4685794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5127479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652963"/>
            <a:ext cx="6994525" cy="1473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/>
              <a:t>这时主方法不适用。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4744"/>
            <a:ext cx="7705725" cy="323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483768" y="2564904"/>
            <a:ext cx="144016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13DD3AF-F448-4558-82A4-E74621A3C701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1700808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305" y="2109835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497070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6512" y="2852936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-305" y="3549995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13491" y="3933056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4725144"/>
            <a:ext cx="91440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主方法的思路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82804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B0500E1-2154-4A55-A749-5D028A0FECE2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主方法的思路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41438"/>
            <a:ext cx="8569325" cy="495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2124075" y="4437063"/>
            <a:ext cx="4824413" cy="1584325"/>
          </a:xfrm>
          <a:prstGeom prst="roundRect">
            <a:avLst>
              <a:gd name="adj" fmla="val 16667"/>
            </a:avLst>
          </a:prstGeom>
          <a:solidFill>
            <a:srgbClr val="66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情况</a:t>
            </a:r>
            <a:r>
              <a:rPr lang="en-US" altLang="zh-CN" sz="2400"/>
              <a:t>1</a:t>
            </a:r>
            <a:r>
              <a:rPr lang="zh-CN" altLang="en-US" sz="2400"/>
              <a:t>：加权从根到叶子几何级数</a:t>
            </a:r>
          </a:p>
          <a:p>
            <a:pPr algn="ctr"/>
            <a:r>
              <a:rPr lang="zh-CN" altLang="en-US" sz="2400"/>
              <a:t>增长。叶子在总的权重仅仅占常量</a:t>
            </a:r>
          </a:p>
          <a:p>
            <a:pPr algn="ctr"/>
            <a:r>
              <a:rPr lang="zh-CN" altLang="en-US" sz="2400"/>
              <a:t>部分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328A017-4AA1-4B44-8334-B01560B893A2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主方法的思路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8820150" cy="494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2124075" y="4437063"/>
            <a:ext cx="4248150" cy="1512887"/>
          </a:xfrm>
          <a:prstGeom prst="roundRect">
            <a:avLst>
              <a:gd name="adj" fmla="val 16667"/>
            </a:avLst>
          </a:prstGeom>
          <a:solidFill>
            <a:srgbClr val="66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dirty="0"/>
              <a:t>情况</a:t>
            </a:r>
            <a:r>
              <a:rPr lang="en-US" altLang="zh-CN" sz="2400" dirty="0"/>
              <a:t>2</a:t>
            </a:r>
            <a:r>
              <a:rPr lang="zh-CN" altLang="en-US" sz="2400" dirty="0"/>
              <a:t>： </a:t>
            </a:r>
            <a:r>
              <a:rPr lang="en-US" altLang="zh-CN" sz="2400" dirty="0"/>
              <a:t>(</a:t>
            </a:r>
            <a:r>
              <a:rPr lang="en-US" altLang="zh-CN" sz="2400" i="1" dirty="0">
                <a:solidFill>
                  <a:schemeClr val="hlink"/>
                </a:solidFill>
                <a:latin typeface="Bookman Old Style" pitchFamily="18" charset="0"/>
              </a:rPr>
              <a:t>k=</a:t>
            </a:r>
            <a:r>
              <a:rPr lang="en-US" altLang="zh-CN" sz="2400" dirty="0">
                <a:solidFill>
                  <a:schemeClr val="hlink"/>
                </a:solidFill>
                <a:latin typeface="Bookman Old Style" pitchFamily="18" charset="0"/>
              </a:rPr>
              <a:t>0</a:t>
            </a:r>
            <a:r>
              <a:rPr lang="en-US" altLang="zh-CN" sz="2400" dirty="0"/>
              <a:t>)</a:t>
            </a:r>
            <a:r>
              <a:rPr lang="zh-CN" altLang="en-US" sz="2400" dirty="0"/>
              <a:t>在</a:t>
            </a:r>
            <a:r>
              <a:rPr lang="en-US" altLang="zh-CN" sz="2400" i="1" dirty="0" err="1">
                <a:solidFill>
                  <a:schemeClr val="hlink"/>
                </a:solidFill>
                <a:latin typeface="Bookman Old Style" pitchFamily="18" charset="0"/>
              </a:rPr>
              <a:t>log</a:t>
            </a:r>
            <a:r>
              <a:rPr lang="en-US" altLang="zh-CN" sz="2400" i="1" baseline="-25000" dirty="0" err="1">
                <a:solidFill>
                  <a:schemeClr val="hlink"/>
                </a:solidFill>
                <a:latin typeface="Bookman Old Style" pitchFamily="18" charset="0"/>
              </a:rPr>
              <a:t>b</a:t>
            </a:r>
            <a:r>
              <a:rPr lang="en-US" altLang="zh-CN" sz="2400" i="1" baseline="30000" dirty="0" err="1">
                <a:solidFill>
                  <a:schemeClr val="hlink"/>
                </a:solidFill>
                <a:latin typeface="Bookman Old Style" pitchFamily="18" charset="0"/>
              </a:rPr>
              <a:t>n</a:t>
            </a:r>
            <a:r>
              <a:rPr lang="zh-CN" altLang="en-US" sz="2400" dirty="0"/>
              <a:t>层中</a:t>
            </a:r>
          </a:p>
          <a:p>
            <a:pPr algn="ctr"/>
            <a:r>
              <a:rPr lang="zh-CN" altLang="en-US" sz="2400" dirty="0"/>
              <a:t>每层的加权基本相同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1BED7B8-562A-4CCB-A75C-71184B8C339E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主方法的思路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5075"/>
            <a:ext cx="8893175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1763713" y="4365625"/>
            <a:ext cx="5040312" cy="1727200"/>
          </a:xfrm>
          <a:prstGeom prst="roundRect">
            <a:avLst>
              <a:gd name="adj" fmla="val 16667"/>
            </a:avLst>
          </a:prstGeom>
          <a:solidFill>
            <a:srgbClr val="66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情况</a:t>
            </a:r>
            <a:r>
              <a:rPr lang="en-US" altLang="zh-CN" sz="2400"/>
              <a:t>3</a:t>
            </a:r>
            <a:r>
              <a:rPr lang="zh-CN" altLang="en-US" sz="2400"/>
              <a:t>：权重从根到叶子几何级数</a:t>
            </a:r>
          </a:p>
          <a:p>
            <a:pPr algn="ctr"/>
            <a:r>
              <a:rPr lang="zh-CN" altLang="en-US" sz="2400"/>
              <a:t>递减。根在整个权重中仅仅是常量</a:t>
            </a:r>
          </a:p>
          <a:p>
            <a:pPr algn="ctr"/>
            <a:r>
              <a:rPr lang="zh-CN" altLang="en-US" sz="2400"/>
              <a:t>部分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1FBE5A7-EB17-4CE6-A3FA-56910D35BF77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求解递归式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dirty="0"/>
              <a:t>合并排序的分析需要求解一个递归式</a:t>
            </a:r>
          </a:p>
          <a:p>
            <a:endParaRPr lang="zh-CN" altLang="en-US" dirty="0"/>
          </a:p>
          <a:p>
            <a:pPr>
              <a:buClr>
                <a:srgbClr val="FF0000"/>
              </a:buClr>
            </a:pPr>
            <a:r>
              <a:rPr lang="zh-CN" altLang="en-US" dirty="0"/>
              <a:t>求解递归式就像求解积分，微分方程一样。学会一些技巧</a:t>
            </a:r>
          </a:p>
          <a:p>
            <a:endParaRPr lang="zh-CN" altLang="en-US" dirty="0"/>
          </a:p>
          <a:p>
            <a:pPr>
              <a:buClr>
                <a:srgbClr val="FF0000"/>
              </a:buClr>
            </a:pPr>
            <a:r>
              <a:rPr lang="zh-CN" altLang="en-US" dirty="0"/>
              <a:t>递归式的应用</a:t>
            </a:r>
          </a:p>
          <a:p>
            <a:pPr lvl="1">
              <a:buFontTx/>
              <a:buNone/>
            </a:pPr>
            <a:endParaRPr lang="zh-CN" altLang="en-US" dirty="0"/>
          </a:p>
          <a:p>
            <a:pPr lvl="1">
              <a:buFontTx/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84AF173-35ED-4A7B-BBD1-DB95565086EA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4038600" cy="2333625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sz="2800"/>
              <a:t>最通用的方法：</a:t>
            </a:r>
          </a:p>
          <a:p>
            <a:pPr marL="609600" indent="-609600">
              <a:buClr>
                <a:srgbClr val="FF0000"/>
              </a:buClr>
              <a:buFontTx/>
              <a:buAutoNum type="arabicPeriod"/>
            </a:pPr>
            <a:r>
              <a:rPr lang="zh-CN" altLang="en-US" sz="2800">
                <a:solidFill>
                  <a:srgbClr val="FF0000"/>
                </a:solidFill>
              </a:rPr>
              <a:t>猜测</a:t>
            </a:r>
            <a:r>
              <a:rPr lang="zh-CN" altLang="en-US" sz="2800"/>
              <a:t>解的形式。</a:t>
            </a:r>
          </a:p>
          <a:p>
            <a:pPr marL="609600" indent="-609600">
              <a:buClr>
                <a:srgbClr val="FF0000"/>
              </a:buClr>
              <a:buFontTx/>
              <a:buAutoNum type="arabicPeriod"/>
            </a:pPr>
            <a:r>
              <a:rPr lang="zh-CN" altLang="en-US" sz="2800"/>
              <a:t>通过推导</a:t>
            </a:r>
            <a:r>
              <a:rPr lang="zh-CN" altLang="en-US" sz="2800">
                <a:solidFill>
                  <a:srgbClr val="FF0000"/>
                </a:solidFill>
              </a:rPr>
              <a:t>验证。</a:t>
            </a:r>
          </a:p>
          <a:p>
            <a:pPr marL="609600" indent="-609600">
              <a:buClr>
                <a:srgbClr val="FF0000"/>
              </a:buClr>
              <a:buFontTx/>
              <a:buAutoNum type="arabicPeriod"/>
            </a:pPr>
            <a:r>
              <a:rPr lang="zh-CN" altLang="en-US" sz="2800">
                <a:solidFill>
                  <a:srgbClr val="FF0000"/>
                </a:solidFill>
              </a:rPr>
              <a:t>解</a:t>
            </a:r>
            <a:r>
              <a:rPr lang="zh-CN" altLang="en-US" sz="2800"/>
              <a:t>出常数。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650875" y="4003675"/>
            <a:ext cx="10477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000" b="1">
                <a:latin typeface="Times New Roman" pitchFamily="18" charset="0"/>
                <a:ea typeface="PMingLiU" pitchFamily="18" charset="-120"/>
              </a:rPr>
              <a:t>例子</a:t>
            </a:r>
            <a:r>
              <a:rPr kumimoji="1" lang="en-US" altLang="zh-TW" sz="2400" b="1">
                <a:latin typeface="Times New Roman" pitchFamily="18" charset="0"/>
                <a:ea typeface="PMingLiU" pitchFamily="18" charset="-120"/>
              </a:rPr>
              <a:t>: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650875" y="4508500"/>
            <a:ext cx="50006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[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假设</a:t>
            </a:r>
            <a:r>
              <a:rPr kumimoji="1" lang="zh-TW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(1)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= 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Θ(1)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.]</a:t>
            </a:r>
          </a:p>
          <a:p>
            <a:pPr>
              <a:buClr>
                <a:srgbClr val="FF0000"/>
              </a:buClr>
              <a:buFontTx/>
              <a:buChar char="•"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猜测</a:t>
            </a:r>
            <a:r>
              <a:rPr kumimoji="1" lang="zh-TW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O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 (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分别证明</a:t>
            </a:r>
            <a:r>
              <a:rPr kumimoji="1" lang="zh-TW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O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zh-TW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Ω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.)</a:t>
            </a:r>
          </a:p>
          <a:p>
            <a:pPr>
              <a:buClr>
                <a:srgbClr val="FF0000"/>
              </a:buClr>
              <a:buFontTx/>
              <a:buChar char="•"/>
            </a:pP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假设</a:t>
            </a:r>
            <a:r>
              <a:rPr kumimoji="1" lang="zh-TW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k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≤ ck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对于</a:t>
            </a:r>
            <a:r>
              <a:rPr kumimoji="1" lang="zh-TW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k&lt; n</a:t>
            </a:r>
            <a:r>
              <a:rPr kumimoji="1" lang="en-US" altLang="zh-TW" sz="2400" i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  <a:p>
            <a:pPr>
              <a:buClr>
                <a:srgbClr val="FF0000"/>
              </a:buClr>
              <a:buFontTx/>
              <a:buChar char="•"/>
            </a:pP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通过推导证明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≤cn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1835150" y="4076700"/>
            <a:ext cx="242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 i="1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 = 4</a:t>
            </a:r>
            <a:r>
              <a:rPr kumimoji="1" lang="en-US" altLang="zh-TW" sz="2400" i="1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/2) + </a:t>
            </a:r>
            <a:r>
              <a:rPr kumimoji="1" lang="en-US" altLang="zh-TW" sz="2400" i="1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24266"/>
            <a:ext cx="8229600" cy="6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替代法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58C4-763F-4E8E-8F18-86C9D3C2ADAC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362-9AD1-406F-BEC5-C6BD9A439B8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替代法举例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258888" y="4797425"/>
            <a:ext cx="434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2800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762000" y="1524000"/>
            <a:ext cx="513634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= 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4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n/2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+ n</a:t>
            </a:r>
          </a:p>
          <a:p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 ≤ 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4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n/2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+ n</a:t>
            </a:r>
          </a:p>
          <a:p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 = 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c/2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+ n</a:t>
            </a:r>
          </a:p>
          <a:p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 = cn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–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c/2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– n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latin typeface="Times New Roman" pitchFamily="18" charset="0"/>
                <a:ea typeface="PMingLiU" pitchFamily="18" charset="-120"/>
              </a:rPr>
              <a:t>←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sz="2400" i="1" dirty="0">
                <a:solidFill>
                  <a:srgbClr val="CC0000"/>
                </a:solidFill>
                <a:latin typeface="Times New Roman" pitchFamily="18" charset="0"/>
                <a:ea typeface="PMingLiU" pitchFamily="18" charset="-120"/>
              </a:rPr>
              <a:t>期望</a:t>
            </a:r>
            <a:r>
              <a:rPr kumimoji="1" lang="zh-TW" altLang="en-US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– </a:t>
            </a:r>
            <a:r>
              <a:rPr kumimoji="1" lang="zh-CN" altLang="en-US" sz="2400" i="1" dirty="0">
                <a:solidFill>
                  <a:srgbClr val="CC0000"/>
                </a:solidFill>
                <a:latin typeface="Times New Roman" pitchFamily="18" charset="0"/>
                <a:ea typeface="PMingLiU" pitchFamily="18" charset="-120"/>
              </a:rPr>
              <a:t>余项</a:t>
            </a:r>
          </a:p>
          <a:p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 ≤ cn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latin typeface="Times New Roman" pitchFamily="18" charset="0"/>
                <a:ea typeface="PMingLiU" pitchFamily="18" charset="-120"/>
              </a:rPr>
              <a:t>←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sz="2400" i="1" dirty="0">
                <a:solidFill>
                  <a:srgbClr val="CC0000"/>
                </a:solidFill>
                <a:latin typeface="Times New Roman" pitchFamily="18" charset="0"/>
                <a:ea typeface="PMingLiU" pitchFamily="18" charset="-120"/>
              </a:rPr>
              <a:t>期望</a:t>
            </a:r>
            <a:endParaRPr kumimoji="1" lang="zh-TW" altLang="en-US" sz="2400" i="1" dirty="0">
              <a:solidFill>
                <a:srgbClr val="CC0000"/>
              </a:solidFill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838200" y="3886200"/>
            <a:ext cx="611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c/2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3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– n ≥ 0, </a:t>
            </a:r>
            <a:r>
              <a:rPr kumimoji="1" lang="zh-CN" altLang="en-US" sz="2400" dirty="0">
                <a:latin typeface="Times New Roman" pitchFamily="18" charset="0"/>
                <a:ea typeface="PMingLiU" pitchFamily="18" charset="-120"/>
              </a:rPr>
              <a:t>例如</a:t>
            </a:r>
            <a:r>
              <a:rPr kumimoji="1" lang="en-US" altLang="zh-TW" sz="2400" dirty="0">
                <a:latin typeface="Times New Roman" pitchFamily="18" charset="0"/>
                <a:ea typeface="PMingLiU" pitchFamily="18" charset="-120"/>
              </a:rPr>
              <a:t>, </a:t>
            </a:r>
            <a:r>
              <a:rPr kumimoji="1" lang="zh-CN" altLang="en-US" sz="2400" dirty="0">
                <a:latin typeface="Times New Roman" pitchFamily="18" charset="0"/>
                <a:ea typeface="PMingLiU" pitchFamily="18" charset="-120"/>
              </a:rPr>
              <a:t>如果</a:t>
            </a:r>
            <a:r>
              <a:rPr kumimoji="1" lang="zh-TW" altLang="en-US" sz="2400" i="1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 ≥ 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 </a:t>
            </a:r>
            <a:r>
              <a:rPr kumimoji="1" lang="zh-CN" altLang="en-US" sz="2400" dirty="0">
                <a:latin typeface="Times New Roman" pitchFamily="18" charset="0"/>
                <a:ea typeface="PMingLiU" pitchFamily="18" charset="-120"/>
              </a:rPr>
              <a:t>且</a:t>
            </a:r>
            <a:r>
              <a:rPr kumimoji="1" lang="zh-TW" altLang="en-US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 ≥ 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1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.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733800" y="48783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i="1">
                <a:solidFill>
                  <a:srgbClr val="CC0000"/>
                </a:solidFill>
                <a:latin typeface="Times New Roman" pitchFamily="18" charset="0"/>
                <a:ea typeface="PMingLiU" pitchFamily="18" charset="-120"/>
              </a:rPr>
              <a:t>余项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 flipV="1">
            <a:off x="3505200" y="4419600"/>
            <a:ext cx="685800" cy="533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52C61D2-B635-4F55-A884-D177F3002470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1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  <p:bldP spid="61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525963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800" dirty="0"/>
              <a:t>我们必须要处理初始条件，也就是说，首先要保证推导在初始情况成立。</a:t>
            </a:r>
          </a:p>
          <a:p>
            <a:pPr>
              <a:buClr>
                <a:srgbClr val="FF0000"/>
              </a:buClr>
            </a:pPr>
            <a:r>
              <a:rPr lang="zh-CN" altLang="en-US" sz="2800" b="1" i="1" dirty="0"/>
              <a:t>初始</a:t>
            </a:r>
            <a:r>
              <a:rPr lang="zh-CN" altLang="en-US" sz="2800" dirty="0"/>
              <a:t>：当</a:t>
            </a:r>
            <a:r>
              <a:rPr kumimoji="1" lang="en-US" altLang="zh-TW" sz="2800" i="1" dirty="0">
                <a:solidFill>
                  <a:srgbClr val="008080"/>
                </a:solidFill>
              </a:rPr>
              <a:t>n</a:t>
            </a:r>
            <a:r>
              <a:rPr kumimoji="1" lang="en-US" altLang="zh-TW" sz="2800" baseline="-25000" dirty="0">
                <a:solidFill>
                  <a:srgbClr val="008080"/>
                </a:solidFill>
              </a:rPr>
              <a:t>0</a:t>
            </a:r>
            <a:r>
              <a:rPr lang="zh-CN" altLang="en-US" sz="2800" dirty="0"/>
              <a:t>为适当的常量时，对于所有</a:t>
            </a:r>
            <a:r>
              <a:rPr kumimoji="1" lang="en-US" altLang="zh-TW" sz="2800" i="1" dirty="0">
                <a:solidFill>
                  <a:srgbClr val="008080"/>
                </a:solidFill>
              </a:rPr>
              <a:t>n</a:t>
            </a:r>
            <a:r>
              <a:rPr kumimoji="1" lang="en-US" altLang="zh-TW" sz="2800" dirty="0">
                <a:solidFill>
                  <a:srgbClr val="008080"/>
                </a:solidFill>
              </a:rPr>
              <a:t>&lt; </a:t>
            </a:r>
            <a:r>
              <a:rPr kumimoji="1" lang="en-US" altLang="zh-TW" sz="2800" i="1" dirty="0">
                <a:solidFill>
                  <a:srgbClr val="008080"/>
                </a:solidFill>
              </a:rPr>
              <a:t>n</a:t>
            </a:r>
            <a:r>
              <a:rPr kumimoji="1" lang="en-US" altLang="zh-TW" sz="2800" baseline="-25000" dirty="0">
                <a:solidFill>
                  <a:srgbClr val="008080"/>
                </a:solidFill>
              </a:rPr>
              <a:t>0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kumimoji="1" lang="en-US" altLang="zh-TW" sz="2800" i="1" dirty="0">
                <a:solidFill>
                  <a:srgbClr val="008080"/>
                </a:solidFill>
              </a:rPr>
              <a:t>T</a:t>
            </a:r>
            <a:r>
              <a:rPr kumimoji="1" lang="en-US" altLang="zh-TW" sz="2800" dirty="0">
                <a:solidFill>
                  <a:srgbClr val="008080"/>
                </a:solidFill>
              </a:rPr>
              <a:t>(</a:t>
            </a:r>
            <a:r>
              <a:rPr kumimoji="1" lang="en-US" altLang="zh-TW" sz="2800" i="1" dirty="0">
                <a:solidFill>
                  <a:srgbClr val="008080"/>
                </a:solidFill>
              </a:rPr>
              <a:t>n</a:t>
            </a:r>
            <a:r>
              <a:rPr kumimoji="1" lang="en-US" altLang="zh-TW" sz="2800" dirty="0">
                <a:solidFill>
                  <a:srgbClr val="008080"/>
                </a:solidFill>
              </a:rPr>
              <a:t>) = Θ(1)</a:t>
            </a:r>
            <a:r>
              <a:rPr lang="zh-CN" altLang="en-US" sz="2800" dirty="0"/>
              <a:t>都成立。</a:t>
            </a:r>
          </a:p>
          <a:p>
            <a:pPr>
              <a:buClr>
                <a:srgbClr val="FF0000"/>
              </a:buClr>
            </a:pPr>
            <a:endParaRPr lang="zh-CN" altLang="en-US" sz="2800" dirty="0"/>
          </a:p>
          <a:p>
            <a:pPr>
              <a:buClr>
                <a:srgbClr val="FF0000"/>
              </a:buClr>
            </a:pPr>
            <a:r>
              <a:rPr kumimoji="1" lang="zh-CN" altLang="en-US" sz="2800" dirty="0">
                <a:solidFill>
                  <a:srgbClr val="000000"/>
                </a:solidFill>
              </a:rPr>
              <a:t>如果我们选择足够大的</a:t>
            </a:r>
            <a:r>
              <a:rPr kumimoji="1" lang="en-US" altLang="zh-TW" sz="2800" i="1" dirty="0">
                <a:solidFill>
                  <a:srgbClr val="000000"/>
                </a:solidFill>
              </a:rPr>
              <a:t>c</a:t>
            </a:r>
            <a:r>
              <a:rPr kumimoji="1" lang="zh-CN" altLang="en-US" sz="2800" i="1" dirty="0">
                <a:solidFill>
                  <a:srgbClr val="000000"/>
                </a:solidFill>
              </a:rPr>
              <a:t>，</a:t>
            </a:r>
            <a:r>
              <a:rPr kumimoji="1" lang="zh-CN" altLang="en-US" sz="2800" dirty="0">
                <a:solidFill>
                  <a:srgbClr val="000000"/>
                </a:solidFill>
              </a:rPr>
              <a:t>那么对于</a:t>
            </a:r>
            <a:r>
              <a:rPr kumimoji="1" lang="en-US" altLang="zh-TW" sz="2800" dirty="0">
                <a:solidFill>
                  <a:srgbClr val="000000"/>
                </a:solidFill>
              </a:rPr>
              <a:t> </a:t>
            </a:r>
            <a:r>
              <a:rPr kumimoji="1" lang="en-US" altLang="zh-TW" sz="2800" dirty="0">
                <a:solidFill>
                  <a:srgbClr val="008080"/>
                </a:solidFill>
              </a:rPr>
              <a:t>1</a:t>
            </a:r>
            <a:r>
              <a:rPr kumimoji="1" lang="en-US" altLang="zh-TW" sz="2800" i="1" dirty="0">
                <a:solidFill>
                  <a:srgbClr val="008080"/>
                </a:solidFill>
              </a:rPr>
              <a:t> ≤ n &lt; n</a:t>
            </a:r>
            <a:r>
              <a:rPr kumimoji="1" lang="en-US" altLang="zh-TW" sz="2800" baseline="-25000" dirty="0">
                <a:solidFill>
                  <a:srgbClr val="008080"/>
                </a:solidFill>
              </a:rPr>
              <a:t>0</a:t>
            </a:r>
            <a:r>
              <a:rPr kumimoji="1" lang="en-US" altLang="zh-TW" sz="2800" dirty="0">
                <a:solidFill>
                  <a:srgbClr val="000000"/>
                </a:solidFill>
              </a:rPr>
              <a:t>, </a:t>
            </a:r>
            <a:r>
              <a:rPr kumimoji="1" lang="zh-TW" altLang="en-US" sz="2800" dirty="0">
                <a:solidFill>
                  <a:srgbClr val="000000"/>
                </a:solidFill>
              </a:rPr>
              <a:t> “</a:t>
            </a:r>
            <a:r>
              <a:rPr kumimoji="1" lang="en-US" altLang="zh-TW" sz="2800" dirty="0">
                <a:solidFill>
                  <a:srgbClr val="008080"/>
                </a:solidFill>
              </a:rPr>
              <a:t>Θ(1)</a:t>
            </a:r>
            <a:r>
              <a:rPr kumimoji="1" lang="en-US" altLang="zh-TW" sz="2800" dirty="0">
                <a:solidFill>
                  <a:srgbClr val="000000"/>
                </a:solidFill>
              </a:rPr>
              <a:t>” </a:t>
            </a:r>
            <a:r>
              <a:rPr kumimoji="1" lang="en-US" altLang="zh-TW" sz="2800" i="1" dirty="0">
                <a:solidFill>
                  <a:srgbClr val="008080"/>
                </a:solidFill>
              </a:rPr>
              <a:t>≤ cn</a:t>
            </a:r>
            <a:r>
              <a:rPr kumimoji="1" lang="en-US" altLang="zh-TW" sz="2800" i="1" baseline="30000" dirty="0">
                <a:solidFill>
                  <a:srgbClr val="008080"/>
                </a:solidFill>
              </a:rPr>
              <a:t>3</a:t>
            </a:r>
            <a:r>
              <a:rPr kumimoji="1" lang="en-US" altLang="zh-TW" sz="2800" dirty="0">
                <a:solidFill>
                  <a:srgbClr val="000000"/>
                </a:solidFill>
              </a:rPr>
              <a:t>.</a:t>
            </a:r>
            <a:endParaRPr lang="en-US" altLang="zh-CN" sz="2800" dirty="0"/>
          </a:p>
          <a:p>
            <a:endParaRPr lang="en-US" altLang="zh-CN" sz="2800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971550" y="5300663"/>
            <a:ext cx="6553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627313" y="5734050"/>
            <a:ext cx="3024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边界并不紧密 </a:t>
            </a:r>
            <a:r>
              <a:rPr lang="en-US" altLang="zh-CN" sz="2800"/>
              <a:t>!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例子（续）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3E5B-FBA4-499D-AFD7-C9C32F11A9C6}" type="datetime1">
              <a:rPr lang="en-US" altLang="zh-CN" smtClean="0"/>
              <a:t>11/16/2020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5E1E-20EF-4322-841C-B3297457E6E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更接近的上界？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838200" y="1524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我们要证明</a:t>
            </a:r>
            <a:r>
              <a:rPr kumimoji="1" lang="zh-TW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T(n) = O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838200" y="1981200"/>
            <a:ext cx="5715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宋体" pitchFamily="2" charset="-122"/>
              </a:rPr>
              <a:t>假设</a:t>
            </a:r>
            <a:r>
              <a:rPr kumimoji="1" lang="zh-TW" altLang="en-US" sz="2400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宋体" pitchFamily="2" charset="-122"/>
              </a:rPr>
              <a:t>对于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k &lt; n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:</a:t>
            </a:r>
            <a:r>
              <a:rPr kumimoji="1" lang="zh-TW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k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≤ ck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endParaRPr kumimoji="1" lang="en-US" altLang="zh-TW" sz="2400" dirty="0">
              <a:solidFill>
                <a:srgbClr val="000000"/>
              </a:solidFill>
              <a:latin typeface="Times New Roman" pitchFamily="18" charset="0"/>
              <a:ea typeface="PMingLiU" pitchFamily="18" charset="-120"/>
            </a:endParaRPr>
          </a:p>
          <a:p>
            <a:pPr>
              <a:spcBef>
                <a:spcPct val="50000"/>
              </a:spcBef>
            </a:pP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4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n/2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+ n</a:t>
            </a:r>
          </a:p>
          <a:p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 ≤ 4c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n/2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+ n</a:t>
            </a:r>
          </a:p>
          <a:p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 = cn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+ n</a:t>
            </a:r>
          </a:p>
          <a:p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 = O (n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</a:p>
          <a:p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 = cn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– (- n) [ </a:t>
            </a:r>
            <a:r>
              <a:rPr kumimoji="1" lang="zh-CN" altLang="en-US" sz="2400" i="1" dirty="0">
                <a:solidFill>
                  <a:srgbClr val="CC0000"/>
                </a:solidFill>
                <a:latin typeface="宋体" pitchFamily="2" charset="-122"/>
              </a:rPr>
              <a:t>期望</a:t>
            </a:r>
            <a:r>
              <a:rPr kumimoji="1" lang="en-US" altLang="zh-TW" sz="2400" i="1" dirty="0">
                <a:solidFill>
                  <a:srgbClr val="008080"/>
                </a:solidFill>
                <a:latin typeface="宋体" pitchFamily="2" charset="-122"/>
              </a:rPr>
              <a:t> – </a:t>
            </a:r>
            <a:r>
              <a:rPr kumimoji="1" lang="zh-CN" altLang="en-US" sz="2400" i="1" dirty="0">
                <a:solidFill>
                  <a:srgbClr val="CC0000"/>
                </a:solidFill>
                <a:latin typeface="宋体" pitchFamily="2" charset="-122"/>
              </a:rPr>
              <a:t>余项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]</a:t>
            </a:r>
          </a:p>
          <a:p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 ≤ cn</a:t>
            </a:r>
            <a:r>
              <a:rPr kumimoji="1" lang="en-US" altLang="zh-TW" sz="2400" i="1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</a:rPr>
              <a:t>没有</a:t>
            </a:r>
            <a:r>
              <a:rPr kumimoji="1" lang="zh-CN" altLang="en-US" sz="2400" dirty="0">
                <a:latin typeface="Times New Roman" pitchFamily="18" charset="0"/>
              </a:rPr>
              <a:t>任何</a:t>
            </a:r>
            <a:r>
              <a:rPr kumimoji="1" lang="zh-TW" altLang="en-US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 &gt; 0</a:t>
            </a:r>
            <a:r>
              <a:rPr kumimoji="1" lang="zh-CN" altLang="en-US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满足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. </a:t>
            </a:r>
            <a:r>
              <a:rPr kumimoji="1" lang="zh-CN" altLang="en-US" sz="2400" b="1" dirty="0">
                <a:latin typeface="Times New Roman" pitchFamily="18" charset="0"/>
                <a:ea typeface="PMingLiU" pitchFamily="18" charset="-120"/>
              </a:rPr>
              <a:t>失败</a:t>
            </a:r>
            <a:r>
              <a:rPr kumimoji="1" lang="en-US" altLang="zh-TW" sz="2400" b="1" dirty="0">
                <a:latin typeface="Times New Roman" pitchFamily="18" charset="0"/>
                <a:ea typeface="PMingLiU" pitchFamily="18" charset="-120"/>
              </a:rPr>
              <a:t>!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667000" y="3657600"/>
            <a:ext cx="10775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TW" altLang="en-US" sz="2400" b="1" i="1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sz="2400" b="1" i="1" dirty="0">
                <a:latin typeface="Times New Roman" pitchFamily="18" charset="0"/>
              </a:rPr>
              <a:t>错误</a:t>
            </a:r>
            <a:r>
              <a:rPr kumimoji="1" lang="en-US" altLang="zh-TW" sz="2400" b="1" i="1" dirty="0">
                <a:latin typeface="Times New Roman" pitchFamily="18" charset="0"/>
                <a:ea typeface="PMingLiU" pitchFamily="18" charset="-120"/>
              </a:rPr>
              <a:t>!</a:t>
            </a:r>
            <a:r>
              <a:rPr kumimoji="1" lang="en-US" altLang="zh-TW" sz="2400" b="1" i="1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endParaRPr kumimoji="1" lang="en-US" altLang="zh-TW" sz="2400" dirty="0">
              <a:solidFill>
                <a:srgbClr val="000000"/>
              </a:solidFill>
              <a:latin typeface="Times New Roman" pitchFamily="18" charset="0"/>
              <a:ea typeface="PMingLiU" pitchFamily="18" charset="-120"/>
            </a:endParaRPr>
          </a:p>
        </p:txBody>
      </p: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1981200" y="3657600"/>
            <a:ext cx="457200" cy="457200"/>
            <a:chOff x="1200" y="2976"/>
            <a:chExt cx="384" cy="384"/>
          </a:xfrm>
        </p:grpSpPr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1200" y="2976"/>
              <a:ext cx="384" cy="38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H="1">
              <a:off x="1200" y="2976"/>
              <a:ext cx="384" cy="38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6" name="Freeform 18"/>
          <p:cNvSpPr>
            <a:spLocks/>
          </p:cNvSpPr>
          <p:nvPr/>
        </p:nvSpPr>
        <p:spPr bwMode="auto">
          <a:xfrm>
            <a:off x="5181600" y="2209800"/>
            <a:ext cx="1511300" cy="1524000"/>
          </a:xfrm>
          <a:custGeom>
            <a:avLst/>
            <a:gdLst>
              <a:gd name="T0" fmla="*/ 816 w 952"/>
              <a:gd name="T1" fmla="*/ 960 h 960"/>
              <a:gd name="T2" fmla="*/ 816 w 952"/>
              <a:gd name="T3" fmla="*/ 192 h 960"/>
              <a:gd name="T4" fmla="*/ 0 w 952"/>
              <a:gd name="T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2" h="960">
                <a:moveTo>
                  <a:pt x="816" y="960"/>
                </a:moveTo>
                <a:cubicBezTo>
                  <a:pt x="884" y="656"/>
                  <a:pt x="952" y="352"/>
                  <a:pt x="816" y="192"/>
                </a:cubicBezTo>
                <a:cubicBezTo>
                  <a:pt x="680" y="32"/>
                  <a:pt x="340" y="16"/>
                  <a:pt x="0" y="0"/>
                </a:cubicBezTo>
              </a:path>
            </a:pathLst>
          </a:custGeom>
          <a:noFill/>
          <a:ln w="9525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9786DD5-DA18-47D3-9535-82F0F30EF37B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/>
      <p:bldP spid="123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85800" y="1447800"/>
            <a:ext cx="67056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C0000"/>
                </a:solidFill>
                <a:latin typeface="Times New Roman" pitchFamily="18" charset="0"/>
              </a:rPr>
              <a:t>思想</a:t>
            </a:r>
            <a:r>
              <a:rPr kumimoji="1" lang="en-US" altLang="zh-TW" sz="2400" b="1" dirty="0">
                <a:solidFill>
                  <a:srgbClr val="CC0000"/>
                </a:solidFill>
                <a:latin typeface="Times New Roman" pitchFamily="18" charset="0"/>
                <a:ea typeface="PMingLiU" pitchFamily="18" charset="-120"/>
              </a:rPr>
              <a:t>: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lang="zh-CN" altLang="en-US" sz="2800" dirty="0"/>
              <a:t>加强推导的假设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  <a:p>
            <a:pPr>
              <a:spcBef>
                <a:spcPct val="50000"/>
              </a:spcBef>
            </a:pP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•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减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一个低阶项</a:t>
            </a:r>
            <a:endParaRPr kumimoji="1"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i="1" dirty="0">
                <a:solidFill>
                  <a:srgbClr val="000000"/>
                </a:solidFill>
                <a:latin typeface="Times New Roman" pitchFamily="18" charset="0"/>
              </a:rPr>
              <a:t>推导假设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: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对于</a:t>
            </a:r>
            <a:r>
              <a:rPr kumimoji="1" lang="zh-TW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k 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&lt;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,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k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 ≤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1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k</a:t>
            </a:r>
            <a:r>
              <a:rPr kumimoji="1" lang="en-US" altLang="zh-TW" sz="2400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–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k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828800" y="3219450"/>
            <a:ext cx="3810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= 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4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T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n/2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+ n</a:t>
            </a:r>
          </a:p>
          <a:p>
            <a:pPr>
              <a:spcBef>
                <a:spcPct val="50000"/>
              </a:spcBef>
            </a:pP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= 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4(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1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n/2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</a:t>
            </a:r>
            <a:r>
              <a:rPr kumimoji="1" lang="en-US" altLang="zh-TW" sz="2400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–c</a:t>
            </a:r>
            <a:r>
              <a:rPr kumimoji="1" lang="en-US" altLang="zh-TW" sz="2400" i="1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n/2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))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+ n</a:t>
            </a:r>
          </a:p>
          <a:p>
            <a:pPr>
              <a:spcBef>
                <a:spcPct val="50000"/>
              </a:spcBef>
            </a:pP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= 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1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–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n+ n</a:t>
            </a:r>
          </a:p>
          <a:p>
            <a:pPr>
              <a:spcBef>
                <a:spcPct val="50000"/>
              </a:spcBef>
            </a:pP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= 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1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–c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n–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(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n–n)</a:t>
            </a:r>
          </a:p>
          <a:p>
            <a:pPr>
              <a:spcBef>
                <a:spcPct val="50000"/>
              </a:spcBef>
            </a:pP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       ≤ 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1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baseline="30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–c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n</a:t>
            </a:r>
            <a:r>
              <a:rPr kumimoji="1" lang="en-US" altLang="zh-TW" sz="2400" i="1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zh-CN" altLang="en-US" sz="2400" dirty="0">
                <a:latin typeface="Times New Roman" pitchFamily="18" charset="0"/>
              </a:rPr>
              <a:t>如果</a:t>
            </a:r>
            <a:r>
              <a:rPr kumimoji="1" lang="zh-TW" altLang="en-US" sz="2400" dirty="0"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2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≥</a:t>
            </a:r>
            <a:r>
              <a:rPr kumimoji="1" lang="en-US" altLang="zh-TW" sz="24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1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.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685800" y="59436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选择足够大的</a:t>
            </a:r>
            <a:r>
              <a:rPr kumimoji="1" lang="zh-TW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kumimoji="1" lang="en-US" altLang="zh-TW" sz="2400" i="1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c</a:t>
            </a:r>
            <a:r>
              <a:rPr kumimoji="1" lang="en-US" altLang="zh-TW" sz="2400" baseline="-25000" dirty="0">
                <a:solidFill>
                  <a:srgbClr val="008080"/>
                </a:solidFill>
                <a:latin typeface="Times New Roman" pitchFamily="18" charset="0"/>
                <a:ea typeface="PMingLiU" pitchFamily="18" charset="-120"/>
              </a:rPr>
              <a:t>1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使初始条件成立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更接近的上界？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179C7B8-5062-463A-B798-6B55CE927A37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递归树方法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dirty="0"/>
              <a:t>递归树对算法递归执行的花费（时间）建模</a:t>
            </a:r>
          </a:p>
          <a:p>
            <a:pPr>
              <a:buClr>
                <a:srgbClr val="FF0000"/>
              </a:buClr>
            </a:pPr>
            <a:r>
              <a:rPr lang="zh-CN" altLang="en-US" dirty="0"/>
              <a:t>递归树方法可以用作替代法之前的猜想。</a:t>
            </a:r>
          </a:p>
          <a:p>
            <a:pPr>
              <a:buClr>
                <a:srgbClr val="FF0000"/>
              </a:buClr>
            </a:pPr>
            <a:r>
              <a:rPr lang="zh-CN" altLang="en-US" dirty="0"/>
              <a:t>递归树方法可能不是很可靠</a:t>
            </a:r>
            <a:endParaRPr lang="en-US" altLang="zh-CN" dirty="0"/>
          </a:p>
          <a:p>
            <a:pPr>
              <a:buClr>
                <a:srgbClr val="FF0000"/>
              </a:buClr>
            </a:pPr>
            <a:r>
              <a:rPr lang="zh-CN" altLang="en-US" dirty="0"/>
              <a:t>然而，递归树方法有启发的作用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FB832FB-6268-4A87-BD74-4CD60DF51EA0}" type="datetime1">
              <a:rPr lang="en-US" altLang="zh-CN" smtClean="0"/>
              <a:t>11/16/2020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求解递归式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885</Words>
  <Application>Microsoft Office PowerPoint</Application>
  <PresentationFormat>全屏显示(4:3)</PresentationFormat>
  <Paragraphs>191</Paragraphs>
  <Slides>28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PMingLiU</vt:lpstr>
      <vt:lpstr>仿宋</vt:lpstr>
      <vt:lpstr>黑体</vt:lpstr>
      <vt:lpstr>宋体</vt:lpstr>
      <vt:lpstr>Arial</vt:lpstr>
      <vt:lpstr>Bookman Old Style</vt:lpstr>
      <vt:lpstr>Calibri</vt:lpstr>
      <vt:lpstr>Cambria Math</vt:lpstr>
      <vt:lpstr>Times New Roman</vt:lpstr>
      <vt:lpstr>Office 主题</vt:lpstr>
      <vt:lpstr>公式</vt:lpstr>
      <vt:lpstr>Equation</vt:lpstr>
      <vt:lpstr>算法分析与设计</vt:lpstr>
      <vt:lpstr>纲要</vt:lpstr>
      <vt:lpstr>求解递归式</vt:lpstr>
      <vt:lpstr>PowerPoint 演示文稿</vt:lpstr>
      <vt:lpstr>替代法举例</vt:lpstr>
      <vt:lpstr>例子（续）</vt:lpstr>
      <vt:lpstr>更接近的上界？</vt:lpstr>
      <vt:lpstr>更接近的上界？</vt:lpstr>
      <vt:lpstr>递归树方法</vt:lpstr>
      <vt:lpstr>递归树方法举例</vt:lpstr>
      <vt:lpstr>递归树方法举例</vt:lpstr>
      <vt:lpstr>递归树方法举例</vt:lpstr>
      <vt:lpstr>递归树方法举例</vt:lpstr>
      <vt:lpstr>递归树方法举例</vt:lpstr>
      <vt:lpstr>递归树方法举例</vt:lpstr>
      <vt:lpstr>递归树方法举例</vt:lpstr>
      <vt:lpstr>递归树方法举例</vt:lpstr>
      <vt:lpstr>递归树方法举例</vt:lpstr>
      <vt:lpstr>主方法</vt:lpstr>
      <vt:lpstr>三种情况</vt:lpstr>
      <vt:lpstr>三种情况（续）</vt:lpstr>
      <vt:lpstr>举例</vt:lpstr>
      <vt:lpstr>举例</vt:lpstr>
      <vt:lpstr>主方法的思路</vt:lpstr>
      <vt:lpstr>主方法的思路</vt:lpstr>
      <vt:lpstr>主方法的思路</vt:lpstr>
      <vt:lpstr>主方法的思路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609</cp:revision>
  <cp:lastPrinted>2012-11-20T01:52:54Z</cp:lastPrinted>
  <dcterms:created xsi:type="dcterms:W3CDTF">2012-10-13T08:41:11Z</dcterms:created>
  <dcterms:modified xsi:type="dcterms:W3CDTF">2020-11-16T12:55:26Z</dcterms:modified>
</cp:coreProperties>
</file>