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9" r:id="rId27"/>
    <p:sldId id="317" r:id="rId28"/>
    <p:sldId id="316" r:id="rId29"/>
    <p:sldId id="320" r:id="rId30"/>
    <p:sldId id="318" r:id="rId31"/>
    <p:sldId id="290" r:id="rId3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2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6FC40-D0CE-4511-A658-39F7E58469A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386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0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用归纳法证明</a:t>
            </a:r>
            <a:r>
              <a:rPr lang="en-US" altLang="zh-CN"/>
              <a:t>T(n</a:t>
            </a:r>
            <a:r>
              <a:rPr lang="en-US" altLang="zh-CN" dirty="0"/>
              <a:t>)&gt;=</a:t>
            </a:r>
            <a:r>
              <a:rPr lang="en-US" altLang="zh-CN"/>
              <a:t>Fib(n)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1A3480-3251-48EC-A31D-9C66A57A0CDF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4460A9-7D99-48FD-8962-6ADED3D7C04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6BE962-88CA-4FCC-895E-FB15C685821E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8577F4-3801-42FB-8DC2-52A24B77774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64BBF0-F868-42CE-AA4E-5C4F267E9444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704BED-3FF1-4EC4-BB95-B9C59F30089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5026B3-3745-4D86-9325-65F28910253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422DBF-349C-498A-A8BF-2CBB2BB0917F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3E6930-90C9-4EDC-8ADA-1D01ECB213E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66D4E0-7F96-4E9C-98A8-93E794528A3E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8ECF9-DCD8-4920-AB8D-51F710DE0D2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2C4C81-CD1F-4E47-9366-018855FE000E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</a:rPr>
              <a:t>算法分析与设计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2020年11月16日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第三章</a:t>
            </a:r>
            <a:r>
              <a:rPr lang="zh-CN" altLang="en-US" sz="3200" dirty="0"/>
              <a:t> </a:t>
            </a:r>
            <a:r>
              <a:rPr lang="zh-CN" altLang="en-US" sz="3200" b="1" dirty="0"/>
              <a:t>分治法</a:t>
            </a:r>
            <a:br>
              <a:rPr lang="en-US" altLang="zh-CN" sz="3200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/>
              <a:t>在排序的数组中查找元素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分解：</a:t>
            </a:r>
            <a:r>
              <a:rPr lang="zh-CN" altLang="en-US"/>
              <a:t>检查中间元素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解决：</a:t>
            </a:r>
            <a:r>
              <a:rPr lang="zh-CN" altLang="en-US"/>
              <a:t>递归查找一个子数组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组合：</a:t>
            </a:r>
            <a:r>
              <a:rPr lang="zh-CN" altLang="en-US"/>
              <a:t>显而易见</a:t>
            </a:r>
          </a:p>
          <a:p>
            <a:pPr marL="609600" indent="-609600"/>
            <a:endParaRPr lang="zh-CN" altLang="en-US"/>
          </a:p>
          <a:p>
            <a:pPr marL="609600" indent="-609600">
              <a:buFontTx/>
              <a:buNone/>
            </a:pPr>
            <a:r>
              <a:rPr lang="zh-CN" altLang="en-US" b="1" i="1"/>
              <a:t>例子：</a:t>
            </a:r>
            <a:r>
              <a:rPr lang="zh-CN" altLang="en-US"/>
              <a:t>查找 </a:t>
            </a:r>
            <a:r>
              <a:rPr lang="en-US" altLang="zh-CN"/>
              <a:t>9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471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8FFD98A-0543-4025-9765-3673062B264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/>
              <a:t>在排序的数组中查找元素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分解：</a:t>
            </a:r>
            <a:r>
              <a:rPr lang="zh-CN" altLang="en-US"/>
              <a:t>检查中间元素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解决：</a:t>
            </a:r>
            <a:r>
              <a:rPr lang="zh-CN" altLang="en-US"/>
              <a:t>递归查找一个子数组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组合：</a:t>
            </a:r>
            <a:r>
              <a:rPr lang="zh-CN" altLang="en-US"/>
              <a:t>显而易见</a:t>
            </a:r>
          </a:p>
          <a:p>
            <a:pPr marL="609600" indent="-609600"/>
            <a:endParaRPr lang="zh-CN" altLang="en-US"/>
          </a:p>
          <a:p>
            <a:pPr marL="609600" indent="-609600">
              <a:buFontTx/>
              <a:buNone/>
            </a:pPr>
            <a:r>
              <a:rPr lang="zh-CN" altLang="en-US" b="1" i="1"/>
              <a:t>例子：</a:t>
            </a:r>
            <a:r>
              <a:rPr lang="zh-CN" altLang="en-US"/>
              <a:t>查找 </a:t>
            </a:r>
            <a:r>
              <a:rPr lang="en-US" altLang="zh-CN"/>
              <a:t>9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486400"/>
            <a:ext cx="45434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EA24E1B-D6A0-4381-B729-43BB9BEAEB3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二分查找的递归</a:t>
            </a:r>
            <a:endParaRPr lang="en-US" altLang="zh-TW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FontTx/>
              <a:buNone/>
            </a:pPr>
            <a:r>
              <a:rPr lang="zh-TW" altLang="en-US" sz="4000" i="1" dirty="0"/>
              <a:t>			</a:t>
            </a:r>
            <a:r>
              <a:rPr lang="en-US" altLang="zh-CN" sz="3600" i="1" dirty="0">
                <a:solidFill>
                  <a:srgbClr val="158578"/>
                </a:solidFill>
              </a:rPr>
              <a:t> </a:t>
            </a:r>
            <a:endParaRPr lang="en-US" altLang="zh-TW" sz="36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endParaRPr lang="en-US" altLang="zh-TW" sz="36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endParaRPr lang="en-US" altLang="zh-TW" sz="36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endParaRPr lang="en-US" altLang="zh-TW" sz="36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endParaRPr lang="en-US" altLang="zh-TW" sz="36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r>
              <a:rPr lang="en-US" altLang="zh-TW" sz="4400" i="1" baseline="-25000" dirty="0" err="1">
                <a:solidFill>
                  <a:srgbClr val="158578"/>
                </a:solidFill>
              </a:rPr>
              <a:t>n</a:t>
            </a:r>
            <a:r>
              <a:rPr lang="en-US" altLang="zh-TW" dirty="0" err="1">
                <a:solidFill>
                  <a:srgbClr val="158578"/>
                </a:solidFill>
              </a:rPr>
              <a:t>log</a:t>
            </a:r>
            <a:r>
              <a:rPr lang="en-US" altLang="zh-TW" i="1" baseline="-25000" dirty="0" err="1">
                <a:solidFill>
                  <a:srgbClr val="158578"/>
                </a:solidFill>
              </a:rPr>
              <a:t>b</a:t>
            </a:r>
            <a:r>
              <a:rPr lang="en-US" altLang="zh-TW" i="1" baseline="30000" dirty="0" err="1">
                <a:solidFill>
                  <a:srgbClr val="158578"/>
                </a:solidFill>
              </a:rPr>
              <a:t>a</a:t>
            </a:r>
            <a:r>
              <a:rPr lang="en-US" altLang="zh-TW" i="1" dirty="0">
                <a:solidFill>
                  <a:srgbClr val="158578"/>
                </a:solidFill>
              </a:rPr>
              <a:t>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158578"/>
                </a:solidFill>
              </a:rPr>
              <a:t> </a:t>
            </a:r>
            <a:r>
              <a:rPr lang="en-US" altLang="zh-TW" sz="4400" i="1" baseline="-25000" dirty="0">
                <a:solidFill>
                  <a:srgbClr val="158578"/>
                </a:solidFill>
              </a:rPr>
              <a:t>n</a:t>
            </a:r>
            <a:r>
              <a:rPr lang="en-US" altLang="zh-TW" dirty="0">
                <a:solidFill>
                  <a:srgbClr val="158578"/>
                </a:solidFill>
              </a:rPr>
              <a:t>log</a:t>
            </a:r>
            <a:r>
              <a:rPr lang="en-US" altLang="zh-TW" baseline="-25000" dirty="0">
                <a:solidFill>
                  <a:srgbClr val="158578"/>
                </a:solidFill>
              </a:rPr>
              <a:t>2</a:t>
            </a:r>
            <a:r>
              <a:rPr lang="en-US" altLang="zh-TW" baseline="30000" dirty="0">
                <a:solidFill>
                  <a:srgbClr val="158578"/>
                </a:solidFill>
              </a:rPr>
              <a:t>1</a:t>
            </a:r>
            <a:r>
              <a:rPr lang="en-US" altLang="zh-TW" dirty="0">
                <a:solidFill>
                  <a:srgbClr val="158578"/>
                </a:solidFill>
              </a:rPr>
              <a:t>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158578"/>
                </a:solidFill>
              </a:rPr>
              <a:t> </a:t>
            </a:r>
            <a:r>
              <a:rPr lang="en-US" altLang="zh-TW" sz="2800" i="1" dirty="0">
                <a:solidFill>
                  <a:srgbClr val="158578"/>
                </a:solidFill>
              </a:rPr>
              <a:t>n</a:t>
            </a:r>
            <a:r>
              <a:rPr lang="en-US" altLang="zh-TW" baseline="30000" dirty="0">
                <a:solidFill>
                  <a:srgbClr val="158578"/>
                </a:solidFill>
              </a:rPr>
              <a:t>0</a:t>
            </a:r>
            <a:r>
              <a:rPr lang="en-US" altLang="zh-TW" dirty="0">
                <a:solidFill>
                  <a:srgbClr val="158578"/>
                </a:solidFill>
              </a:rPr>
              <a:t>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158578"/>
                </a:solidFill>
              </a:rPr>
              <a:t> 1</a:t>
            </a:r>
            <a:r>
              <a:rPr lang="en-US" altLang="zh-TW" dirty="0"/>
              <a:t> ⇒</a:t>
            </a:r>
            <a:r>
              <a:rPr lang="en-US" altLang="zh-TW" dirty="0">
                <a:solidFill>
                  <a:srgbClr val="158578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CASE 2</a:t>
            </a:r>
            <a:r>
              <a:rPr lang="en-US" altLang="zh-TW" dirty="0">
                <a:solidFill>
                  <a:srgbClr val="158578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i="1" dirty="0">
                <a:solidFill>
                  <a:srgbClr val="158578"/>
                </a:solidFill>
              </a:rPr>
              <a:t>k </a:t>
            </a:r>
            <a:r>
              <a:rPr lang="en-US" altLang="zh-TW" dirty="0">
                <a:solidFill>
                  <a:srgbClr val="158578"/>
                </a:solidFill>
              </a:rPr>
              <a:t>= 0</a:t>
            </a:r>
            <a:r>
              <a:rPr lang="en-US" altLang="zh-TW" dirty="0"/>
              <a:t>)</a:t>
            </a:r>
          </a:p>
          <a:p>
            <a:pPr>
              <a:buFontTx/>
              <a:buNone/>
            </a:pPr>
            <a:r>
              <a:rPr lang="en-US" altLang="zh-TW" dirty="0"/>
              <a:t>⇒</a:t>
            </a:r>
            <a:r>
              <a:rPr lang="en-US" altLang="zh-TW" dirty="0">
                <a:solidFill>
                  <a:srgbClr val="158578"/>
                </a:solidFill>
              </a:rPr>
              <a:t> </a:t>
            </a:r>
            <a:r>
              <a:rPr lang="en-US" altLang="zh-TW" i="1" dirty="0">
                <a:solidFill>
                  <a:srgbClr val="158578"/>
                </a:solidFill>
              </a:rPr>
              <a:t>T</a:t>
            </a:r>
            <a:r>
              <a:rPr lang="en-US" altLang="zh-TW" dirty="0">
                <a:solidFill>
                  <a:srgbClr val="158578"/>
                </a:solidFill>
              </a:rPr>
              <a:t>(</a:t>
            </a:r>
            <a:r>
              <a:rPr lang="en-US" altLang="zh-TW" i="1" dirty="0">
                <a:solidFill>
                  <a:srgbClr val="158578"/>
                </a:solidFill>
              </a:rPr>
              <a:t>n</a:t>
            </a:r>
            <a:r>
              <a:rPr lang="en-US" altLang="zh-TW" dirty="0">
                <a:solidFill>
                  <a:srgbClr val="158578"/>
                </a:solidFill>
              </a:rPr>
              <a:t>) = Θ(</a:t>
            </a:r>
            <a:r>
              <a:rPr lang="en-US" altLang="zh-TW" dirty="0" err="1">
                <a:solidFill>
                  <a:srgbClr val="158578"/>
                </a:solidFill>
              </a:rPr>
              <a:t>lg</a:t>
            </a:r>
            <a:r>
              <a:rPr lang="en-US" altLang="zh-TW" dirty="0">
                <a:solidFill>
                  <a:srgbClr val="158578"/>
                </a:solidFill>
              </a:rPr>
              <a:t> </a:t>
            </a:r>
            <a:r>
              <a:rPr lang="en-US" altLang="zh-TW" i="1" dirty="0">
                <a:solidFill>
                  <a:srgbClr val="158578"/>
                </a:solidFill>
              </a:rPr>
              <a:t>n</a:t>
            </a:r>
            <a:r>
              <a:rPr lang="en-US" altLang="zh-TW" dirty="0">
                <a:solidFill>
                  <a:srgbClr val="158578"/>
                </a:solidFill>
              </a:rPr>
              <a:t>) .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276600" y="4508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4213" y="4076700"/>
            <a:ext cx="16319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TW" sz="2400" i="1">
                <a:latin typeface="Times New Roman" pitchFamily="18" charset="0"/>
                <a:ea typeface="PMingLiU" pitchFamily="18" charset="-120"/>
              </a:rPr>
              <a:t># </a:t>
            </a:r>
            <a:r>
              <a:rPr kumimoji="1" lang="zh-CN" altLang="en-US" sz="2400" i="1">
                <a:latin typeface="Times New Roman" pitchFamily="18" charset="0"/>
                <a:ea typeface="PMingLiU" pitchFamily="18" charset="-120"/>
              </a:rPr>
              <a:t>子问题数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700338" y="4438650"/>
            <a:ext cx="1708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400" i="1">
                <a:latin typeface="Times New Roman" pitchFamily="18" charset="0"/>
                <a:ea typeface="PMingLiU" pitchFamily="18" charset="-120"/>
              </a:rPr>
              <a:t>子问题大小</a:t>
            </a:r>
            <a:endParaRPr kumimoji="1" lang="zh-CN" altLang="en-US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227763" y="4005263"/>
            <a:ext cx="200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i="1"/>
              <a:t>分解和组合工作</a:t>
            </a:r>
            <a:endParaRPr kumimoji="1" lang="en-US" altLang="zh-TW" sz="2400" i="1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V="1">
            <a:off x="2514600" y="2286000"/>
            <a:ext cx="9906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3962400" y="2438400"/>
            <a:ext cx="503238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 flipV="1">
            <a:off x="6156325" y="2565400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83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3962400" cy="7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226B41-F15F-4D7A-A727-2434EC3D491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求幂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问题：</a:t>
            </a:r>
            <a:r>
              <a:rPr lang="zh-CN" altLang="en-US"/>
              <a:t>计算</a:t>
            </a:r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简单算法：</a:t>
            </a:r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分而治之算法：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2667000" y="1460773"/>
            <a:ext cx="1676400" cy="600075"/>
            <a:chOff x="1872" y="1056"/>
            <a:chExt cx="1056" cy="378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056"/>
              <a:ext cx="43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073"/>
              <a:ext cx="6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60848"/>
            <a:ext cx="9906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2976"/>
            <a:ext cx="65532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446713" y="3212976"/>
            <a:ext cx="2232025" cy="1538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>
                <a:latin typeface="Times New Roman" pitchFamily="18" charset="0"/>
                <a:ea typeface="PMingLiU" pitchFamily="18" charset="-120"/>
              </a:rPr>
              <a:t>如果</a:t>
            </a:r>
            <a:r>
              <a:rPr kumimoji="1" lang="zh-TW" altLang="en-US" sz="280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i="1">
                <a:solidFill>
                  <a:schemeClr val="hlink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PMingLiU" pitchFamily="18" charset="-120"/>
              </a:rPr>
              <a:t>是偶数</a:t>
            </a:r>
            <a:r>
              <a:rPr kumimoji="1" lang="en-US" altLang="zh-TW" sz="2800">
                <a:latin typeface="Times New Roman" pitchFamily="18" charset="0"/>
                <a:ea typeface="PMingLiU" pitchFamily="18" charset="-120"/>
              </a:rPr>
              <a:t>;</a:t>
            </a:r>
          </a:p>
          <a:p>
            <a:pPr>
              <a:lnSpc>
                <a:spcPct val="140000"/>
              </a:lnSpc>
            </a:pPr>
            <a:r>
              <a:rPr kumimoji="1" lang="zh-CN" altLang="en-US" sz="2800">
                <a:latin typeface="Times New Roman" pitchFamily="18" charset="0"/>
                <a:ea typeface="PMingLiU" pitchFamily="18" charset="-120"/>
              </a:rPr>
              <a:t>如果</a:t>
            </a:r>
            <a:r>
              <a:rPr kumimoji="1" lang="zh-TW" altLang="en-US" sz="280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i="1">
                <a:solidFill>
                  <a:schemeClr val="hlink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PMingLiU" pitchFamily="18" charset="-120"/>
              </a:rPr>
              <a:t>是奇数</a:t>
            </a:r>
          </a:p>
          <a:p>
            <a:endParaRPr kumimoji="1" lang="zh-TW" altLang="en-US" sz="2800"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13176"/>
            <a:ext cx="5715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5895865-F809-4170-9FBC-37DD428A03A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608536"/>
            <a:ext cx="9144000" cy="604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3212976"/>
            <a:ext cx="9144000" cy="1258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4980449"/>
            <a:ext cx="9144000" cy="604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斐波纳契数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递归定义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简单的递归算法：</a:t>
            </a:r>
          </a:p>
          <a:p>
            <a:pPr>
              <a:buFontTx/>
              <a:buNone/>
            </a:pPr>
            <a:r>
              <a:rPr lang="zh-CN" altLang="en-US"/>
              <a:t>（指数时间），</a:t>
            </a:r>
          </a:p>
          <a:p>
            <a:pPr>
              <a:buFontTx/>
              <a:buNone/>
            </a:pP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黄金分割</a:t>
            </a:r>
          </a:p>
          <a:p>
            <a:endParaRPr lang="en-US" altLang="zh-CN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30077"/>
            <a:ext cx="586740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02223"/>
            <a:ext cx="10096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65174"/>
            <a:ext cx="22098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8CDE795-806B-46F6-8883-7799A7332ED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3802223"/>
            <a:ext cx="9144000" cy="1859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计算斐波纳契数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</a:rPr>
              <a:t>简单递归的测量：</a:t>
            </a:r>
          </a:p>
          <a:p>
            <a:endParaRPr lang="zh-CN" altLang="en-US" sz="2800"/>
          </a:p>
          <a:p>
            <a:r>
              <a:rPr lang="zh-CN" altLang="en-US" sz="2800"/>
              <a:t>递归测量</a:t>
            </a:r>
            <a:r>
              <a:rPr lang="en-US" altLang="zh-CN" sz="2800"/>
              <a:t>:</a:t>
            </a:r>
          </a:p>
          <a:p>
            <a:r>
              <a:rPr lang="zh-CN" altLang="en-US" sz="2800"/>
              <a:t>这个方法不可靠，因为浮点计算的取整容易出错</a:t>
            </a:r>
          </a:p>
          <a:p>
            <a:pPr>
              <a:buFontTx/>
              <a:buNone/>
            </a:pPr>
            <a:r>
              <a:rPr lang="zh-CN" altLang="en-US" sz="2800"/>
              <a:t>	</a:t>
            </a:r>
            <a:r>
              <a:rPr lang="zh-CN" altLang="en-US" sz="2800">
                <a:solidFill>
                  <a:srgbClr val="FF0000"/>
                </a:solidFill>
              </a:rPr>
              <a:t>从下到上：</a:t>
            </a:r>
          </a:p>
          <a:p>
            <a:r>
              <a:rPr lang="zh-CN" altLang="en-US" sz="2800"/>
              <a:t>按顺序计算                           ，每个数由前面两个数计算而来。</a:t>
            </a:r>
          </a:p>
          <a:p>
            <a:r>
              <a:rPr lang="zh-CN" altLang="en-US" sz="2800"/>
              <a:t>运行时间：</a:t>
            </a:r>
          </a:p>
          <a:p>
            <a:endParaRPr lang="en-US" altLang="zh-CN" sz="280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21396"/>
            <a:ext cx="47529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9169"/>
            <a:ext cx="24384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85" y="4005064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5682"/>
            <a:ext cx="9810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3411E17-6B9F-41B7-9537-184B4E29CBF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3429000"/>
            <a:ext cx="914400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219200" y="2030413"/>
            <a:ext cx="102076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宋体" pitchFamily="2" charset="-122"/>
              </a:rPr>
              <a:t>定理</a:t>
            </a:r>
            <a:r>
              <a:rPr kumimoji="1" lang="en-US" altLang="zh-TW" sz="3200" b="1">
                <a:solidFill>
                  <a:srgbClr val="FF0000"/>
                </a:solidFill>
                <a:latin typeface="宋体" pitchFamily="2" charset="-122"/>
              </a:rPr>
              <a:t>: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00213"/>
            <a:ext cx="4392612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219200" y="3200400"/>
            <a:ext cx="61912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宋体" pitchFamily="2" charset="-122"/>
              </a:rPr>
              <a:t>算法</a:t>
            </a:r>
            <a:r>
              <a:rPr kumimoji="1" lang="en-US" altLang="zh-TW" sz="3200" b="1">
                <a:solidFill>
                  <a:srgbClr val="CD0000"/>
                </a:solidFill>
                <a:latin typeface="宋体" pitchFamily="2" charset="-122"/>
              </a:rPr>
              <a:t>: </a:t>
            </a:r>
            <a:r>
              <a:rPr kumimoji="1" lang="zh-CN" altLang="en-US" sz="3200">
                <a:solidFill>
                  <a:srgbClr val="000000"/>
                </a:solidFill>
                <a:latin typeface="宋体" pitchFamily="2" charset="-122"/>
              </a:rPr>
              <a:t>递归测量</a:t>
            </a:r>
            <a:r>
              <a:rPr kumimoji="1" lang="en-US" altLang="zh-TW" sz="320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r>
              <a:rPr kumimoji="1" lang="en-US" altLang="zh-TW" sz="320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kumimoji="1" lang="zh-CN" altLang="en-US" sz="3200">
                <a:solidFill>
                  <a:srgbClr val="000000"/>
                </a:solidFill>
                <a:latin typeface="宋体" pitchFamily="2" charset="-122"/>
              </a:rPr>
              <a:t>时间</a:t>
            </a:r>
            <a:r>
              <a:rPr kumimoji="1" lang="zh-TW" altLang="en-US" sz="32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en-US" altLang="zh-TW" sz="3200">
                <a:solidFill>
                  <a:srgbClr val="000000"/>
                </a:solidFill>
                <a:latin typeface="宋体" pitchFamily="2" charset="-122"/>
              </a:rPr>
              <a:t>= </a:t>
            </a:r>
            <a:r>
              <a:rPr kumimoji="1" lang="en-US" altLang="zh-TW" sz="3200">
                <a:solidFill>
                  <a:srgbClr val="008581"/>
                </a:solidFill>
                <a:latin typeface="宋体" pitchFamily="2" charset="-122"/>
                <a:sym typeface="Symbol" pitchFamily="18" charset="2"/>
              </a:rPr>
              <a:t></a:t>
            </a:r>
            <a:r>
              <a:rPr kumimoji="1" lang="en-US" altLang="zh-TW" sz="3200">
                <a:solidFill>
                  <a:srgbClr val="008581"/>
                </a:solidFill>
                <a:latin typeface="宋体" pitchFamily="2" charset="-122"/>
              </a:rPr>
              <a:t>(lg </a:t>
            </a:r>
            <a:r>
              <a:rPr kumimoji="1" lang="en-US" altLang="zh-TW" sz="3200" i="1">
                <a:solidFill>
                  <a:srgbClr val="008581"/>
                </a:solidFill>
                <a:latin typeface="宋体" pitchFamily="2" charset="-122"/>
              </a:rPr>
              <a:t>n</a:t>
            </a:r>
            <a:r>
              <a:rPr kumimoji="1" lang="en-US" altLang="zh-TW" sz="3200">
                <a:solidFill>
                  <a:srgbClr val="008581"/>
                </a:solidFill>
                <a:latin typeface="宋体" pitchFamily="2" charset="-122"/>
              </a:rPr>
              <a:t>)</a:t>
            </a:r>
            <a:r>
              <a:rPr kumimoji="1" lang="en-US" altLang="zh-TW" sz="32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143000" y="4419600"/>
            <a:ext cx="44354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i="1">
                <a:solidFill>
                  <a:srgbClr val="FF0000"/>
                </a:solidFill>
                <a:latin typeface="宋体" pitchFamily="2" charset="-122"/>
              </a:rPr>
              <a:t>定理证明</a:t>
            </a:r>
            <a:r>
              <a:rPr kumimoji="1" lang="en-US" altLang="zh-TW" sz="3200" i="1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. </a:t>
            </a:r>
            <a:r>
              <a:rPr kumimoji="1" lang="en-US" altLang="zh-TW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kumimoji="1" lang="en-US" altLang="zh-TW" sz="32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进行归纳</a:t>
            </a:r>
            <a:r>
              <a:rPr kumimoji="1" lang="en-US" altLang="zh-TW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.)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143000" y="5432425"/>
            <a:ext cx="21351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初始</a:t>
            </a:r>
            <a:r>
              <a:rPr kumimoji="1" lang="zh-TW" altLang="en-US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 </a:t>
            </a:r>
            <a:r>
              <a:rPr kumimoji="1" lang="en-US" altLang="zh-TW" sz="32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1</a:t>
            </a:r>
            <a:r>
              <a:rPr kumimoji="1" lang="en-US" altLang="zh-TW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):</a:t>
            </a:r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4995863"/>
            <a:ext cx="36004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递归测量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F39E7D9-67C8-4AA2-917E-B6622061011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547813" y="1465263"/>
            <a:ext cx="312578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递归步骤</a:t>
            </a:r>
            <a:r>
              <a:rPr kumimoji="1" lang="zh-TW" altLang="en-US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 </a:t>
            </a:r>
            <a:r>
              <a:rPr kumimoji="1" lang="en-US" altLang="zh-TW" sz="32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≥ 2</a:t>
            </a:r>
            <a:r>
              <a:rPr kumimoji="1" lang="en-US" altLang="zh-TW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):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095500"/>
            <a:ext cx="6192838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递归测量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38A5C74-5A50-4647-81F0-5E240A80BCE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476375" y="1504950"/>
            <a:ext cx="10207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3200" b="1">
                <a:solidFill>
                  <a:srgbClr val="CD0000"/>
                </a:solidFill>
                <a:latin typeface="宋体" pitchFamily="2" charset="-122"/>
              </a:rPr>
              <a:t>输入</a:t>
            </a:r>
            <a:r>
              <a:rPr kumimoji="1" lang="en-US" altLang="zh-TW" sz="3200" b="1">
                <a:solidFill>
                  <a:srgbClr val="CD0000"/>
                </a:solidFill>
                <a:latin typeface="宋体" pitchFamily="2" charset="-122"/>
              </a:rPr>
              <a:t>:</a:t>
            </a:r>
          </a:p>
          <a:p>
            <a:r>
              <a:rPr kumimoji="1" lang="zh-CN" altLang="en-US" sz="3200" b="1">
                <a:solidFill>
                  <a:srgbClr val="CD0000"/>
                </a:solidFill>
                <a:latin typeface="宋体" pitchFamily="2" charset="-122"/>
              </a:rPr>
              <a:t>输出</a:t>
            </a:r>
            <a:r>
              <a:rPr kumimoji="1" lang="en-US" altLang="zh-TW" sz="3200" b="1">
                <a:solidFill>
                  <a:srgbClr val="CD0000"/>
                </a:solidFill>
                <a:latin typeface="宋体" pitchFamily="2" charset="-122"/>
              </a:rPr>
              <a:t>: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484313"/>
            <a:ext cx="568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57475"/>
            <a:ext cx="7199312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矩阵相乘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ED9022-B586-4E43-9EA9-27CFE904385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403350" y="1773238"/>
            <a:ext cx="705643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for </a:t>
            </a:r>
            <a:r>
              <a:rPr kumimoji="1" lang="en-US" altLang="zh-TW" sz="3200" b="1" i="1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i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b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← 1 </a:t>
            </a:r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to 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</a:p>
          <a:p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    do for 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j </a:t>
            </a:r>
            <a:r>
              <a:rPr kumimoji="1" lang="en-US" altLang="zh-TW" sz="3200" b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← 1 </a:t>
            </a:r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to 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</a:p>
          <a:p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               do </a:t>
            </a:r>
            <a:r>
              <a:rPr kumimoji="1" lang="en-US" altLang="zh-TW" sz="3200" b="1" i="1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3200" b="1" i="1" baseline="-25000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ij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b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← 0</a:t>
            </a:r>
          </a:p>
          <a:p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                      for 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k </a:t>
            </a:r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← </a:t>
            </a:r>
            <a:r>
              <a:rPr kumimoji="1" lang="en-US" altLang="zh-TW" sz="3200" b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1 </a:t>
            </a:r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to 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</a:p>
          <a:p>
            <a:r>
              <a:rPr kumimoji="1" lang="en-US" altLang="zh-TW" sz="32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                           do </a:t>
            </a:r>
            <a:r>
              <a:rPr kumimoji="1" lang="en-US" altLang="zh-TW" sz="3200" b="1" i="1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3200" b="1" i="1" baseline="-25000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ij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b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← </a:t>
            </a:r>
            <a:r>
              <a:rPr kumimoji="1" lang="en-US" altLang="zh-TW" sz="3200" b="1" i="1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3200" b="1" i="1" baseline="-25000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ij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b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3200" b="1" i="1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</a:t>
            </a:r>
            <a:r>
              <a:rPr kumimoji="1" lang="en-US" altLang="zh-TW" sz="3200" b="1" i="1" baseline="-25000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ik</a:t>
            </a:r>
            <a:r>
              <a:rPr kumimoji="1" lang="en-US" altLang="zh-TW" sz="3200" b="1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b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⋅</a:t>
            </a:r>
            <a:r>
              <a:rPr kumimoji="1" lang="en-US" altLang="zh-TW" sz="3200" b="1" i="1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b</a:t>
            </a:r>
            <a:r>
              <a:rPr kumimoji="1" lang="en-US" altLang="zh-TW" sz="3200" b="1" i="1" baseline="-25000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kj</a:t>
            </a:r>
            <a:endParaRPr kumimoji="1" lang="en-US" altLang="zh-TW" sz="3200" b="1" i="1" baseline="-25000" dirty="0">
              <a:solidFill>
                <a:srgbClr val="008581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476375" y="4789488"/>
            <a:ext cx="29960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运行时间</a:t>
            </a:r>
            <a:r>
              <a:rPr kumimoji="1" lang="zh-TW" altLang="en-US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baseline="300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标准算法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C381D86-0051-42D5-8F23-E0CF691BD72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  <a:endParaRPr lang="en-US" altLang="zh-CN" dirty="0"/>
          </a:p>
          <a:p>
            <a:r>
              <a:rPr lang="zh-CN" altLang="en-US" dirty="0"/>
              <a:t>分治法举例：二分查找、求幂、求解斐波那契数、矩阵相乘、</a:t>
            </a:r>
            <a:r>
              <a:rPr lang="en-US" altLang="zh-CN" dirty="0"/>
              <a:t>VLSI</a:t>
            </a:r>
            <a:r>
              <a:rPr lang="zh-CN" altLang="en-US" dirty="0"/>
              <a:t>布局、</a:t>
            </a:r>
            <a:r>
              <a:rPr lang="en-US" altLang="zh-CN" dirty="0"/>
              <a:t>H</a:t>
            </a:r>
            <a:r>
              <a:rPr lang="zh-CN" altLang="en-US"/>
              <a:t>树嵌入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C99887-FE7E-40E5-A00C-92BE84196FA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9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39750" y="1268760"/>
            <a:ext cx="8353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rgbClr val="CD0000"/>
                </a:solidFill>
                <a:latin typeface="Times New Roman" pitchFamily="18" charset="0"/>
              </a:rPr>
              <a:t>思想</a:t>
            </a:r>
            <a:r>
              <a:rPr kumimoji="1" lang="en-US" altLang="zh-TW" sz="2800" b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:</a:t>
            </a:r>
          </a:p>
          <a:p>
            <a:r>
              <a:rPr kumimoji="1" lang="en-US" altLang="zh-TW" sz="3200" i="1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×</a:t>
            </a:r>
            <a:r>
              <a:rPr kumimoji="1" lang="en-US" altLang="zh-TW" sz="3200" i="1" dirty="0" err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矩阵</a:t>
            </a:r>
            <a:r>
              <a:rPr kumimoji="1" lang="zh-TW" altLang="en-US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2×2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个</a:t>
            </a:r>
            <a:r>
              <a:rPr kumimoji="1" lang="zh-TW" altLang="en-US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/2)×(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子矩阵</a:t>
            </a:r>
            <a:r>
              <a:rPr kumimoji="1" lang="en-US" altLang="zh-TW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:</a:t>
            </a: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48260"/>
            <a:ext cx="4321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68313" y="4005610"/>
            <a:ext cx="1655762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r  = ae+bg</a:t>
            </a:r>
          </a:p>
          <a:p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s  = af +bh</a:t>
            </a:r>
          </a:p>
          <a:p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t  = ce+dg</a:t>
            </a:r>
          </a:p>
          <a:p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u = cf +dh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077048"/>
            <a:ext cx="38576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555875" y="4446935"/>
            <a:ext cx="60483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8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个</a:t>
            </a:r>
            <a:r>
              <a:rPr kumimoji="1" lang="zh-TW" alt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/2)×(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子矩阵相乘</a:t>
            </a:r>
          </a:p>
          <a:p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4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个</a:t>
            </a:r>
            <a:r>
              <a:rPr kumimoji="1" lang="zh-TW" alt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/2)×(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子矩阵相加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分而治之算法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5951299-A1EF-4D69-B8BA-3C5D699ECC0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69850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042988" y="2708275"/>
            <a:ext cx="2449512" cy="43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i="1">
                <a:latin typeface="TimesNewRoman,Italic" charset="0"/>
                <a:ea typeface="PMingLiU" pitchFamily="18" charset="-120"/>
              </a:rPr>
              <a:t># </a:t>
            </a:r>
            <a:r>
              <a:rPr kumimoji="1" lang="zh-CN" altLang="en-US" sz="2800" i="1">
                <a:latin typeface="TimesNewRoman,Italic" charset="0"/>
              </a:rPr>
              <a:t>子矩阵数目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843213" y="3284538"/>
            <a:ext cx="2376487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i="1">
                <a:latin typeface="TimesNewRoman,Italic" charset="0"/>
                <a:ea typeface="PMingLiU" pitchFamily="18" charset="-120"/>
              </a:rPr>
              <a:t>子矩阵范围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867400" y="2667000"/>
            <a:ext cx="1981200" cy="85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i="1">
                <a:latin typeface="TimesNewRoman,Italic" charset="0"/>
                <a:ea typeface="PMingLiU" pitchFamily="18" charset="-120"/>
              </a:rPr>
              <a:t>子矩阵相加</a:t>
            </a:r>
          </a:p>
          <a:p>
            <a:endParaRPr kumimoji="1" lang="en-US" altLang="zh-CN" sz="2800" i="1">
              <a:latin typeface="TimesNewRoman,Italic" charset="0"/>
              <a:ea typeface="PMingLiU" pitchFamily="18" charset="-12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142645" y="4241800"/>
            <a:ext cx="7131761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4400" i="1" baseline="-25000" dirty="0" err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dirty="0" err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log</a:t>
            </a:r>
            <a:r>
              <a:rPr kumimoji="1" lang="en-US" altLang="zh-TW" sz="2800" i="1" baseline="-25000" dirty="0" err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b</a:t>
            </a:r>
            <a:r>
              <a:rPr kumimoji="1" lang="en-US" altLang="zh-TW" sz="2800" i="1" baseline="30000" dirty="0" err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a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4400" i="1" baseline="-25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log</a:t>
            </a:r>
            <a:r>
              <a:rPr kumimoji="1" lang="en-US" altLang="zh-TW" sz="2800" baseline="-25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800" baseline="30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8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baseline="30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⇒ </a:t>
            </a:r>
            <a:r>
              <a:rPr kumimoji="1" lang="en-US" altLang="zh-TW" sz="2800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CASE 1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⇒ 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 = 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baseline="30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770188" y="5084763"/>
            <a:ext cx="37417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i="1">
                <a:solidFill>
                  <a:srgbClr val="CD0000"/>
                </a:solidFill>
                <a:latin typeface="TimesNewRoman,BoldItalic" charset="0"/>
                <a:ea typeface="PMingLiU" pitchFamily="18" charset="-120"/>
              </a:rPr>
              <a:t>比普通的算法没有什么改进</a:t>
            </a:r>
            <a:r>
              <a:rPr kumimoji="1" lang="en-US" altLang="zh-TW" sz="2400" b="1" i="1">
                <a:solidFill>
                  <a:srgbClr val="CD0000"/>
                </a:solidFill>
                <a:latin typeface="TimesNewRoman,BoldItalic" charset="0"/>
                <a:ea typeface="PMingLiU" pitchFamily="18" charset="-120"/>
              </a:rPr>
              <a:t>.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867400" y="3222625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分而治之算法分析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29611BE-6E4D-45AD-BE7B-769A362BD5D3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87413" y="1124744"/>
            <a:ext cx="75405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800" dirty="0">
                <a:solidFill>
                  <a:srgbClr val="CD0000"/>
                </a:solidFill>
                <a:latin typeface="宋体" pitchFamily="2" charset="-122"/>
              </a:rPr>
              <a:t>• 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仅用</a:t>
            </a:r>
            <a:r>
              <a:rPr kumimoji="1" lang="en-US" altLang="zh-TW" sz="2800" dirty="0">
                <a:solidFill>
                  <a:srgbClr val="008581"/>
                </a:solidFill>
                <a:latin typeface="宋体" pitchFamily="2" charset="-122"/>
              </a:rPr>
              <a:t>7 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个递归乘完成 </a:t>
            </a:r>
            <a:r>
              <a:rPr kumimoji="1" lang="en-US" altLang="zh-CN" sz="2800" dirty="0">
                <a:solidFill>
                  <a:srgbClr val="008581"/>
                </a:solidFill>
                <a:latin typeface="宋体" pitchFamily="2" charset="-122"/>
              </a:rPr>
              <a:t>(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TW" sz="2800" dirty="0">
                <a:solidFill>
                  <a:srgbClr val="008581"/>
                </a:solidFill>
                <a:latin typeface="宋体" pitchFamily="2" charset="-122"/>
              </a:rPr>
              <a:t>/2)×(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TW" sz="2800" dirty="0">
                <a:solidFill>
                  <a:srgbClr val="008581"/>
                </a:solidFill>
                <a:latin typeface="宋体" pitchFamily="2" charset="-122"/>
              </a:rPr>
              <a:t>/2) 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矩阵相乘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55650" y="1796256"/>
            <a:ext cx="3240088" cy="35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1 =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⋅ (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f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2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b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3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c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4 =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⋅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g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5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6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b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g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7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f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211638" y="1796256"/>
            <a:ext cx="352742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r 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5 +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4 –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2 +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6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s 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1 +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2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t 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3 +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4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u 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5 +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1 –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3 –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7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284663" y="4244181"/>
            <a:ext cx="3600450" cy="128746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TW" altLang="en-US" sz="2400" b="1" i="1">
              <a:ea typeface="PMingLiU" pitchFamily="18" charset="-120"/>
            </a:endParaRPr>
          </a:p>
          <a:p>
            <a:pPr algn="ctr">
              <a:spcBef>
                <a:spcPct val="50000"/>
              </a:spcBef>
            </a:pPr>
            <a:endParaRPr kumimoji="1" lang="zh-TW" altLang="en-US" sz="2400" b="1" i="1">
              <a:ea typeface="PMingLiU" pitchFamily="18" charset="-120"/>
            </a:endParaRPr>
          </a:p>
          <a:p>
            <a:pPr algn="ctr"/>
            <a:endParaRPr kumimoji="1" lang="zh-TW" altLang="en-US" sz="2400" b="1" i="1">
              <a:ea typeface="PMingLiU" pitchFamily="18" charset="-12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267200" y="4171156"/>
            <a:ext cx="3527425" cy="1290638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7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乘</a:t>
            </a: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,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18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加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/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减</a:t>
            </a: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  <a:p>
            <a:r>
              <a:rPr kumimoji="1" lang="zh-CN" altLang="en-US" sz="2800" b="1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注意</a:t>
            </a:r>
            <a:r>
              <a:rPr kumimoji="1" lang="en-US" altLang="zh-TW" sz="2800" b="1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: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不依赖于乘法的交换性</a:t>
            </a: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!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TW" dirty="0" err="1">
                <a:latin typeface="Times New Roman" pitchFamily="18" charset="0"/>
                <a:ea typeface="PMingLiU" pitchFamily="18" charset="-120"/>
              </a:rPr>
              <a:t>Strassen’s</a:t>
            </a:r>
            <a:r>
              <a:rPr kumimoji="1" lang="en-US" altLang="zh-TW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思想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00F5944-48A5-4F52-8EB2-ADDC0276CAEE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55650" y="1868264"/>
            <a:ext cx="3240088" cy="35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1 =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⋅ (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f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2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b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3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c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4 =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⋅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g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5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6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b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g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7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⋅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f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211638" y="1723802"/>
            <a:ext cx="4105275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r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5 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4 –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2 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P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6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  =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+ d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e + h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     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d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g – e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–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+ b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     +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b – d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 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g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   =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ae + ah + de + dh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     + dg –de – ah – bh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     + bg + bh – dg – dh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   =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ae + bg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28341" y="1196752"/>
            <a:ext cx="825867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800" dirty="0">
                <a:solidFill>
                  <a:srgbClr val="CD0000"/>
                </a:solidFill>
                <a:latin typeface="宋体" pitchFamily="2" charset="-122"/>
              </a:rPr>
              <a:t>• 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仅用</a:t>
            </a:r>
            <a:r>
              <a:rPr kumimoji="1" lang="en-US" altLang="zh-TW" sz="2800" dirty="0">
                <a:solidFill>
                  <a:srgbClr val="008581"/>
                </a:solidFill>
                <a:latin typeface="宋体" pitchFamily="2" charset="-122"/>
              </a:rPr>
              <a:t>7 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个递归乘完成 </a:t>
            </a:r>
            <a:r>
              <a:rPr kumimoji="1" lang="en-US" altLang="zh-TW" sz="28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 sz="2800" dirty="0">
                <a:solidFill>
                  <a:srgbClr val="008581"/>
                </a:solidFill>
                <a:latin typeface="宋体" pitchFamily="2" charset="-122"/>
              </a:rPr>
              <a:t>（</a:t>
            </a:r>
            <a:r>
              <a:rPr kumimoji="1" lang="en-US" altLang="zh-CN" sz="2800" i="1" dirty="0">
                <a:solidFill>
                  <a:srgbClr val="008581"/>
                </a:solidFill>
                <a:latin typeface="宋体" pitchFamily="2" charset="-122"/>
              </a:rPr>
              <a:t>n</a:t>
            </a:r>
            <a:r>
              <a:rPr kumimoji="1" lang="en-US" altLang="zh-CN" sz="2800" dirty="0">
                <a:solidFill>
                  <a:srgbClr val="008581"/>
                </a:solidFill>
                <a:latin typeface="宋体" pitchFamily="2" charset="-122"/>
              </a:rPr>
              <a:t>/</a:t>
            </a:r>
            <a:r>
              <a:rPr kumimoji="1" lang="en-US" altLang="zh-TW" sz="2800" dirty="0">
                <a:solidFill>
                  <a:srgbClr val="008581"/>
                </a:solidFill>
                <a:latin typeface="宋体" pitchFamily="2" charset="-122"/>
              </a:rPr>
              <a:t>2</a:t>
            </a:r>
            <a:r>
              <a:rPr kumimoji="1" lang="zh-CN" altLang="en-US" sz="2800" dirty="0">
                <a:solidFill>
                  <a:srgbClr val="008581"/>
                </a:solidFill>
                <a:latin typeface="宋体" pitchFamily="2" charset="-122"/>
              </a:rPr>
              <a:t>）</a:t>
            </a:r>
            <a:r>
              <a:rPr kumimoji="1" lang="en-US" altLang="zh-TW" sz="2800" dirty="0">
                <a:solidFill>
                  <a:srgbClr val="008581"/>
                </a:solidFill>
                <a:latin typeface="宋体" pitchFamily="2" charset="-122"/>
              </a:rPr>
              <a:t>×</a:t>
            </a:r>
            <a:r>
              <a:rPr kumimoji="1" lang="zh-CN" altLang="en-US" sz="2800" dirty="0">
                <a:solidFill>
                  <a:srgbClr val="008581"/>
                </a:solidFill>
                <a:latin typeface="宋体" pitchFamily="2" charset="-122"/>
              </a:rPr>
              <a:t>（</a:t>
            </a:r>
            <a:r>
              <a:rPr kumimoji="1" lang="en-US" altLang="zh-CN" sz="2800" i="1" dirty="0">
                <a:solidFill>
                  <a:srgbClr val="008581"/>
                </a:solidFill>
                <a:latin typeface="宋体" pitchFamily="2" charset="-122"/>
              </a:rPr>
              <a:t>n</a:t>
            </a:r>
            <a:r>
              <a:rPr kumimoji="1" lang="en-US" altLang="zh-CN" sz="2800" dirty="0">
                <a:solidFill>
                  <a:srgbClr val="008581"/>
                </a:solidFill>
                <a:latin typeface="宋体" pitchFamily="2" charset="-122"/>
              </a:rPr>
              <a:t>/</a:t>
            </a:r>
            <a:r>
              <a:rPr kumimoji="1" lang="en-US" altLang="zh-TW" sz="2800" dirty="0">
                <a:solidFill>
                  <a:srgbClr val="008581"/>
                </a:solidFill>
                <a:latin typeface="宋体" pitchFamily="2" charset="-122"/>
              </a:rPr>
              <a:t>2) 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矩阵相乘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TW" dirty="0" err="1">
                <a:latin typeface="Times New Roman" pitchFamily="18" charset="0"/>
                <a:ea typeface="PMingLiU" pitchFamily="18" charset="-120"/>
              </a:rPr>
              <a:t>Strassen’s</a:t>
            </a:r>
            <a:r>
              <a:rPr kumimoji="1" lang="en-US" altLang="zh-TW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思想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2543576-DAE1-47C4-BB9C-9F23B8764AD4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84213" y="1557338"/>
            <a:ext cx="8154987" cy="325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TW" sz="3200" b="1" i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1. </a:t>
            </a:r>
            <a:r>
              <a:rPr kumimoji="1" lang="zh-CN" altLang="en-US" sz="3200" b="1" i="1" dirty="0">
                <a:solidFill>
                  <a:srgbClr val="CD0000"/>
                </a:solidFill>
                <a:latin typeface="Times New Roman" pitchFamily="18" charset="0"/>
              </a:rPr>
              <a:t>分解</a:t>
            </a:r>
            <a:r>
              <a:rPr kumimoji="1" lang="en-US" altLang="zh-TW" sz="3200" b="1" i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: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kumimoji="1" lang="zh-TW" altLang="en-US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A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B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划分成</a:t>
            </a:r>
          </a:p>
          <a:p>
            <a:pPr>
              <a:lnSpc>
                <a:spcPct val="110000"/>
              </a:lnSpc>
            </a:pP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    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/2)×(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的子矩阵</a:t>
            </a:r>
            <a:r>
              <a:rPr kumimoji="1" lang="en-US" altLang="zh-TW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  <a:p>
            <a:pPr>
              <a:lnSpc>
                <a:spcPct val="110000"/>
              </a:lnSpc>
            </a:pPr>
            <a:r>
              <a:rPr kumimoji="1" lang="en-US" altLang="zh-TW" sz="3200" b="1" i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2. </a:t>
            </a:r>
            <a:r>
              <a:rPr kumimoji="1" lang="zh-CN" altLang="en-US" sz="3200" b="1" i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求解</a:t>
            </a:r>
            <a:r>
              <a:rPr kumimoji="1" lang="en-US" altLang="zh-TW" sz="3200" b="1" i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: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递归的进行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7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个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/2)×(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子矩阵相乘</a:t>
            </a:r>
            <a:r>
              <a:rPr kumimoji="1" lang="en-US" altLang="zh-TW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  <a:p>
            <a:pPr>
              <a:lnSpc>
                <a:spcPct val="110000"/>
              </a:lnSpc>
            </a:pPr>
            <a:r>
              <a:rPr kumimoji="1" lang="en-US" altLang="zh-TW" sz="3200" b="1" i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3. </a:t>
            </a:r>
            <a:r>
              <a:rPr kumimoji="1" lang="zh-CN" altLang="en-US" sz="3200" b="1" i="1" dirty="0">
                <a:solidFill>
                  <a:srgbClr val="CD0000"/>
                </a:solidFill>
                <a:latin typeface="Times New Roman" pitchFamily="18" charset="0"/>
              </a:rPr>
              <a:t>组合</a:t>
            </a:r>
            <a:r>
              <a:rPr kumimoji="1" lang="en-US" altLang="zh-TW" sz="3200" b="1" i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: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/2)×(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/2)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子矩阵进行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+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zh-TW" altLang="en-US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–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运算得到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C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  <a:p>
            <a:pPr>
              <a:lnSpc>
                <a:spcPct val="110000"/>
              </a:lnSpc>
            </a:pPr>
            <a:endParaRPr kumimoji="1" lang="en-US" altLang="zh-TW" sz="320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374900" y="5445125"/>
            <a:ext cx="37893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 = 7 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/2) + 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baseline="300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TW" dirty="0" err="1">
                <a:latin typeface="Times New Roman" pitchFamily="18" charset="0"/>
                <a:ea typeface="PMingLiU" pitchFamily="18" charset="-120"/>
              </a:rPr>
              <a:t>Strassen’s</a:t>
            </a:r>
            <a:r>
              <a:rPr kumimoji="1" lang="en-US" altLang="zh-TW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思想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274BB7-3262-4ADD-B5B3-97CC1902976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735263" y="1557338"/>
            <a:ext cx="378936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 = 7 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/2) + 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baseline="300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867773" y="2220913"/>
            <a:ext cx="750846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4000" i="1" baseline="-25000" dirty="0" err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dirty="0" err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log</a:t>
            </a:r>
            <a:r>
              <a:rPr kumimoji="1" lang="en-US" altLang="zh-TW" sz="2800" i="1" baseline="-25000" dirty="0" err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b</a:t>
            </a:r>
            <a:r>
              <a:rPr kumimoji="1" lang="en-US" altLang="zh-TW" sz="2800" i="1" baseline="30000" dirty="0" err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a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4000" i="1" baseline="-25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log</a:t>
            </a:r>
            <a:r>
              <a:rPr kumimoji="1" lang="en-US" altLang="zh-TW" sz="2800" baseline="-25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800" baseline="30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7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≈ 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baseline="30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2.81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⇒ </a:t>
            </a:r>
            <a:r>
              <a:rPr kumimoji="1" lang="en-US" altLang="zh-TW" sz="2800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CASE 1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⇒ 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 = 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baseline="300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lg7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84213" y="3141663"/>
            <a:ext cx="76327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2.81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看起来和</a:t>
            </a:r>
            <a:r>
              <a:rPr kumimoji="1" lang="en-US" altLang="zh-TW" sz="28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差别不大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但是因为区别是在指数项，所以对运行时间的影响是很明显的。实际上，</a:t>
            </a:r>
            <a:r>
              <a:rPr kumimoji="1"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Strassen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算法在今天普通的计算机上运行时，在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 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≥ 32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超过普通的算法 。</a:t>
            </a:r>
            <a:endParaRPr kumimoji="1"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39750" y="5389910"/>
            <a:ext cx="67675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800" b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800" b="1" dirty="0">
                <a:solidFill>
                  <a:srgbClr val="CD0000"/>
                </a:solidFill>
                <a:latin typeface="Times New Roman" pitchFamily="18" charset="0"/>
              </a:rPr>
              <a:t>至今为止最好的</a:t>
            </a:r>
            <a:r>
              <a:rPr kumimoji="1" lang="en-US" altLang="zh-TW" sz="2800" b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仅仅是理论上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): 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 baseline="300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2.376...</a:t>
            </a:r>
            <a:r>
              <a:rPr kumimoji="1" lang="en-US" altLang="zh-TW" sz="28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TW" dirty="0" err="1">
                <a:latin typeface="Times New Roman" pitchFamily="18" charset="0"/>
                <a:ea typeface="PMingLiU" pitchFamily="18" charset="-120"/>
              </a:rPr>
              <a:t>Strassen</a:t>
            </a:r>
            <a:r>
              <a:rPr kumimoji="1" lang="zh-CN" altLang="en-US" dirty="0">
                <a:latin typeface="Times New Roman" pitchFamily="18" charset="0"/>
              </a:rPr>
              <a:t>算法分析</a:t>
            </a:r>
            <a:endParaRPr kumimoji="1" lang="zh-TW" altLang="en-US" dirty="0">
              <a:latin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04455EC-2CC3-430D-8C7C-BBA303E9869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11188" y="1484313"/>
            <a:ext cx="7993062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3200" b="1" dirty="0">
                <a:solidFill>
                  <a:srgbClr val="CD0000"/>
                </a:solidFill>
                <a:latin typeface="Times New Roman" pitchFamily="18" charset="0"/>
              </a:rPr>
              <a:t>问题</a:t>
            </a:r>
            <a:r>
              <a:rPr kumimoji="1" lang="en-US" altLang="zh-TW" sz="3200" b="1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: </a:t>
            </a:r>
            <a:r>
              <a:rPr kumimoji="1" lang="zh-CN" altLang="en-US" sz="3200" dirty="0">
                <a:solidFill>
                  <a:srgbClr val="000000"/>
                </a:solidFill>
                <a:latin typeface="宋体" pitchFamily="2" charset="-122"/>
              </a:rPr>
              <a:t>用最小的面积将一棵有</a:t>
            </a:r>
            <a:r>
              <a:rPr kumimoji="1" lang="en-US" altLang="zh-TW" sz="3200" i="1" dirty="0">
                <a:solidFill>
                  <a:srgbClr val="008581"/>
                </a:solidFill>
                <a:latin typeface="宋体" pitchFamily="2" charset="-122"/>
              </a:rPr>
              <a:t>n</a:t>
            </a:r>
            <a:r>
              <a:rPr kumimoji="1" lang="zh-CN" altLang="en-US" sz="3200" dirty="0">
                <a:solidFill>
                  <a:srgbClr val="000000"/>
                </a:solidFill>
                <a:latin typeface="宋体" pitchFamily="2" charset="-122"/>
              </a:rPr>
              <a:t>个叶子的完全二叉树嵌入网格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。</a:t>
            </a: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85714"/>
            <a:ext cx="72009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latin typeface="Times New Roman" pitchFamily="18" charset="0"/>
                <a:ea typeface="PMingLiU" pitchFamily="18" charset="-120"/>
              </a:rPr>
              <a:t>VLSI </a:t>
            </a:r>
            <a:r>
              <a:rPr kumimoji="1" lang="zh-CN" altLang="en-US" dirty="0">
                <a:latin typeface="Times New Roman" pitchFamily="18" charset="0"/>
                <a:ea typeface="PMingLiU" pitchFamily="18" charset="-120"/>
              </a:rPr>
              <a:t>布局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8396D8-0E6D-461D-A40F-C4077D4BBAA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658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446405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latin typeface="Times New Roman" pitchFamily="18" charset="0"/>
                <a:ea typeface="PMingLiU" pitchFamily="18" charset="-120"/>
              </a:rPr>
              <a:t>H-</a:t>
            </a:r>
            <a:r>
              <a:rPr kumimoji="1" lang="zh-CN" altLang="en-US" dirty="0">
                <a:latin typeface="宋体" pitchFamily="2" charset="-122"/>
              </a:rPr>
              <a:t>树嵌入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A88D033-C2F8-40CE-8DAE-B23256249D1F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11188" y="1484313"/>
            <a:ext cx="7993062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3200" b="1">
                <a:solidFill>
                  <a:srgbClr val="CD0000"/>
                </a:solidFill>
                <a:latin typeface="Times New Roman" pitchFamily="18" charset="0"/>
              </a:rPr>
              <a:t>问题</a:t>
            </a:r>
            <a:r>
              <a:rPr kumimoji="1" lang="en-US" altLang="zh-TW" sz="3200" b="1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: </a:t>
            </a:r>
            <a:r>
              <a:rPr kumimoji="1" lang="zh-CN" altLang="en-US" sz="3200">
                <a:solidFill>
                  <a:srgbClr val="000000"/>
                </a:solidFill>
                <a:latin typeface="宋体" pitchFamily="2" charset="-122"/>
              </a:rPr>
              <a:t>用最小的面积将一棵有</a:t>
            </a:r>
            <a:r>
              <a:rPr kumimoji="1" lang="en-US" altLang="zh-TW" sz="3200" i="1">
                <a:solidFill>
                  <a:srgbClr val="008581"/>
                </a:solidFill>
                <a:latin typeface="宋体" pitchFamily="2" charset="-122"/>
              </a:rPr>
              <a:t>n</a:t>
            </a:r>
            <a:r>
              <a:rPr kumimoji="1" lang="zh-CN" altLang="en-US" sz="3200">
                <a:solidFill>
                  <a:srgbClr val="000000"/>
                </a:solidFill>
                <a:latin typeface="宋体" pitchFamily="2" charset="-122"/>
              </a:rPr>
              <a:t>个叶子的完全二叉树嵌入网格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。</a:t>
            </a: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72009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23850" y="4868863"/>
            <a:ext cx="4572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TW" altLang="en-US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    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 = 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H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/2) + 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(1)</a:t>
            </a:r>
          </a:p>
          <a:p>
            <a:pPr>
              <a:lnSpc>
                <a:spcPct val="90000"/>
              </a:lnSpc>
            </a:pP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             = 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(lg 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284663" y="4797425"/>
            <a:ext cx="45720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TW" altLang="en-US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  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W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 = 2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W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/2) + 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(1)</a:t>
            </a:r>
          </a:p>
          <a:p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           = 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251200" y="5772150"/>
            <a:ext cx="2438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面积</a:t>
            </a:r>
            <a:r>
              <a:rPr kumimoji="1" lang="zh-TW" altLang="en-US" sz="280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320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 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lg </a:t>
            </a:r>
            <a:r>
              <a:rPr kumimoji="1" lang="en-US" altLang="zh-TW" sz="2800" i="1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80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latin typeface="Times New Roman" pitchFamily="18" charset="0"/>
                <a:ea typeface="PMingLiU" pitchFamily="18" charset="-120"/>
              </a:rPr>
              <a:t>VLSI </a:t>
            </a:r>
            <a:r>
              <a:rPr kumimoji="1" lang="zh-CN" altLang="en-US" dirty="0">
                <a:latin typeface="Times New Roman" pitchFamily="18" charset="0"/>
                <a:ea typeface="PMingLiU" pitchFamily="18" charset="-120"/>
              </a:rPr>
              <a:t>布局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FD0C659-ED9A-4E6C-9BE8-24A528FFE723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446405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46225" y="5607050"/>
            <a:ext cx="35274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32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/4)  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(1)  </a:t>
            </a:r>
            <a:r>
              <a:rPr kumimoji="1" lang="en-US" altLang="zh-TW" sz="32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/4)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076825" y="2852738"/>
            <a:ext cx="3779838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TW" sz="32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 = 2</a:t>
            </a:r>
            <a:r>
              <a:rPr kumimoji="1" lang="en-US" altLang="zh-TW" sz="32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L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/4) + 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(1)</a:t>
            </a:r>
          </a:p>
          <a:p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        = 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581"/>
                </a:solidFill>
                <a:ea typeface="PMingLiU" pitchFamily="18" charset="-120"/>
                <a:sym typeface="Symbol" pitchFamily="18" charset="2"/>
              </a:rPr>
              <a:t>    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endParaRPr kumimoji="1" lang="en-US" altLang="zh-TW" sz="3200" i="1" dirty="0">
              <a:solidFill>
                <a:srgbClr val="008581"/>
              </a:solidFill>
              <a:latin typeface="Times New Roman" pitchFamily="18" charset="0"/>
              <a:ea typeface="PMingLiU" pitchFamily="18" charset="-120"/>
            </a:endParaRPr>
          </a:p>
          <a:p>
            <a:pPr>
              <a:lnSpc>
                <a:spcPct val="20000"/>
              </a:lnSpc>
            </a:pPr>
            <a:endParaRPr kumimoji="1" lang="en-US" altLang="zh-TW" sz="3200" dirty="0">
              <a:solidFill>
                <a:srgbClr val="CD0000"/>
              </a:solidFill>
              <a:latin typeface="Times New Roman" pitchFamily="18" charset="0"/>
              <a:ea typeface="PMingLiU" pitchFamily="18" charset="-120"/>
            </a:endParaRPr>
          </a:p>
          <a:p>
            <a:r>
              <a:rPr kumimoji="1" lang="zh-CN" altLang="en-US" sz="3200" dirty="0">
                <a:solidFill>
                  <a:srgbClr val="CD0000"/>
                </a:solidFill>
                <a:latin typeface="Times New Roman" pitchFamily="18" charset="0"/>
              </a:rPr>
              <a:t>面积</a:t>
            </a:r>
            <a:r>
              <a:rPr kumimoji="1" lang="zh-TW" altLang="en-US" sz="3200" dirty="0">
                <a:solidFill>
                  <a:srgbClr val="CD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3200" dirty="0">
                <a:solidFill>
                  <a:srgbClr val="009B9B"/>
                </a:solidFill>
                <a:latin typeface="Times New Roman" pitchFamily="18" charset="0"/>
                <a:ea typeface="PMingLiU" pitchFamily="18" charset="-120"/>
                <a:sym typeface="Symbol" pitchFamily="18" charset="2"/>
              </a:rPr>
              <a:t>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3200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588125" y="3357563"/>
            <a:ext cx="863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3200" i="1" dirty="0">
                <a:solidFill>
                  <a:srgbClr val="008581"/>
                </a:solidFill>
                <a:latin typeface="Times New Roman" pitchFamily="18" charset="0"/>
                <a:ea typeface="PMingLiU" pitchFamily="18" charset="-120"/>
              </a:rPr>
              <a:t>n</a:t>
            </a:r>
          </a:p>
        </p:txBody>
      </p:sp>
      <p:sp>
        <p:nvSpPr>
          <p:cNvPr id="31754" name="Freeform 10"/>
          <p:cNvSpPr>
            <a:spLocks/>
          </p:cNvSpPr>
          <p:nvPr/>
        </p:nvSpPr>
        <p:spPr bwMode="auto">
          <a:xfrm>
            <a:off x="6905219" y="3458677"/>
            <a:ext cx="195263" cy="1746"/>
          </a:xfrm>
          <a:custGeom>
            <a:avLst/>
            <a:gdLst>
              <a:gd name="T0" fmla="*/ 0 w 123"/>
              <a:gd name="T1" fmla="*/ 0 h 1"/>
              <a:gd name="T2" fmla="*/ 123 w 12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3" h="1">
                <a:moveTo>
                  <a:pt x="0" y="0"/>
                </a:moveTo>
                <a:lnTo>
                  <a:pt x="123" y="0"/>
                </a:lnTo>
              </a:path>
            </a:pathLst>
          </a:cu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73688"/>
            <a:ext cx="35274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latin typeface="Times New Roman" pitchFamily="18" charset="0"/>
                <a:ea typeface="PMingLiU" pitchFamily="18" charset="-120"/>
              </a:rPr>
              <a:t>H-</a:t>
            </a:r>
            <a:r>
              <a:rPr kumimoji="1" lang="zh-CN" altLang="en-US" dirty="0">
                <a:latin typeface="宋体" pitchFamily="2" charset="-122"/>
              </a:rPr>
              <a:t>树嵌入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CEA77A-D76D-4465-AFF3-0DD04B71DD3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4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分而治之设计范式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zh-CN" altLang="en-US" dirty="0"/>
              <a:t>将问题</a:t>
            </a:r>
            <a:r>
              <a:rPr lang="zh-CN" altLang="en-US" dirty="0">
                <a:solidFill>
                  <a:srgbClr val="FF3300"/>
                </a:solidFill>
              </a:rPr>
              <a:t>分解</a:t>
            </a:r>
            <a:r>
              <a:rPr lang="zh-CN" altLang="en-US" dirty="0"/>
              <a:t>成子问题</a:t>
            </a:r>
            <a:endParaRPr lang="en-US" altLang="zh-CN" dirty="0"/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zh-CN" altLang="en-US" dirty="0"/>
              <a:t>递归地</a:t>
            </a:r>
            <a:r>
              <a:rPr lang="zh-CN" altLang="en-US" dirty="0">
                <a:solidFill>
                  <a:srgbClr val="FF3300"/>
                </a:solidFill>
              </a:rPr>
              <a:t>求解</a:t>
            </a:r>
            <a:r>
              <a:rPr lang="zh-CN" altLang="en-US" dirty="0"/>
              <a:t>子问题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zh-CN" altLang="en-US" dirty="0">
                <a:solidFill>
                  <a:srgbClr val="FF3300"/>
                </a:solidFill>
              </a:rPr>
              <a:t>组合</a:t>
            </a:r>
            <a:r>
              <a:rPr lang="zh-CN" altLang="en-US" dirty="0"/>
              <a:t>子问题的答案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029E3A4-9DEE-45D6-88EE-E6B06177D88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755650" y="1628775"/>
            <a:ext cx="820896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TW" sz="2800" dirty="0">
                <a:solidFill>
                  <a:srgbClr val="CD0000"/>
                </a:solidFill>
                <a:latin typeface="TimesNewRoman" charset="0"/>
                <a:ea typeface="PMingLiU" pitchFamily="18" charset="-120"/>
              </a:rPr>
              <a:t>•  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分而治之仅仅是算法设计中强大的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   设计技术之一</a:t>
            </a:r>
            <a:r>
              <a:rPr kumimoji="1" lang="zh-CN" altLang="en-US" sz="2800" dirty="0">
                <a:solidFill>
                  <a:srgbClr val="000000"/>
                </a:solidFill>
                <a:latin typeface="TimesNewRoman" charset="0"/>
                <a:ea typeface="PMingLiU" pitchFamily="18" charset="-120"/>
              </a:rPr>
              <a:t>。</a:t>
            </a:r>
            <a:endParaRPr kumimoji="1" lang="en-US" altLang="zh-TW" sz="2800" dirty="0">
              <a:solidFill>
                <a:srgbClr val="000000"/>
              </a:solidFill>
              <a:latin typeface="TimesNewRoman" charset="0"/>
              <a:ea typeface="PMingLiU" pitchFamily="18" charset="-120"/>
            </a:endParaRPr>
          </a:p>
          <a:p>
            <a:pPr>
              <a:lnSpc>
                <a:spcPct val="50000"/>
              </a:lnSpc>
            </a:pPr>
            <a:endParaRPr kumimoji="1" lang="en-US" altLang="zh-TW" sz="2800" dirty="0">
              <a:solidFill>
                <a:srgbClr val="000000"/>
              </a:solidFill>
              <a:latin typeface="TimesNewRoman" charset="0"/>
              <a:ea typeface="PMingLiU" pitchFamily="18" charset="-120"/>
            </a:endParaRPr>
          </a:p>
          <a:p>
            <a:pPr>
              <a:lnSpc>
                <a:spcPct val="105000"/>
              </a:lnSpc>
            </a:pPr>
            <a:r>
              <a:rPr kumimoji="1" lang="en-US" altLang="zh-TW" sz="2800" dirty="0">
                <a:solidFill>
                  <a:srgbClr val="CD0000"/>
                </a:solidFill>
                <a:latin typeface="TimesNewRoman" charset="0"/>
                <a:ea typeface="PMingLiU" pitchFamily="18" charset="-120"/>
              </a:rPr>
              <a:t>•  </a:t>
            </a:r>
            <a:r>
              <a:rPr kumimoji="1" lang="zh-CN" altLang="en-US" sz="2800" dirty="0">
                <a:solidFill>
                  <a:srgbClr val="000000"/>
                </a:solidFill>
                <a:latin typeface="TimesNewRoman" charset="0"/>
              </a:rPr>
              <a:t>分而治之算法可以</a:t>
            </a:r>
            <a:r>
              <a:rPr kumimoji="1" lang="zh-CN" altLang="en-US" sz="2800">
                <a:solidFill>
                  <a:srgbClr val="000000"/>
                </a:solidFill>
                <a:latin typeface="TimesNewRoman" charset="0"/>
              </a:rPr>
              <a:t>用递归和</a:t>
            </a:r>
            <a:r>
              <a:rPr kumimoji="1" lang="zh-CN" altLang="en-US" sz="2800" dirty="0">
                <a:solidFill>
                  <a:srgbClr val="000000"/>
                </a:solidFill>
                <a:latin typeface="TimesNewRoman" charset="0"/>
              </a:rPr>
              <a:t>主方法</a:t>
            </a:r>
          </a:p>
          <a:p>
            <a:pPr>
              <a:lnSpc>
                <a:spcPct val="105000"/>
              </a:lnSpc>
            </a:pPr>
            <a:r>
              <a:rPr kumimoji="1" lang="zh-CN" altLang="en-US" sz="2800" dirty="0">
                <a:solidFill>
                  <a:srgbClr val="000000"/>
                </a:solidFill>
                <a:latin typeface="TimesNewRoman" charset="0"/>
              </a:rPr>
              <a:t>   进行分析</a:t>
            </a:r>
            <a:r>
              <a:rPr kumimoji="1" lang="zh-CN" altLang="en-US" sz="2800" dirty="0">
                <a:solidFill>
                  <a:srgbClr val="000000"/>
                </a:solidFill>
                <a:latin typeface="TimesNewRoman" charset="0"/>
                <a:ea typeface="PMingLiU" pitchFamily="18" charset="-120"/>
              </a:rPr>
              <a:t>。</a:t>
            </a:r>
            <a:endParaRPr kumimoji="1" lang="en-US" altLang="zh-TW" sz="2800" dirty="0">
              <a:solidFill>
                <a:srgbClr val="000000"/>
              </a:solidFill>
              <a:latin typeface="TimesNewRoman" charset="0"/>
              <a:ea typeface="PMingLiU" pitchFamily="18" charset="-120"/>
            </a:endParaRPr>
          </a:p>
          <a:p>
            <a:r>
              <a:rPr kumimoji="1" lang="en-US" altLang="zh-TW" sz="2800" dirty="0">
                <a:solidFill>
                  <a:srgbClr val="CD0000"/>
                </a:solidFill>
                <a:latin typeface="TimesNewRoman" charset="0"/>
                <a:ea typeface="PMingLiU" pitchFamily="18" charset="-120"/>
              </a:rPr>
              <a:t>•  </a:t>
            </a:r>
            <a:r>
              <a:rPr kumimoji="1" lang="zh-CN" altLang="en-US" sz="2800" dirty="0">
                <a:solidFill>
                  <a:srgbClr val="000000"/>
                </a:solidFill>
                <a:latin typeface="TimesNewRoman" charset="0"/>
              </a:rPr>
              <a:t>能得到更加高效的算法</a:t>
            </a:r>
            <a:r>
              <a:rPr kumimoji="1" lang="zh-CN" altLang="en-US" sz="2800" dirty="0">
                <a:solidFill>
                  <a:srgbClr val="000000"/>
                </a:solidFill>
                <a:latin typeface="TimesNewRoman" charset="0"/>
                <a:ea typeface="PMingLiU" pitchFamily="18" charset="-120"/>
              </a:rPr>
              <a:t>。</a:t>
            </a:r>
            <a:endParaRPr kumimoji="1" lang="en-US" altLang="zh-TW" sz="2800" dirty="0">
              <a:solidFill>
                <a:srgbClr val="000000"/>
              </a:solidFill>
              <a:latin typeface="TimesNewRoman" charset="0"/>
              <a:ea typeface="PMingLiU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宋体" pitchFamily="2" charset="-122"/>
              </a:rPr>
              <a:t>结论</a:t>
            </a:r>
            <a:endParaRPr kumimoji="1" lang="zh-CN" altLang="en-US" dirty="0">
              <a:latin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9D283C5-119D-49A0-9459-72D3DB8D340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举例：合并排序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zh-CN" altLang="en-US" dirty="0">
                <a:solidFill>
                  <a:srgbClr val="FF3300"/>
                </a:solidFill>
              </a:rPr>
              <a:t>分解：</a:t>
            </a:r>
            <a:r>
              <a:rPr lang="zh-CN" altLang="en-US" dirty="0"/>
              <a:t>显而易见。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zh-CN" altLang="en-US" dirty="0">
                <a:solidFill>
                  <a:srgbClr val="FF3300"/>
                </a:solidFill>
              </a:rPr>
              <a:t>求解：</a:t>
            </a:r>
            <a:r>
              <a:rPr lang="zh-CN" altLang="en-US" dirty="0"/>
              <a:t>递归地对</a:t>
            </a:r>
            <a:r>
              <a:rPr lang="zh-CN" altLang="en-US" dirty="0">
                <a:solidFill>
                  <a:schemeClr val="hlink"/>
                </a:solidFill>
              </a:rPr>
              <a:t>两</a:t>
            </a:r>
            <a:r>
              <a:rPr lang="zh-CN" altLang="en-US" dirty="0"/>
              <a:t>个子数组排序。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zh-CN" altLang="en-US" dirty="0">
                <a:solidFill>
                  <a:srgbClr val="FF3300"/>
                </a:solidFill>
              </a:rPr>
              <a:t>组合：</a:t>
            </a:r>
            <a:r>
              <a:rPr lang="zh-CN" altLang="en-US" dirty="0"/>
              <a:t>线性时间合并。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33800"/>
            <a:ext cx="7345362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827088" y="4926013"/>
            <a:ext cx="2449512" cy="4365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800" b="1" i="1">
                <a:latin typeface="Times New Roman" pitchFamily="18" charset="0"/>
                <a:ea typeface="PMingLiU" pitchFamily="18" charset="-120"/>
              </a:rPr>
              <a:t># </a:t>
            </a:r>
            <a:r>
              <a:rPr kumimoji="1" lang="zh-CN" altLang="en-US" sz="2800" b="1" i="1">
                <a:latin typeface="Times New Roman" pitchFamily="18" charset="0"/>
              </a:rPr>
              <a:t>子问题数目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438400" y="5373688"/>
            <a:ext cx="2852738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i="1">
                <a:latin typeface="Times New Roman" pitchFamily="18" charset="0"/>
              </a:rPr>
              <a:t>子问题规模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334000" y="4797425"/>
            <a:ext cx="2838450" cy="85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i="1">
                <a:latin typeface="Times New Roman" pitchFamily="18" charset="0"/>
              </a:rPr>
              <a:t>分解和组合</a:t>
            </a:r>
          </a:p>
          <a:p>
            <a:r>
              <a:rPr kumimoji="1" lang="zh-CN" altLang="en-US" sz="2800" b="1" i="1">
                <a:latin typeface="Times New Roman" pitchFamily="18" charset="0"/>
              </a:rPr>
              <a:t>工作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D402648-1C4F-4574-8093-BAB00F4456B3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主方法（复习）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4" y="1268760"/>
            <a:ext cx="6629400" cy="40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C356786-BCB9-4179-A7F4-319DCE2EE557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zh-CN" altLang="en-US"/>
              <a:t>在排序的数组中查找元素</a:t>
            </a:r>
          </a:p>
          <a:p>
            <a:pPr marL="609600" indent="-609600">
              <a:buClr>
                <a:srgbClr val="FF0000"/>
              </a:buClr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分解：</a:t>
            </a:r>
            <a:r>
              <a:rPr lang="zh-CN" altLang="en-US"/>
              <a:t>检查中间元素</a:t>
            </a:r>
          </a:p>
          <a:p>
            <a:pPr marL="609600" indent="-609600">
              <a:buClr>
                <a:srgbClr val="FF0000"/>
              </a:buClr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解决：</a:t>
            </a:r>
            <a:r>
              <a:rPr lang="zh-CN" altLang="en-US"/>
              <a:t>递归查找一个子数组</a:t>
            </a:r>
          </a:p>
          <a:p>
            <a:pPr marL="609600" indent="-609600">
              <a:buClr>
                <a:srgbClr val="FF0000"/>
              </a:buClr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组合：</a:t>
            </a:r>
            <a:r>
              <a:rPr lang="zh-CN" altLang="en-US"/>
              <a:t>显而易见</a:t>
            </a:r>
          </a:p>
          <a:p>
            <a:pPr marL="609600" indent="-609600">
              <a:buClr>
                <a:srgbClr val="FF0000"/>
              </a:buClr>
              <a:buFontTx/>
              <a:buAutoNum type="arabicPeriod"/>
            </a:pPr>
            <a:endParaRPr lang="zh-CN" altLang="en-US">
              <a:solidFill>
                <a:srgbClr val="FF0000"/>
              </a:solidFill>
            </a:endParaRPr>
          </a:p>
          <a:p>
            <a:pPr marL="609600" indent="-609600">
              <a:buClr>
                <a:srgbClr val="FF0000"/>
              </a:buClr>
              <a:buFontTx/>
              <a:buNone/>
            </a:pPr>
            <a:r>
              <a:rPr lang="zh-CN" altLang="en-US" b="1" i="1"/>
              <a:t>例子：</a:t>
            </a:r>
            <a:r>
              <a:rPr lang="zh-CN" altLang="en-US"/>
              <a:t>查找 </a:t>
            </a:r>
            <a:r>
              <a:rPr lang="en-US" altLang="zh-CN"/>
              <a:t>9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10200"/>
            <a:ext cx="5410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B3CE185-A426-43EB-ADD2-00726157DEC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/>
            <a:r>
              <a:rPr lang="zh-CN" altLang="en-US"/>
              <a:t>在排序的数组中查找元素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分解：</a:t>
            </a:r>
            <a:r>
              <a:rPr lang="zh-CN" altLang="en-US"/>
              <a:t>检查中间元素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解决：</a:t>
            </a:r>
            <a:r>
              <a:rPr lang="zh-CN" altLang="en-US"/>
              <a:t>递归查找一个子数组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组合：</a:t>
            </a:r>
            <a:r>
              <a:rPr lang="zh-CN" altLang="en-US"/>
              <a:t>显而易见</a:t>
            </a:r>
          </a:p>
          <a:p>
            <a:pPr marL="609600" indent="-609600"/>
            <a:endParaRPr lang="zh-CN" altLang="en-US"/>
          </a:p>
          <a:p>
            <a:pPr marL="609600" indent="-609600"/>
            <a:r>
              <a:rPr lang="zh-CN" altLang="en-US" b="1" i="1"/>
              <a:t>例子：</a:t>
            </a:r>
            <a:r>
              <a:rPr lang="zh-CN" altLang="en-US"/>
              <a:t>查找 </a:t>
            </a:r>
            <a:r>
              <a:rPr lang="en-US" altLang="zh-CN"/>
              <a:t>9</a:t>
            </a:r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86400"/>
            <a:ext cx="49625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8E88EF2-DAF7-408D-B432-A710B30F2E97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/>
              <a:t>在排序的数组中查找元素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分解：</a:t>
            </a:r>
            <a:r>
              <a:rPr lang="zh-CN" altLang="en-US"/>
              <a:t>检查中间元素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解决：</a:t>
            </a:r>
            <a:r>
              <a:rPr lang="zh-CN" altLang="en-US"/>
              <a:t>递归查找一个子数组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组合：</a:t>
            </a:r>
            <a:r>
              <a:rPr lang="zh-CN" altLang="en-US"/>
              <a:t>显而易见</a:t>
            </a:r>
          </a:p>
          <a:p>
            <a:pPr marL="609600" indent="-609600"/>
            <a:endParaRPr lang="zh-CN" altLang="en-US"/>
          </a:p>
          <a:p>
            <a:pPr marL="609600" indent="-609600">
              <a:buFontTx/>
              <a:buNone/>
            </a:pPr>
            <a:r>
              <a:rPr lang="zh-CN" altLang="en-US" b="1" i="1"/>
              <a:t>例子：</a:t>
            </a:r>
            <a:r>
              <a:rPr lang="zh-CN" altLang="en-US"/>
              <a:t>查找 </a:t>
            </a:r>
            <a:r>
              <a:rPr lang="en-US" altLang="zh-CN"/>
              <a:t>9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257800"/>
            <a:ext cx="55721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C42D8FA-45A5-4ED3-9BC1-D111580E781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/>
              <a:t>在排序的数组中查找元素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分解：</a:t>
            </a:r>
            <a:r>
              <a:rPr lang="zh-CN" altLang="en-US"/>
              <a:t>检查中间元素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解决：</a:t>
            </a:r>
            <a:r>
              <a:rPr lang="zh-CN" altLang="en-US"/>
              <a:t>递归查找一个子数组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组合：</a:t>
            </a:r>
            <a:r>
              <a:rPr lang="zh-CN" altLang="en-US"/>
              <a:t>显而易见</a:t>
            </a:r>
          </a:p>
          <a:p>
            <a:pPr marL="609600" indent="-609600"/>
            <a:endParaRPr lang="zh-CN" altLang="en-US"/>
          </a:p>
          <a:p>
            <a:pPr marL="609600" indent="-609600">
              <a:buFontTx/>
              <a:buNone/>
            </a:pPr>
            <a:r>
              <a:rPr lang="zh-CN" altLang="en-US" b="1" i="1"/>
              <a:t>例子：</a:t>
            </a:r>
            <a:r>
              <a:rPr lang="zh-CN" altLang="en-US"/>
              <a:t>查找 </a:t>
            </a:r>
            <a:r>
              <a:rPr lang="en-US" altLang="zh-CN"/>
              <a:t>9</a:t>
            </a:r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10200"/>
            <a:ext cx="46482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2FBBAEA-B5B1-47D9-8B6A-58FE8A91FBF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分治法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1510</Words>
  <Application>Microsoft Office PowerPoint</Application>
  <PresentationFormat>全屏显示(4:3)</PresentationFormat>
  <Paragraphs>289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PMingLiU</vt:lpstr>
      <vt:lpstr>TimesNewRoman</vt:lpstr>
      <vt:lpstr>TimesNewRoman,BoldItalic</vt:lpstr>
      <vt:lpstr>TimesNewRoman,Italic</vt:lpstr>
      <vt:lpstr>仿宋</vt:lpstr>
      <vt:lpstr>黑体</vt:lpstr>
      <vt:lpstr>宋体</vt:lpstr>
      <vt:lpstr>Arial</vt:lpstr>
      <vt:lpstr>Calibri</vt:lpstr>
      <vt:lpstr>Symbol</vt:lpstr>
      <vt:lpstr>Times New Roman</vt:lpstr>
      <vt:lpstr>Office 主题</vt:lpstr>
      <vt:lpstr>算法分析与设计</vt:lpstr>
      <vt:lpstr>纲要</vt:lpstr>
      <vt:lpstr>分而治之设计范式</vt:lpstr>
      <vt:lpstr>举例：合并排序</vt:lpstr>
      <vt:lpstr>主方法（复习）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二分查找的递归</vt:lpstr>
      <vt:lpstr>求幂</vt:lpstr>
      <vt:lpstr>斐波纳契数</vt:lpstr>
      <vt:lpstr>计算斐波纳契数</vt:lpstr>
      <vt:lpstr>递归测量</vt:lpstr>
      <vt:lpstr>递归测量</vt:lpstr>
      <vt:lpstr>矩阵相乘</vt:lpstr>
      <vt:lpstr> 标准算法</vt:lpstr>
      <vt:lpstr>分而治之算法</vt:lpstr>
      <vt:lpstr>分而治之算法分析</vt:lpstr>
      <vt:lpstr>Strassen’s 思想</vt:lpstr>
      <vt:lpstr>Strassen’s 思想</vt:lpstr>
      <vt:lpstr>Strassen’s 思想</vt:lpstr>
      <vt:lpstr>Strassen算法分析</vt:lpstr>
      <vt:lpstr>VLSI 布局</vt:lpstr>
      <vt:lpstr>H-树嵌入</vt:lpstr>
      <vt:lpstr>VLSI 布局</vt:lpstr>
      <vt:lpstr>H-树嵌入</vt:lpstr>
      <vt:lpstr>结论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594</cp:revision>
  <cp:lastPrinted>2012-11-20T01:52:54Z</cp:lastPrinted>
  <dcterms:created xsi:type="dcterms:W3CDTF">2012-10-13T08:41:11Z</dcterms:created>
  <dcterms:modified xsi:type="dcterms:W3CDTF">2020-11-16T13:23:03Z</dcterms:modified>
</cp:coreProperties>
</file>