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91" r:id="rId3"/>
    <p:sldId id="292" r:id="rId4"/>
    <p:sldId id="293" r:id="rId5"/>
    <p:sldId id="337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290" r:id="rId50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87629" autoAdjust="0"/>
  </p:normalViewPr>
  <p:slideViewPr>
    <p:cSldViewPr>
      <p:cViewPr varScale="1">
        <p:scale>
          <a:sx n="96" d="100"/>
          <a:sy n="96" d="100"/>
        </p:scale>
        <p:origin x="14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80"/>
    </p:cViewPr>
  </p:sorterViewPr>
  <p:notesViewPr>
    <p:cSldViewPr>
      <p:cViewPr varScale="1">
        <p:scale>
          <a:sx n="54" d="100"/>
          <a:sy n="54" d="100"/>
        </p:scale>
        <p:origin x="-282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2020/11/21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C38066-1D58-43F6-9282-5D392128B7FE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3C9BCE-9296-4E7E-9ABC-212244E5E9B9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4F466C-E128-4DF5-A246-EAAA6BC85504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070B33-1477-4DFA-8FD7-67F8E54CC94B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9297EAD-FC27-480C-8565-E30D2EDCFB8E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9E6D71F-8E6E-4E70-8E86-1FB9D7E2D5A1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AC8C93-023F-4769-A96B-D322C9E396DE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24B210-F0D1-4082-9827-88E44145DA2C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707DD2-9C03-4E08-A72B-6B488385F3BB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FE7A51-E6F1-44A3-B7F1-5B73C735B6F7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6BD3D2-0B88-4F68-BB6D-D24268D6C4AF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C3C12B-E60A-4A9B-935B-AFC738F5AB48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687388" y="1125538"/>
            <a:ext cx="7772400" cy="863600"/>
          </a:xfrm>
        </p:spPr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</a:rPr>
              <a:t>算法分析与设计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713" y="5661025"/>
            <a:ext cx="6400800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fld id="{79D7BC8C-BA43-447B-8527-28D7A47808AD}" type="datetime2">
              <a:rPr lang="zh-CN" altLang="en-US" sz="2200" smtClean="0">
                <a:solidFill>
                  <a:srgbClr val="929292"/>
                </a:solidFill>
              </a:rPr>
              <a:t>2020年11月21日</a:t>
            </a:fld>
            <a:endParaRPr lang="zh-CN" altLang="en-US" sz="2200" dirty="0">
              <a:solidFill>
                <a:srgbClr val="92929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68580" y="2219428"/>
            <a:ext cx="8123559" cy="20016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3200" dirty="0"/>
              <a:t>讲授内容：</a:t>
            </a:r>
            <a:r>
              <a:rPr lang="zh-CN" altLang="en-US" sz="3200" b="1" dirty="0"/>
              <a:t>第三章 分治法</a:t>
            </a:r>
            <a:r>
              <a:rPr lang="zh-CN" altLang="en-US" sz="3200" dirty="0"/>
              <a:t>（</a:t>
            </a:r>
            <a:r>
              <a:rPr lang="zh-CN" altLang="en-US" sz="3200" b="1" dirty="0"/>
              <a:t>快速排序实例）</a:t>
            </a:r>
            <a:br>
              <a:rPr lang="en-US" altLang="zh-CN" sz="3200" dirty="0"/>
            </a:br>
            <a:r>
              <a:rPr lang="zh-CN" altLang="en-US" sz="3200" dirty="0"/>
              <a:t>教　　</a:t>
            </a:r>
            <a:r>
              <a:rPr lang="zh-CN" altLang="en-US" sz="3200"/>
              <a:t>师：</a:t>
            </a:r>
            <a:r>
              <a:rPr lang="zh-CN" altLang="en-US" sz="3200" b="1"/>
              <a:t>吴共庆、胡学钢</a:t>
            </a:r>
            <a:endParaRPr lang="zh-CN" altLang="en-US" sz="3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85661BD-95F3-4747-9F67-3DF13A74E08F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划分举例</a:t>
            </a:r>
            <a:endParaRPr lang="zh-CN" alt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00213"/>
            <a:ext cx="6626225" cy="225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92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A19B306-C8DB-4EBC-A4D5-CBBED4583295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划分举例</a:t>
            </a:r>
            <a:endParaRPr lang="zh-CN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00238"/>
            <a:ext cx="6481762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16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6E13D72-5BA0-4E76-A32A-9A4C1A281598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划分举例</a:t>
            </a:r>
            <a:endParaRPr lang="zh-CN" alt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6408737" cy="289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75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FCF5C1B-0929-480C-B595-006F9EED0DDD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划分举例</a:t>
            </a:r>
            <a:endParaRPr lang="zh-CN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44675"/>
            <a:ext cx="65532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9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CF7744D-3674-4902-8EF9-845C181F5138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划分举例</a:t>
            </a:r>
            <a:endParaRPr lang="zh-CN" alt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671638"/>
            <a:ext cx="6480175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97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21F60D6-CE83-4FD3-A13A-490A21F5DC32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划分举例</a:t>
            </a:r>
            <a:endParaRPr lang="zh-CN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16113"/>
            <a:ext cx="6264275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08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D3EAC0C-FC3C-4D2A-A6A8-1A9ED896AF89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划分举例</a:t>
            </a:r>
            <a:endParaRPr lang="zh-CN" alt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16113"/>
            <a:ext cx="6697662" cy="391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3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C72A68-EB08-4F43-AF01-8575AEE7F8CA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划分举例</a:t>
            </a:r>
            <a:endParaRPr lang="zh-CN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57338"/>
            <a:ext cx="6624638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0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3184B75-BED3-45D5-990C-CAC57FA89A9A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快速排序的伪代码</a:t>
            </a:r>
            <a:endParaRPr lang="zh-TW" altLang="en-US" dirty="0">
              <a:ea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679575" y="1616075"/>
            <a:ext cx="554037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latin typeface="Times New Roman" pitchFamily="18" charset="0"/>
              </a:rPr>
              <a:t>Q</a:t>
            </a:r>
            <a:r>
              <a:rPr lang="en-US" altLang="zh-TW" sz="2400" dirty="0">
                <a:latin typeface="Times New Roman" pitchFamily="18" charset="0"/>
              </a:rPr>
              <a:t>UICKSORT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A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,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p, r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)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6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en-US" altLang="zh-TW" sz="3200" b="1" dirty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p 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&lt;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r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2"/>
            <a:r>
              <a:rPr lang="en-US" altLang="zh-TW" sz="3200" b="1" dirty="0">
                <a:solidFill>
                  <a:srgbClr val="000000"/>
                </a:solidFill>
                <a:latin typeface="Times New Roman" pitchFamily="18" charset="0"/>
              </a:rPr>
              <a:t>then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q </a:t>
            </a:r>
            <a:r>
              <a:rPr lang="en-US" altLang="zh-TW" sz="3200" dirty="0">
                <a:solidFill>
                  <a:srgbClr val="00847F"/>
                </a:solidFill>
                <a:latin typeface="Symbol" pitchFamily="18" charset="2"/>
                <a:sym typeface="Symbol"/>
              </a:rPr>
              <a:t></a:t>
            </a:r>
            <a:r>
              <a:rPr lang="en-US" altLang="zh-TW" sz="3200" dirty="0">
                <a:solidFill>
                  <a:srgbClr val="00847F"/>
                </a:solidFill>
                <a:latin typeface="Symbol" pitchFamily="18" charset="2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ARTITION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A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,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p, r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)   </a:t>
            </a:r>
          </a:p>
          <a:p>
            <a:pPr lvl="2"/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   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UICKSORT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A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,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p, q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–1)    </a:t>
            </a:r>
          </a:p>
          <a:p>
            <a:pPr lvl="2"/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   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UICKSORT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A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,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q+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1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, r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)</a:t>
            </a:r>
            <a:endParaRPr lang="en-US" altLang="zh-TW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943100" y="4633913"/>
            <a:ext cx="515778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直接调用</a:t>
            </a:r>
            <a:r>
              <a:rPr lang="en-US" altLang="zh-TW" sz="3200" b="1">
                <a:solidFill>
                  <a:srgbClr val="CC0000"/>
                </a:solidFill>
                <a:latin typeface="Times New Roman" pitchFamily="18" charset="0"/>
              </a:rPr>
              <a:t>: 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zh-TW" sz="2400">
                <a:solidFill>
                  <a:srgbClr val="000000"/>
                </a:solidFill>
                <a:latin typeface="Times New Roman" pitchFamily="18" charset="0"/>
              </a:rPr>
              <a:t>UICKSORT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A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, 1</a:t>
            </a:r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, n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)</a:t>
            </a:r>
            <a:endParaRPr lang="en-US" altLang="zh-TW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35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快速排序分析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2A9BDC4-9D0D-4226-81C4-44ECCA55F492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87624" y="1556792"/>
            <a:ext cx="7089775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假设所有输入项各不相同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•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实际上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当输入可能有相同项的时候存在更好的划分方法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•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令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)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=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算法在一个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项的数组上的最坏运行时间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95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快速排序</a:t>
            </a:r>
            <a:endParaRPr lang="zh-CN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4838" y="1819275"/>
            <a:ext cx="8215312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TW" sz="32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由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C.A.R. Hoare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1962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提出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zh-TW" sz="14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TW" sz="32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分而治之算法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•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 “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原地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排序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像插入排序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但是不像合并排序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).</a:t>
            </a:r>
            <a:endParaRPr lang="en-US" altLang="zh-TW" sz="13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TW" sz="32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非常实用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需要调优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A93757B-D0E2-40E3-AEC7-4509B5B4716A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26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最坏情况下的快速排序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1555BA2-7040-4F44-810B-332684EC92D2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pic>
        <p:nvPicPr>
          <p:cNvPr id="7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045173"/>
            <a:ext cx="5761038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6600" y="1268760"/>
            <a:ext cx="7612063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TW" sz="32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TW" sz="3200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输入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已经有序或者反向有序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endParaRPr lang="en-US" altLang="zh-TW" sz="6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•</a:t>
            </a:r>
            <a:r>
              <a:rPr lang="en-US" altLang="zh-TW" sz="32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围绕最大或者最小值划分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endParaRPr lang="en-US" altLang="zh-TW" sz="6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TW" sz="32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划分的一边总是为空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4918075" y="4845398"/>
            <a:ext cx="3038475" cy="404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b="1" i="1">
                <a:solidFill>
                  <a:srgbClr val="CC0000"/>
                </a:solidFill>
                <a:latin typeface="Times New Roman" pitchFamily="18" charset="0"/>
              </a:rPr>
              <a:t>(</a:t>
            </a:r>
            <a:r>
              <a:rPr lang="zh-CN" altLang="en-US" sz="3200" b="1" i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数列</a:t>
            </a:r>
            <a:r>
              <a:rPr lang="en-US" altLang="zh-TW" sz="3200" b="1" i="1">
                <a:solidFill>
                  <a:srgbClr val="CC0000"/>
                </a:solidFill>
                <a:latin typeface="Times New Roman" pitchFamily="18" charset="0"/>
              </a:rPr>
              <a:t>)</a:t>
            </a:r>
            <a:endParaRPr lang="en-US" altLang="zh-TW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1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最坏情况下的递归树</a:t>
            </a:r>
            <a:endParaRPr lang="zh-TW" altLang="en-US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9A8AF60-BFFA-4D87-B614-8349BFDE0D22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527175" y="630238"/>
            <a:ext cx="614045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CN" sz="4400" b="1" dirty="0">
              <a:latin typeface="Times New Roman" pitchFamily="18" charset="0"/>
              <a:ea typeface="宋体" pitchFamily="2" charset="-122"/>
            </a:endParaRPr>
          </a:p>
          <a:p>
            <a:endParaRPr lang="zh-TW" altLang="en-US" sz="1200" dirty="0">
              <a:latin typeface="Times New Roman" pitchFamily="18" charset="0"/>
            </a:endParaRPr>
          </a:p>
          <a:p>
            <a:pPr lvl="1"/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) =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(0) +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–1) + </a:t>
            </a:r>
            <a:r>
              <a:rPr lang="en-US" altLang="zh-TW" sz="3200" i="1" dirty="0" err="1">
                <a:solidFill>
                  <a:srgbClr val="00847F"/>
                </a:solidFill>
                <a:latin typeface="Times New Roman" pitchFamily="18" charset="0"/>
              </a:rPr>
              <a:t>cn</a:t>
            </a:r>
            <a:endParaRPr lang="en-US" altLang="zh-TW" sz="3200" i="1" dirty="0">
              <a:solidFill>
                <a:srgbClr val="00847F"/>
              </a:solidFill>
              <a:latin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50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最坏情况下的递归树</a:t>
            </a:r>
            <a:endParaRPr lang="zh-TW" altLang="en-US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1FD39AA-AFC3-4D0B-9F0E-E84464869D2F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7175" y="630238"/>
            <a:ext cx="614045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CN" sz="4400" b="1" dirty="0">
              <a:ea typeface="宋体" pitchFamily="2" charset="-122"/>
            </a:endParaRPr>
          </a:p>
          <a:p>
            <a:endParaRPr lang="zh-TW" altLang="en-US" sz="1200" dirty="0">
              <a:latin typeface="Times New Roman" pitchFamily="18" charset="0"/>
            </a:endParaRPr>
          </a:p>
          <a:p>
            <a:pPr lvl="1"/>
            <a:r>
              <a:rPr lang="zh-TW" altLang="en-US" sz="3200" i="1" dirty="0">
                <a:solidFill>
                  <a:srgbClr val="00847F"/>
                </a:solidFill>
                <a:latin typeface="Times New Roman" pitchFamily="18" charset="0"/>
              </a:rPr>
              <a:t>     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) =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(0) +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–1) + </a:t>
            </a:r>
            <a:r>
              <a:rPr lang="en-US" altLang="zh-TW" sz="3200" i="1" dirty="0" err="1">
                <a:solidFill>
                  <a:srgbClr val="00847F"/>
                </a:solidFill>
                <a:latin typeface="Times New Roman" pitchFamily="18" charset="0"/>
              </a:rPr>
              <a:t>cn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3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2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pitchFamily="2" charset="-122"/>
              </a:rPr>
              <a:t>最坏情况下的递归树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DD006D4-1F5E-4F6D-A560-A895DA656190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7175" y="630238"/>
            <a:ext cx="614045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TW" altLang="en-US" sz="4400" b="1" dirty="0">
              <a:ea typeface="宋体" pitchFamily="2" charset="-122"/>
            </a:endParaRPr>
          </a:p>
          <a:p>
            <a:endParaRPr lang="zh-TW" altLang="en-US" sz="1200" dirty="0">
              <a:latin typeface="Times New Roman" pitchFamily="18" charset="0"/>
            </a:endParaRPr>
          </a:p>
          <a:p>
            <a:pPr lvl="1"/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) =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(0) +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–1) + </a:t>
            </a:r>
            <a:r>
              <a:rPr lang="en-US" altLang="zh-TW" sz="3200" i="1" dirty="0" err="1">
                <a:solidFill>
                  <a:srgbClr val="00847F"/>
                </a:solidFill>
                <a:latin typeface="Times New Roman" pitchFamily="18" charset="0"/>
              </a:rPr>
              <a:t>cn</a:t>
            </a:r>
            <a:endParaRPr lang="en-US" altLang="zh-TW" sz="3200" i="1" dirty="0">
              <a:solidFill>
                <a:srgbClr val="00847F"/>
              </a:solidFill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22375" y="2182813"/>
            <a:ext cx="29178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179388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       cn</a:t>
            </a:r>
          </a:p>
          <a:p>
            <a:pPr>
              <a:lnSpc>
                <a:spcPct val="80000"/>
              </a:lnSpc>
            </a:pPr>
            <a:endParaRPr lang="en-US" altLang="zh-TW" sz="3200" i="1">
              <a:solidFill>
                <a:srgbClr val="00847F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(0)	</a:t>
            </a:r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–1)</a:t>
            </a:r>
            <a:endParaRPr lang="en-US" altLang="zh-TW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692275" y="270827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124075" y="2708275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4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pitchFamily="2" charset="-122"/>
              </a:rPr>
              <a:t>最坏情况下的递归树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A40B836-DCC4-44BE-8085-C31C7183F833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7175" y="630238"/>
            <a:ext cx="614045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4400" b="1" dirty="0">
                <a:ea typeface="宋体" pitchFamily="2" charset="-122"/>
              </a:rPr>
              <a:t> </a:t>
            </a:r>
            <a:endParaRPr lang="zh-TW" altLang="en-US" sz="4400" b="1" dirty="0">
              <a:ea typeface="宋体" pitchFamily="2" charset="-122"/>
            </a:endParaRPr>
          </a:p>
          <a:p>
            <a:endParaRPr lang="zh-TW" altLang="en-US" sz="4400" b="1" dirty="0">
              <a:ea typeface="宋体" pitchFamily="2" charset="-122"/>
            </a:endParaRPr>
          </a:p>
          <a:p>
            <a:endParaRPr lang="zh-TW" altLang="en-US" sz="1200" dirty="0">
              <a:latin typeface="Times New Roman" pitchFamily="18" charset="0"/>
            </a:endParaRPr>
          </a:p>
          <a:p>
            <a:pPr lvl="1"/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) =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(0) +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–1) + </a:t>
            </a:r>
            <a:r>
              <a:rPr lang="en-US" altLang="zh-TW" sz="3200" i="1" dirty="0" err="1">
                <a:solidFill>
                  <a:srgbClr val="00847F"/>
                </a:solidFill>
                <a:latin typeface="Times New Roman" pitchFamily="18" charset="0"/>
              </a:rPr>
              <a:t>cn</a:t>
            </a:r>
            <a:endParaRPr lang="en-US" altLang="zh-TW" sz="3200" i="1" dirty="0">
              <a:solidFill>
                <a:srgbClr val="00847F"/>
              </a:solidFill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2988" y="2601913"/>
            <a:ext cx="28321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lvl="1"/>
            <a:r>
              <a:rPr lang="pt-BR" altLang="zh-TW" sz="3200" i="1">
                <a:solidFill>
                  <a:srgbClr val="00847F"/>
                </a:solidFill>
                <a:latin typeface="Times New Roman" pitchFamily="18" charset="0"/>
              </a:rPr>
              <a:t>cn</a:t>
            </a:r>
            <a:endParaRPr lang="pt-BR" altLang="zh-TW" sz="3200">
              <a:solidFill>
                <a:srgbClr val="000000"/>
              </a:solidFill>
              <a:latin typeface="Times New Roman" pitchFamily="18" charset="0"/>
            </a:endParaRPr>
          </a:p>
          <a:p>
            <a:endParaRPr lang="pt-BR" altLang="zh-TW" sz="140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pt-BR" altLang="zh-TW" sz="3200" i="1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pt-BR" altLang="zh-TW" sz="3200">
                <a:solidFill>
                  <a:srgbClr val="00847F"/>
                </a:solidFill>
                <a:latin typeface="Times New Roman" pitchFamily="18" charset="0"/>
              </a:rPr>
              <a:t>(0)	</a:t>
            </a:r>
            <a:r>
              <a:rPr lang="pt-BR" altLang="zh-TW" sz="3200" i="1">
                <a:solidFill>
                  <a:srgbClr val="00847F"/>
                </a:solidFill>
                <a:latin typeface="Times New Roman" pitchFamily="18" charset="0"/>
              </a:rPr>
              <a:t>c</a:t>
            </a:r>
            <a:r>
              <a:rPr lang="pt-BR" altLang="zh-TW" sz="320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pt-BR" altLang="zh-TW" sz="3200" i="1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pt-BR" altLang="zh-TW" sz="3200">
                <a:solidFill>
                  <a:srgbClr val="00847F"/>
                </a:solidFill>
                <a:latin typeface="Times New Roman" pitchFamily="18" charset="0"/>
              </a:rPr>
              <a:t>–1)</a:t>
            </a:r>
            <a:endParaRPr lang="pt-BR" altLang="zh-TW" sz="3200">
              <a:solidFill>
                <a:srgbClr val="000000"/>
              </a:solidFill>
              <a:latin typeface="Times New Roman" pitchFamily="18" charset="0"/>
            </a:endParaRPr>
          </a:p>
          <a:p>
            <a:endParaRPr lang="pt-BR" altLang="zh-TW" sz="1000">
              <a:solidFill>
                <a:srgbClr val="000000"/>
              </a:solidFill>
              <a:latin typeface="Times New Roman" pitchFamily="18" charset="0"/>
            </a:endParaRPr>
          </a:p>
          <a:p>
            <a:endParaRPr lang="pt-BR" altLang="zh-TW" sz="120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pt-BR" altLang="zh-TW" sz="3200" i="1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pt-BR" altLang="zh-TW" sz="3200">
                <a:solidFill>
                  <a:srgbClr val="00847F"/>
                </a:solidFill>
                <a:latin typeface="Times New Roman" pitchFamily="18" charset="0"/>
              </a:rPr>
              <a:t>(0)	</a:t>
            </a:r>
            <a:r>
              <a:rPr lang="pt-BR" altLang="zh-TW" sz="3200" i="1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pt-BR" altLang="zh-TW" sz="320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pt-BR" altLang="zh-TW" sz="3200" i="1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pt-BR" altLang="zh-TW" sz="3200">
                <a:solidFill>
                  <a:srgbClr val="00847F"/>
                </a:solidFill>
                <a:latin typeface="Times New Roman" pitchFamily="18" charset="0"/>
              </a:rPr>
              <a:t>–2)</a:t>
            </a:r>
            <a:endParaRPr lang="en-US" altLang="zh-TW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296988" y="3155950"/>
            <a:ext cx="317500" cy="227013"/>
          </a:xfrm>
          <a:custGeom>
            <a:avLst/>
            <a:gdLst>
              <a:gd name="T0" fmla="*/ 0 w 499"/>
              <a:gd name="T1" fmla="*/ 357 h 357"/>
              <a:gd name="T2" fmla="*/ 499 w 499"/>
              <a:gd name="T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9" h="357">
                <a:moveTo>
                  <a:pt x="0" y="357"/>
                </a:moveTo>
                <a:lnTo>
                  <a:pt x="499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1778000" y="3155950"/>
            <a:ext cx="488950" cy="227013"/>
          </a:xfrm>
          <a:custGeom>
            <a:avLst/>
            <a:gdLst>
              <a:gd name="T0" fmla="*/ 771 w 771"/>
              <a:gd name="T1" fmla="*/ 357 h 357"/>
              <a:gd name="T2" fmla="*/ 0 w 771"/>
              <a:gd name="T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71" h="357">
                <a:moveTo>
                  <a:pt x="771" y="35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2089150" y="3849688"/>
            <a:ext cx="317500" cy="227012"/>
          </a:xfrm>
          <a:custGeom>
            <a:avLst/>
            <a:gdLst>
              <a:gd name="T0" fmla="*/ 0 w 500"/>
              <a:gd name="T1" fmla="*/ 357 h 357"/>
              <a:gd name="T2" fmla="*/ 500 w 500"/>
              <a:gd name="T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00" h="357">
                <a:moveTo>
                  <a:pt x="0" y="357"/>
                </a:moveTo>
                <a:lnTo>
                  <a:pt x="50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2570163" y="3849688"/>
            <a:ext cx="488950" cy="227012"/>
          </a:xfrm>
          <a:custGeom>
            <a:avLst/>
            <a:gdLst>
              <a:gd name="T0" fmla="*/ 770 w 770"/>
              <a:gd name="T1" fmla="*/ 357 h 357"/>
              <a:gd name="T2" fmla="*/ 0 w 770"/>
              <a:gd name="T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70" h="357">
                <a:moveTo>
                  <a:pt x="770" y="35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4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pitchFamily="2" charset="-122"/>
              </a:rPr>
              <a:t>最坏情况下的递归树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28B0148-6336-40EF-B04F-34F80B576A61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7175" y="630238"/>
            <a:ext cx="614045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4400" b="1" dirty="0">
                <a:ea typeface="宋体" pitchFamily="2" charset="-122"/>
              </a:rPr>
              <a:t> </a:t>
            </a:r>
            <a:endParaRPr lang="zh-TW" altLang="en-US" sz="4400" dirty="0">
              <a:latin typeface="Times New Roman" pitchFamily="18" charset="0"/>
            </a:endParaRPr>
          </a:p>
          <a:p>
            <a:endParaRPr lang="zh-TW" altLang="en-US" sz="4400" dirty="0">
              <a:latin typeface="Times New Roman" pitchFamily="18" charset="0"/>
            </a:endParaRPr>
          </a:p>
          <a:p>
            <a:endParaRPr lang="zh-TW" altLang="en-US" sz="1200" dirty="0">
              <a:latin typeface="Times New Roman" pitchFamily="18" charset="0"/>
            </a:endParaRPr>
          </a:p>
          <a:p>
            <a:pPr lvl="1"/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) =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(0) +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–1) + </a:t>
            </a:r>
            <a:r>
              <a:rPr lang="en-US" altLang="zh-TW" sz="3200" i="1" dirty="0" err="1">
                <a:solidFill>
                  <a:srgbClr val="00847F"/>
                </a:solidFill>
                <a:latin typeface="Times New Roman" pitchFamily="18" charset="0"/>
              </a:rPr>
              <a:t>cn</a:t>
            </a:r>
            <a:endParaRPr lang="en-US" altLang="zh-TW" sz="3200" i="1" dirty="0">
              <a:solidFill>
                <a:srgbClr val="00847F"/>
              </a:solidFill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16013" y="2332038"/>
            <a:ext cx="2789237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lvl="1"/>
            <a:r>
              <a:rPr lang="pt-BR" altLang="zh-TW" sz="3200" i="1">
                <a:solidFill>
                  <a:srgbClr val="00847F"/>
                </a:solidFill>
                <a:latin typeface="Times New Roman" pitchFamily="18" charset="0"/>
              </a:rPr>
              <a:t>cn</a:t>
            </a:r>
            <a:endParaRPr lang="pt-BR" altLang="zh-TW" sz="3200">
              <a:solidFill>
                <a:srgbClr val="000000"/>
              </a:solidFill>
              <a:latin typeface="Times New Roman" pitchFamily="18" charset="0"/>
            </a:endParaRPr>
          </a:p>
          <a:p>
            <a:endParaRPr lang="pt-BR" altLang="zh-TW" sz="140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pt-BR" altLang="zh-TW" sz="3200" i="1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pt-BR" altLang="zh-TW" sz="3200">
                <a:solidFill>
                  <a:srgbClr val="00847F"/>
                </a:solidFill>
                <a:latin typeface="Times New Roman" pitchFamily="18" charset="0"/>
              </a:rPr>
              <a:t>(0)	</a:t>
            </a:r>
            <a:r>
              <a:rPr lang="pt-BR" altLang="zh-TW" sz="3200" i="1">
                <a:solidFill>
                  <a:srgbClr val="00847F"/>
                </a:solidFill>
                <a:latin typeface="Times New Roman" pitchFamily="18" charset="0"/>
              </a:rPr>
              <a:t>c</a:t>
            </a:r>
            <a:r>
              <a:rPr lang="pt-BR" altLang="zh-TW" sz="320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pt-BR" altLang="zh-TW" sz="3200" i="1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pt-BR" altLang="zh-TW" sz="3200">
                <a:solidFill>
                  <a:srgbClr val="00847F"/>
                </a:solidFill>
                <a:latin typeface="Times New Roman" pitchFamily="18" charset="0"/>
              </a:rPr>
              <a:t>–1)</a:t>
            </a:r>
            <a:endParaRPr lang="pt-BR" altLang="zh-TW" sz="3200">
              <a:solidFill>
                <a:srgbClr val="000000"/>
              </a:solidFill>
              <a:latin typeface="Times New Roman" pitchFamily="18" charset="0"/>
            </a:endParaRPr>
          </a:p>
          <a:p>
            <a:endParaRPr lang="pt-BR" altLang="zh-TW" sz="1000">
              <a:solidFill>
                <a:srgbClr val="000000"/>
              </a:solidFill>
              <a:latin typeface="Times New Roman" pitchFamily="18" charset="0"/>
            </a:endParaRPr>
          </a:p>
          <a:p>
            <a:endParaRPr lang="pt-BR" altLang="zh-TW" sz="120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pt-BR" altLang="zh-TW" sz="3200" i="1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pt-BR" altLang="zh-TW" sz="3200">
                <a:solidFill>
                  <a:srgbClr val="00847F"/>
                </a:solidFill>
                <a:latin typeface="Times New Roman" pitchFamily="18" charset="0"/>
              </a:rPr>
              <a:t>(0)	</a:t>
            </a:r>
            <a:r>
              <a:rPr lang="pt-BR" altLang="zh-TW" sz="3200" i="1">
                <a:solidFill>
                  <a:srgbClr val="00847F"/>
                </a:solidFill>
                <a:latin typeface="Times New Roman" pitchFamily="18" charset="0"/>
              </a:rPr>
              <a:t>c</a:t>
            </a:r>
            <a:r>
              <a:rPr lang="pt-BR" altLang="zh-TW" sz="320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pt-BR" altLang="zh-TW" sz="3200" i="1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pt-BR" altLang="zh-TW" sz="3200">
                <a:solidFill>
                  <a:srgbClr val="00847F"/>
                </a:solidFill>
                <a:latin typeface="Times New Roman" pitchFamily="18" charset="0"/>
              </a:rPr>
              <a:t>–2)</a:t>
            </a:r>
            <a:endParaRPr lang="pt-BR" altLang="zh-TW" sz="3200">
              <a:solidFill>
                <a:srgbClr val="000000"/>
              </a:solidFill>
              <a:latin typeface="Times New Roman" pitchFamily="18" charset="0"/>
            </a:endParaRPr>
          </a:p>
          <a:p>
            <a:endParaRPr lang="pt-BR" altLang="zh-TW" sz="1000">
              <a:solidFill>
                <a:srgbClr val="000000"/>
              </a:solidFill>
              <a:latin typeface="Times New Roman" pitchFamily="18" charset="0"/>
            </a:endParaRPr>
          </a:p>
          <a:p>
            <a:endParaRPr lang="pt-BR" altLang="zh-TW" sz="1400">
              <a:solidFill>
                <a:srgbClr val="000000"/>
              </a:solidFill>
              <a:latin typeface="Times New Roman" pitchFamily="18" charset="0"/>
            </a:endParaRPr>
          </a:p>
          <a:p>
            <a:pPr lvl="3"/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(0)</a:t>
            </a:r>
            <a:endParaRPr lang="en-US" altLang="zh-TW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1354138" y="2855913"/>
            <a:ext cx="317500" cy="227012"/>
          </a:xfrm>
          <a:custGeom>
            <a:avLst/>
            <a:gdLst>
              <a:gd name="T0" fmla="*/ 0 w 499"/>
              <a:gd name="T1" fmla="*/ 357 h 357"/>
              <a:gd name="T2" fmla="*/ 499 w 499"/>
              <a:gd name="T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9" h="357">
                <a:moveTo>
                  <a:pt x="0" y="357"/>
                </a:moveTo>
                <a:lnTo>
                  <a:pt x="499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835150" y="2855913"/>
            <a:ext cx="488950" cy="227012"/>
          </a:xfrm>
          <a:custGeom>
            <a:avLst/>
            <a:gdLst>
              <a:gd name="T0" fmla="*/ 771 w 771"/>
              <a:gd name="T1" fmla="*/ 357 h 357"/>
              <a:gd name="T2" fmla="*/ 0 w 771"/>
              <a:gd name="T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71" h="357">
                <a:moveTo>
                  <a:pt x="771" y="35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2074863" y="3633788"/>
            <a:ext cx="317500" cy="227012"/>
          </a:xfrm>
          <a:custGeom>
            <a:avLst/>
            <a:gdLst>
              <a:gd name="T0" fmla="*/ 0 w 500"/>
              <a:gd name="T1" fmla="*/ 357 h 357"/>
              <a:gd name="T2" fmla="*/ 500 w 500"/>
              <a:gd name="T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00" h="357">
                <a:moveTo>
                  <a:pt x="0" y="357"/>
                </a:moveTo>
                <a:lnTo>
                  <a:pt x="50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2555875" y="3633788"/>
            <a:ext cx="488950" cy="227012"/>
          </a:xfrm>
          <a:custGeom>
            <a:avLst/>
            <a:gdLst>
              <a:gd name="T0" fmla="*/ 770 w 770"/>
              <a:gd name="T1" fmla="*/ 357 h 357"/>
              <a:gd name="T2" fmla="*/ 0 w 770"/>
              <a:gd name="T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70" h="357">
                <a:moveTo>
                  <a:pt x="770" y="35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954338" y="4497388"/>
            <a:ext cx="317500" cy="227012"/>
          </a:xfrm>
          <a:custGeom>
            <a:avLst/>
            <a:gdLst>
              <a:gd name="T0" fmla="*/ 0 w 501"/>
              <a:gd name="T1" fmla="*/ 357 h 357"/>
              <a:gd name="T2" fmla="*/ 501 w 501"/>
              <a:gd name="T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01" h="357">
                <a:moveTo>
                  <a:pt x="0" y="357"/>
                </a:moveTo>
                <a:lnTo>
                  <a:pt x="501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3435350" y="4497388"/>
            <a:ext cx="488950" cy="227012"/>
          </a:xfrm>
          <a:custGeom>
            <a:avLst/>
            <a:gdLst>
              <a:gd name="T0" fmla="*/ 770 w 770"/>
              <a:gd name="T1" fmla="*/ 357 h 357"/>
              <a:gd name="T2" fmla="*/ 0 w 770"/>
              <a:gd name="T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70" h="357">
                <a:moveTo>
                  <a:pt x="770" y="35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4370388" y="5218113"/>
            <a:ext cx="488950" cy="227012"/>
          </a:xfrm>
          <a:custGeom>
            <a:avLst/>
            <a:gdLst>
              <a:gd name="T0" fmla="*/ 770 w 770"/>
              <a:gd name="T1" fmla="*/ 357 h 357"/>
              <a:gd name="T2" fmla="*/ 0 w 770"/>
              <a:gd name="T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70" h="357">
                <a:moveTo>
                  <a:pt x="770" y="35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0" y="4797425"/>
            <a:ext cx="4333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5516563"/>
            <a:ext cx="9350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85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pitchFamily="2" charset="-122"/>
              </a:rPr>
              <a:t>最坏情况下的递归树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66F3DB8-7742-4AEA-86A4-83FABF7841BF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7175" y="630238"/>
            <a:ext cx="614045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4400" b="1" dirty="0">
                <a:ea typeface="宋体" pitchFamily="2" charset="-122"/>
              </a:rPr>
              <a:t> </a:t>
            </a:r>
            <a:endParaRPr lang="zh-TW" altLang="en-US" sz="4400" dirty="0">
              <a:latin typeface="Times New Roman" pitchFamily="18" charset="0"/>
            </a:endParaRPr>
          </a:p>
          <a:p>
            <a:endParaRPr lang="zh-TW" altLang="en-US" sz="1200" dirty="0">
              <a:latin typeface="Times New Roman" pitchFamily="18" charset="0"/>
            </a:endParaRPr>
          </a:p>
          <a:p>
            <a:pPr lvl="1"/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) =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(0) +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–1) + </a:t>
            </a:r>
            <a:r>
              <a:rPr lang="en-US" altLang="zh-TW" sz="3200" i="1" dirty="0" err="1">
                <a:solidFill>
                  <a:srgbClr val="00847F"/>
                </a:solidFill>
                <a:latin typeface="Times New Roman" pitchFamily="18" charset="0"/>
              </a:rPr>
              <a:t>cn</a:t>
            </a:r>
            <a:endParaRPr lang="en-US" altLang="zh-TW" sz="3200" i="1" dirty="0">
              <a:solidFill>
                <a:srgbClr val="00847F"/>
              </a:solidFill>
              <a:latin typeface="Times New Roman" pitchFamily="18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1403350" y="2276475"/>
            <a:ext cx="3562350" cy="3378200"/>
          </a:xfrm>
          <a:custGeom>
            <a:avLst/>
            <a:gdLst>
              <a:gd name="T0" fmla="*/ 5611 w 5611"/>
              <a:gd name="T1" fmla="*/ 4644 h 5319"/>
              <a:gd name="T2" fmla="*/ 5598 w 5611"/>
              <a:gd name="T3" fmla="*/ 4751 h 5319"/>
              <a:gd name="T4" fmla="*/ 5569 w 5611"/>
              <a:gd name="T5" fmla="*/ 4857 h 5319"/>
              <a:gd name="T6" fmla="*/ 5523 w 5611"/>
              <a:gd name="T7" fmla="*/ 4957 h 5319"/>
              <a:gd name="T8" fmla="*/ 5460 w 5611"/>
              <a:gd name="T9" fmla="*/ 5051 h 5319"/>
              <a:gd name="T10" fmla="*/ 5381 w 5611"/>
              <a:gd name="T11" fmla="*/ 5136 h 5319"/>
              <a:gd name="T12" fmla="*/ 5292 w 5611"/>
              <a:gd name="T13" fmla="*/ 5205 h 5319"/>
              <a:gd name="T14" fmla="*/ 5195 w 5611"/>
              <a:gd name="T15" fmla="*/ 5258 h 5319"/>
              <a:gd name="T16" fmla="*/ 5092 w 5611"/>
              <a:gd name="T17" fmla="*/ 5295 h 5319"/>
              <a:gd name="T18" fmla="*/ 4986 w 5611"/>
              <a:gd name="T19" fmla="*/ 5315 h 5319"/>
              <a:gd name="T20" fmla="*/ 4932 w 5611"/>
              <a:gd name="T21" fmla="*/ 5319 h 5319"/>
              <a:gd name="T22" fmla="*/ 4877 w 5611"/>
              <a:gd name="T23" fmla="*/ 5319 h 5319"/>
              <a:gd name="T24" fmla="*/ 4770 w 5611"/>
              <a:gd name="T25" fmla="*/ 5307 h 5319"/>
              <a:gd name="T26" fmla="*/ 4664 w 5611"/>
              <a:gd name="T27" fmla="*/ 5277 h 5319"/>
              <a:gd name="T28" fmla="*/ 4564 w 5611"/>
              <a:gd name="T29" fmla="*/ 5231 h 5319"/>
              <a:gd name="T30" fmla="*/ 4469 w 5611"/>
              <a:gd name="T31" fmla="*/ 5169 h 5319"/>
              <a:gd name="T32" fmla="*/ 224 w 5611"/>
              <a:gd name="T33" fmla="*/ 1220 h 5319"/>
              <a:gd name="T34" fmla="*/ 147 w 5611"/>
              <a:gd name="T35" fmla="*/ 1135 h 5319"/>
              <a:gd name="T36" fmla="*/ 86 w 5611"/>
              <a:gd name="T37" fmla="*/ 1042 h 5319"/>
              <a:gd name="T38" fmla="*/ 41 w 5611"/>
              <a:gd name="T39" fmla="*/ 942 h 5319"/>
              <a:gd name="T40" fmla="*/ 12 w 5611"/>
              <a:gd name="T41" fmla="*/ 837 h 5319"/>
              <a:gd name="T42" fmla="*/ 0 w 5611"/>
              <a:gd name="T43" fmla="*/ 729 h 5319"/>
              <a:gd name="T44" fmla="*/ 0 w 5611"/>
              <a:gd name="T45" fmla="*/ 675 h 5319"/>
              <a:gd name="T46" fmla="*/ 13 w 5611"/>
              <a:gd name="T47" fmla="*/ 568 h 5319"/>
              <a:gd name="T48" fmla="*/ 42 w 5611"/>
              <a:gd name="T49" fmla="*/ 462 h 5319"/>
              <a:gd name="T50" fmla="*/ 88 w 5611"/>
              <a:gd name="T51" fmla="*/ 362 h 5319"/>
              <a:gd name="T52" fmla="*/ 151 w 5611"/>
              <a:gd name="T53" fmla="*/ 268 h 5319"/>
              <a:gd name="T54" fmla="*/ 230 w 5611"/>
              <a:gd name="T55" fmla="*/ 183 h 5319"/>
              <a:gd name="T56" fmla="*/ 320 w 5611"/>
              <a:gd name="T57" fmla="*/ 114 h 5319"/>
              <a:gd name="T58" fmla="*/ 417 w 5611"/>
              <a:gd name="T59" fmla="*/ 61 h 5319"/>
              <a:gd name="T60" fmla="*/ 519 w 5611"/>
              <a:gd name="T61" fmla="*/ 24 h 5319"/>
              <a:gd name="T62" fmla="*/ 626 w 5611"/>
              <a:gd name="T63" fmla="*/ 4 h 5319"/>
              <a:gd name="T64" fmla="*/ 680 w 5611"/>
              <a:gd name="T65" fmla="*/ 0 h 5319"/>
              <a:gd name="T66" fmla="*/ 734 w 5611"/>
              <a:gd name="T67" fmla="*/ 0 h 5319"/>
              <a:gd name="T68" fmla="*/ 841 w 5611"/>
              <a:gd name="T69" fmla="*/ 12 h 5319"/>
              <a:gd name="T70" fmla="*/ 946 w 5611"/>
              <a:gd name="T71" fmla="*/ 42 h 5319"/>
              <a:gd name="T72" fmla="*/ 1047 w 5611"/>
              <a:gd name="T73" fmla="*/ 88 h 5319"/>
              <a:gd name="T74" fmla="*/ 1141 w 5611"/>
              <a:gd name="T75" fmla="*/ 150 h 5319"/>
              <a:gd name="T76" fmla="*/ 5387 w 5611"/>
              <a:gd name="T77" fmla="*/ 4099 h 5319"/>
              <a:gd name="T78" fmla="*/ 5464 w 5611"/>
              <a:gd name="T79" fmla="*/ 4184 h 5319"/>
              <a:gd name="T80" fmla="*/ 5525 w 5611"/>
              <a:gd name="T81" fmla="*/ 4277 h 5319"/>
              <a:gd name="T82" fmla="*/ 5570 w 5611"/>
              <a:gd name="T83" fmla="*/ 4377 h 5319"/>
              <a:gd name="T84" fmla="*/ 5599 w 5611"/>
              <a:gd name="T85" fmla="*/ 4482 h 5319"/>
              <a:gd name="T86" fmla="*/ 5611 w 5611"/>
              <a:gd name="T87" fmla="*/ 4590 h 5319"/>
              <a:gd name="T88" fmla="*/ 5611 w 5611"/>
              <a:gd name="T89" fmla="*/ 4644 h 5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611" h="5319">
                <a:moveTo>
                  <a:pt x="5611" y="4644"/>
                </a:moveTo>
                <a:lnTo>
                  <a:pt x="5598" y="4751"/>
                </a:lnTo>
                <a:lnTo>
                  <a:pt x="5569" y="4857"/>
                </a:lnTo>
                <a:lnTo>
                  <a:pt x="5523" y="4957"/>
                </a:lnTo>
                <a:lnTo>
                  <a:pt x="5460" y="5051"/>
                </a:lnTo>
                <a:lnTo>
                  <a:pt x="5381" y="5136"/>
                </a:lnTo>
                <a:lnTo>
                  <a:pt x="5292" y="5205"/>
                </a:lnTo>
                <a:lnTo>
                  <a:pt x="5195" y="5258"/>
                </a:lnTo>
                <a:lnTo>
                  <a:pt x="5092" y="5295"/>
                </a:lnTo>
                <a:lnTo>
                  <a:pt x="4986" y="5315"/>
                </a:lnTo>
                <a:lnTo>
                  <a:pt x="4932" y="5319"/>
                </a:lnTo>
                <a:lnTo>
                  <a:pt x="4877" y="5319"/>
                </a:lnTo>
                <a:lnTo>
                  <a:pt x="4770" y="5307"/>
                </a:lnTo>
                <a:lnTo>
                  <a:pt x="4664" y="5277"/>
                </a:lnTo>
                <a:lnTo>
                  <a:pt x="4564" y="5231"/>
                </a:lnTo>
                <a:lnTo>
                  <a:pt x="4469" y="5169"/>
                </a:lnTo>
                <a:lnTo>
                  <a:pt x="224" y="1220"/>
                </a:lnTo>
                <a:lnTo>
                  <a:pt x="147" y="1135"/>
                </a:lnTo>
                <a:lnTo>
                  <a:pt x="86" y="1042"/>
                </a:lnTo>
                <a:lnTo>
                  <a:pt x="41" y="942"/>
                </a:lnTo>
                <a:lnTo>
                  <a:pt x="12" y="837"/>
                </a:lnTo>
                <a:lnTo>
                  <a:pt x="0" y="729"/>
                </a:lnTo>
                <a:lnTo>
                  <a:pt x="0" y="675"/>
                </a:lnTo>
                <a:lnTo>
                  <a:pt x="13" y="568"/>
                </a:lnTo>
                <a:lnTo>
                  <a:pt x="42" y="462"/>
                </a:lnTo>
                <a:lnTo>
                  <a:pt x="88" y="362"/>
                </a:lnTo>
                <a:lnTo>
                  <a:pt x="151" y="268"/>
                </a:lnTo>
                <a:lnTo>
                  <a:pt x="230" y="183"/>
                </a:lnTo>
                <a:lnTo>
                  <a:pt x="320" y="114"/>
                </a:lnTo>
                <a:lnTo>
                  <a:pt x="417" y="61"/>
                </a:lnTo>
                <a:lnTo>
                  <a:pt x="519" y="24"/>
                </a:lnTo>
                <a:lnTo>
                  <a:pt x="626" y="4"/>
                </a:lnTo>
                <a:lnTo>
                  <a:pt x="680" y="0"/>
                </a:lnTo>
                <a:lnTo>
                  <a:pt x="734" y="0"/>
                </a:lnTo>
                <a:lnTo>
                  <a:pt x="841" y="12"/>
                </a:lnTo>
                <a:lnTo>
                  <a:pt x="946" y="42"/>
                </a:lnTo>
                <a:lnTo>
                  <a:pt x="1047" y="88"/>
                </a:lnTo>
                <a:lnTo>
                  <a:pt x="1141" y="150"/>
                </a:lnTo>
                <a:lnTo>
                  <a:pt x="5387" y="4099"/>
                </a:lnTo>
                <a:lnTo>
                  <a:pt x="5464" y="4184"/>
                </a:lnTo>
                <a:lnTo>
                  <a:pt x="5525" y="4277"/>
                </a:lnTo>
                <a:lnTo>
                  <a:pt x="5570" y="4377"/>
                </a:lnTo>
                <a:lnTo>
                  <a:pt x="5599" y="4482"/>
                </a:lnTo>
                <a:lnTo>
                  <a:pt x="5611" y="4590"/>
                </a:lnTo>
                <a:lnTo>
                  <a:pt x="5611" y="4644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87450" y="2360613"/>
            <a:ext cx="33496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179388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lvl="1"/>
            <a:r>
              <a:rPr lang="en-US" altLang="zh-TW" sz="3200">
                <a:solidFill>
                  <a:schemeClr val="hlink"/>
                </a:solidFill>
                <a:latin typeface="Times New Roman" pitchFamily="18" charset="0"/>
              </a:rPr>
              <a:t>   cn</a:t>
            </a:r>
          </a:p>
          <a:p>
            <a:pPr lvl="1">
              <a:lnSpc>
                <a:spcPct val="30000"/>
              </a:lnSpc>
            </a:pPr>
            <a:endParaRPr lang="en-US" altLang="zh-TW" sz="3200">
              <a:solidFill>
                <a:schemeClr val="hlink"/>
              </a:solidFill>
              <a:latin typeface="Times New Roman" pitchFamily="18" charset="0"/>
            </a:endParaRPr>
          </a:p>
          <a:p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(0)	</a:t>
            </a:r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c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–1)</a:t>
            </a:r>
            <a:endParaRPr lang="en-US" altLang="zh-TW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943100" y="3467100"/>
            <a:ext cx="2068513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zh-TW" sz="3200" i="1">
              <a:solidFill>
                <a:srgbClr val="00847F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(0)	</a:t>
            </a:r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c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–2)</a:t>
            </a:r>
            <a:endParaRPr lang="en-US" altLang="zh-TW" sz="320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40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(0)</a:t>
            </a:r>
            <a:endParaRPr lang="en-US" altLang="zh-TW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547813" y="2841625"/>
            <a:ext cx="317500" cy="227013"/>
          </a:xfrm>
          <a:custGeom>
            <a:avLst/>
            <a:gdLst>
              <a:gd name="T0" fmla="*/ 0 w 499"/>
              <a:gd name="T1" fmla="*/ 357 h 357"/>
              <a:gd name="T2" fmla="*/ 499 w 499"/>
              <a:gd name="T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9" h="357">
                <a:moveTo>
                  <a:pt x="0" y="357"/>
                </a:moveTo>
                <a:lnTo>
                  <a:pt x="499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2028825" y="2841625"/>
            <a:ext cx="488950" cy="227013"/>
          </a:xfrm>
          <a:custGeom>
            <a:avLst/>
            <a:gdLst>
              <a:gd name="T0" fmla="*/ 771 w 771"/>
              <a:gd name="T1" fmla="*/ 357 h 357"/>
              <a:gd name="T2" fmla="*/ 0 w 771"/>
              <a:gd name="T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71" h="357">
                <a:moveTo>
                  <a:pt x="771" y="35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306638" y="3633788"/>
            <a:ext cx="317500" cy="227012"/>
          </a:xfrm>
          <a:custGeom>
            <a:avLst/>
            <a:gdLst>
              <a:gd name="T0" fmla="*/ 0 w 500"/>
              <a:gd name="T1" fmla="*/ 357 h 357"/>
              <a:gd name="T2" fmla="*/ 500 w 500"/>
              <a:gd name="T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00" h="357">
                <a:moveTo>
                  <a:pt x="0" y="357"/>
                </a:moveTo>
                <a:lnTo>
                  <a:pt x="50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2787650" y="3633788"/>
            <a:ext cx="488950" cy="227012"/>
          </a:xfrm>
          <a:custGeom>
            <a:avLst/>
            <a:gdLst>
              <a:gd name="T0" fmla="*/ 770 w 770"/>
              <a:gd name="T1" fmla="*/ 357 h 357"/>
              <a:gd name="T2" fmla="*/ 0 w 770"/>
              <a:gd name="T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70" h="357">
                <a:moveTo>
                  <a:pt x="770" y="35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3025775" y="4437063"/>
            <a:ext cx="317500" cy="227012"/>
          </a:xfrm>
          <a:custGeom>
            <a:avLst/>
            <a:gdLst>
              <a:gd name="T0" fmla="*/ 0 w 501"/>
              <a:gd name="T1" fmla="*/ 357 h 357"/>
              <a:gd name="T2" fmla="*/ 501 w 501"/>
              <a:gd name="T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01" h="357">
                <a:moveTo>
                  <a:pt x="0" y="357"/>
                </a:moveTo>
                <a:lnTo>
                  <a:pt x="501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3506788" y="4437063"/>
            <a:ext cx="488950" cy="227012"/>
          </a:xfrm>
          <a:custGeom>
            <a:avLst/>
            <a:gdLst>
              <a:gd name="T0" fmla="*/ 770 w 770"/>
              <a:gd name="T1" fmla="*/ 357 h 357"/>
              <a:gd name="T2" fmla="*/ 0 w 770"/>
              <a:gd name="T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70" h="357">
                <a:moveTo>
                  <a:pt x="770" y="35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652963"/>
            <a:ext cx="5127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Freeform 16"/>
          <p:cNvSpPr>
            <a:spLocks/>
          </p:cNvSpPr>
          <p:nvPr/>
        </p:nvSpPr>
        <p:spPr bwMode="auto">
          <a:xfrm>
            <a:off x="4500563" y="5157788"/>
            <a:ext cx="488950" cy="227012"/>
          </a:xfrm>
          <a:custGeom>
            <a:avLst/>
            <a:gdLst>
              <a:gd name="T0" fmla="*/ 770 w 770"/>
              <a:gd name="T1" fmla="*/ 357 h 357"/>
              <a:gd name="T2" fmla="*/ 0 w 770"/>
              <a:gd name="T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70" h="357">
                <a:moveTo>
                  <a:pt x="770" y="35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5445125"/>
            <a:ext cx="8636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565400"/>
            <a:ext cx="2808287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Freeform 19"/>
          <p:cNvSpPr>
            <a:spLocks/>
          </p:cNvSpPr>
          <p:nvPr/>
        </p:nvSpPr>
        <p:spPr bwMode="auto">
          <a:xfrm>
            <a:off x="3635375" y="3213100"/>
            <a:ext cx="777875" cy="428625"/>
          </a:xfrm>
          <a:custGeom>
            <a:avLst/>
            <a:gdLst>
              <a:gd name="T0" fmla="*/ 1179 w 1226"/>
              <a:gd name="T1" fmla="*/ 46 h 676"/>
              <a:gd name="T2" fmla="*/ 1090 w 1226"/>
              <a:gd name="T3" fmla="*/ 52 h 676"/>
              <a:gd name="T4" fmla="*/ 1002 w 1226"/>
              <a:gd name="T5" fmla="*/ 63 h 676"/>
              <a:gd name="T6" fmla="*/ 914 w 1226"/>
              <a:gd name="T7" fmla="*/ 80 h 676"/>
              <a:gd name="T8" fmla="*/ 871 w 1226"/>
              <a:gd name="T9" fmla="*/ 89 h 676"/>
              <a:gd name="T10" fmla="*/ 787 w 1226"/>
              <a:gd name="T11" fmla="*/ 113 h 676"/>
              <a:gd name="T12" fmla="*/ 703 w 1226"/>
              <a:gd name="T13" fmla="*/ 143 h 676"/>
              <a:gd name="T14" fmla="*/ 622 w 1226"/>
              <a:gd name="T15" fmla="*/ 177 h 676"/>
              <a:gd name="T16" fmla="*/ 543 w 1226"/>
              <a:gd name="T17" fmla="*/ 216 h 676"/>
              <a:gd name="T18" fmla="*/ 466 w 1226"/>
              <a:gd name="T19" fmla="*/ 260 h 676"/>
              <a:gd name="T20" fmla="*/ 357 w 1226"/>
              <a:gd name="T21" fmla="*/ 334 h 676"/>
              <a:gd name="T22" fmla="*/ 322 w 1226"/>
              <a:gd name="T23" fmla="*/ 362 h 676"/>
              <a:gd name="T24" fmla="*/ 288 w 1226"/>
              <a:gd name="T25" fmla="*/ 389 h 676"/>
              <a:gd name="T26" fmla="*/ 254 w 1226"/>
              <a:gd name="T27" fmla="*/ 418 h 676"/>
              <a:gd name="T28" fmla="*/ 222 w 1226"/>
              <a:gd name="T29" fmla="*/ 449 h 676"/>
              <a:gd name="T30" fmla="*/ 189 w 1226"/>
              <a:gd name="T31" fmla="*/ 480 h 676"/>
              <a:gd name="T32" fmla="*/ 159 w 1226"/>
              <a:gd name="T33" fmla="*/ 513 h 676"/>
              <a:gd name="T34" fmla="*/ 129 w 1226"/>
              <a:gd name="T35" fmla="*/ 545 h 676"/>
              <a:gd name="T36" fmla="*/ 100 w 1226"/>
              <a:gd name="T37" fmla="*/ 580 h 676"/>
              <a:gd name="T38" fmla="*/ 80 w 1226"/>
              <a:gd name="T39" fmla="*/ 604 h 676"/>
              <a:gd name="T40" fmla="*/ 134 w 1226"/>
              <a:gd name="T41" fmla="*/ 606 h 676"/>
              <a:gd name="T42" fmla="*/ 0 w 1226"/>
              <a:gd name="T43" fmla="*/ 676 h 676"/>
              <a:gd name="T44" fmla="*/ 25 w 1226"/>
              <a:gd name="T45" fmla="*/ 527 h 676"/>
              <a:gd name="T46" fmla="*/ 44 w 1226"/>
              <a:gd name="T47" fmla="*/ 579 h 676"/>
              <a:gd name="T48" fmla="*/ 65 w 1226"/>
              <a:gd name="T49" fmla="*/ 551 h 676"/>
              <a:gd name="T50" fmla="*/ 95 w 1226"/>
              <a:gd name="T51" fmla="*/ 515 h 676"/>
              <a:gd name="T52" fmla="*/ 127 w 1226"/>
              <a:gd name="T53" fmla="*/ 482 h 676"/>
              <a:gd name="T54" fmla="*/ 158 w 1226"/>
              <a:gd name="T55" fmla="*/ 448 h 676"/>
              <a:gd name="T56" fmla="*/ 225 w 1226"/>
              <a:gd name="T57" fmla="*/ 384 h 676"/>
              <a:gd name="T58" fmla="*/ 295 w 1226"/>
              <a:gd name="T59" fmla="*/ 326 h 676"/>
              <a:gd name="T60" fmla="*/ 368 w 1226"/>
              <a:gd name="T61" fmla="*/ 272 h 676"/>
              <a:gd name="T62" fmla="*/ 405 w 1226"/>
              <a:gd name="T63" fmla="*/ 245 h 676"/>
              <a:gd name="T64" fmla="*/ 444 w 1226"/>
              <a:gd name="T65" fmla="*/ 221 h 676"/>
              <a:gd name="T66" fmla="*/ 483 w 1226"/>
              <a:gd name="T67" fmla="*/ 198 h 676"/>
              <a:gd name="T68" fmla="*/ 523 w 1226"/>
              <a:gd name="T69" fmla="*/ 177 h 676"/>
              <a:gd name="T70" fmla="*/ 562 w 1226"/>
              <a:gd name="T71" fmla="*/ 155 h 676"/>
              <a:gd name="T72" fmla="*/ 645 w 1226"/>
              <a:gd name="T73" fmla="*/ 118 h 676"/>
              <a:gd name="T74" fmla="*/ 730 w 1226"/>
              <a:gd name="T75" fmla="*/ 86 h 676"/>
              <a:gd name="T76" fmla="*/ 817 w 1226"/>
              <a:gd name="T77" fmla="*/ 58 h 676"/>
              <a:gd name="T78" fmla="*/ 905 w 1226"/>
              <a:gd name="T79" fmla="*/ 35 h 676"/>
              <a:gd name="T80" fmla="*/ 995 w 1226"/>
              <a:gd name="T81" fmla="*/ 18 h 676"/>
              <a:gd name="T82" fmla="*/ 1087 w 1226"/>
              <a:gd name="T83" fmla="*/ 8 h 676"/>
              <a:gd name="T84" fmla="*/ 1179 w 1226"/>
              <a:gd name="T85" fmla="*/ 2 h 676"/>
              <a:gd name="T86" fmla="*/ 1225 w 1226"/>
              <a:gd name="T87" fmla="*/ 0 h 676"/>
              <a:gd name="T88" fmla="*/ 1226 w 1226"/>
              <a:gd name="T89" fmla="*/ 46 h 676"/>
              <a:gd name="T90" fmla="*/ 1179 w 1226"/>
              <a:gd name="T91" fmla="*/ 46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26" h="676">
                <a:moveTo>
                  <a:pt x="1179" y="46"/>
                </a:moveTo>
                <a:lnTo>
                  <a:pt x="1090" y="52"/>
                </a:lnTo>
                <a:lnTo>
                  <a:pt x="1002" y="63"/>
                </a:lnTo>
                <a:lnTo>
                  <a:pt x="914" y="80"/>
                </a:lnTo>
                <a:lnTo>
                  <a:pt x="871" y="89"/>
                </a:lnTo>
                <a:lnTo>
                  <a:pt x="787" y="113"/>
                </a:lnTo>
                <a:lnTo>
                  <a:pt x="703" y="143"/>
                </a:lnTo>
                <a:lnTo>
                  <a:pt x="622" y="177"/>
                </a:lnTo>
                <a:lnTo>
                  <a:pt x="543" y="216"/>
                </a:lnTo>
                <a:lnTo>
                  <a:pt x="466" y="260"/>
                </a:lnTo>
                <a:lnTo>
                  <a:pt x="357" y="334"/>
                </a:lnTo>
                <a:lnTo>
                  <a:pt x="322" y="362"/>
                </a:lnTo>
                <a:lnTo>
                  <a:pt x="288" y="389"/>
                </a:lnTo>
                <a:lnTo>
                  <a:pt x="254" y="418"/>
                </a:lnTo>
                <a:lnTo>
                  <a:pt x="222" y="449"/>
                </a:lnTo>
                <a:lnTo>
                  <a:pt x="189" y="480"/>
                </a:lnTo>
                <a:lnTo>
                  <a:pt x="159" y="513"/>
                </a:lnTo>
                <a:lnTo>
                  <a:pt x="129" y="545"/>
                </a:lnTo>
                <a:lnTo>
                  <a:pt x="100" y="580"/>
                </a:lnTo>
                <a:lnTo>
                  <a:pt x="80" y="604"/>
                </a:lnTo>
                <a:lnTo>
                  <a:pt x="134" y="606"/>
                </a:lnTo>
                <a:lnTo>
                  <a:pt x="0" y="676"/>
                </a:lnTo>
                <a:lnTo>
                  <a:pt x="25" y="527"/>
                </a:lnTo>
                <a:lnTo>
                  <a:pt x="44" y="579"/>
                </a:lnTo>
                <a:lnTo>
                  <a:pt x="65" y="551"/>
                </a:lnTo>
                <a:lnTo>
                  <a:pt x="95" y="515"/>
                </a:lnTo>
                <a:lnTo>
                  <a:pt x="127" y="482"/>
                </a:lnTo>
                <a:lnTo>
                  <a:pt x="158" y="448"/>
                </a:lnTo>
                <a:lnTo>
                  <a:pt x="225" y="384"/>
                </a:lnTo>
                <a:lnTo>
                  <a:pt x="295" y="326"/>
                </a:lnTo>
                <a:lnTo>
                  <a:pt x="368" y="272"/>
                </a:lnTo>
                <a:lnTo>
                  <a:pt x="405" y="245"/>
                </a:lnTo>
                <a:lnTo>
                  <a:pt x="444" y="221"/>
                </a:lnTo>
                <a:lnTo>
                  <a:pt x="483" y="198"/>
                </a:lnTo>
                <a:lnTo>
                  <a:pt x="523" y="177"/>
                </a:lnTo>
                <a:lnTo>
                  <a:pt x="562" y="155"/>
                </a:lnTo>
                <a:lnTo>
                  <a:pt x="645" y="118"/>
                </a:lnTo>
                <a:lnTo>
                  <a:pt x="730" y="86"/>
                </a:lnTo>
                <a:lnTo>
                  <a:pt x="817" y="58"/>
                </a:lnTo>
                <a:lnTo>
                  <a:pt x="905" y="35"/>
                </a:lnTo>
                <a:lnTo>
                  <a:pt x="995" y="18"/>
                </a:lnTo>
                <a:lnTo>
                  <a:pt x="1087" y="8"/>
                </a:lnTo>
                <a:lnTo>
                  <a:pt x="1179" y="2"/>
                </a:lnTo>
                <a:lnTo>
                  <a:pt x="1225" y="0"/>
                </a:lnTo>
                <a:lnTo>
                  <a:pt x="1226" y="46"/>
                </a:lnTo>
                <a:lnTo>
                  <a:pt x="1179" y="46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7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pitchFamily="2" charset="-122"/>
              </a:rPr>
              <a:t>最坏情况下的递归树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37E33C7-374C-4546-8499-5F205D66AF6D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7175" y="630238"/>
            <a:ext cx="614045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4400" b="1" dirty="0">
                <a:ea typeface="宋体" pitchFamily="2" charset="-122"/>
              </a:rPr>
              <a:t> </a:t>
            </a:r>
            <a:endParaRPr lang="zh-TW" altLang="en-US" sz="4400" dirty="0">
              <a:latin typeface="Times New Roman" pitchFamily="18" charset="0"/>
            </a:endParaRPr>
          </a:p>
          <a:p>
            <a:endParaRPr lang="zh-TW" altLang="en-US" sz="4400" dirty="0">
              <a:latin typeface="Times New Roman" pitchFamily="18" charset="0"/>
            </a:endParaRPr>
          </a:p>
          <a:p>
            <a:endParaRPr lang="zh-TW" altLang="en-US" sz="1200" dirty="0">
              <a:latin typeface="Times New Roman" pitchFamily="18" charset="0"/>
            </a:endParaRPr>
          </a:p>
          <a:p>
            <a:pPr lvl="1"/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) =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(0) +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–1) + </a:t>
            </a:r>
            <a:r>
              <a:rPr lang="en-US" altLang="zh-TW" sz="3200" i="1" dirty="0" err="1">
                <a:solidFill>
                  <a:srgbClr val="00847F"/>
                </a:solidFill>
                <a:latin typeface="Times New Roman" pitchFamily="18" charset="0"/>
              </a:rPr>
              <a:t>cn</a:t>
            </a:r>
            <a:endParaRPr lang="en-US" altLang="zh-TW" sz="3200" i="1" dirty="0">
              <a:solidFill>
                <a:srgbClr val="00847F"/>
              </a:solidFill>
              <a:latin typeface="Times New Roman" pitchFamily="18" charset="0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05038"/>
            <a:ext cx="78486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2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zh-CN" altLang="en-US" sz="4400" dirty="0">
                <a:ea typeface="宋体" pitchFamily="2" charset="-122"/>
              </a:rPr>
              <a:t>最</a:t>
            </a:r>
            <a:r>
              <a:rPr lang="zh-CN" altLang="en-US" sz="4400" dirty="0">
                <a:latin typeface="Times New Roman" pitchFamily="18" charset="0"/>
                <a:ea typeface="宋体" pitchFamily="2" charset="-122"/>
              </a:rPr>
              <a:t>好情况分</a:t>
            </a:r>
            <a:r>
              <a:rPr lang="zh-CN" altLang="en-US" sz="4400" dirty="0">
                <a:ea typeface="宋体" pitchFamily="2" charset="-122"/>
              </a:rPr>
              <a:t>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7C1BCCA-FF5E-4993-A250-631560F9A8FB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2775" y="630238"/>
            <a:ext cx="796607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lvl="1" algn="ctr"/>
            <a:r>
              <a:rPr lang="en-US" altLang="zh-CN" sz="4400" b="1" dirty="0">
                <a:ea typeface="宋体" pitchFamily="2" charset="-122"/>
              </a:rPr>
              <a:t> </a:t>
            </a:r>
            <a:endParaRPr lang="zh-TW" altLang="en-US" sz="4400" b="1" dirty="0">
              <a:ea typeface="宋体" pitchFamily="2" charset="-122"/>
            </a:endParaRPr>
          </a:p>
          <a:p>
            <a:pPr lvl="2" algn="ctr"/>
            <a:r>
              <a:rPr lang="en-US" altLang="zh-TW" sz="3200" b="1" i="1" dirty="0">
                <a:solidFill>
                  <a:srgbClr val="CC0000"/>
                </a:solidFill>
                <a:latin typeface="Times New Roman" pitchFamily="18" charset="0"/>
              </a:rPr>
              <a:t>(</a:t>
            </a:r>
            <a:r>
              <a:rPr lang="zh-CN" altLang="en-US" sz="3200" b="1" i="1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仅供想象</a:t>
            </a:r>
            <a:r>
              <a:rPr lang="en-US" altLang="zh-TW" sz="3200" b="1" i="1" dirty="0">
                <a:solidFill>
                  <a:srgbClr val="CC0000"/>
                </a:solidFill>
                <a:latin typeface="Times New Roman" pitchFamily="18" charset="0"/>
              </a:rPr>
              <a:t>!)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/>
            <a:endParaRPr lang="en-US" altLang="zh-TW" sz="7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如果幸运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, P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ARTITION</a:t>
            </a:r>
            <a:r>
              <a:rPr lang="zh-CN" altLang="en-US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会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将数组均分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endParaRPr lang="en-US" altLang="zh-TW" sz="13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pt-BR" altLang="zh-TW" sz="3200" i="1" dirty="0">
                <a:solidFill>
                  <a:srgbClr val="009A9A"/>
                </a:solidFill>
                <a:latin typeface="Times New Roman" pitchFamily="18" charset="0"/>
              </a:rPr>
              <a:t>T</a:t>
            </a:r>
            <a:r>
              <a:rPr lang="pt-BR" altLang="zh-TW" sz="3200" dirty="0">
                <a:solidFill>
                  <a:srgbClr val="009A9A"/>
                </a:solidFill>
                <a:latin typeface="Times New Roman" pitchFamily="18" charset="0"/>
              </a:rPr>
              <a:t>(</a:t>
            </a:r>
            <a:r>
              <a:rPr lang="pt-BR" altLang="zh-TW" sz="3200" i="1" dirty="0">
                <a:solidFill>
                  <a:srgbClr val="009A9A"/>
                </a:solidFill>
                <a:latin typeface="Times New Roman" pitchFamily="18" charset="0"/>
              </a:rPr>
              <a:t>n</a:t>
            </a:r>
            <a:r>
              <a:rPr lang="pt-BR" altLang="zh-TW" sz="3200" dirty="0">
                <a:solidFill>
                  <a:srgbClr val="009A9A"/>
                </a:solidFill>
                <a:latin typeface="Times New Roman" pitchFamily="18" charset="0"/>
              </a:rPr>
              <a:t>) = 2</a:t>
            </a:r>
            <a:r>
              <a:rPr lang="pt-BR" altLang="zh-TW" sz="3200" i="1" dirty="0">
                <a:solidFill>
                  <a:srgbClr val="009A9A"/>
                </a:solidFill>
                <a:latin typeface="Times New Roman" pitchFamily="18" charset="0"/>
              </a:rPr>
              <a:t>T</a:t>
            </a:r>
            <a:r>
              <a:rPr lang="pt-BR" altLang="zh-TW" sz="3200" dirty="0">
                <a:solidFill>
                  <a:srgbClr val="009A9A"/>
                </a:solidFill>
                <a:latin typeface="Times New Roman" pitchFamily="18" charset="0"/>
              </a:rPr>
              <a:t>(</a:t>
            </a:r>
            <a:r>
              <a:rPr lang="pt-BR" altLang="zh-TW" sz="3200" i="1" dirty="0">
                <a:solidFill>
                  <a:srgbClr val="009A9A"/>
                </a:solidFill>
                <a:latin typeface="Times New Roman" pitchFamily="18" charset="0"/>
              </a:rPr>
              <a:t>n</a:t>
            </a:r>
            <a:r>
              <a:rPr lang="pt-BR" altLang="zh-TW" sz="3200" dirty="0">
                <a:solidFill>
                  <a:srgbClr val="009A9A"/>
                </a:solidFill>
                <a:latin typeface="Times New Roman" pitchFamily="18" charset="0"/>
              </a:rPr>
              <a:t>/2) + </a:t>
            </a:r>
            <a:r>
              <a:rPr lang="en-US" altLang="zh-TW" sz="3200" dirty="0">
                <a:solidFill>
                  <a:srgbClr val="00847F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pt-BR" altLang="zh-TW" sz="3200" dirty="0">
                <a:solidFill>
                  <a:srgbClr val="009A9A"/>
                </a:solidFill>
                <a:latin typeface="Times New Roman" pitchFamily="18" charset="0"/>
              </a:rPr>
              <a:t>(</a:t>
            </a:r>
            <a:r>
              <a:rPr lang="pt-BR" altLang="zh-TW" sz="3200" i="1" dirty="0">
                <a:solidFill>
                  <a:srgbClr val="009A9A"/>
                </a:solidFill>
                <a:latin typeface="Times New Roman" pitchFamily="18" charset="0"/>
              </a:rPr>
              <a:t>n</a:t>
            </a:r>
            <a:r>
              <a:rPr lang="pt-BR" altLang="zh-TW" sz="3200" dirty="0">
                <a:solidFill>
                  <a:srgbClr val="009A9A"/>
                </a:solidFill>
                <a:latin typeface="Times New Roman" pitchFamily="18" charset="0"/>
              </a:rPr>
              <a:t>)</a:t>
            </a:r>
            <a:endParaRPr lang="pt-BR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pt-BR" altLang="zh-TW" sz="320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pt-BR" altLang="zh-TW" sz="3200" dirty="0">
                <a:solidFill>
                  <a:schemeClr val="hlink"/>
                </a:solidFill>
                <a:latin typeface="Times New Roman" pitchFamily="18" charset="0"/>
              </a:rPr>
              <a:t>=</a:t>
            </a:r>
            <a:r>
              <a:rPr lang="pt-BR" altLang="zh-TW" sz="3200" dirty="0">
                <a:solidFill>
                  <a:srgbClr val="000000"/>
                </a:solidFill>
                <a:latin typeface="Times New Roman" pitchFamily="18" charset="0"/>
              </a:rPr>
              <a:t>                        </a:t>
            </a:r>
            <a:r>
              <a:rPr lang="pt-BR" altLang="zh-CN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pt-BR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与合并排序相同</a:t>
            </a:r>
            <a:r>
              <a:rPr lang="pt-BR" altLang="zh-CN" sz="3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41916"/>
            <a:ext cx="1439862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82600" y="4149725"/>
            <a:ext cx="6969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如果划分总是</a:t>
            </a:r>
            <a:r>
              <a:rPr lang="zh-TW" altLang="en-US" sz="32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         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呢</a:t>
            </a:r>
            <a:r>
              <a:rPr lang="en-US" altLang="zh-TW" sz="3200">
                <a:latin typeface="Times New Roman" pitchFamily="18" charset="0"/>
              </a:rPr>
              <a:t>?</a:t>
            </a: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857750"/>
            <a:ext cx="4824412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2775" y="5445125"/>
            <a:ext cx="6369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这个递归的解是多少</a:t>
            </a:r>
            <a:r>
              <a:rPr lang="en-US" altLang="zh-TW" sz="3200">
                <a:latin typeface="Times New Roman" pitchFamily="18" charset="0"/>
              </a:rPr>
              <a:t>?</a:t>
            </a:r>
            <a:endParaRPr lang="en-US" altLang="zh-TW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076700"/>
            <a:ext cx="919162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40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宋体"/>
                <a:ea typeface="宋体" pitchFamily="2" charset="-122"/>
              </a:rPr>
              <a:t>“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几乎最好</a:t>
            </a:r>
            <a:r>
              <a:rPr lang="zh-TW" altLang="en-US" dirty="0">
                <a:latin typeface="宋体"/>
                <a:ea typeface="宋体" pitchFamily="2" charset="-122"/>
              </a:rPr>
              <a:t>”</a:t>
            </a:r>
            <a:r>
              <a:rPr lang="zh-TW" altLang="en-US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情况的分析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D21015F-CE63-4667-B73B-1C6AD7D6512E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09925" y="1649413"/>
            <a:ext cx="7715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T 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)</a:t>
            </a:r>
            <a:endParaRPr lang="en-US" altLang="zh-TW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6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zh-CN" altLang="en-US" sz="4400" dirty="0">
                <a:latin typeface="Times New Roman" pitchFamily="18" charset="0"/>
                <a:ea typeface="宋体" pitchFamily="2" charset="-122"/>
              </a:rPr>
              <a:t>分而治之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EAA4AEC-5462-4198-9BD1-20D3972347A6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15" name="Rectangle 7"/>
          <p:cNvSpPr>
            <a:spLocks/>
          </p:cNvSpPr>
          <p:nvPr/>
        </p:nvSpPr>
        <p:spPr bwMode="auto">
          <a:xfrm>
            <a:off x="1114880" y="3386475"/>
            <a:ext cx="6192838" cy="576262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8"/>
          <p:cNvSpPr>
            <a:spLocks/>
          </p:cNvSpPr>
          <p:nvPr/>
        </p:nvSpPr>
        <p:spPr bwMode="auto">
          <a:xfrm>
            <a:off x="1041855" y="3313450"/>
            <a:ext cx="2514600" cy="5365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9"/>
          <p:cNvSpPr>
            <a:spLocks/>
          </p:cNvSpPr>
          <p:nvPr/>
        </p:nvSpPr>
        <p:spPr bwMode="auto">
          <a:xfrm>
            <a:off x="3556455" y="3313450"/>
            <a:ext cx="457200" cy="5365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11"/>
          <p:cNvSpPr>
            <a:spLocks/>
          </p:cNvSpPr>
          <p:nvPr/>
        </p:nvSpPr>
        <p:spPr bwMode="auto">
          <a:xfrm>
            <a:off x="1041855" y="3315037"/>
            <a:ext cx="2514600" cy="536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4013655" y="3313450"/>
            <a:ext cx="3200400" cy="536575"/>
          </a:xfrm>
          <a:custGeom>
            <a:avLst/>
            <a:gdLst>
              <a:gd name="T0" fmla="*/ 0 w 5040"/>
              <a:gd name="T1" fmla="*/ 845 h 845"/>
              <a:gd name="T2" fmla="*/ 0 w 5040"/>
              <a:gd name="T3" fmla="*/ 0 h 845"/>
              <a:gd name="T4" fmla="*/ 5040 w 5040"/>
              <a:gd name="T5" fmla="*/ 0 h 845"/>
              <a:gd name="T6" fmla="*/ 5040 w 5040"/>
              <a:gd name="T7" fmla="*/ 845 h 845"/>
              <a:gd name="T8" fmla="*/ 0 w 5040"/>
              <a:gd name="T9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0" h="845">
                <a:moveTo>
                  <a:pt x="0" y="845"/>
                </a:moveTo>
                <a:lnTo>
                  <a:pt x="0" y="0"/>
                </a:lnTo>
                <a:lnTo>
                  <a:pt x="5040" y="0"/>
                </a:lnTo>
                <a:lnTo>
                  <a:pt x="5040" y="845"/>
                </a:lnTo>
                <a:lnTo>
                  <a:pt x="0" y="845"/>
                </a:lnTo>
                <a:close/>
              </a:path>
            </a:pathLst>
          </a:cu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23850" y="1197694"/>
            <a:ext cx="8569325" cy="460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865188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322388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844675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366963" indent="-3429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824163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3281363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738563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4195763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快速排序一个有</a:t>
            </a:r>
            <a:r>
              <a:rPr lang="zh-TW" altLang="en-US" sz="3200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个项的数组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:</a:t>
            </a:r>
            <a:endParaRPr lang="en-US" altLang="zh-TW" sz="11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r>
              <a:rPr lang="zh-CN" altLang="en-US" sz="3200" b="1" i="1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分解</a:t>
            </a:r>
            <a:r>
              <a:rPr lang="en-US" altLang="zh-TW" sz="3200" b="1" i="1" dirty="0">
                <a:solidFill>
                  <a:srgbClr val="CC0000"/>
                </a:solidFill>
                <a:latin typeface="Times New Roman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围绕</a:t>
            </a:r>
            <a:r>
              <a:rPr lang="zh-CN" altLang="en-US" sz="3200" b="1" i="1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基准</a:t>
            </a:r>
            <a:r>
              <a:rPr lang="zh-TW" altLang="en-US" sz="3200" b="1" i="1" dirty="0">
                <a:solidFill>
                  <a:srgbClr val="CC000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将数组划分成两个子数组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使得左边的子数组中的项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008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sz="3200" i="1" dirty="0">
                <a:solidFill>
                  <a:srgbClr val="009A9A"/>
                </a:solidFill>
                <a:latin typeface="Times New Roman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32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右边子数组中的项</a:t>
            </a:r>
            <a:r>
              <a:rPr lang="en-US" altLang="zh-TW" sz="3200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TW" sz="3200" i="1" dirty="0">
                <a:solidFill>
                  <a:srgbClr val="009A9A"/>
                </a:solidFill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Tx/>
              <a:buAutoNum type="arabicPeriod"/>
            </a:pPr>
            <a:endParaRPr lang="en-US" altLang="zh-TW" sz="10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zh-TW" sz="3200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≤ </a:t>
            </a:r>
            <a:r>
              <a:rPr lang="en-US" altLang="zh-TW" sz="3200" i="1" dirty="0">
                <a:solidFill>
                  <a:srgbClr val="009A9A"/>
                </a:solidFill>
                <a:latin typeface="Times New Roman" pitchFamily="18" charset="0"/>
                <a:cs typeface="Times New Roman" panose="02020603050405020304" pitchFamily="18" charset="0"/>
              </a:rPr>
              <a:t>x           </a:t>
            </a:r>
            <a:r>
              <a:rPr lang="en-US" altLang="zh-TW" sz="3200" i="1" dirty="0" err="1">
                <a:solidFill>
                  <a:srgbClr val="009A9A"/>
                </a:solidFill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i="1" dirty="0">
                <a:solidFill>
                  <a:srgbClr val="009A9A"/>
                </a:solidFill>
                <a:latin typeface="Times New Roman" pitchFamily="18" charset="0"/>
                <a:cs typeface="Times New Roman" panose="02020603050405020304" pitchFamily="18" charset="0"/>
              </a:rPr>
              <a:t>	           </a:t>
            </a:r>
            <a:r>
              <a:rPr lang="en-US" altLang="zh-TW" sz="3200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TW" sz="3200" i="1" dirty="0">
                <a:solidFill>
                  <a:srgbClr val="009A9A"/>
                </a:solidFill>
                <a:latin typeface="Times New Roman" pitchFamily="18" charset="0"/>
                <a:cs typeface="Times New Roman" panose="02020603050405020304" pitchFamily="18" charset="0"/>
              </a:rPr>
              <a:t>x</a:t>
            </a:r>
            <a:endParaRPr lang="en-US" altLang="zh-TW" sz="10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>
              <a:lnSpc>
                <a:spcPct val="30000"/>
              </a:lnSpc>
            </a:pPr>
            <a:endParaRPr lang="en-US" altLang="zh-TW" sz="3200" b="1" i="1" dirty="0">
              <a:solidFill>
                <a:srgbClr val="CC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b="1" i="1" dirty="0">
                <a:solidFill>
                  <a:srgbClr val="CC0000"/>
                </a:solidFill>
                <a:latin typeface="Times New Roman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200" b="1" i="1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求解</a:t>
            </a:r>
            <a:r>
              <a:rPr lang="en-US" altLang="zh-TW" sz="3200" b="1" i="1" dirty="0">
                <a:solidFill>
                  <a:srgbClr val="CC0000"/>
                </a:solidFill>
                <a:latin typeface="Times New Roman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递归的对两个子数组排序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.</a:t>
            </a:r>
            <a:endParaRPr lang="en-US" altLang="zh-TW" sz="13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>
              <a:buFontTx/>
              <a:buAutoNum type="arabicPeriod" startAt="3"/>
            </a:pPr>
            <a:r>
              <a:rPr lang="zh-CN" altLang="en-US" sz="3200" b="1" i="1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 合并</a:t>
            </a:r>
            <a:r>
              <a:rPr lang="en-US" altLang="zh-TW" sz="3200" b="1" i="1" dirty="0">
                <a:solidFill>
                  <a:srgbClr val="CC0000"/>
                </a:solidFill>
                <a:latin typeface="Times New Roman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很简单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30000"/>
              </a:lnSpc>
            </a:pPr>
            <a:endParaRPr lang="en-US" altLang="zh-TW" sz="32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关键</a:t>
            </a:r>
            <a:r>
              <a:rPr lang="en-US" altLang="zh-TW" sz="3200" b="1" dirty="0">
                <a:solidFill>
                  <a:srgbClr val="CC0000"/>
                </a:solidFill>
                <a:latin typeface="Times New Roman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3200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线性时间的划分函数</a:t>
            </a:r>
            <a:r>
              <a:rPr lang="en-US" altLang="zh-TW" sz="3200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3556455" y="3315037"/>
            <a:ext cx="457200" cy="536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4013655" y="3315037"/>
            <a:ext cx="3200400" cy="536575"/>
          </a:xfrm>
          <a:custGeom>
            <a:avLst/>
            <a:gdLst>
              <a:gd name="T0" fmla="*/ 0 w 5040"/>
              <a:gd name="T1" fmla="*/ 0 h 845"/>
              <a:gd name="T2" fmla="*/ 0 w 5040"/>
              <a:gd name="T3" fmla="*/ 845 h 845"/>
              <a:gd name="T4" fmla="*/ 5040 w 5040"/>
              <a:gd name="T5" fmla="*/ 845 h 845"/>
              <a:gd name="T6" fmla="*/ 5040 w 5040"/>
              <a:gd name="T7" fmla="*/ 0 h 845"/>
              <a:gd name="T8" fmla="*/ 0 w 5040"/>
              <a:gd name="T9" fmla="*/ 0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0" h="845">
                <a:moveTo>
                  <a:pt x="0" y="0"/>
                </a:moveTo>
                <a:lnTo>
                  <a:pt x="0" y="845"/>
                </a:lnTo>
                <a:lnTo>
                  <a:pt x="5040" y="845"/>
                </a:lnTo>
                <a:lnTo>
                  <a:pt x="504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0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FA6F593-9ED9-4829-A25F-11A1011CE76A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09725"/>
            <a:ext cx="3959225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宋体"/>
                <a:ea typeface="宋体" pitchFamily="2" charset="-122"/>
              </a:rPr>
              <a:t>“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几乎最好</a:t>
            </a:r>
            <a:r>
              <a:rPr lang="zh-TW" altLang="en-US" dirty="0">
                <a:latin typeface="宋体"/>
                <a:ea typeface="宋体" pitchFamily="2" charset="-122"/>
              </a:rPr>
              <a:t>”</a:t>
            </a:r>
            <a:r>
              <a:rPr lang="zh-TW" altLang="en-US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情况的分析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3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36B40F0-9D89-4EEA-B579-75107B57C647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49388"/>
            <a:ext cx="4824412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宋体"/>
                <a:ea typeface="宋体" pitchFamily="2" charset="-122"/>
              </a:rPr>
              <a:t>“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几乎最好</a:t>
            </a:r>
            <a:r>
              <a:rPr lang="zh-TW" altLang="en-US" dirty="0">
                <a:latin typeface="宋体"/>
                <a:ea typeface="宋体" pitchFamily="2" charset="-122"/>
              </a:rPr>
              <a:t>”</a:t>
            </a:r>
            <a:r>
              <a:rPr lang="zh-TW" altLang="en-US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情况的分析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85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4F1CFF8-D905-42C5-872A-23A510497DFF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宋体"/>
                <a:ea typeface="宋体" pitchFamily="2" charset="-122"/>
              </a:rPr>
              <a:t>“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几乎最好</a:t>
            </a:r>
            <a:r>
              <a:rPr lang="zh-TW" altLang="en-US" dirty="0">
                <a:latin typeface="宋体"/>
                <a:ea typeface="宋体" pitchFamily="2" charset="-122"/>
              </a:rPr>
              <a:t>”</a:t>
            </a:r>
            <a:r>
              <a:rPr lang="zh-TW" altLang="en-US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情况的分析</a:t>
            </a:r>
            <a:endParaRPr lang="zh-CN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8137525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708400" y="4278313"/>
            <a:ext cx="1223963" cy="51911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叶子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62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DC518FA-4A9A-40F4-B75A-ADAD3B7C568F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宋体"/>
                <a:ea typeface="宋体" pitchFamily="2" charset="-122"/>
              </a:rPr>
              <a:t>“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几乎最好</a:t>
            </a:r>
            <a:r>
              <a:rPr lang="zh-TW" altLang="en-US" dirty="0">
                <a:latin typeface="宋体"/>
                <a:ea typeface="宋体" pitchFamily="2" charset="-122"/>
              </a:rPr>
              <a:t>”</a:t>
            </a:r>
            <a:r>
              <a:rPr lang="zh-TW" altLang="en-US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情况的分析</a:t>
            </a:r>
            <a:endParaRPr lang="zh-CN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8064500" cy="468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779838" y="4133850"/>
            <a:ext cx="1223962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叶子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07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zh-CN" altLang="en-US" sz="4400" dirty="0">
                <a:latin typeface="Times New Roman" pitchFamily="18" charset="0"/>
                <a:ea typeface="宋体" pitchFamily="2" charset="-122"/>
              </a:rPr>
              <a:t>更多的想象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818AF65-3EB1-454A-B34B-C47F225410E9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54100" y="260648"/>
            <a:ext cx="7694613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lvl="1"/>
            <a:r>
              <a:rPr lang="zh-CN" altLang="en-US" sz="4400" b="1" dirty="0">
                <a:latin typeface="Times New Roman" pitchFamily="18" charset="0"/>
                <a:ea typeface="宋体" pitchFamily="2" charset="-122"/>
              </a:rPr>
              <a:t> </a:t>
            </a:r>
          </a:p>
          <a:p>
            <a:endParaRPr lang="zh-TW" altLang="en-US" sz="1000" dirty="0">
              <a:latin typeface="Times New Roman" pitchFamily="18" charset="0"/>
            </a:endParaRPr>
          </a:p>
          <a:p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假设我们的运气交替变化，幸运，不幸，幸运，不幸，幸运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en-US" altLang="zh-TW" sz="3200" dirty="0">
                <a:latin typeface="Times New Roman" pitchFamily="18" charset="0"/>
              </a:rPr>
              <a:t> ….</a:t>
            </a:r>
          </a:p>
          <a:p>
            <a:endParaRPr lang="en-US" altLang="zh-TW" sz="500" dirty="0">
              <a:latin typeface="Times New Roman" pitchFamily="18" charset="0"/>
            </a:endParaRPr>
          </a:p>
          <a:p>
            <a:pPr lvl="1"/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L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) = 2</a:t>
            </a:r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U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/2) + </a:t>
            </a:r>
            <a:r>
              <a:rPr lang="en-US" altLang="zh-TW" sz="3200" dirty="0">
                <a:solidFill>
                  <a:srgbClr val="00847F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zh-TW" sz="3200" dirty="0">
                <a:solidFill>
                  <a:srgbClr val="00847F"/>
                </a:solidFill>
                <a:latin typeface="Symbol" pitchFamily="18" charset="2"/>
              </a:rPr>
              <a:t> 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)	</a:t>
            </a:r>
            <a:r>
              <a:rPr lang="zh-CN" altLang="pt-BR" sz="3200" b="1" i="1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幸运</a:t>
            </a:r>
            <a:endParaRPr lang="zh-CN" altLang="pt-BR" sz="32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U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)= </a:t>
            </a:r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L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n 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–1) + </a:t>
            </a:r>
            <a:r>
              <a:rPr lang="en-US" altLang="zh-TW" sz="3200" dirty="0">
                <a:solidFill>
                  <a:srgbClr val="00847F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zh-TW" sz="3200" dirty="0">
                <a:solidFill>
                  <a:srgbClr val="00847F"/>
                </a:solidFill>
                <a:latin typeface="Symbol" pitchFamily="18" charset="2"/>
              </a:rPr>
              <a:t> 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)	</a:t>
            </a:r>
            <a:r>
              <a:rPr lang="zh-CN" altLang="pt-BR" sz="3200" b="1" i="1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不幸</a:t>
            </a:r>
            <a:endParaRPr lang="zh-TW" altLang="pt-BR" sz="3200" b="1" i="1" dirty="0">
              <a:solidFill>
                <a:srgbClr val="CC0000"/>
              </a:solidFill>
              <a:latin typeface="Times New Roman" pitchFamily="18" charset="0"/>
              <a:ea typeface="宋体" pitchFamily="2" charset="-122"/>
            </a:endParaRPr>
          </a:p>
          <a:p>
            <a:endParaRPr lang="pt-BR" altLang="zh-TW" sz="6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pt-BR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pt-BR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答案</a:t>
            </a:r>
            <a:r>
              <a:rPr lang="pt-BR" altLang="zh-TW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endParaRPr lang="pt-BR" altLang="zh-TW" sz="5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L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) = 2(</a:t>
            </a:r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L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/2 – 1) + </a:t>
            </a:r>
            <a:r>
              <a:rPr lang="en-US" altLang="zh-TW" sz="3200" dirty="0">
                <a:solidFill>
                  <a:srgbClr val="00847F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zh-TW" sz="3200" dirty="0">
                <a:solidFill>
                  <a:srgbClr val="00847F"/>
                </a:solidFill>
                <a:latin typeface="Symbol" pitchFamily="18" charset="2"/>
              </a:rPr>
              <a:t> 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/2)) + </a:t>
            </a:r>
            <a:r>
              <a:rPr lang="en-US" altLang="zh-TW" sz="3200" dirty="0">
                <a:solidFill>
                  <a:srgbClr val="00847F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zh-TW" sz="3200" dirty="0">
                <a:solidFill>
                  <a:srgbClr val="00847F"/>
                </a:solidFill>
                <a:latin typeface="Symbol" pitchFamily="18" charset="2"/>
              </a:rPr>
              <a:t> 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)</a:t>
            </a:r>
            <a:endParaRPr lang="pt-BR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pt-BR" altLang="zh-TW" sz="320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= 2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L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/2 – 1) + </a:t>
            </a:r>
            <a:r>
              <a:rPr lang="en-US" altLang="zh-TW" sz="3200" dirty="0">
                <a:solidFill>
                  <a:srgbClr val="00847F"/>
                </a:solidFill>
                <a:latin typeface="Symbol" pitchFamily="18" charset="2"/>
              </a:rPr>
              <a:t> 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)</a:t>
            </a:r>
          </a:p>
          <a:p>
            <a:pPr lvl="1"/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        = </a:t>
            </a:r>
            <a:r>
              <a:rPr lang="en-US" altLang="zh-TW" sz="3200" dirty="0">
                <a:solidFill>
                  <a:srgbClr val="00847F"/>
                </a:solidFill>
                <a:latin typeface="Symbol" pitchFamily="18" charset="2"/>
              </a:rPr>
              <a:t> 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(n </a:t>
            </a:r>
            <a:r>
              <a:rPr lang="en-US" altLang="zh-TW" sz="3200" dirty="0" err="1">
                <a:solidFill>
                  <a:srgbClr val="00847F"/>
                </a:solidFill>
                <a:latin typeface="Times New Roman" pitchFamily="18" charset="0"/>
              </a:rPr>
              <a:t>lg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 n)</a:t>
            </a: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284663" y="4656435"/>
            <a:ext cx="1600200" cy="1066800"/>
          </a:xfrm>
          <a:custGeom>
            <a:avLst/>
            <a:gdLst>
              <a:gd name="T0" fmla="*/ 1964 w 2520"/>
              <a:gd name="T1" fmla="*/ 1006 h 1680"/>
              <a:gd name="T2" fmla="*/ 2116 w 2520"/>
              <a:gd name="T3" fmla="*/ 1407 h 1680"/>
              <a:gd name="T4" fmla="*/ 1635 w 2520"/>
              <a:gd name="T5" fmla="*/ 1124 h 1680"/>
              <a:gd name="T6" fmla="*/ 1545 w 2520"/>
              <a:gd name="T7" fmla="*/ 1534 h 1680"/>
              <a:gd name="T8" fmla="*/ 1228 w 2520"/>
              <a:gd name="T9" fmla="*/ 1161 h 1680"/>
              <a:gd name="T10" fmla="*/ 990 w 2520"/>
              <a:gd name="T11" fmla="*/ 1680 h 1680"/>
              <a:gd name="T12" fmla="*/ 900 w 2520"/>
              <a:gd name="T13" fmla="*/ 1215 h 1680"/>
              <a:gd name="T14" fmla="*/ 555 w 2520"/>
              <a:gd name="T15" fmla="*/ 1370 h 1680"/>
              <a:gd name="T16" fmla="*/ 661 w 2520"/>
              <a:gd name="T17" fmla="*/ 1083 h 1680"/>
              <a:gd name="T18" fmla="*/ 15 w 2520"/>
              <a:gd name="T19" fmla="*/ 1134 h 1680"/>
              <a:gd name="T20" fmla="*/ 434 w 2520"/>
              <a:gd name="T21" fmla="*/ 915 h 1680"/>
              <a:gd name="T22" fmla="*/ 0 w 2520"/>
              <a:gd name="T23" fmla="*/ 669 h 1680"/>
              <a:gd name="T24" fmla="*/ 540 w 2520"/>
              <a:gd name="T25" fmla="*/ 592 h 1680"/>
              <a:gd name="T26" fmla="*/ 43 w 2520"/>
              <a:gd name="T27" fmla="*/ 178 h 1680"/>
              <a:gd name="T28" fmla="*/ 853 w 2520"/>
              <a:gd name="T29" fmla="*/ 492 h 1680"/>
              <a:gd name="T30" fmla="*/ 974 w 2520"/>
              <a:gd name="T31" fmla="*/ 178 h 1680"/>
              <a:gd name="T32" fmla="*/ 1260 w 2520"/>
              <a:gd name="T33" fmla="*/ 451 h 1680"/>
              <a:gd name="T34" fmla="*/ 1694 w 2520"/>
              <a:gd name="T35" fmla="*/ 0 h 1680"/>
              <a:gd name="T36" fmla="*/ 1651 w 2520"/>
              <a:gd name="T37" fmla="*/ 414 h 1680"/>
              <a:gd name="T38" fmla="*/ 2144 w 2520"/>
              <a:gd name="T39" fmla="*/ 346 h 1680"/>
              <a:gd name="T40" fmla="*/ 1948 w 2520"/>
              <a:gd name="T41" fmla="*/ 568 h 1680"/>
              <a:gd name="T42" fmla="*/ 2461 w 2520"/>
              <a:gd name="T43" fmla="*/ 632 h 1680"/>
              <a:gd name="T44" fmla="*/ 2054 w 2520"/>
              <a:gd name="T45" fmla="*/ 814 h 1680"/>
              <a:gd name="T46" fmla="*/ 2520 w 2520"/>
              <a:gd name="T47" fmla="*/ 1033 h 1680"/>
              <a:gd name="T48" fmla="*/ 1964 w 2520"/>
              <a:gd name="T49" fmla="*/ 1006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20" h="1680">
                <a:moveTo>
                  <a:pt x="1964" y="1006"/>
                </a:moveTo>
                <a:lnTo>
                  <a:pt x="2116" y="1407"/>
                </a:lnTo>
                <a:lnTo>
                  <a:pt x="1635" y="1124"/>
                </a:lnTo>
                <a:lnTo>
                  <a:pt x="1545" y="1534"/>
                </a:lnTo>
                <a:lnTo>
                  <a:pt x="1228" y="1161"/>
                </a:lnTo>
                <a:lnTo>
                  <a:pt x="990" y="1680"/>
                </a:lnTo>
                <a:lnTo>
                  <a:pt x="900" y="1215"/>
                </a:lnTo>
                <a:lnTo>
                  <a:pt x="555" y="1370"/>
                </a:lnTo>
                <a:lnTo>
                  <a:pt x="661" y="1083"/>
                </a:lnTo>
                <a:lnTo>
                  <a:pt x="15" y="1134"/>
                </a:lnTo>
                <a:lnTo>
                  <a:pt x="434" y="915"/>
                </a:lnTo>
                <a:lnTo>
                  <a:pt x="0" y="669"/>
                </a:lnTo>
                <a:lnTo>
                  <a:pt x="540" y="592"/>
                </a:lnTo>
                <a:lnTo>
                  <a:pt x="43" y="178"/>
                </a:lnTo>
                <a:lnTo>
                  <a:pt x="853" y="492"/>
                </a:lnTo>
                <a:lnTo>
                  <a:pt x="974" y="178"/>
                </a:lnTo>
                <a:lnTo>
                  <a:pt x="1260" y="451"/>
                </a:lnTo>
                <a:lnTo>
                  <a:pt x="1694" y="0"/>
                </a:lnTo>
                <a:lnTo>
                  <a:pt x="1651" y="414"/>
                </a:lnTo>
                <a:lnTo>
                  <a:pt x="2144" y="346"/>
                </a:lnTo>
                <a:lnTo>
                  <a:pt x="1948" y="568"/>
                </a:lnTo>
                <a:lnTo>
                  <a:pt x="2461" y="632"/>
                </a:lnTo>
                <a:lnTo>
                  <a:pt x="2054" y="814"/>
                </a:lnTo>
                <a:lnTo>
                  <a:pt x="2520" y="1033"/>
                </a:lnTo>
                <a:lnTo>
                  <a:pt x="1964" y="1006"/>
                </a:lnTo>
                <a:close/>
              </a:path>
            </a:pathLst>
          </a:custGeom>
          <a:solidFill>
            <a:srgbClr val="CCFF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525963" y="4886623"/>
            <a:ext cx="119856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 b="1" i="1">
                <a:solidFill>
                  <a:srgbClr val="CC0000"/>
                </a:solidFill>
                <a:latin typeface="Times New Roman" pitchFamily="18" charset="0"/>
              </a:rPr>
              <a:t>幸运</a:t>
            </a:r>
            <a:r>
              <a:rPr lang="en-US" altLang="zh-TW" sz="3200" b="1" i="1">
                <a:solidFill>
                  <a:srgbClr val="CC0000"/>
                </a:solidFill>
                <a:latin typeface="Times New Roman" pitchFamily="18" charset="0"/>
              </a:rPr>
              <a:t>!</a:t>
            </a:r>
            <a:endParaRPr lang="en-US" altLang="zh-TW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54100" y="5532735"/>
            <a:ext cx="74326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怎样才能保证我们在多数情况下是幸运的</a:t>
            </a:r>
            <a:r>
              <a:rPr lang="en-US" altLang="zh-TW" sz="3200">
                <a:latin typeface="Times New Roman" pitchFamily="18" charset="0"/>
              </a:rPr>
              <a:t>?</a:t>
            </a:r>
            <a:endParaRPr lang="en-US" altLang="zh-TW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80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zh-CN" altLang="en-US" sz="4400" dirty="0">
                <a:latin typeface="Times New Roman" pitchFamily="18" charset="0"/>
                <a:ea typeface="宋体" pitchFamily="2" charset="-122"/>
              </a:rPr>
              <a:t>随机快速排序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950AAA7-DFCF-44DA-9BF7-80819EFB942D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4263" y="630238"/>
            <a:ext cx="7735887" cy="545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lvl="1"/>
            <a:r>
              <a:rPr lang="en-US" altLang="zh-CN" sz="4400" b="1" dirty="0">
                <a:latin typeface="Times New Roman" pitchFamily="18" charset="0"/>
                <a:ea typeface="宋体" pitchFamily="2" charset="-122"/>
              </a:rPr>
              <a:t> </a:t>
            </a:r>
            <a:endParaRPr lang="zh-TW" altLang="en-US" sz="4400" b="1" dirty="0">
              <a:latin typeface="Times New Roman" pitchFamily="18" charset="0"/>
              <a:ea typeface="宋体" pitchFamily="2" charset="-122"/>
            </a:endParaRPr>
          </a:p>
          <a:p>
            <a:endParaRPr lang="zh-TW" altLang="en-US" sz="1100" dirty="0">
              <a:latin typeface="Times New Roman" pitchFamily="18" charset="0"/>
            </a:endParaRPr>
          </a:p>
          <a:p>
            <a:r>
              <a:rPr lang="en-US" altLang="zh-CN" sz="3200" b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思想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围绕一个</a:t>
            </a:r>
            <a:r>
              <a:rPr lang="zh-CN" altLang="en-US" sz="3200" b="1" i="1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随机</a:t>
            </a:r>
            <a:r>
              <a:rPr lang="zh-TW" altLang="en-US" sz="3200" b="1" i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项进行划分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运行时间和输入顺序无关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不需要对输入数据的分布做任何假设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不存在特定输入会导致最坏情况出现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最坏情况仅仅取决于随机数发生器的输出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随机快速排序分析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6A8426D-9710-4AC5-8FD5-DB820A3FCCC1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835183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4400" b="1" dirty="0">
                <a:latin typeface="Times New Roman" pitchFamily="18" charset="0"/>
              </a:rPr>
              <a:t>        </a:t>
            </a:r>
            <a:r>
              <a:rPr lang="en-US" altLang="zh-CN" sz="4400" b="1" dirty="0">
                <a:latin typeface="Times New Roman" pitchFamily="18" charset="0"/>
                <a:ea typeface="宋体" pitchFamily="2" charset="-122"/>
              </a:rPr>
              <a:t> </a:t>
            </a:r>
            <a:endParaRPr lang="zh-TW" altLang="en-US" sz="4400" b="1" dirty="0">
              <a:latin typeface="Times New Roman" pitchFamily="18" charset="0"/>
              <a:ea typeface="宋体" pitchFamily="2" charset="-122"/>
            </a:endParaRPr>
          </a:p>
          <a:p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令</a:t>
            </a:r>
            <a:r>
              <a:rPr lang="zh-TW" altLang="en-US" sz="3200" dirty="0">
                <a:latin typeface="Times New Roman" pitchFamily="18" charset="0"/>
              </a:rPr>
              <a:t>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) =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随机快速排序在输入大小为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时运行时间的随机变量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假设随机数是不相关的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对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k 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= 0, 1, …,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–1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定义</a:t>
            </a:r>
            <a:r>
              <a:rPr lang="en-US" altLang="zh-CN" sz="3200" b="1" i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TW" altLang="en-US" sz="3200" b="1" i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sz="3200" b="1" i="1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随机变量指示器</a:t>
            </a:r>
            <a:endParaRPr lang="zh-TW" altLang="en-US" sz="3200" b="1" i="1" dirty="0">
              <a:solidFill>
                <a:srgbClr val="CC0000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3200" b="1" i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endParaRPr lang="zh-TW" altLang="en-US" sz="32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           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如果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ARTITION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产生一个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k 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: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–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k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–1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分割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            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其他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13100"/>
            <a:ext cx="13684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44500" y="4652963"/>
            <a:ext cx="75120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E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 err="1">
                <a:solidFill>
                  <a:srgbClr val="00847F"/>
                </a:solidFill>
                <a:latin typeface="Times New Roman" pitchFamily="18" charset="0"/>
              </a:rPr>
              <a:t>X</a:t>
            </a:r>
            <a:r>
              <a:rPr lang="en-US" altLang="zh-TW" sz="2100" i="1" baseline="-25000" dirty="0" err="1">
                <a:solidFill>
                  <a:srgbClr val="00847F"/>
                </a:solidFill>
                <a:latin typeface="Times New Roman" pitchFamily="18" charset="0"/>
              </a:rPr>
              <a:t>k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] = </a:t>
            </a:r>
            <a:r>
              <a:rPr lang="en-US" altLang="zh-TW" sz="3200" dirty="0" err="1">
                <a:solidFill>
                  <a:srgbClr val="00847F"/>
                </a:solidFill>
                <a:latin typeface="Times New Roman" pitchFamily="18" charset="0"/>
              </a:rPr>
              <a:t>Pr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{</a:t>
            </a:r>
            <a:r>
              <a:rPr lang="en-US" altLang="zh-TW" sz="3200" i="1" dirty="0" err="1">
                <a:solidFill>
                  <a:srgbClr val="00847F"/>
                </a:solidFill>
                <a:latin typeface="Times New Roman" pitchFamily="18" charset="0"/>
              </a:rPr>
              <a:t>X</a:t>
            </a:r>
            <a:r>
              <a:rPr lang="en-US" altLang="zh-TW" sz="2100" i="1" baseline="-25000" dirty="0" err="1">
                <a:solidFill>
                  <a:srgbClr val="00847F"/>
                </a:solidFill>
                <a:latin typeface="Times New Roman" pitchFamily="18" charset="0"/>
              </a:rPr>
              <a:t>k</a:t>
            </a:r>
            <a:r>
              <a:rPr lang="en-US" altLang="zh-TW" sz="2100" i="1" baseline="-25000" dirty="0">
                <a:solidFill>
                  <a:srgbClr val="00847F"/>
                </a:solidFill>
                <a:latin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= 1} = 1/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因为所有分割出现概率相同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假设各项均不相同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zh-TW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4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分析</a:t>
            </a:r>
            <a:r>
              <a:rPr lang="zh-TW" altLang="en-US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TW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继续</a:t>
            </a:r>
            <a:r>
              <a:rPr lang="en-US" altLang="zh-TW" dirty="0">
                <a:latin typeface="Times New Roman" pitchFamily="18" charset="0"/>
                <a:ea typeface="宋体" pitchFamily="2" charset="-122"/>
              </a:rPr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9ACBE8B-A482-4540-AE38-3F1AA961B178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38288"/>
            <a:ext cx="77755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29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计算期望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11AA183-50DE-4AD4-8D30-8223AA60023B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12875"/>
            <a:ext cx="5616575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16013" y="2492375"/>
            <a:ext cx="52292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取两边的期望</a:t>
            </a:r>
            <a:r>
              <a:rPr lang="en-US" altLang="zh-CN" sz="3200">
                <a:latin typeface="Times New Roman" pitchFamily="18" charset="0"/>
              </a:rPr>
              <a:t> </a:t>
            </a:r>
            <a:r>
              <a:rPr lang="en-US" altLang="zh-TW" sz="3200">
                <a:latin typeface="Times New Roman" pitchFamily="18" charset="0"/>
              </a:rPr>
              <a:t>.</a:t>
            </a:r>
            <a:endParaRPr lang="en-US" altLang="zh-TW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54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计算期望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470279A-7E0E-43EC-853E-A81884412850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62642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46175" y="3565525"/>
            <a:ext cx="40068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线性期望</a:t>
            </a:r>
            <a:r>
              <a:rPr lang="en-US" altLang="zh-TW" sz="3200">
                <a:latin typeface="Times New Roman" pitchFamily="18" charset="0"/>
              </a:rPr>
              <a:t>.</a:t>
            </a:r>
            <a:endParaRPr lang="en-US" altLang="zh-TW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09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zh-CN" altLang="en-US" sz="4400" dirty="0">
                <a:latin typeface="Times New Roman" pitchFamily="18" charset="0"/>
                <a:ea typeface="宋体" pitchFamily="2" charset="-122"/>
              </a:rPr>
              <a:t>划分函数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A747BF8-3A10-43EF-B0EA-72C2185B5BD5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941638" y="5161875"/>
            <a:ext cx="1676400" cy="536575"/>
          </a:xfrm>
          <a:custGeom>
            <a:avLst/>
            <a:gdLst>
              <a:gd name="T0" fmla="*/ 0 w 2640"/>
              <a:gd name="T1" fmla="*/ 844 h 844"/>
              <a:gd name="T2" fmla="*/ 0 w 2640"/>
              <a:gd name="T3" fmla="*/ 0 h 844"/>
              <a:gd name="T4" fmla="*/ 2640 w 2640"/>
              <a:gd name="T5" fmla="*/ 0 h 844"/>
              <a:gd name="T6" fmla="*/ 2640 w 2640"/>
              <a:gd name="T7" fmla="*/ 844 h 844"/>
              <a:gd name="T8" fmla="*/ 0 w 2640"/>
              <a:gd name="T9" fmla="*/ 844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0" h="844">
                <a:moveTo>
                  <a:pt x="0" y="844"/>
                </a:moveTo>
                <a:lnTo>
                  <a:pt x="0" y="0"/>
                </a:lnTo>
                <a:lnTo>
                  <a:pt x="2640" y="0"/>
                </a:lnTo>
                <a:lnTo>
                  <a:pt x="2640" y="844"/>
                </a:lnTo>
                <a:lnTo>
                  <a:pt x="0" y="844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8975" y="1160691"/>
            <a:ext cx="7699375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dirty="0">
                <a:latin typeface="Times New Roman" pitchFamily="18" charset="0"/>
              </a:rPr>
              <a:t>P</a:t>
            </a:r>
            <a:r>
              <a:rPr lang="en-US" altLang="zh-TW" sz="2000" dirty="0">
                <a:latin typeface="Times New Roman" pitchFamily="18" charset="0"/>
              </a:rPr>
              <a:t>ARTITION</a:t>
            </a:r>
            <a:r>
              <a:rPr lang="en-US" altLang="zh-TW" sz="28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2800" i="1" dirty="0">
                <a:solidFill>
                  <a:srgbClr val="00847F"/>
                </a:solidFill>
                <a:latin typeface="Times New Roman" pitchFamily="18" charset="0"/>
              </a:rPr>
              <a:t>A</a:t>
            </a:r>
            <a:r>
              <a:rPr lang="en-US" altLang="zh-TW" sz="2800" dirty="0">
                <a:solidFill>
                  <a:srgbClr val="00847F"/>
                </a:solidFill>
                <a:latin typeface="Times New Roman" pitchFamily="18" charset="0"/>
              </a:rPr>
              <a:t>, </a:t>
            </a:r>
            <a:r>
              <a:rPr lang="en-US" altLang="zh-TW" sz="2800" i="1" dirty="0">
                <a:solidFill>
                  <a:srgbClr val="00847F"/>
                </a:solidFill>
                <a:latin typeface="Times New Roman" pitchFamily="18" charset="0"/>
              </a:rPr>
              <a:t>p</a:t>
            </a:r>
            <a:r>
              <a:rPr lang="en-US" altLang="zh-TW" sz="2800" dirty="0">
                <a:solidFill>
                  <a:srgbClr val="00847F"/>
                </a:solidFill>
                <a:latin typeface="Times New Roman" pitchFamily="18" charset="0"/>
              </a:rPr>
              <a:t>, </a:t>
            </a:r>
            <a:r>
              <a:rPr lang="en-US" altLang="zh-TW" sz="2800" i="1" dirty="0">
                <a:solidFill>
                  <a:srgbClr val="00847F"/>
                </a:solidFill>
                <a:latin typeface="Times New Roman" pitchFamily="18" charset="0"/>
              </a:rPr>
              <a:t>q</a:t>
            </a:r>
            <a:r>
              <a:rPr lang="en-US" altLang="zh-TW" sz="2800" dirty="0">
                <a:solidFill>
                  <a:srgbClr val="00847F"/>
                </a:solidFill>
                <a:latin typeface="Times New Roman" pitchFamily="18" charset="0"/>
              </a:rPr>
              <a:t>)	</a:t>
            </a:r>
            <a:r>
              <a:rPr lang="en-US" altLang="zh-TW" sz="2800" dirty="0">
                <a:solidFill>
                  <a:srgbClr val="CC0000"/>
                </a:solidFill>
                <a:latin typeface="MS Gothic" pitchFamily="49" charset="-128"/>
                <a:ea typeface="MS Gothic" pitchFamily="49" charset="-128"/>
              </a:rPr>
              <a:t>⊳</a:t>
            </a:r>
            <a:r>
              <a:rPr lang="en-US" altLang="zh-TW" sz="28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A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[ 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p 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. . 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q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]</a:t>
            </a:r>
            <a:endParaRPr lang="en-US" altLang="zh-TW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16013" y="1742400"/>
            <a:ext cx="435133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x </a:t>
            </a:r>
            <a:r>
              <a:rPr lang="en-US" altLang="zh-TW" sz="2800" dirty="0">
                <a:solidFill>
                  <a:srgbClr val="009A9A"/>
                </a:solidFill>
                <a:latin typeface="Symbol" pitchFamily="18" charset="2"/>
                <a:sym typeface="Symbol"/>
              </a:rPr>
              <a:t>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A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[ 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p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]	      </a:t>
            </a:r>
            <a:r>
              <a:rPr lang="en-US" altLang="zh-TW" sz="2800" dirty="0">
                <a:solidFill>
                  <a:srgbClr val="CC0000"/>
                </a:solidFill>
                <a:latin typeface="MS Gothic" pitchFamily="49" charset="-128"/>
                <a:ea typeface="MS Gothic" pitchFamily="49" charset="-128"/>
              </a:rPr>
              <a:t>⊳</a:t>
            </a:r>
            <a:r>
              <a:rPr lang="en-US" altLang="zh-TW" sz="28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pivot 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= 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A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[ 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p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]</a:t>
            </a:r>
            <a:endParaRPr lang="en-US" altLang="zh-TW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46175" y="2018625"/>
            <a:ext cx="4721225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2800" i="1" dirty="0" err="1">
                <a:solidFill>
                  <a:srgbClr val="009A9A"/>
                </a:solidFill>
                <a:latin typeface="Times New Roman" pitchFamily="18" charset="0"/>
              </a:rPr>
              <a:t>i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 </a:t>
            </a:r>
            <a:r>
              <a:rPr lang="en-US" altLang="zh-TW" sz="2800" dirty="0">
                <a:solidFill>
                  <a:srgbClr val="009A9A"/>
                </a:solidFill>
                <a:latin typeface="Symbol" pitchFamily="18" charset="2"/>
                <a:sym typeface="Symbol"/>
              </a:rPr>
              <a:t></a:t>
            </a:r>
            <a:r>
              <a:rPr lang="en-US" altLang="zh-TW" sz="2800" dirty="0">
                <a:solidFill>
                  <a:srgbClr val="009A9A"/>
                </a:solidFill>
                <a:latin typeface="Symbol" pitchFamily="18" charset="2"/>
              </a:rPr>
              <a:t> 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p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j </a:t>
            </a:r>
            <a:r>
              <a:rPr lang="en-US" altLang="zh-TW" sz="2800" dirty="0">
                <a:solidFill>
                  <a:srgbClr val="009A9A"/>
                </a:solidFill>
                <a:latin typeface="Symbol" pitchFamily="18" charset="2"/>
                <a:sym typeface="Symbol"/>
              </a:rPr>
              <a:t></a:t>
            </a:r>
            <a:r>
              <a:rPr lang="en-US" altLang="zh-TW" sz="2800" dirty="0">
                <a:solidFill>
                  <a:srgbClr val="009A9A"/>
                </a:solidFill>
                <a:latin typeface="Symbol" pitchFamily="18" charset="2"/>
              </a:rPr>
              <a:t> 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p 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+ 1 </a:t>
            </a: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</a:rPr>
              <a:t>to 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q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</a:rPr>
              <a:t>do if 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A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[ 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j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] </a:t>
            </a:r>
            <a:r>
              <a:rPr lang="en-US" altLang="zh-TW" sz="2800" dirty="0">
                <a:solidFill>
                  <a:srgbClr val="009A9A"/>
                </a:solidFill>
                <a:latin typeface="Times New Roman"/>
                <a:cs typeface="Times New Roman"/>
              </a:rPr>
              <a:t>≤</a:t>
            </a:r>
            <a:r>
              <a:rPr lang="en-US" altLang="zh-TW" sz="2800" dirty="0">
                <a:solidFill>
                  <a:srgbClr val="009A9A"/>
                </a:solidFill>
                <a:latin typeface="Symbol" pitchFamily="18" charset="2"/>
              </a:rPr>
              <a:t> 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x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2"/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</a:rPr>
              <a:t>      then  </a:t>
            </a:r>
            <a:r>
              <a:rPr lang="en-US" altLang="zh-TW" sz="2800" i="1" dirty="0" err="1">
                <a:solidFill>
                  <a:srgbClr val="009A9A"/>
                </a:solidFill>
                <a:latin typeface="Times New Roman" pitchFamily="18" charset="0"/>
              </a:rPr>
              <a:t>i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 </a:t>
            </a:r>
            <a:r>
              <a:rPr lang="en-US" altLang="zh-TW" sz="2800" dirty="0">
                <a:solidFill>
                  <a:srgbClr val="009A9A"/>
                </a:solidFill>
                <a:latin typeface="Symbol" pitchFamily="18" charset="2"/>
                <a:sym typeface="Symbol"/>
              </a:rPr>
              <a:t></a:t>
            </a:r>
            <a:r>
              <a:rPr lang="en-US" altLang="zh-TW" sz="2800" dirty="0">
                <a:solidFill>
                  <a:srgbClr val="009A9A"/>
                </a:solidFill>
                <a:latin typeface="Symbol" pitchFamily="18" charset="2"/>
              </a:rPr>
              <a:t> </a:t>
            </a:r>
            <a:r>
              <a:rPr lang="en-US" altLang="zh-TW" sz="2800" i="1" dirty="0" err="1">
                <a:solidFill>
                  <a:srgbClr val="009A9A"/>
                </a:solidFill>
                <a:latin typeface="Times New Roman" pitchFamily="18" charset="0"/>
              </a:rPr>
              <a:t>i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 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+ 1</a:t>
            </a:r>
            <a:endParaRPr lang="en-US" altLang="zh-TW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84213" y="3542625"/>
            <a:ext cx="6659562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lvl="1"/>
            <a:r>
              <a:rPr lang="en-US" altLang="zh-TW" sz="2800" dirty="0">
                <a:latin typeface="Times New Roman" pitchFamily="18" charset="0"/>
              </a:rPr>
              <a:t>                         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exchange</a:t>
            </a:r>
            <a:r>
              <a:rPr lang="en-US" altLang="zh-TW" sz="2800" dirty="0">
                <a:latin typeface="Times New Roman" pitchFamily="18" charset="0"/>
              </a:rPr>
              <a:t> 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A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[</a:t>
            </a:r>
            <a:r>
              <a:rPr lang="en-US" altLang="zh-TW" sz="2800" i="1" dirty="0" err="1">
                <a:solidFill>
                  <a:srgbClr val="009A9A"/>
                </a:solidFill>
                <a:latin typeface="Times New Roman" pitchFamily="18" charset="0"/>
              </a:rPr>
              <a:t>i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] </a:t>
            </a:r>
            <a:r>
              <a:rPr lang="en-US" altLang="zh-TW" sz="2800" dirty="0">
                <a:solidFill>
                  <a:srgbClr val="009A9A"/>
                </a:solidFill>
                <a:latin typeface="Symbol" pitchFamily="18" charset="2"/>
                <a:sym typeface="Symbol"/>
              </a:rPr>
              <a:t></a:t>
            </a:r>
            <a:r>
              <a:rPr lang="en-US" altLang="zh-TW" sz="2800" dirty="0">
                <a:solidFill>
                  <a:srgbClr val="009A9A"/>
                </a:solidFill>
                <a:latin typeface="Symbol" pitchFamily="18" charset="2"/>
              </a:rPr>
              <a:t> 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A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[ 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j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]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en-US" altLang="zh-TW" sz="3200" dirty="0">
                <a:latin typeface="Times New Roman" pitchFamily="18" charset="0"/>
              </a:rPr>
              <a:t>exchange</a:t>
            </a:r>
            <a:r>
              <a:rPr lang="zh-TW" alt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A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[ 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p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] </a:t>
            </a:r>
            <a:r>
              <a:rPr lang="en-US" altLang="zh-TW" sz="2800" dirty="0">
                <a:solidFill>
                  <a:srgbClr val="009A9A"/>
                </a:solidFill>
                <a:latin typeface="Symbol" pitchFamily="18" charset="2"/>
                <a:sym typeface="Symbol"/>
              </a:rPr>
              <a:t></a:t>
            </a:r>
            <a:r>
              <a:rPr lang="en-US" altLang="zh-TW" sz="2800" dirty="0">
                <a:solidFill>
                  <a:srgbClr val="009A9A"/>
                </a:solidFill>
                <a:latin typeface="Symbol" pitchFamily="18" charset="2"/>
              </a:rPr>
              <a:t> </a:t>
            </a:r>
            <a:r>
              <a:rPr lang="en-US" altLang="zh-TW" sz="2800" i="1" dirty="0">
                <a:solidFill>
                  <a:srgbClr val="009A9A"/>
                </a:solidFill>
                <a:latin typeface="Times New Roman" pitchFamily="18" charset="0"/>
              </a:rPr>
              <a:t>A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[</a:t>
            </a:r>
            <a:r>
              <a:rPr lang="en-US" altLang="zh-TW" sz="2800" i="1" dirty="0" err="1">
                <a:solidFill>
                  <a:srgbClr val="009A9A"/>
                </a:solidFill>
                <a:latin typeface="Times New Roman" pitchFamily="18" charset="0"/>
              </a:rPr>
              <a:t>i</a:t>
            </a:r>
            <a:r>
              <a:rPr lang="en-US" altLang="zh-TW" sz="2800" dirty="0">
                <a:solidFill>
                  <a:srgbClr val="009A9A"/>
                </a:solidFill>
                <a:latin typeface="Times New Roman" pitchFamily="18" charset="0"/>
              </a:rPr>
              <a:t>]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zh-TW" sz="2800" i="1" dirty="0" err="1">
                <a:solidFill>
                  <a:srgbClr val="009A9A"/>
                </a:solidFill>
                <a:latin typeface="Times New Roman" pitchFamily="18" charset="0"/>
              </a:rPr>
              <a:t>i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0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altLang="zh-TW" sz="12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en-US" sz="2400" b="1" i="1" dirty="0">
                <a:solidFill>
                  <a:srgbClr val="CC0000"/>
                </a:solidFill>
                <a:latin typeface="Times New Roman" pitchFamily="18" charset="0"/>
              </a:rPr>
              <a:t>循环不变式</a:t>
            </a:r>
            <a:r>
              <a:rPr lang="en-US" altLang="zh-TW" sz="2400" b="1" i="1" dirty="0">
                <a:solidFill>
                  <a:srgbClr val="CC0000"/>
                </a:solidFill>
                <a:latin typeface="Times New Roman" pitchFamily="18" charset="0"/>
              </a:rPr>
              <a:t>:</a:t>
            </a:r>
            <a:r>
              <a:rPr lang="en-US" altLang="zh-TW" sz="3200" b="1" i="1" dirty="0">
                <a:solidFill>
                  <a:srgbClr val="CC0000"/>
                </a:solidFill>
                <a:latin typeface="Times New Roman" pitchFamily="18" charset="0"/>
              </a:rPr>
              <a:t>	 </a:t>
            </a:r>
            <a:r>
              <a:rPr lang="en-US" altLang="zh-TW" sz="3200" i="1" dirty="0">
                <a:solidFill>
                  <a:srgbClr val="009A9A"/>
                </a:solidFill>
                <a:latin typeface="Times New Roman" pitchFamily="18" charset="0"/>
              </a:rPr>
              <a:t>x	</a:t>
            </a:r>
            <a:r>
              <a:rPr lang="en-US" altLang="zh-TW" sz="3200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sz="3200" i="1" dirty="0">
                <a:solidFill>
                  <a:srgbClr val="009A9A"/>
                </a:solidFill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i="1" dirty="0">
                <a:solidFill>
                  <a:srgbClr val="009A9A"/>
                </a:solidFill>
                <a:latin typeface="Times New Roman" pitchFamily="18" charset="0"/>
              </a:rPr>
              <a:t>	         </a:t>
            </a:r>
            <a:r>
              <a:rPr lang="en-US" altLang="zh-TW" sz="3200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TW" sz="3200" i="1" dirty="0">
                <a:solidFill>
                  <a:srgbClr val="009A9A"/>
                </a:solidFill>
                <a:latin typeface="Times New Roman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i="1" dirty="0">
                <a:solidFill>
                  <a:srgbClr val="009A9A"/>
                </a:solidFill>
                <a:latin typeface="Times New Roman" pitchFamily="18" charset="0"/>
              </a:rPr>
              <a:t>	        </a:t>
            </a:r>
            <a:r>
              <a:rPr lang="en-US" altLang="zh-TW" sz="3200" dirty="0">
                <a:solidFill>
                  <a:srgbClr val="009A9A"/>
                </a:solidFill>
                <a:latin typeface="Times New Roman" pitchFamily="18" charset="0"/>
              </a:rPr>
              <a:t>?</a:t>
            </a:r>
            <a:endParaRPr lang="en-US" altLang="zh-TW" dirty="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419350" y="5657175"/>
            <a:ext cx="21526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p                i	</a:t>
            </a:r>
            <a:endParaRPr lang="en-US" altLang="zh-TW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370638" y="5657175"/>
            <a:ext cx="730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j</a:t>
            </a:r>
            <a:endParaRPr lang="en-US" altLang="zh-TW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7585075" y="5657175"/>
            <a:ext cx="65881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  q	</a:t>
            </a:r>
            <a:endParaRPr lang="en-US" altLang="zh-TW"/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6372225" y="1669375"/>
            <a:ext cx="1944688" cy="1223962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hlink"/>
                </a:solidFill>
              </a:rPr>
              <a:t>n</a:t>
            </a:r>
            <a:r>
              <a:rPr lang="zh-CN" altLang="en-US"/>
              <a:t>个项的运行</a:t>
            </a:r>
          </a:p>
          <a:p>
            <a:pPr algn="ctr"/>
            <a:r>
              <a:rPr lang="zh-CN" altLang="en-US"/>
              <a:t>时间</a:t>
            </a:r>
            <a:r>
              <a:rPr lang="en-US" altLang="zh-CN"/>
              <a:t>=</a:t>
            </a:r>
            <a:r>
              <a:rPr lang="en-US" altLang="zh-CN" i="1">
                <a:solidFill>
                  <a:schemeClr val="hlink"/>
                </a:solidFill>
                <a:latin typeface="TimesNewRoman" charset="0"/>
              </a:rPr>
              <a:t>O</a:t>
            </a:r>
            <a:r>
              <a:rPr lang="en-US" altLang="zh-CN">
                <a:solidFill>
                  <a:schemeClr val="hlink"/>
                </a:solidFill>
              </a:rPr>
              <a:t>(</a:t>
            </a:r>
            <a:r>
              <a:rPr lang="en-US" altLang="zh-CN" i="1">
                <a:solidFill>
                  <a:schemeClr val="hlink"/>
                </a:solidFill>
              </a:rPr>
              <a:t>n</a:t>
            </a:r>
            <a:r>
              <a:rPr lang="en-US" altLang="zh-CN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20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计算期望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00F4F18-3322-4C34-89BE-53A8AA5F300A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2875"/>
            <a:ext cx="66960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46175" y="4562475"/>
            <a:ext cx="63373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3200">
                <a:latin typeface="Times New Roman" pitchFamily="18" charset="0"/>
              </a:rPr>
              <a:t> </a:t>
            </a:r>
            <a:r>
              <a:rPr lang="en-US" altLang="zh-TW" sz="3200">
                <a:latin typeface="Times New Roman" pitchFamily="18" charset="0"/>
              </a:rPr>
              <a:t> </a:t>
            </a:r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X</a:t>
            </a:r>
            <a:r>
              <a:rPr lang="en-US" altLang="zh-TW" sz="2100" i="1" baseline="-25000">
                <a:solidFill>
                  <a:srgbClr val="00847F"/>
                </a:solidFill>
                <a:latin typeface="Times New Roman" pitchFamily="18" charset="0"/>
              </a:rPr>
              <a:t>k  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和其他随机选择无关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zh-TW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9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计算期望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DDF861D-03AD-49AF-AE76-30441D17A126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484313"/>
            <a:ext cx="6842125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46175" y="5546725"/>
            <a:ext cx="611346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线性期望</a:t>
            </a:r>
            <a:r>
              <a:rPr lang="en-US" altLang="zh-TW" sz="3200">
                <a:latin typeface="Times New Roman" pitchFamily="18" charset="0"/>
              </a:rPr>
              <a:t>; </a:t>
            </a:r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E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[</a:t>
            </a:r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X</a:t>
            </a:r>
            <a:r>
              <a:rPr lang="en-US" altLang="zh-TW" sz="2100" i="1" baseline="-25000">
                <a:solidFill>
                  <a:srgbClr val="00847F"/>
                </a:solidFill>
                <a:latin typeface="Times New Roman" pitchFamily="18" charset="0"/>
              </a:rPr>
              <a:t>k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] = 1/</a:t>
            </a:r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n 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zh-TW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77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计算期望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22A9055-43A3-483F-ABDB-D24702D9ECE6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36688"/>
            <a:ext cx="7345363" cy="472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076825" y="5229225"/>
            <a:ext cx="2903538" cy="1008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求和的结果相同</a:t>
            </a:r>
            <a:r>
              <a:rPr lang="en-US" altLang="zh-CN" sz="3200">
                <a:latin typeface="Times New Roman" pitchFamily="18" charset="0"/>
              </a:rPr>
              <a:t> </a:t>
            </a:r>
            <a:r>
              <a:rPr lang="en-US" altLang="zh-TW" sz="3200">
                <a:latin typeface="Times New Roman" pitchFamily="18" charset="0"/>
              </a:rPr>
              <a:t>.</a:t>
            </a:r>
            <a:endParaRPr lang="en-US" altLang="zh-TW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93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itchFamily="18" charset="0"/>
              </a:rPr>
              <a:t>Hairy 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递归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8B88E56-971D-411E-8817-E648415FE29E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412875"/>
            <a:ext cx="4824412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12775" y="2771775"/>
            <a:ext cx="82073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k 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= 0, 1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会被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TW" altLang="en-US" sz="3200" dirty="0">
                <a:solidFill>
                  <a:srgbClr val="00847F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zh-TW" altLang="en-US" sz="3200" dirty="0">
                <a:solidFill>
                  <a:srgbClr val="00847F"/>
                </a:solidFill>
                <a:latin typeface="Symbol" pitchFamily="18" charset="2"/>
              </a:rPr>
              <a:t> 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CN" sz="3200" dirty="0">
                <a:solidFill>
                  <a:srgbClr val="00847F"/>
                </a:solidFill>
                <a:latin typeface="Times New Roman" pitchFamily="18" charset="0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吸收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.)</a:t>
            </a:r>
          </a:p>
          <a:p>
            <a:endParaRPr lang="en-US" altLang="zh-TW" sz="14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pt-BR" sz="3200" b="1" dirty="0">
                <a:solidFill>
                  <a:srgbClr val="CC0000"/>
                </a:solidFill>
                <a:latin typeface="Times New Roman" pitchFamily="18" charset="0"/>
              </a:rPr>
              <a:t>证明</a:t>
            </a:r>
            <a:r>
              <a:rPr lang="pt-BR" altLang="zh-TW" sz="3200" b="1" dirty="0">
                <a:solidFill>
                  <a:srgbClr val="CC0000"/>
                </a:solidFill>
                <a:latin typeface="Times New Roman" pitchFamily="18" charset="0"/>
              </a:rPr>
              <a:t>:</a:t>
            </a:r>
            <a:r>
              <a:rPr lang="zh-CN" altLang="pt-BR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对于常量</a:t>
            </a:r>
            <a:r>
              <a:rPr lang="pt-BR" altLang="zh-TW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a 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&gt; 0 </a:t>
            </a:r>
            <a:r>
              <a:rPr lang="zh-CN" altLang="pt-BR" sz="32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E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[</a:t>
            </a:r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)] </a:t>
            </a:r>
            <a:r>
              <a:rPr lang="pt-BR" altLang="zh-TW" sz="3200" dirty="0">
                <a:solidFill>
                  <a:srgbClr val="00847F"/>
                </a:solidFill>
                <a:latin typeface="Times New Roman"/>
                <a:cs typeface="Times New Roman"/>
              </a:rPr>
              <a:t>≤</a:t>
            </a:r>
            <a:r>
              <a:rPr lang="en-US" altLang="zh-TW" sz="3200" dirty="0">
                <a:solidFill>
                  <a:srgbClr val="00847F"/>
                </a:solidFill>
                <a:latin typeface="Symbol" pitchFamily="18" charset="2"/>
              </a:rPr>
              <a:t> </a:t>
            </a:r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an</a:t>
            </a:r>
            <a:r>
              <a:rPr lang="pt-BR" altLang="zh-TW" sz="3200" dirty="0">
                <a:solidFill>
                  <a:srgbClr val="00847F"/>
                </a:solidFill>
                <a:latin typeface="Times New Roman" pitchFamily="18" charset="0"/>
              </a:rPr>
              <a:t>lg </a:t>
            </a:r>
            <a:r>
              <a:rPr lang="pt-BR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pt-BR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endParaRPr lang="pt-BR" altLang="zh-TW" sz="6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选择足够大的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a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使得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an </a:t>
            </a:r>
            <a:r>
              <a:rPr lang="en-US" altLang="zh-TW" sz="3200" dirty="0" err="1">
                <a:solidFill>
                  <a:srgbClr val="00847F"/>
                </a:solidFill>
                <a:latin typeface="Times New Roman" pitchFamily="18" charset="0"/>
              </a:rPr>
              <a:t>lg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决定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E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[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T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 dirty="0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 dirty="0">
                <a:solidFill>
                  <a:srgbClr val="00847F"/>
                </a:solidFill>
                <a:latin typeface="Times New Roman" pitchFamily="18" charset="0"/>
              </a:rPr>
              <a:t>)]</a:t>
            </a:r>
          </a:p>
          <a:p>
            <a:endParaRPr lang="en-US" altLang="zh-TW" sz="32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en-US" altLang="zh-TW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:                                     </a:t>
            </a:r>
            <a:r>
              <a:rPr lang="en-US" altLang="zh-CN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练习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00663"/>
            <a:ext cx="3600450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05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替代法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892697-DA11-42E7-8F3B-85A394C526A6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4608513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39900" y="2955925"/>
            <a:ext cx="51831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3200">
                <a:latin typeface="Times New Roman" pitchFamily="18" charset="0"/>
              </a:rPr>
              <a:t> 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替代推导假设</a:t>
            </a:r>
            <a:r>
              <a:rPr lang="zh-TW" altLang="en-US" sz="32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 </a:t>
            </a:r>
            <a:r>
              <a:rPr lang="en-US" altLang="zh-TW" sz="3200">
                <a:latin typeface="Times New Roman" pitchFamily="18" charset="0"/>
              </a:rPr>
              <a:t>.</a:t>
            </a:r>
            <a:endParaRPr lang="en-US" altLang="zh-TW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39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替代法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EE32547-8CC5-4A75-A6EB-062CEF1919E6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00213"/>
            <a:ext cx="5975350" cy="22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39900" y="3946525"/>
            <a:ext cx="1447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>
                <a:latin typeface="Times New Roman" pitchFamily="18" charset="0"/>
              </a:rPr>
              <a:t>Use fact.</a:t>
            </a:r>
            <a:endParaRPr lang="en-US" altLang="zh-TW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05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替代法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8B18AB2-0A8A-4A52-BF75-935BDD245769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57338"/>
            <a:ext cx="6192837" cy="337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39900" y="5013325"/>
            <a:ext cx="48926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3200">
                <a:latin typeface="Times New Roman" pitchFamily="18" charset="0"/>
              </a:rPr>
              <a:t> </a:t>
            </a:r>
            <a:r>
              <a:rPr lang="en-US" altLang="zh-TW" sz="3200">
                <a:latin typeface="Times New Roman" pitchFamily="18" charset="0"/>
              </a:rPr>
              <a:t> </a:t>
            </a:r>
            <a:r>
              <a:rPr lang="en-US" altLang="zh-CN" sz="3200" b="1" i="1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sz="3200" b="1" i="1">
                <a:solidFill>
                  <a:srgbClr val="CC0000"/>
                </a:solidFill>
                <a:latin typeface="Times New Roman" pitchFamily="18" charset="0"/>
              </a:rPr>
              <a:t>期望</a:t>
            </a:r>
            <a:r>
              <a:rPr lang="zh-TW" altLang="en-US" sz="3200" b="1" i="1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TW" sz="3200" b="1" i="1">
                <a:solidFill>
                  <a:srgbClr val="00847F"/>
                </a:solidFill>
                <a:latin typeface="Times New Roman" pitchFamily="18" charset="0"/>
              </a:rPr>
              <a:t>– </a:t>
            </a:r>
            <a:r>
              <a:rPr lang="zh-CN" altLang="en-US" sz="3200" b="1" i="1">
                <a:solidFill>
                  <a:srgbClr val="CC0000"/>
                </a:solidFill>
                <a:latin typeface="Times New Roman" pitchFamily="18" charset="0"/>
              </a:rPr>
              <a:t>余项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zh-TW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88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替代法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F4FD2C-8F97-447E-86B3-4D48E82B2715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1506538"/>
            <a:ext cx="5759450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03350" y="5229225"/>
            <a:ext cx="662463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lvl="1"/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如果选择足够大的</a:t>
            </a:r>
            <a:r>
              <a:rPr lang="zh-TW" altLang="en-US" sz="3200">
                <a:latin typeface="Times New Roman" pitchFamily="18" charset="0"/>
              </a:rPr>
              <a:t> </a:t>
            </a:r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a 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使得</a:t>
            </a:r>
            <a:endParaRPr lang="zh-TW" altLang="en-US" sz="32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an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/4 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决定</a:t>
            </a:r>
            <a:r>
              <a:rPr lang="zh-TW" alt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TW" alt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TW" altLang="en-US" sz="3200">
                <a:solidFill>
                  <a:srgbClr val="00847F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(</a:t>
            </a:r>
            <a:r>
              <a:rPr lang="en-US" altLang="zh-TW" sz="3200" i="1">
                <a:solidFill>
                  <a:srgbClr val="00847F"/>
                </a:solidFill>
                <a:latin typeface="Times New Roman" pitchFamily="18" charset="0"/>
              </a:rPr>
              <a:t>n</a:t>
            </a:r>
            <a:r>
              <a:rPr lang="en-US" altLang="zh-TW" sz="3200">
                <a:solidFill>
                  <a:srgbClr val="00847F"/>
                </a:solidFill>
                <a:latin typeface="Times New Roman" pitchFamily="18" charset="0"/>
              </a:rPr>
              <a:t>)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28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实践中的快速排序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6645A38-453F-4E5F-93A7-61FD3DFA733E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68313" y="1628775"/>
            <a:ext cx="84963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179388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lvl="1"/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快速排序是优秀的通用排序算法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endParaRPr lang="en-US" altLang="zh-TW" sz="11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快速排序通常比合并排序快一倍多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endParaRPr lang="en-US" altLang="zh-TW" sz="14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TW" sz="3200" dirty="0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TW" sz="32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快速排序可以通过</a:t>
            </a:r>
            <a:r>
              <a:rPr lang="zh-CN" altLang="en-US" sz="3200" b="1" i="1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代码调优</a:t>
            </a:r>
            <a:r>
              <a:rPr lang="zh-TW" altLang="en-US" sz="3200" b="1" i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大幅度提高性能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endParaRPr lang="en-US" altLang="zh-TW" sz="11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/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快速排序甚至在有缓存和虚拟内存的情况下性能很好</a:t>
            </a:r>
            <a:r>
              <a:rPr lang="zh-TW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40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0" y="1719064"/>
            <a:ext cx="9144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/>
        </p:nvSpPr>
        <p:spPr>
          <a:xfrm>
            <a:off x="-7030" y="764704"/>
            <a:ext cx="9144000" cy="5760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90431" y="2409527"/>
            <a:ext cx="2111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Q/A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2685278" y="-14514"/>
            <a:ext cx="6466206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67" y="4941168"/>
            <a:ext cx="2240203" cy="1584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循环不变式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4805"/>
            <a:ext cx="8229600" cy="4678451"/>
          </a:xfrm>
        </p:spPr>
        <p:txBody>
          <a:bodyPr/>
          <a:lstStyle/>
          <a:p>
            <a:r>
              <a:rPr lang="zh-CN" altLang="en-US" sz="2800" dirty="0"/>
              <a:t>用于证明算法的正确性</a:t>
            </a:r>
            <a:endParaRPr lang="en-US" altLang="zh-CN" sz="2800" dirty="0"/>
          </a:p>
          <a:p>
            <a:r>
              <a:rPr lang="zh-CN" altLang="en-US" sz="2800" dirty="0"/>
              <a:t>使用循环不变式证明算法正确性</a:t>
            </a:r>
            <a:endParaRPr lang="en-US" altLang="zh-CN" sz="2800" dirty="0"/>
          </a:p>
          <a:p>
            <a:pPr lvl="1"/>
            <a:r>
              <a:rPr lang="zh-CN" altLang="en-US" sz="2400" dirty="0"/>
              <a:t>初始化：它在循环的第一轮迭代开始之前，应该是正确的。</a:t>
            </a:r>
            <a:endParaRPr lang="en-US" altLang="zh-CN" sz="2400" dirty="0"/>
          </a:p>
          <a:p>
            <a:pPr lvl="1"/>
            <a:r>
              <a:rPr lang="zh-CN" altLang="en-US" sz="2400" dirty="0"/>
              <a:t>保持：如果在循环的某一次迭代开始之前它是正确的，那么，在下一次迭代开始之前，它也应该保持正确。</a:t>
            </a:r>
            <a:endParaRPr lang="en-US" altLang="zh-CN" sz="2400" dirty="0"/>
          </a:p>
          <a:p>
            <a:pPr lvl="1"/>
            <a:r>
              <a:rPr lang="zh-CN" altLang="en-US" sz="2400" dirty="0"/>
              <a:t>终止：当循环结束时，不变式给了我们一个有用的性质，它有助于表明算法是正确的。</a:t>
            </a:r>
            <a:endParaRPr lang="en-US" altLang="zh-CN" sz="2400" dirty="0"/>
          </a:p>
          <a:p>
            <a:r>
              <a:rPr lang="zh-CN" altLang="en-US" sz="2800" dirty="0"/>
              <a:t>思考：快速排序算法的循环不变式如何形式化表示？并如何证明循环不变式的三个性质？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0729F59-5A31-4623-B2CB-A89DB09E6DDD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8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划分举例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0BCF4A5-E7F3-461E-B977-1E90DFC753C1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Rectangle 24"/>
          <p:cNvSpPr>
            <a:spLocks/>
          </p:cNvSpPr>
          <p:nvPr/>
        </p:nvSpPr>
        <p:spPr bwMode="auto">
          <a:xfrm>
            <a:off x="1547813" y="1947863"/>
            <a:ext cx="6048375" cy="473075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16"/>
          <p:cNvSpPr>
            <a:spLocks/>
          </p:cNvSpPr>
          <p:nvPr/>
        </p:nvSpPr>
        <p:spPr bwMode="auto">
          <a:xfrm>
            <a:off x="1431925" y="1884363"/>
            <a:ext cx="762000" cy="5365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/>
          <p:cNvSpPr>
            <a:spLocks/>
          </p:cNvSpPr>
          <p:nvPr/>
        </p:nvSpPr>
        <p:spPr bwMode="auto">
          <a:xfrm>
            <a:off x="2185988" y="1884363"/>
            <a:ext cx="762000" cy="536575"/>
          </a:xfrm>
          <a:custGeom>
            <a:avLst/>
            <a:gdLst>
              <a:gd name="T0" fmla="*/ 0 w 1200"/>
              <a:gd name="T1" fmla="*/ 845 h 845"/>
              <a:gd name="T2" fmla="*/ 0 w 1200"/>
              <a:gd name="T3" fmla="*/ 0 h 845"/>
              <a:gd name="T4" fmla="*/ 1200 w 1200"/>
              <a:gd name="T5" fmla="*/ 0 h 845"/>
              <a:gd name="T6" fmla="*/ 1200 w 1200"/>
              <a:gd name="T7" fmla="*/ 845 h 845"/>
              <a:gd name="T8" fmla="*/ 0 w 1200"/>
              <a:gd name="T9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" h="845">
                <a:moveTo>
                  <a:pt x="0" y="845"/>
                </a:moveTo>
                <a:lnTo>
                  <a:pt x="0" y="0"/>
                </a:lnTo>
                <a:lnTo>
                  <a:pt x="1200" y="0"/>
                </a:lnTo>
                <a:lnTo>
                  <a:pt x="1200" y="845"/>
                </a:lnTo>
                <a:lnTo>
                  <a:pt x="0" y="845"/>
                </a:lnTo>
                <a:close/>
              </a:path>
            </a:pathLst>
          </a:cu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18"/>
          <p:cNvSpPr>
            <a:spLocks/>
          </p:cNvSpPr>
          <p:nvPr/>
        </p:nvSpPr>
        <p:spPr bwMode="auto">
          <a:xfrm>
            <a:off x="2954338" y="1884363"/>
            <a:ext cx="762000" cy="53657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9"/>
          <p:cNvSpPr>
            <a:spLocks/>
          </p:cNvSpPr>
          <p:nvPr/>
        </p:nvSpPr>
        <p:spPr bwMode="auto">
          <a:xfrm>
            <a:off x="3716338" y="1884363"/>
            <a:ext cx="1516062" cy="53657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21"/>
          <p:cNvSpPr>
            <a:spLocks/>
          </p:cNvSpPr>
          <p:nvPr/>
        </p:nvSpPr>
        <p:spPr bwMode="auto">
          <a:xfrm>
            <a:off x="5232400" y="1884363"/>
            <a:ext cx="762000" cy="53657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22"/>
          <p:cNvSpPr>
            <a:spLocks/>
          </p:cNvSpPr>
          <p:nvPr/>
        </p:nvSpPr>
        <p:spPr bwMode="auto">
          <a:xfrm>
            <a:off x="6000750" y="1884363"/>
            <a:ext cx="762000" cy="53657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23"/>
          <p:cNvSpPr>
            <a:spLocks/>
          </p:cNvSpPr>
          <p:nvPr/>
        </p:nvSpPr>
        <p:spPr bwMode="auto">
          <a:xfrm>
            <a:off x="6762750" y="1884363"/>
            <a:ext cx="762000" cy="53657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659868" y="1928133"/>
            <a:ext cx="57785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TW" sz="3200" dirty="0">
                <a:solidFill>
                  <a:srgbClr val="009A9A"/>
                </a:solidFill>
                <a:latin typeface="Times New Roman" pitchFamily="18" charset="0"/>
              </a:rPr>
              <a:t>6    10    13    5	  8	 3	2     11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r>
              <a:rPr lang="en-US" altLang="zh-TW" sz="3200" i="1" dirty="0" err="1">
                <a:solidFill>
                  <a:srgbClr val="009A9A"/>
                </a:solidFill>
                <a:latin typeface="Times New Roman" pitchFamily="18" charset="0"/>
              </a:rPr>
              <a:t>i</a:t>
            </a:r>
            <a:r>
              <a:rPr lang="en-US" altLang="zh-TW" sz="3200" i="1" dirty="0">
                <a:solidFill>
                  <a:srgbClr val="009A9A"/>
                </a:solidFill>
                <a:latin typeface="Times New Roman" pitchFamily="18" charset="0"/>
              </a:rPr>
              <a:t>      j	</a:t>
            </a:r>
            <a:endParaRPr lang="en-US" altLang="zh-TW" dirty="0"/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2189163" y="1871663"/>
            <a:ext cx="762000" cy="536575"/>
          </a:xfrm>
          <a:custGeom>
            <a:avLst/>
            <a:gdLst>
              <a:gd name="T0" fmla="*/ 0 w 1200"/>
              <a:gd name="T1" fmla="*/ 0 h 845"/>
              <a:gd name="T2" fmla="*/ 0 w 1200"/>
              <a:gd name="T3" fmla="*/ 845 h 845"/>
              <a:gd name="T4" fmla="*/ 1200 w 1200"/>
              <a:gd name="T5" fmla="*/ 845 h 845"/>
              <a:gd name="T6" fmla="*/ 1200 w 1200"/>
              <a:gd name="T7" fmla="*/ 0 h 845"/>
              <a:gd name="T8" fmla="*/ 0 w 1200"/>
              <a:gd name="T9" fmla="*/ 0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" h="845">
                <a:moveTo>
                  <a:pt x="0" y="0"/>
                </a:moveTo>
                <a:lnTo>
                  <a:pt x="0" y="845"/>
                </a:lnTo>
                <a:lnTo>
                  <a:pt x="1200" y="845"/>
                </a:lnTo>
                <a:lnTo>
                  <a:pt x="12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2957513" y="1871663"/>
            <a:ext cx="762000" cy="536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10"/>
          <p:cNvSpPr>
            <a:spLocks/>
          </p:cNvSpPr>
          <p:nvPr/>
        </p:nvSpPr>
        <p:spPr bwMode="auto">
          <a:xfrm>
            <a:off x="3716338" y="1871662"/>
            <a:ext cx="762000" cy="536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4470400" y="1871663"/>
            <a:ext cx="762000" cy="536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235575" y="1871663"/>
            <a:ext cx="762000" cy="536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003925" y="1871663"/>
            <a:ext cx="762000" cy="536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15"/>
          <p:cNvSpPr>
            <a:spLocks/>
          </p:cNvSpPr>
          <p:nvPr/>
        </p:nvSpPr>
        <p:spPr bwMode="auto">
          <a:xfrm>
            <a:off x="6762750" y="1884363"/>
            <a:ext cx="762000" cy="536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22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C99751F-9EDB-4F4C-A28C-1767AE07C390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划分举例</a:t>
            </a:r>
            <a:endParaRPr lang="zh-CN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00213"/>
            <a:ext cx="655320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8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CD72CF0-0232-4255-99C0-DF836AA6774B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划分举例</a:t>
            </a:r>
            <a:endParaRPr lang="zh-CN" altLang="en-US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00213"/>
            <a:ext cx="6337300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42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8AC91EE-4280-47CD-9EE3-B7C6D3AC2683}" type="datetime1">
              <a:rPr lang="en-US" altLang="zh-CN" smtClean="0"/>
              <a:t>11/21/2020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快速排序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划分举例</a:t>
            </a:r>
            <a:endParaRPr lang="zh-CN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847850"/>
            <a:ext cx="6553200" cy="21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43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5659</TotalTime>
  <Words>1530</Words>
  <Application>Microsoft Office PowerPoint</Application>
  <PresentationFormat>全屏显示(4:3)</PresentationFormat>
  <Paragraphs>366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MS Gothic</vt:lpstr>
      <vt:lpstr>新細明體</vt:lpstr>
      <vt:lpstr>TimesNewRoman</vt:lpstr>
      <vt:lpstr>仿宋</vt:lpstr>
      <vt:lpstr>黑体</vt:lpstr>
      <vt:lpstr>宋体</vt:lpstr>
      <vt:lpstr>Arial</vt:lpstr>
      <vt:lpstr>Calibri</vt:lpstr>
      <vt:lpstr>Symbol</vt:lpstr>
      <vt:lpstr>Times New Roman</vt:lpstr>
      <vt:lpstr>Office 主题</vt:lpstr>
      <vt:lpstr>算法分析与设计</vt:lpstr>
      <vt:lpstr>快速排序</vt:lpstr>
      <vt:lpstr>分而治之</vt:lpstr>
      <vt:lpstr>划分函数</vt:lpstr>
      <vt:lpstr>循环不变式</vt:lpstr>
      <vt:lpstr>划分举例</vt:lpstr>
      <vt:lpstr>划分举例</vt:lpstr>
      <vt:lpstr>划分举例</vt:lpstr>
      <vt:lpstr>划分举例</vt:lpstr>
      <vt:lpstr>划分举例</vt:lpstr>
      <vt:lpstr>划分举例</vt:lpstr>
      <vt:lpstr>划分举例</vt:lpstr>
      <vt:lpstr>划分举例</vt:lpstr>
      <vt:lpstr>划分举例</vt:lpstr>
      <vt:lpstr>划分举例</vt:lpstr>
      <vt:lpstr>划分举例</vt:lpstr>
      <vt:lpstr>划分举例</vt:lpstr>
      <vt:lpstr>快速排序的伪代码</vt:lpstr>
      <vt:lpstr>快速排序分析</vt:lpstr>
      <vt:lpstr>最坏情况下的快速排序</vt:lpstr>
      <vt:lpstr>最坏情况下的递归树</vt:lpstr>
      <vt:lpstr>最坏情况下的递归树</vt:lpstr>
      <vt:lpstr>最坏情况下的递归树</vt:lpstr>
      <vt:lpstr>最坏情况下的递归树</vt:lpstr>
      <vt:lpstr>最坏情况下的递归树</vt:lpstr>
      <vt:lpstr>最坏情况下的递归树</vt:lpstr>
      <vt:lpstr>最坏情况下的递归树</vt:lpstr>
      <vt:lpstr>最好情况分析</vt:lpstr>
      <vt:lpstr>“几乎最好” 情况的分析</vt:lpstr>
      <vt:lpstr>“几乎最好” 情况的分析</vt:lpstr>
      <vt:lpstr>“几乎最好” 情况的分析</vt:lpstr>
      <vt:lpstr>“几乎最好” 情况的分析</vt:lpstr>
      <vt:lpstr>“几乎最好” 情况的分析</vt:lpstr>
      <vt:lpstr>更多的想象</vt:lpstr>
      <vt:lpstr>随机快速排序</vt:lpstr>
      <vt:lpstr>随机快速排序分析</vt:lpstr>
      <vt:lpstr>分析 (继续)</vt:lpstr>
      <vt:lpstr>计算期望</vt:lpstr>
      <vt:lpstr>计算期望</vt:lpstr>
      <vt:lpstr>计算期望</vt:lpstr>
      <vt:lpstr>计算期望</vt:lpstr>
      <vt:lpstr>计算期望</vt:lpstr>
      <vt:lpstr>Hairy 递归</vt:lpstr>
      <vt:lpstr>替代法</vt:lpstr>
      <vt:lpstr>替代法</vt:lpstr>
      <vt:lpstr>替代法</vt:lpstr>
      <vt:lpstr>替代法</vt:lpstr>
      <vt:lpstr>实践中的快速排序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GQ</dc:creator>
  <cp:lastModifiedBy>GQ</cp:lastModifiedBy>
  <cp:revision>598</cp:revision>
  <cp:lastPrinted>2012-11-20T01:52:54Z</cp:lastPrinted>
  <dcterms:created xsi:type="dcterms:W3CDTF">2012-10-13T08:41:11Z</dcterms:created>
  <dcterms:modified xsi:type="dcterms:W3CDTF">2020-11-21T03:27:52Z</dcterms:modified>
</cp:coreProperties>
</file>