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290" r:id="rId4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137AC-5CC1-41FA-8ED9-D2904622DA9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2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07A6C-AE89-4FF0-8A20-F578EC64E60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DB3F6-1880-4BC0-A48B-8BB1A0911390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91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DD045-8F41-4168-8EC8-5A817B6949B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4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4C2A9-DD82-483E-89DA-58FA99C280A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5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EAB9-C0E3-4079-A6B3-966891407BA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F7AC7-0951-439B-95C0-432B4EB752D4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95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CA993-1AF1-429C-8EE0-2C17E0C882D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6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1DBAC-F032-49B1-9F05-D5F3D6CB2436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13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489C0-AE5A-47F7-B5A5-E5EBB511378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4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A25C3-7F2F-4BB6-8809-6304298FB78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96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809C8-4801-4523-8DA1-79C318F7E7E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8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AC891-4178-456A-9AAA-B84C5411BA0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08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738D2-38D9-4718-8AB4-2CDA82A2F7B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49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0FA4C-E88D-488A-85F6-147A6DFEB28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4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75953-470E-4349-A3DB-89794A47B7F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15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BE0E7-74C3-45D3-A461-6FB0CDD18A1B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14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1BD46-E6CB-4D9E-8885-26D98D42EE0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81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FB152-5FA0-4C3F-9065-957B08E47756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64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9B327-C10A-42E5-BDF8-6E70831CB2F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63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AD098-E77A-4689-BFFA-E6B3D491474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7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0F1A8-0BF7-449E-AA58-BF88685FD81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81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CEC3F-554B-4575-8CEE-EE2553EB23B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89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0B849-B099-4D4B-88EB-AEB586A62C6E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21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B7377-148C-4576-B6E5-048A289D5D46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01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F76CF-283D-4E59-97CF-D943A38588A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24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A9FFE-3AF0-48CD-8ADE-ECA3C0145303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56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90654-6508-47E7-9FB0-CC17ADA166D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17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460D6-2647-4371-93E3-BB39A61459F9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4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10767-A36E-4973-8DB5-6D07023D72A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73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5E236-097E-4E45-B191-FD8F3074A97B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43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FCD4D-E0CE-454B-A408-66EED4B5E42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4FA80-0309-4CE5-8D0E-0BB5AAFBBE68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26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B76CA-DFAA-4251-9631-77B0BFFD3CE4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230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2A086-38F7-4408-8E4D-9F614F07D541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97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B883C-F789-4BD4-AA71-0D0943686D41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17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80357-526A-4C65-A67E-027C72A628E1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9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B7C4D-2194-41E0-8BB1-2FF92400ACBE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85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1F791-822B-4254-B81C-CB04CBA38A55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11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D28F1-C1F4-4119-8E10-D9B519756598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03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AB510-D3D5-4EA2-839C-FE21B1808F56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5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9944-45B1-4BAF-B815-203D76E46A9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8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0CCB6-F62B-4990-9D3A-9A257247930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0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13273-A8A5-4FBF-A8A6-7D4C75847E0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1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3EF66-58FA-457D-8C38-94016E67A19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3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5250F-FA3E-4118-B70E-B229C9B8966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0DC317-134D-4C89-9492-4296E75FDFBE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18C76C-B16E-4812-860A-299115D53F53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C40815-C87A-4C6D-80D7-FAB5951A1019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386013" cy="476250"/>
          </a:xfrm>
        </p:spPr>
        <p:txBody>
          <a:bodyPr/>
          <a:lstStyle>
            <a:lvl1pPr>
              <a:defRPr/>
            </a:lvl1pPr>
          </a:lstStyle>
          <a:p>
            <a:fld id="{F41304AF-453F-47D8-BFEF-947EEE6C486C}" type="datetime1">
              <a:rPr lang="en-US" altLang="zh-CN" smtClean="0"/>
              <a:t>11/24/2020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43213" y="6245225"/>
            <a:ext cx="43926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L5.</a:t>
            </a:r>
            <a:fld id="{B9DD23AE-59B8-4140-961D-118E6855A7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6F115E-D281-4714-849A-A2C3D85E8151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AB5953-EA5D-4C60-9546-6693855A160A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B33AED-6243-4F45-9C40-182AB14E53EB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A0B02-8B6F-44A7-A6C1-ACF67E3B54D9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4493D3-DA60-45EB-A456-68B8C02C7EF0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544EE2-176B-4A58-8CA1-623F9C4D983B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804D-B00C-4289-B0FF-39B055629BEA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234C01-FC89-4DA5-A911-2D610BE490F7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702C0B-6417-4401-A632-4884745A674B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2020年11月24日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第四章 线性时间排序</a:t>
            </a:r>
            <a:br>
              <a:rPr lang="en-US" altLang="zh-CN" sz="3200" b="1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87450" y="1916113"/>
            <a:ext cx="64801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kumimoji="1" lang="en-US" altLang="zh-TW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在最差情况下，任何一种比较排序至少需要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i="1" dirty="0" err="1">
                <a:latin typeface="Times New Roman" pitchFamily="18" charset="0"/>
                <a:cs typeface="Times New Roman" pitchFamily="18" charset="0"/>
              </a:rPr>
              <a:t>nlgn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比较操作。这是比较操作所获的信息有限所导致的。从这个意义上讲，堆排序和合并排序是渐进最佳的比较排序算法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20694"/>
            <a:ext cx="6191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6668F26-DE6F-4AF9-9802-680C1D6CB897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比较排序的下界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27088" y="1916113"/>
            <a:ext cx="756126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计数排序</a:t>
            </a:r>
            <a:r>
              <a:rPr kumimoji="1" lang="en-US" altLang="zh-TW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各项之间不进行比较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kumimoji="1"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b="1" i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输入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]∈{1, 2, …,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b="1" i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输出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有序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b="1" i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辅助存储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[1 . .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815F5C8-8443-4F82-8CB3-D8F50B23CDC2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线性时间排序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827534" y="1365795"/>
            <a:ext cx="792093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k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←0</a:t>
            </a:r>
          </a:p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+ 1 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=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←2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k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+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–1]    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≤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 i="1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downto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B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]]] ←A[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</a:t>
            </a:r>
          </a:p>
          <a:p>
            <a:pPr lvl="1" eaLnBrk="1" hangingPunct="1"/>
            <a:r>
              <a:rPr kumimoji="1" lang="en-US" altLang="zh-TW" sz="2800" i="1">
                <a:latin typeface="Times New Roman" pitchFamily="18" charset="0"/>
              </a:rPr>
              <a:t>            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–1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A667E7-CCD3-4214-B7CC-28D9C3050476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计数排序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8718550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27F3990-30B6-4D67-917C-A17380EBA075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计数排序举例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583613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68313" y="4508500"/>
            <a:ext cx="2519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k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←0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6DB45F1-C628-4846-A101-FB3A938266B3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557338"/>
            <a:ext cx="8539163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95288" y="4652963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+ 1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=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15D0BFC-F695-4D1A-A5BA-87A46AA0B87A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95288" y="4652963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+ 1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=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28775"/>
            <a:ext cx="8628063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6562F68-0106-4E35-B598-999545B4AB48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95288" y="4652963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+ 1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=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46238"/>
            <a:ext cx="8629650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FA23735-7D5A-492A-94DF-C1C7A1316B1A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95288" y="4652963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+ 1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=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7338"/>
            <a:ext cx="8583613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D9C96D4-5C76-4C23-8093-E57B676B9C12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95288" y="4652963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←1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+ 1 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=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628775"/>
            <a:ext cx="84042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102F9E0-90EB-4010-B444-AAAE303AAC1A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192872" y="1196752"/>
            <a:ext cx="73440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dirty="0">
                <a:latin typeface="宋体" charset="-122"/>
                <a:ea typeface="宋体" charset="-122"/>
              </a:rPr>
              <a:t>至今为止，我们见过的排序都是</a:t>
            </a:r>
            <a:r>
              <a:rPr kumimoji="1" lang="en-US" altLang="zh-CN" sz="24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400" b="1" i="1" dirty="0">
                <a:solidFill>
                  <a:srgbClr val="F60000"/>
                </a:solidFill>
                <a:latin typeface="宋体" charset="-122"/>
                <a:ea typeface="宋体" charset="-122"/>
              </a:rPr>
              <a:t>比较排序</a:t>
            </a:r>
            <a:r>
              <a:rPr kumimoji="1" lang="zh-TW" altLang="en-US" sz="2400" b="1" i="1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en-US" altLang="zh-CN" sz="2400" b="1" i="1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: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仅仅使用比较来比较各项的相对顺序</a:t>
            </a:r>
            <a:r>
              <a:rPr kumimoji="1" lang="en-US" altLang="zh-CN" sz="24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264309" y="2236564"/>
            <a:ext cx="6663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4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比如：插入排序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,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合并排序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,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快速排序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,</a:t>
            </a:r>
            <a:r>
              <a:rPr kumimoji="1" lang="en-US" altLang="zh-CN" sz="24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堆排序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210870" y="2917350"/>
            <a:ext cx="7609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dirty="0">
                <a:latin typeface="宋体" charset="-122"/>
                <a:ea typeface="宋体" charset="-122"/>
              </a:rPr>
              <a:t>我们见过的比较排序的最好的最坏运行时间是</a:t>
            </a:r>
            <a:r>
              <a:rPr kumimoji="1" lang="en-US" altLang="zh-TW" sz="2400" i="1" dirty="0">
                <a:solidFill>
                  <a:srgbClr val="008683"/>
                </a:solidFill>
                <a:latin typeface="宋体" charset="-122"/>
                <a:ea typeface="宋体" charset="-122"/>
              </a:rPr>
              <a:t>O</a:t>
            </a:r>
            <a:r>
              <a:rPr kumimoji="1" lang="en-US" altLang="zh-TW" sz="2400" dirty="0">
                <a:solidFill>
                  <a:srgbClr val="008683"/>
                </a:solidFill>
                <a:latin typeface="宋体" charset="-122"/>
                <a:ea typeface="宋体" charset="-122"/>
              </a:rPr>
              <a:t>(</a:t>
            </a:r>
            <a:r>
              <a:rPr kumimoji="1" lang="en-US" altLang="zh-TW" sz="2400" i="1" dirty="0" err="1">
                <a:solidFill>
                  <a:srgbClr val="008683"/>
                </a:solidFill>
                <a:latin typeface="宋体" charset="-122"/>
                <a:ea typeface="宋体" charset="-122"/>
              </a:rPr>
              <a:t>n</a:t>
            </a:r>
            <a:r>
              <a:rPr kumimoji="1" lang="en-US" altLang="zh-TW" sz="2400" dirty="0" err="1">
                <a:solidFill>
                  <a:srgbClr val="008683"/>
                </a:solidFill>
                <a:latin typeface="宋体" charset="-122"/>
                <a:ea typeface="宋体" charset="-122"/>
              </a:rPr>
              <a:t>lg</a:t>
            </a:r>
            <a:r>
              <a:rPr kumimoji="1" lang="en-US" altLang="zh-TW" sz="2400" i="1" dirty="0" err="1">
                <a:solidFill>
                  <a:srgbClr val="008683"/>
                </a:solidFill>
                <a:latin typeface="宋体" charset="-122"/>
                <a:ea typeface="宋体" charset="-122"/>
              </a:rPr>
              <a:t>n</a:t>
            </a:r>
            <a:r>
              <a:rPr kumimoji="1" lang="en-US" altLang="zh-TW" sz="2400" dirty="0">
                <a:solidFill>
                  <a:srgbClr val="008683"/>
                </a:solidFill>
                <a:latin typeface="宋体" charset="-122"/>
                <a:ea typeface="宋体" charset="-122"/>
              </a:rPr>
              <a:t>)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264309" y="3832302"/>
            <a:ext cx="55675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b="1" i="1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400" b="1" i="1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400" b="1" i="1" dirty="0">
                <a:solidFill>
                  <a:srgbClr val="008683"/>
                </a:solidFill>
                <a:latin typeface="宋体" charset="-122"/>
                <a:ea typeface="宋体" charset="-122"/>
              </a:rPr>
              <a:t>O</a:t>
            </a:r>
            <a:r>
              <a:rPr kumimoji="1" lang="en-US" altLang="zh-TW" sz="2400" b="1" dirty="0">
                <a:solidFill>
                  <a:srgbClr val="008683"/>
                </a:solidFill>
                <a:latin typeface="宋体" charset="-122"/>
                <a:ea typeface="宋体" charset="-122"/>
              </a:rPr>
              <a:t>(</a:t>
            </a:r>
            <a:r>
              <a:rPr kumimoji="1" lang="en-US" altLang="zh-TW" sz="2400" b="1" i="1" dirty="0" err="1">
                <a:solidFill>
                  <a:srgbClr val="008683"/>
                </a:solidFill>
                <a:latin typeface="宋体" charset="-122"/>
                <a:ea typeface="宋体" charset="-122"/>
              </a:rPr>
              <a:t>nlgn</a:t>
            </a:r>
            <a:r>
              <a:rPr kumimoji="1" lang="en-US" altLang="zh-TW" sz="2400" b="1" dirty="0">
                <a:solidFill>
                  <a:srgbClr val="008683"/>
                </a:solidFill>
                <a:latin typeface="宋体" charset="-122"/>
                <a:ea typeface="宋体" charset="-122"/>
              </a:rPr>
              <a:t>)</a:t>
            </a:r>
            <a:r>
              <a:rPr kumimoji="1" lang="zh-CN" altLang="en-US" sz="2400" b="1" i="1" dirty="0">
                <a:latin typeface="宋体" charset="-122"/>
                <a:ea typeface="宋体" charset="-122"/>
              </a:rPr>
              <a:t>是不是我们能做到的极限</a:t>
            </a:r>
            <a:r>
              <a:rPr kumimoji="1" lang="en-US" altLang="zh-TW" sz="2400" b="1" i="1" dirty="0">
                <a:latin typeface="宋体" charset="-122"/>
                <a:ea typeface="宋体" charset="-122"/>
              </a:rPr>
              <a:t>?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210870" y="4530733"/>
            <a:ext cx="76302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b="1" i="1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en-US" altLang="zh-TW" sz="2400" b="1" i="1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zh-CN" altLang="en-US" sz="2400" b="1" i="1" dirty="0">
                <a:solidFill>
                  <a:srgbClr val="F60000"/>
                </a:solidFill>
                <a:latin typeface="宋体" charset="-122"/>
                <a:ea typeface="宋体" charset="-122"/>
              </a:rPr>
              <a:t>决策树</a:t>
            </a:r>
            <a:r>
              <a:rPr kumimoji="1" lang="en-US" altLang="zh-CN" sz="2400" b="1" i="1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可以帮助我们回答这个问题</a:t>
            </a:r>
            <a:r>
              <a:rPr kumimoji="1" lang="en-US" altLang="zh-CN" sz="24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. </a:t>
            </a:r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排序可以做到多快？</a:t>
            </a:r>
            <a:endParaRPr kumimoji="1" lang="zh-TW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A064761-58BD-47BA-9301-C98F7CEDDF7E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95288" y="4652963"/>
            <a:ext cx="7488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←2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k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+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–1] 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≤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5391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2A0654E-ECF3-4D14-98D1-1FD03332F0AE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3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95288" y="4652963"/>
            <a:ext cx="7488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←2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k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+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–1] 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≤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00213"/>
            <a:ext cx="85836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C212621-4267-4EA7-B075-CDF511CAEF48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3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95288" y="4652963"/>
            <a:ext cx="7488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←2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to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k</a:t>
            </a:r>
            <a:endParaRPr kumimoji="1" lang="en-US" altLang="zh-TW" sz="2800">
              <a:solidFill>
                <a:srgbClr val="008683"/>
              </a:solidFill>
              <a:latin typeface="Times New Roman" pitchFamily="18" charset="0"/>
            </a:endParaRP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+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–1]  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⊳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 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 = |{key ≤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i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}|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700213"/>
            <a:ext cx="8674100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466DE85-D168-41EC-B173-1967967679F5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3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700213"/>
            <a:ext cx="8493125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8313" y="4581525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 i="1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downto</a:t>
            </a:r>
            <a:r>
              <a:rPr kumimoji="1" lang="en-US" altLang="zh-TW" sz="2800" b="1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B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]]] ←A[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</a:t>
            </a:r>
          </a:p>
          <a:p>
            <a:pPr lvl="1" eaLnBrk="1" hangingPunct="1"/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         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–1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ECB0D91-499C-4577-BC27-A523DD719D76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4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68313" y="4581525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 i="1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downto</a:t>
            </a:r>
            <a:r>
              <a:rPr kumimoji="1" lang="en-US" altLang="zh-TW" sz="2800" b="1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B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]]] ←A[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</a:t>
            </a:r>
          </a:p>
          <a:p>
            <a:pPr lvl="1" eaLnBrk="1" hangingPunct="1"/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         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–1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00213"/>
            <a:ext cx="87645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BF205B2-7D09-4F69-BFB9-561E1578C97E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4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8313" y="4581525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 i="1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downto</a:t>
            </a:r>
            <a:r>
              <a:rPr kumimoji="1" lang="en-US" altLang="zh-TW" sz="2800" b="1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B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]]] ←A[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</a:t>
            </a:r>
          </a:p>
          <a:p>
            <a:pPr lvl="1" eaLnBrk="1" hangingPunct="1"/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         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–1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773238"/>
            <a:ext cx="8539163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EB41CD-10A5-4B4B-AE94-F8857A8D0CF1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4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68313" y="4581525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 i="1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downto</a:t>
            </a:r>
            <a:r>
              <a:rPr kumimoji="1" lang="en-US" altLang="zh-TW" sz="2800" b="1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B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]]] ←A[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</a:t>
            </a:r>
          </a:p>
          <a:p>
            <a:pPr lvl="1" eaLnBrk="1" hangingPunct="1"/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         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–1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628775"/>
            <a:ext cx="8853487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99A443A-ED4A-4C2F-94D8-B59F495F23AE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4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8313" y="4581525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Times New Roman" pitchFamily="18" charset="0"/>
              </a:rPr>
              <a:t>for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 i="1">
                <a:latin typeface="Times New Roman" pitchFamily="18" charset="0"/>
              </a:rPr>
              <a:t> </a:t>
            </a:r>
            <a:r>
              <a:rPr kumimoji="1" lang="en-US" altLang="zh-TW" sz="2800" b="1">
                <a:latin typeface="Times New Roman" pitchFamily="18" charset="0"/>
              </a:rPr>
              <a:t>downto</a:t>
            </a:r>
            <a:r>
              <a:rPr kumimoji="1" lang="en-US" altLang="zh-TW" sz="2800" b="1">
                <a:solidFill>
                  <a:srgbClr val="008683"/>
                </a:solidFill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1</a:t>
            </a:r>
          </a:p>
          <a:p>
            <a:pPr lvl="1" eaLnBrk="1" hangingPunct="1"/>
            <a:r>
              <a:rPr kumimoji="1" lang="en-US" altLang="zh-TW" sz="2800" b="1">
                <a:latin typeface="Times New Roman" pitchFamily="18" charset="0"/>
              </a:rPr>
              <a:t>    do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B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]]] ←A[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</a:t>
            </a:r>
          </a:p>
          <a:p>
            <a:pPr lvl="1" eaLnBrk="1" hangingPunct="1"/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         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←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C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A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[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j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]] –1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700213"/>
            <a:ext cx="8718550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E4CF016-4FA4-42A4-BD4C-3D09F1F51A84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循环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4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6840537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419475" y="13414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for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419475" y="22050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for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419475" y="404018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for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419475" y="31035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for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643438" y="13414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to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643438" y="22050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to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643438" y="31035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to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786313" y="4040188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downto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779838" y="17367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do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779838" y="44005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do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779838" y="35369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do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779838" y="25654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</a:rPr>
              <a:t>do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40AA-EFA4-4019-9796-0AF0D0F059B1}" type="datetime1">
              <a:rPr lang="en-US" altLang="zh-CN" smtClean="0"/>
              <a:t>11/24/2020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</a:p>
        </p:txBody>
      </p:sp>
      <p:sp>
        <p:nvSpPr>
          <p:cNvPr id="22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分析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00113" y="1916113"/>
            <a:ext cx="7272337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>
                <a:latin typeface="Times New Roman" pitchFamily="18" charset="0"/>
                <a:ea typeface="宋体" charset="-122"/>
              </a:rPr>
              <a:t>如果</a:t>
            </a:r>
            <a:r>
              <a:rPr kumimoji="1" lang="zh-TW" altLang="en-US" sz="2800">
                <a:latin typeface="Times New Roman" pitchFamily="18" charset="0"/>
              </a:rPr>
              <a:t>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k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= 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O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(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)</a:t>
            </a:r>
            <a:r>
              <a:rPr kumimoji="1" lang="en-US" altLang="zh-TW" sz="2800">
                <a:latin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</a:rPr>
              <a:t>那么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计数</a:t>
            </a:r>
            <a:r>
              <a:rPr kumimoji="1" lang="zh-CN" altLang="en-US" sz="2800">
                <a:latin typeface="Times New Roman" pitchFamily="18" charset="0"/>
              </a:rPr>
              <a:t>排序用的时间为</a:t>
            </a:r>
            <a:r>
              <a:rPr kumimoji="1" lang="zh-TW" altLang="en-US" sz="2800">
                <a:latin typeface="Times New Roman" pitchFamily="18" charset="0"/>
              </a:rPr>
              <a:t>      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(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)</a:t>
            </a:r>
            <a:r>
              <a:rPr kumimoji="1" lang="en-US" altLang="zh-TW" sz="2800">
                <a:latin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>
                <a:solidFill>
                  <a:srgbClr val="FF0000"/>
                </a:solidFill>
                <a:latin typeface="Times New Roman" pitchFamily="18" charset="0"/>
              </a:rPr>
              <a:t>•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但是</a:t>
            </a:r>
            <a:r>
              <a:rPr kumimoji="1" lang="en-US" altLang="zh-TW" sz="2800">
                <a:latin typeface="Times New Roman" pitchFamily="18" charset="0"/>
                <a:ea typeface="宋体" charset="-122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排序的时间是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Ω(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lg</a:t>
            </a:r>
            <a:r>
              <a:rPr kumimoji="1" lang="en-US" altLang="zh-TW" sz="2800" i="1">
                <a:solidFill>
                  <a:srgbClr val="008683"/>
                </a:solidFill>
                <a:latin typeface="Times New Roman" pitchFamily="18" charset="0"/>
              </a:rPr>
              <a:t>n</a:t>
            </a:r>
            <a:r>
              <a:rPr kumimoji="1" lang="en-US" altLang="zh-TW" sz="2800">
                <a:solidFill>
                  <a:srgbClr val="008683"/>
                </a:solidFill>
                <a:latin typeface="Times New Roman" pitchFamily="18" charset="0"/>
              </a:rPr>
              <a:t>)</a:t>
            </a:r>
            <a:r>
              <a:rPr kumimoji="1" lang="en-US" altLang="zh-TW" sz="2800">
                <a:latin typeface="Times New Roman" pitchFamily="18" charset="0"/>
              </a:rPr>
              <a:t>!</a:t>
            </a:r>
          </a:p>
          <a:p>
            <a:pPr eaLnBrk="1" hangingPunct="1"/>
            <a:r>
              <a:rPr kumimoji="1" lang="en-US" altLang="zh-TW" sz="2800">
                <a:solidFill>
                  <a:srgbClr val="FF0000"/>
                </a:solidFill>
                <a:latin typeface="Times New Roman" pitchFamily="18" charset="0"/>
              </a:rPr>
              <a:t>•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问题出在什么地方</a:t>
            </a:r>
            <a:r>
              <a:rPr kumimoji="1" lang="en-US" altLang="zh-TW" sz="2800">
                <a:latin typeface="Times New Roman" pitchFamily="18" charset="0"/>
              </a:rPr>
              <a:t>?</a:t>
            </a:r>
          </a:p>
          <a:p>
            <a:pPr eaLnBrk="1" hangingPunct="1"/>
            <a:r>
              <a:rPr kumimoji="1" lang="zh-CN" altLang="en-US" sz="2800" b="1">
                <a:solidFill>
                  <a:srgbClr val="F60000"/>
                </a:solidFill>
                <a:latin typeface="Times New Roman" pitchFamily="18" charset="0"/>
                <a:ea typeface="宋体" charset="-122"/>
              </a:rPr>
              <a:t>答案</a:t>
            </a:r>
            <a:r>
              <a:rPr kumimoji="1" lang="en-US" altLang="zh-TW" sz="2800" b="1">
                <a:solidFill>
                  <a:srgbClr val="F60000"/>
                </a:solidFill>
                <a:latin typeface="Times New Roman" pitchFamily="18" charset="0"/>
              </a:rPr>
              <a:t>:</a:t>
            </a:r>
            <a:endParaRPr kumimoji="1" lang="en-US" altLang="zh-TW" sz="2800">
              <a:solidFill>
                <a:srgbClr val="F60000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Times New Roman" pitchFamily="18" charset="0"/>
              </a:rPr>
              <a:t>•</a:t>
            </a:r>
            <a:r>
              <a:rPr kumimoji="1" lang="zh-CN" altLang="en-US" sz="2800" b="1" i="1">
                <a:solidFill>
                  <a:srgbClr val="F60000"/>
                </a:solidFill>
                <a:latin typeface="Times New Roman" pitchFamily="18" charset="0"/>
                <a:ea typeface="宋体" charset="-122"/>
              </a:rPr>
              <a:t>比较排序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的时间是</a:t>
            </a:r>
            <a:r>
              <a:rPr kumimoji="1" lang="zh-TW" altLang="en-US" sz="2800">
                <a:latin typeface="Times New Roman" pitchFamily="18" charset="0"/>
              </a:rPr>
              <a:t> </a:t>
            </a:r>
            <a:r>
              <a:rPr kumimoji="1" lang="en-US" altLang="zh-TW" sz="2800">
                <a:solidFill>
                  <a:srgbClr val="00928F"/>
                </a:solidFill>
                <a:latin typeface="Times New Roman" pitchFamily="18" charset="0"/>
              </a:rPr>
              <a:t>Ω(</a:t>
            </a:r>
            <a:r>
              <a:rPr kumimoji="1" lang="en-US" altLang="zh-TW" sz="2800" i="1">
                <a:solidFill>
                  <a:srgbClr val="00928F"/>
                </a:solidFill>
                <a:latin typeface="Times New Roman" pitchFamily="18" charset="0"/>
              </a:rPr>
              <a:t>n</a:t>
            </a:r>
            <a:r>
              <a:rPr kumimoji="1" lang="en-US" altLang="zh-TW" sz="2800">
                <a:solidFill>
                  <a:srgbClr val="00928F"/>
                </a:solidFill>
                <a:latin typeface="Times New Roman" pitchFamily="18" charset="0"/>
              </a:rPr>
              <a:t>lg</a:t>
            </a:r>
            <a:r>
              <a:rPr kumimoji="1" lang="en-US" altLang="zh-TW" sz="2800" i="1">
                <a:solidFill>
                  <a:srgbClr val="00928F"/>
                </a:solidFill>
                <a:latin typeface="Times New Roman" pitchFamily="18" charset="0"/>
              </a:rPr>
              <a:t>n</a:t>
            </a:r>
            <a:r>
              <a:rPr kumimoji="1" lang="en-US" altLang="zh-TW" sz="2800">
                <a:solidFill>
                  <a:srgbClr val="00928F"/>
                </a:solidFill>
                <a:latin typeface="Times New Roman" pitchFamily="18" charset="0"/>
              </a:rPr>
              <a:t>)</a:t>
            </a:r>
            <a:r>
              <a:rPr kumimoji="1" lang="en-US" altLang="zh-TW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TW" sz="2800">
                <a:latin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Times New Roman" pitchFamily="18" charset="0"/>
              </a:rPr>
              <a:t>•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计数排序不是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 b="1" i="1">
                <a:solidFill>
                  <a:srgbClr val="F60000"/>
                </a:solidFill>
                <a:latin typeface="Times New Roman" pitchFamily="18" charset="0"/>
                <a:ea typeface="宋体" charset="-122"/>
              </a:rPr>
              <a:t>比较排序</a:t>
            </a:r>
            <a:r>
              <a:rPr kumimoji="1" lang="en-US" altLang="zh-TW" sz="2800">
                <a:latin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Times New Roman" pitchFamily="18" charset="0"/>
              </a:rPr>
              <a:t>•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实际上</a:t>
            </a:r>
            <a:r>
              <a:rPr kumimoji="1" lang="en-US" altLang="zh-TW" sz="2800">
                <a:latin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各项之间根本没有比较</a:t>
            </a:r>
            <a:r>
              <a:rPr kumimoji="1" lang="en-US" altLang="zh-TW" sz="2800">
                <a:latin typeface="Times New Roman" pitchFamily="18" charset="0"/>
              </a:rPr>
              <a:t>!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2060575"/>
            <a:ext cx="349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A807B18-4CF8-4932-B060-F47FCC9215D9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运行时间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557338"/>
            <a:ext cx="56292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68313" y="1655763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排序</a:t>
            </a:r>
            <a:r>
              <a:rPr kumimoji="1" lang="en-US" altLang="zh-TW" sz="24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TW" sz="24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4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〉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755650" y="4437063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每个内部节点标识为</a:t>
            </a:r>
            <a:r>
              <a:rPr kumimoji="1" lang="zh-TW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TW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∈{1, 2,…,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左子树表示当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右子树表示当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FD542DD-AE05-42EE-B6BA-66F8B40B92E3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3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决策树举例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47813" y="1690688"/>
            <a:ext cx="6264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>
                <a:latin typeface="宋体" charset="-122"/>
                <a:ea typeface="宋体" charset="-122"/>
              </a:rPr>
              <a:t>计数排序是一种</a:t>
            </a:r>
            <a:r>
              <a:rPr kumimoji="1" lang="zh-CN" altLang="en-US" sz="2800" b="1" i="1">
                <a:solidFill>
                  <a:srgbClr val="F60000"/>
                </a:solidFill>
                <a:latin typeface="宋体" charset="-122"/>
                <a:ea typeface="宋体" charset="-122"/>
              </a:rPr>
              <a:t>稳定</a:t>
            </a:r>
            <a:r>
              <a:rPr kumimoji="1" lang="zh-CN" altLang="en-US" sz="2800">
                <a:latin typeface="宋体" charset="-122"/>
                <a:ea typeface="宋体" charset="-122"/>
              </a:rPr>
              <a:t>排序</a:t>
            </a:r>
            <a:r>
              <a:rPr kumimoji="1" lang="en-US" altLang="zh-TW" sz="2800">
                <a:latin typeface="宋体" charset="-122"/>
                <a:ea typeface="宋体" charset="-122"/>
              </a:rPr>
              <a:t>: </a:t>
            </a:r>
            <a:r>
              <a:rPr kumimoji="1" lang="zh-CN" altLang="en-US" sz="2800">
                <a:latin typeface="宋体" charset="-122"/>
                <a:ea typeface="宋体" charset="-122"/>
              </a:rPr>
              <a:t>它会保持相等的项的相对顺序</a:t>
            </a:r>
            <a:r>
              <a:rPr kumimoji="1" lang="en-US" altLang="zh-TW" sz="2800">
                <a:latin typeface="Times New Roman" pitchFamily="18" charset="0"/>
              </a:rPr>
              <a:t>.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781300"/>
            <a:ext cx="4713287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187450" y="5300663"/>
            <a:ext cx="7559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F6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F60000"/>
                </a:solidFill>
                <a:latin typeface="宋体" charset="-122"/>
                <a:ea typeface="宋体" charset="-122"/>
              </a:rPr>
              <a:t>练习</a:t>
            </a:r>
            <a:r>
              <a:rPr kumimoji="1" lang="en-US" altLang="zh-TW" sz="2800" b="1">
                <a:solidFill>
                  <a:srgbClr val="F60000"/>
                </a:solidFill>
                <a:latin typeface="宋体" charset="-122"/>
                <a:ea typeface="宋体" charset="-122"/>
              </a:rPr>
              <a:t>:</a:t>
            </a:r>
            <a:r>
              <a:rPr kumimoji="1" lang="zh-CN" altLang="en-US" sz="2800">
                <a:latin typeface="宋体" charset="-122"/>
                <a:ea typeface="宋体" charset="-122"/>
              </a:rPr>
              <a:t>哪种其他的排序有这种特征</a:t>
            </a:r>
            <a:r>
              <a:rPr kumimoji="1" lang="en-US" altLang="zh-TW" sz="2800">
                <a:latin typeface="宋体" charset="-122"/>
                <a:ea typeface="宋体" charset="-122"/>
              </a:rPr>
              <a:t>?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3A9E10B-459A-48AE-B216-EDD2C9748ADE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2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稳定排序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42988" y="1916113"/>
            <a:ext cx="66246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</a:rPr>
              <a:t>•</a:t>
            </a:r>
            <a:r>
              <a:rPr kumimoji="1" lang="en-US" altLang="zh-TW" sz="28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宋体" charset="-122"/>
                <a:ea typeface="宋体" charset="-122"/>
              </a:rPr>
              <a:t>发源</a:t>
            </a:r>
            <a:r>
              <a:rPr kumimoji="1" lang="zh-TW" altLang="en-US" sz="2800" b="1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 b="1" dirty="0">
                <a:latin typeface="宋体" charset="-122"/>
                <a:ea typeface="宋体" charset="-122"/>
              </a:rPr>
              <a:t>: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Herman Hollerith 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为</a:t>
            </a:r>
            <a:r>
              <a:rPr kumimoji="1" lang="zh-TW" altLang="en-US" sz="28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1890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年美国人口普查设计的卡</a:t>
            </a:r>
            <a:r>
              <a:rPr kumimoji="1" lang="zh-CN" altLang="en-US" sz="2800">
                <a:latin typeface="宋体" charset="-122"/>
                <a:ea typeface="宋体" charset="-122"/>
              </a:rPr>
              <a:t>排序机</a:t>
            </a:r>
            <a:endParaRPr kumimoji="1" lang="en-US" altLang="zh-TW" sz="2800" dirty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042988" y="2780928"/>
            <a:ext cx="6624637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一位一位的排序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Hollerith 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最初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(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不好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)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的想法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: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从最高位开始排序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好的想法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: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使用辅助的稳定排序方法从</a:t>
            </a:r>
            <a:r>
              <a:rPr kumimoji="1" lang="en-US" altLang="zh-CN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zh-CN" altLang="en-US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最低位开始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排序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CA6B57-D23A-40C4-B600-FC822ACEC3A2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6553200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B75BF3A-3F03-4DD0-914F-41683CCAD610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基数排序过程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341438"/>
            <a:ext cx="2782888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84213" y="1916113"/>
            <a:ext cx="45354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i="1" dirty="0">
                <a:latin typeface="Times New Roman" pitchFamily="18" charset="0"/>
                <a:cs typeface="Times New Roman" pitchFamily="18" charset="0"/>
              </a:rPr>
              <a:t>数位推导</a:t>
            </a:r>
            <a:endParaRPr kumimoji="1" lang="zh-TW" altLang="en-US" sz="28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假设数字已经按照其低阶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位排序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按照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位排序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3D93994-2B85-4560-80FB-C993C46380E4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基数排序的正确性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4213" y="1916113"/>
            <a:ext cx="467987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i="1" dirty="0">
                <a:latin typeface="Times New Roman" pitchFamily="18" charset="0"/>
                <a:cs typeface="Times New Roman" pitchFamily="18" charset="0"/>
              </a:rPr>
              <a:t>数位推导</a:t>
            </a:r>
            <a:endParaRPr kumimoji="1" lang="zh-TW" altLang="en-US" sz="28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假设数字已经按照其低阶</a:t>
            </a:r>
            <a:r>
              <a:rPr kumimoji="1" lang="en-US" altLang="zh-TW" sz="2800" i="1" dirty="0">
                <a:solidFill>
                  <a:srgbClr val="00B8B4"/>
                </a:solidFill>
                <a:latin typeface="Times New Roman" pitchFamily="18" charset="0"/>
                <a:cs typeface="Times New Roman" pitchFamily="18" charset="0"/>
              </a:rPr>
              <a:t>t–1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位排序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按照</a:t>
            </a:r>
            <a:r>
              <a:rPr kumimoji="1" lang="en-US" altLang="zh-TW" sz="2800" i="1" dirty="0">
                <a:solidFill>
                  <a:srgbClr val="00B8B4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位排序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TW" altLang="en-US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</a:t>
            </a:r>
            <a:r>
              <a:rPr kumimoji="1" lang="zh-TW" altLang="en-US" sz="12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两个在位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不同的数被正确排序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341438"/>
            <a:ext cx="2878138" cy="44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381CA13-5FD1-4444-8383-540813426758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基数排序的正确性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84213" y="1557338"/>
            <a:ext cx="48958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i="1" dirty="0">
                <a:latin typeface="Times New Roman" pitchFamily="18" charset="0"/>
                <a:cs typeface="Times New Roman" pitchFamily="18" charset="0"/>
              </a:rPr>
              <a:t>数位推导</a:t>
            </a:r>
            <a:endParaRPr kumimoji="1" lang="zh-TW" altLang="en-US" sz="28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假设数字已经按照其低阶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 –1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位排序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按照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位排序</a:t>
            </a:r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zh-TW" altLang="en-US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</a:t>
            </a:r>
            <a:r>
              <a:rPr kumimoji="1" lang="zh-TW" altLang="en-US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两个在位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不同的数被正确排序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TW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</a:t>
            </a:r>
            <a:r>
              <a:rPr kumimoji="1" lang="en-US" altLang="zh-TW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TW" altLang="zh-CN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两个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位相同的数保持与输入相同的次序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TW" altLang="en-US" sz="2400" dirty="0">
                <a:latin typeface="Times New Roman" pitchFamily="18" charset="0"/>
                <a:cs typeface="Times New Roman" pitchFamily="18" charset="0"/>
              </a:rPr>
              <a:t> ⇒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正确的顺序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kumimoji="1" lang="en-US" altLang="zh-TW" sz="2800" dirty="0">
              <a:solidFill>
                <a:srgbClr val="00868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484313"/>
            <a:ext cx="2778125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2F9467E-0C18-4FE0-B391-BC29FC2C126E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基数排序的正确性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84213" y="1624013"/>
            <a:ext cx="77755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假设使用计数排序作为辅助的稳定排序方法。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TW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比特字进行排序。</a:t>
            </a:r>
          </a:p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每个字可以看成有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个以</a:t>
            </a:r>
            <a:r>
              <a:rPr kumimoji="1" lang="en-US" altLang="zh-CN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i="1" baseline="30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为基的数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55650" y="3262313"/>
            <a:ext cx="250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F60000"/>
                </a:solidFill>
                <a:latin typeface="宋体" charset="-122"/>
                <a:ea typeface="宋体" charset="-122"/>
              </a:rPr>
              <a:t>例子</a:t>
            </a:r>
            <a:r>
              <a:rPr kumimoji="1" lang="en-US" altLang="zh-TW" sz="2800" b="1">
                <a:solidFill>
                  <a:srgbClr val="F60000"/>
                </a:solidFill>
                <a:latin typeface="宋体" charset="-122"/>
                <a:ea typeface="宋体" charset="-122"/>
              </a:rPr>
              <a:t>:</a:t>
            </a:r>
            <a:r>
              <a:rPr kumimoji="1" lang="en-US" altLang="zh-TW" sz="2800" b="1">
                <a:latin typeface="宋体" charset="-122"/>
                <a:ea typeface="宋体" charset="-122"/>
              </a:rPr>
              <a:t> </a:t>
            </a:r>
            <a:r>
              <a:rPr kumimoji="1" lang="en-US" altLang="zh-TW" sz="2800">
                <a:latin typeface="宋体" charset="-122"/>
                <a:ea typeface="宋体" charset="-122"/>
              </a:rPr>
              <a:t>32-</a:t>
            </a:r>
            <a:r>
              <a:rPr kumimoji="1" lang="zh-CN" altLang="en-US" sz="2800">
                <a:latin typeface="宋体" charset="-122"/>
                <a:ea typeface="宋体" charset="-122"/>
              </a:rPr>
              <a:t>位字</a:t>
            </a:r>
            <a:endParaRPr kumimoji="1" lang="zh-TW" altLang="en-US" sz="2800">
              <a:latin typeface="宋体" charset="-122"/>
              <a:ea typeface="宋体" charset="-122"/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924175"/>
            <a:ext cx="3633788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827088" y="3716338"/>
            <a:ext cx="6480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=8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⇒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=4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遍基于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800" baseline="30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位的计数排序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或者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=16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⇒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遍基于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aseline="30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位的计数排序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827088" y="5229225"/>
            <a:ext cx="554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i="1">
                <a:solidFill>
                  <a:srgbClr val="F60000"/>
                </a:solidFill>
                <a:latin typeface="宋体" charset="-122"/>
                <a:ea typeface="宋体" charset="-122"/>
              </a:rPr>
              <a:t>我们要作多少遍</a:t>
            </a:r>
            <a:r>
              <a:rPr kumimoji="1" lang="en-US" altLang="zh-TW" sz="2800" b="1" i="1">
                <a:solidFill>
                  <a:srgbClr val="F60000"/>
                </a:solidFill>
                <a:latin typeface="宋体" charset="-122"/>
                <a:ea typeface="宋体" charset="-122"/>
              </a:rPr>
              <a:t>?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B66C53C-B7D9-4AA7-9702-0E148EFC5717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基数排序分析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898525" y="1196752"/>
            <a:ext cx="71294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回忆</a:t>
            </a:r>
            <a:r>
              <a:rPr kumimoji="1" lang="en-US" altLang="zh-TW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计数排序使用   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的时间对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个范围在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的数进行排序。</a:t>
            </a:r>
            <a:endParaRPr kumimoji="1" lang="zh-TW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如果每个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位字分成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比特份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每遍计数排序花费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+ 2</a:t>
            </a:r>
            <a:r>
              <a:rPr kumimoji="1" lang="en-US" altLang="zh-TW" sz="2800" i="1" baseline="30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因为有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遍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我们有</a:t>
            </a:r>
            <a:endParaRPr kumimoji="1"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565177"/>
            <a:ext cx="349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269777"/>
            <a:ext cx="349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85902"/>
            <a:ext cx="38163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98525" y="4289202"/>
            <a:ext cx="69119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选择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使得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最小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增加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意味着更少的遍数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但是因为</a:t>
            </a:r>
            <a:endParaRPr kumimoji="1" lang="zh-TW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≫lg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时间成指数增长。</a:t>
            </a:r>
            <a:endParaRPr kumimoji="1"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8C94DA8-D87A-4129-B063-68DECC67F0F5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1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基数排序分析（续）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11188" y="2133600"/>
            <a:ext cx="7831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通过求导并将方程置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求得最小值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en-US" altLang="zh-TW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11188" y="2708275"/>
            <a:ext cx="72374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或者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观察我们不要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800" i="1" baseline="300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≫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在满足这个限制的条件下选择尽可能大的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对对称性没有影响。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11188" y="4195763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选择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意味着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)=     (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bn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06" y="4275137"/>
            <a:ext cx="349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11188" y="4859338"/>
            <a:ext cx="7343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对于界于在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i="1" baseline="300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的数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我们有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TW" sz="28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⇒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基数排序运行时间为 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8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dn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94" y="5368585"/>
            <a:ext cx="349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896384D-4B17-4579-9FB8-B40C2D9FEE85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3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选择</a:t>
            </a:r>
            <a:r>
              <a:rPr kumimoji="1" lang="en-US" altLang="zh-CN" i="1" dirty="0">
                <a:latin typeface="黑体" pitchFamily="2" charset="-122"/>
                <a:ea typeface="黑体" pitchFamily="2" charset="-122"/>
              </a:rPr>
              <a:t>r</a:t>
            </a:r>
            <a:endParaRPr kumimoji="1" lang="zh-CN" altLang="en-US" i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84213" y="1196752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实际上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在大量输入的情况下，基排序速度很快，算法也很容易编码和维护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84213" y="2065114"/>
            <a:ext cx="81359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例子</a:t>
            </a:r>
            <a:r>
              <a:rPr kumimoji="1" lang="zh-TW" altLang="en-US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比特数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TW" altLang="en-US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个数排序适合最多走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遍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合并排序和快速排序至少要  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lg2000  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800" dirty="0">
                <a:solidFill>
                  <a:srgbClr val="00B8B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TW" sz="2800" dirty="0">
                <a:solidFill>
                  <a:srgbClr val="00B8B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遍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436096" y="2996952"/>
            <a:ext cx="0" cy="287337"/>
          </a:xfrm>
          <a:prstGeom prst="line">
            <a:avLst/>
          </a:prstGeom>
          <a:noFill/>
          <a:ln w="9525">
            <a:solidFill>
              <a:srgbClr val="00868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372225" y="2996977"/>
            <a:ext cx="71438" cy="0"/>
          </a:xfrm>
          <a:prstGeom prst="line">
            <a:avLst/>
          </a:prstGeom>
          <a:noFill/>
          <a:ln w="9525">
            <a:solidFill>
              <a:srgbClr val="00868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588125" y="2996977"/>
            <a:ext cx="0" cy="287337"/>
          </a:xfrm>
          <a:prstGeom prst="line">
            <a:avLst/>
          </a:prstGeom>
          <a:noFill/>
          <a:ln w="9525">
            <a:solidFill>
              <a:srgbClr val="00868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227763" y="2996977"/>
            <a:ext cx="360362" cy="0"/>
          </a:xfrm>
          <a:prstGeom prst="line">
            <a:avLst/>
          </a:prstGeom>
          <a:noFill/>
          <a:ln w="9525">
            <a:solidFill>
              <a:srgbClr val="00868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84213" y="3573016"/>
            <a:ext cx="72723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缺点</a:t>
            </a:r>
            <a:r>
              <a:rPr kumimoji="1" lang="en-US" altLang="zh-TW" sz="28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与快速排序不同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基排序基本上没有引用局部性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这样在现代的处理器上一个调优的快速排序，利用内存的分层体系，可以在性能上超过基数排序。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DB5D18C-FE9F-4BB3-9680-64A89D05AE85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450048" y="2996977"/>
            <a:ext cx="360362" cy="0"/>
          </a:xfrm>
          <a:prstGeom prst="line">
            <a:avLst/>
          </a:prstGeom>
          <a:noFill/>
          <a:ln w="9525">
            <a:solidFill>
              <a:srgbClr val="00868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结论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557338"/>
            <a:ext cx="55530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68313" y="1655763"/>
            <a:ext cx="25699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排序</a:t>
            </a:r>
            <a:r>
              <a:rPr kumimoji="1" lang="zh-TW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〉</a:t>
            </a:r>
          </a:p>
          <a:p>
            <a:pPr eaLnBrk="1" hangingPunct="1"/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TW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9 , 4 , 6 〉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755650" y="4437063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每个内部节点标识为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∈{1, 2,…,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左子树表示当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右子树表示当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6F6A2B9-9C79-43B6-AE0C-F89AF54A42D0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2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决策树举例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90688" y="1412776"/>
            <a:ext cx="59776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Herman Hollerith (1860-1929)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穿孔卡</a:t>
            </a:r>
            <a:endParaRPr kumimoji="1" lang="zh-TW" altLang="en-US" sz="2800" u="sng" dirty="0">
              <a:solidFill>
                <a:srgbClr val="F60000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Hollerith</a:t>
            </a:r>
            <a:r>
              <a:rPr kumimoji="1" lang="en-US" altLang="zh-CN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的制表系统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排序工人的操作</a:t>
            </a:r>
            <a:endParaRPr kumimoji="1" lang="zh-TW" altLang="en-US" sz="2800" u="sng" dirty="0">
              <a:solidFill>
                <a:srgbClr val="F60000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基数排序起源</a:t>
            </a:r>
            <a:endParaRPr kumimoji="1" lang="zh-TW" altLang="en-US" sz="2800" u="sng" dirty="0">
              <a:solidFill>
                <a:srgbClr val="F60000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“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现代的</a:t>
            </a:r>
            <a:r>
              <a:rPr kumimoji="1" lang="zh-TW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”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IBM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卡片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关于穿孔卡技术的网络资源</a:t>
            </a:r>
            <a:r>
              <a:rPr kumimoji="1" lang="en-US" altLang="zh-CN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endParaRPr kumimoji="1" lang="zh-TW" altLang="en-US" sz="2800" dirty="0">
              <a:solidFill>
                <a:srgbClr val="F6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67185A3-2D3F-4760-AF7D-EB9C107B7708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附录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穿孔技术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54063" y="1360785"/>
            <a:ext cx="79216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在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1880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年美国人口普查花费了近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10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年的时间处理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在</a:t>
            </a:r>
            <a:r>
              <a:rPr kumimoji="1" lang="zh-TW" altLang="en-US" sz="28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MIT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担任讲师期间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,Hollerith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发明了穿孔卡技术的原型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.</a:t>
            </a:r>
          </a:p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他的机器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,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包括一个</a:t>
            </a:r>
            <a:r>
              <a:rPr kumimoji="1" lang="zh-TW" altLang="en-US" sz="2800" dirty="0">
                <a:latin typeface="宋体" charset="-122"/>
                <a:ea typeface="宋体" charset="-122"/>
              </a:rPr>
              <a:t>“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卡排序员</a:t>
            </a:r>
            <a:r>
              <a:rPr kumimoji="1" lang="zh-TW" altLang="en-US" sz="2800" dirty="0">
                <a:latin typeface="宋体" charset="-122"/>
                <a:ea typeface="宋体" charset="-122"/>
              </a:rPr>
              <a:t>” 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,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使得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1890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的统计结果在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6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个周的时间内就处理完了。</a:t>
            </a:r>
            <a:endParaRPr kumimoji="1" lang="zh-TW" altLang="en-US" sz="2800" dirty="0"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CN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他在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1911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年创建了制表机器公司，这个公司在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1924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年和其他公司合并后组成了国际商用机器公司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(IBM).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4D74A6-851D-4831-A8F2-016B674392EB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Herman Hollerith(1860-1929)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403350" y="1839913"/>
            <a:ext cx="62468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>
                <a:latin typeface="宋体" charset="-122"/>
                <a:ea typeface="宋体" charset="-122"/>
              </a:rPr>
              <a:t>穿孔卡</a:t>
            </a:r>
            <a:r>
              <a:rPr kumimoji="1" lang="zh-TW" altLang="en-US" sz="280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宋体" charset="-122"/>
                <a:ea typeface="宋体" charset="-122"/>
              </a:rPr>
              <a:t>=</a:t>
            </a:r>
            <a:r>
              <a:rPr kumimoji="1" lang="en-US" altLang="zh-TW" sz="280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latin typeface="宋体" charset="-122"/>
                <a:ea typeface="宋体" charset="-122"/>
              </a:rPr>
              <a:t>数据记录</a:t>
            </a:r>
            <a:r>
              <a:rPr kumimoji="1" lang="en-US" altLang="zh-TW" sz="2800">
                <a:latin typeface="宋体" charset="-122"/>
                <a:ea typeface="宋体" charset="-122"/>
              </a:rPr>
              <a:t>.</a:t>
            </a: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>
                <a:latin typeface="宋体" charset="-122"/>
                <a:ea typeface="宋体" charset="-122"/>
              </a:rPr>
              <a:t>洞</a:t>
            </a:r>
            <a:r>
              <a:rPr kumimoji="1" lang="zh-TW" altLang="en-US" sz="280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宋体" charset="-122"/>
                <a:ea typeface="宋体" charset="-122"/>
              </a:rPr>
              <a:t>=</a:t>
            </a:r>
            <a:r>
              <a:rPr kumimoji="1" lang="en-US" altLang="zh-TW" sz="280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latin typeface="宋体" charset="-122"/>
                <a:ea typeface="宋体" charset="-122"/>
              </a:rPr>
              <a:t>值</a:t>
            </a:r>
            <a:r>
              <a:rPr kumimoji="1" lang="en-US" altLang="zh-TW" sz="2800">
                <a:latin typeface="宋体" charset="-122"/>
                <a:ea typeface="宋体" charset="-122"/>
              </a:rPr>
              <a:t>. </a:t>
            </a: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zh-CN" altLang="en-US" sz="2800">
                <a:latin typeface="宋体" charset="-122"/>
                <a:ea typeface="宋体" charset="-122"/>
              </a:rPr>
              <a:t>算法</a:t>
            </a:r>
            <a:r>
              <a:rPr kumimoji="1" lang="zh-TW" altLang="en-US" sz="280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>
                <a:solidFill>
                  <a:srgbClr val="008683"/>
                </a:solidFill>
                <a:latin typeface="宋体" charset="-122"/>
                <a:ea typeface="宋体" charset="-122"/>
              </a:rPr>
              <a:t>=</a:t>
            </a:r>
            <a:r>
              <a:rPr kumimoji="1" lang="en-US" altLang="zh-TW" sz="280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latin typeface="宋体" charset="-122"/>
                <a:ea typeface="宋体" charset="-122"/>
              </a:rPr>
              <a:t>机器</a:t>
            </a:r>
            <a:r>
              <a:rPr kumimoji="1" lang="zh-TW" altLang="en-US" sz="280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>
                <a:latin typeface="宋体" charset="-122"/>
                <a:ea typeface="宋体" charset="-122"/>
              </a:rPr>
              <a:t>+</a:t>
            </a:r>
            <a:r>
              <a:rPr kumimoji="1" lang="zh-CN" altLang="en-US" sz="2800">
                <a:latin typeface="宋体" charset="-122"/>
                <a:ea typeface="宋体" charset="-122"/>
              </a:rPr>
              <a:t>操作员</a:t>
            </a:r>
            <a:r>
              <a:rPr kumimoji="1" lang="en-US" altLang="zh-TW" sz="2800">
                <a:latin typeface="宋体" charset="-122"/>
                <a:ea typeface="宋体" charset="-122"/>
              </a:rPr>
              <a:t>.</a:t>
            </a:r>
            <a:endParaRPr kumimoji="1" lang="en-US" altLang="zh-TW" sz="280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68313" y="5157788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TW" sz="2400" dirty="0">
                <a:latin typeface="宋体" charset="-122"/>
                <a:ea typeface="宋体" charset="-122"/>
              </a:rPr>
              <a:t>1900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美国人口普查使用的穿孔卡的复制品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.</a:t>
            </a:r>
            <a:endParaRPr kumimoji="1" lang="en-US" altLang="zh-CN" sz="2400" dirty="0">
              <a:latin typeface="宋体" charset="-122"/>
              <a:ea typeface="宋体" charset="-122"/>
            </a:endParaRPr>
          </a:p>
          <a:p>
            <a:pPr algn="ctr" eaLnBrk="1" hangingPunct="1"/>
            <a:r>
              <a:rPr kumimoji="1" lang="en-US" altLang="zh-TW" sz="24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400" dirty="0">
                <a:solidFill>
                  <a:srgbClr val="F60000"/>
                </a:solidFill>
                <a:latin typeface="宋体" charset="-122"/>
                <a:ea typeface="宋体" charset="-122"/>
              </a:rPr>
              <a:t>[Howells 2000]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B54BFBD-3156-4596-9788-E1C161837385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穿孔卡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95288" y="1557338"/>
            <a:ext cx="30067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3600" b="1">
                <a:latin typeface="宋体" charset="-122"/>
                <a:ea typeface="宋体" charset="-122"/>
              </a:rPr>
              <a:t>Hollerith’s </a:t>
            </a:r>
            <a:r>
              <a:rPr kumimoji="1" lang="zh-CN" altLang="en-US" sz="3600" b="1">
                <a:latin typeface="宋体" charset="-122"/>
                <a:ea typeface="宋体" charset="-122"/>
              </a:rPr>
              <a:t>制表系统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427538" y="263683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u="sng">
                <a:solidFill>
                  <a:srgbClr val="F60000"/>
                </a:solidFill>
                <a:latin typeface="宋体" charset="-122"/>
                <a:ea typeface="宋体" charset="-122"/>
              </a:rPr>
              <a:t>图片请参考</a:t>
            </a:r>
            <a:r>
              <a:rPr kumimoji="1" lang="en-US" altLang="zh-TW" sz="2400" u="sng">
                <a:solidFill>
                  <a:srgbClr val="F60000"/>
                </a:solidFill>
                <a:latin typeface="宋体" charset="-122"/>
                <a:ea typeface="宋体" charset="-122"/>
              </a:rPr>
              <a:t>[Howells 2000]</a:t>
            </a:r>
            <a:r>
              <a:rPr kumimoji="1" lang="en-US" altLang="zh-TW" sz="2400"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66725" y="3357563"/>
            <a:ext cx="33131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latin typeface="宋体" charset="-122"/>
                <a:ea typeface="宋体" charset="-122"/>
              </a:rPr>
              <a:t>穿孔</a:t>
            </a: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latin typeface="宋体" charset="-122"/>
                <a:ea typeface="宋体" charset="-122"/>
              </a:rPr>
              <a:t>手压阅读器</a:t>
            </a: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latin typeface="宋体" charset="-122"/>
                <a:ea typeface="宋体" charset="-122"/>
              </a:rPr>
              <a:t>转盘计数器</a:t>
            </a:r>
            <a:endParaRPr kumimoji="1" lang="zh-TW" altLang="en-US" sz="2800"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>
                <a:latin typeface="宋体" charset="-122"/>
                <a:ea typeface="宋体" charset="-122"/>
              </a:rPr>
              <a:t>排序盒</a:t>
            </a:r>
            <a:endParaRPr kumimoji="1" lang="zh-TW" altLang="en-US" sz="280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427538" y="263683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u="sng">
                <a:solidFill>
                  <a:srgbClr val="F60000"/>
                </a:solidFill>
                <a:latin typeface="宋体" charset="-122"/>
                <a:ea typeface="宋体" charset="-122"/>
              </a:rPr>
              <a:t>图片请参考</a:t>
            </a:r>
            <a:r>
              <a:rPr kumimoji="1" lang="en-US" altLang="zh-TW" sz="2400" u="sng">
                <a:solidFill>
                  <a:srgbClr val="F60000"/>
                </a:solidFill>
                <a:latin typeface="宋体" charset="-122"/>
                <a:ea typeface="宋体" charset="-122"/>
              </a:rPr>
              <a:t>[Howells 2000]</a:t>
            </a:r>
            <a:r>
              <a:rPr kumimoji="1" lang="en-US" altLang="zh-TW" sz="2400"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427538" y="263683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u="sng">
                <a:solidFill>
                  <a:srgbClr val="F60000"/>
                </a:solidFill>
                <a:latin typeface="宋体" charset="-122"/>
                <a:ea typeface="宋体" charset="-122"/>
              </a:rPr>
              <a:t>图片请参考</a:t>
            </a:r>
            <a:r>
              <a:rPr kumimoji="1" lang="en-US" altLang="zh-TW" sz="2400" u="sng">
                <a:solidFill>
                  <a:srgbClr val="F60000"/>
                </a:solidFill>
                <a:latin typeface="宋体" charset="-122"/>
                <a:ea typeface="宋体" charset="-122"/>
              </a:rPr>
              <a:t>[Howells 2000]</a:t>
            </a:r>
            <a:r>
              <a:rPr kumimoji="1" lang="en-US" altLang="zh-TW" sz="2400">
                <a:latin typeface="宋体" charset="-122"/>
                <a:ea typeface="宋体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CC390CA-907C-460E-976F-48CFDDBBEF37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79388" y="1412875"/>
            <a:ext cx="86407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操作员插入一个卡片。</a:t>
            </a:r>
          </a:p>
          <a:p>
            <a:pPr eaLnBrk="1" hangingPunct="1"/>
            <a:r>
              <a:rPr kumimoji="1" lang="en-US" altLang="zh-TW" sz="24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按住穿过穿孔卡的孔的键，使得电流接触卡下面的水银杯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.</a:t>
            </a:r>
          </a:p>
          <a:p>
            <a:pPr eaLnBrk="1" hangingPunct="1"/>
            <a:r>
              <a:rPr kumimoji="1" lang="en-US" altLang="zh-TW" sz="24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每当一个数位被穿孔后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,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对应排序盒的盖子升起。</a:t>
            </a:r>
            <a:endParaRPr kumimoji="1" lang="en-US" altLang="zh-CN" sz="2400" dirty="0"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4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操作员将卡片放入盒子并且合上盖子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.</a:t>
            </a:r>
          </a:p>
          <a:p>
            <a:pPr eaLnBrk="1" hangingPunct="1"/>
            <a:r>
              <a:rPr kumimoji="1" lang="en-US" altLang="zh-TW" sz="24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当所有的卡片处理完毕后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,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前端的面板打开</a:t>
            </a:r>
            <a:r>
              <a:rPr kumimoji="1" lang="en-US" altLang="zh-CN" sz="24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,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卡片已经安装顺序排放</a:t>
            </a:r>
            <a:r>
              <a:rPr kumimoji="1" lang="en-US" altLang="zh-TW" sz="2400" dirty="0">
                <a:latin typeface="宋体" charset="-122"/>
                <a:ea typeface="宋体" charset="-122"/>
              </a:rPr>
              <a:t>, 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完成了一遍稳定排序。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2A862DC-2BCE-455F-A7B3-F02D1027EFD9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排序员的操作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11188" y="1124744"/>
            <a:ext cx="7561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u="sng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Hollerith</a:t>
            </a:r>
            <a:r>
              <a:rPr kumimoji="1" lang="zh-CN" altLang="en-US" sz="2800" u="sng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800" u="sng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1889</a:t>
            </a:r>
            <a:r>
              <a:rPr kumimoji="1" lang="zh-CN" altLang="en-US" sz="2800" u="sng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年的最初专利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展示了最高位优先的基数排序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71550" y="2132806"/>
            <a:ext cx="741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 i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“The most complicated combinations can readily be counted with comparatively few counters or relays by first assorting the cards according to the first items entering into the combinations, then </a:t>
            </a:r>
            <a:r>
              <a:rPr kumimoji="1" lang="en-US" altLang="zh-TW" sz="2400" i="1" dirty="0" err="1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reassorting</a:t>
            </a:r>
            <a:r>
              <a:rPr kumimoji="1" lang="en-US" altLang="zh-TW" sz="2400" i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 each group according to the second item entering into the combination, and so on, and finally counting on a few counters the last item of the combination for each group of cards.”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84213" y="4798219"/>
            <a:ext cx="741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最低位优先的基数排序好像是由一位机器操作员发明的。</a:t>
            </a:r>
            <a:endParaRPr kumimoji="1" lang="zh-TW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AFEFE47-D776-4631-8B39-87766AFDCA5F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9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基数排序的起源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84213" y="148431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60000"/>
                </a:solidFill>
                <a:latin typeface="宋体" charset="-122"/>
                <a:ea typeface="宋体" charset="-122"/>
              </a:rPr>
              <a:t>• 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每列一个字符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.</a:t>
            </a:r>
            <a:endParaRPr kumimoji="1" lang="en-US" altLang="zh-TW" sz="2800" dirty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11188" y="3500438"/>
            <a:ext cx="511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kumimoji="1" lang="zh-CN" altLang="en-US" sz="2000">
              <a:solidFill>
                <a:srgbClr val="F6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55650" y="2708275"/>
            <a:ext cx="80648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>
                <a:latin typeface="宋体" charset="-122"/>
                <a:ea typeface="宋体" charset="-122"/>
              </a:rPr>
              <a:t>请看 </a:t>
            </a:r>
            <a:r>
              <a:rPr kumimoji="1" lang="zh-TW" altLang="en-US" sz="28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WWW Virtual Punch-Card Server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 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上的例子</a:t>
            </a:r>
            <a:endParaRPr kumimoji="1" lang="zh-TW" altLang="en-US" sz="2800" dirty="0">
              <a:latin typeface="宋体" charset="-122"/>
              <a:ea typeface="宋体" charset="-122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900113" y="5157788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i="1">
                <a:latin typeface="宋体" charset="-122"/>
                <a:ea typeface="宋体" charset="-122"/>
              </a:rPr>
              <a:t>现在知道为什么文本窗口有</a:t>
            </a:r>
            <a:r>
              <a:rPr kumimoji="1" lang="en-US" altLang="zh-TW" sz="2800" i="1">
                <a:solidFill>
                  <a:srgbClr val="008683"/>
                </a:solidFill>
                <a:latin typeface="宋体" charset="-122"/>
                <a:ea typeface="宋体" charset="-122"/>
              </a:rPr>
              <a:t>80</a:t>
            </a:r>
            <a:r>
              <a:rPr kumimoji="1" lang="zh-CN" altLang="en-US" sz="2800" i="1">
                <a:latin typeface="宋体" charset="-122"/>
                <a:ea typeface="宋体" charset="-122"/>
              </a:rPr>
              <a:t>列了吧</a:t>
            </a:r>
            <a:r>
              <a:rPr kumimoji="1" lang="en-US" altLang="zh-TW" sz="2800" i="1">
                <a:latin typeface="宋体" charset="-122"/>
                <a:ea typeface="宋体" charset="-122"/>
              </a:rPr>
              <a:t>!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271335F-AB2A-4FBB-89AA-82C60241EF94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“现代的”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IBM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卡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331913" y="1340768"/>
            <a:ext cx="675798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008683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Doug </a:t>
            </a:r>
            <a:r>
              <a:rPr kumimoji="1" lang="en-US" altLang="zh-CN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Jones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的穿孔卡索引</a:t>
            </a:r>
            <a:endParaRPr kumimoji="1" lang="zh-TW" altLang="en-US" sz="2800" u="sng" dirty="0">
              <a:solidFill>
                <a:srgbClr val="F60000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008683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Herman Hollerith</a:t>
            </a:r>
            <a:r>
              <a:rPr kumimoji="1" lang="en-US" altLang="zh-CN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传记</a:t>
            </a:r>
            <a:endParaRPr kumimoji="1" lang="zh-TW" altLang="en-US" sz="2800" u="sng" dirty="0">
              <a:solidFill>
                <a:srgbClr val="F60000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008683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1890</a:t>
            </a:r>
            <a:r>
              <a:rPr kumimoji="1" lang="en-US" altLang="zh-CN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年美国人口普查</a:t>
            </a:r>
            <a:r>
              <a:rPr kumimoji="1" lang="zh-TW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U.S. Census</a:t>
            </a:r>
          </a:p>
          <a:p>
            <a:pPr eaLnBrk="1" hangingPunct="1"/>
            <a:r>
              <a:rPr kumimoji="1" lang="en-US" altLang="zh-TW" sz="2800" dirty="0">
                <a:solidFill>
                  <a:srgbClr val="008683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IBM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的早期历史</a:t>
            </a:r>
            <a:endParaRPr kumimoji="1" lang="zh-TW" altLang="en-US" sz="2800" u="sng" dirty="0">
              <a:solidFill>
                <a:srgbClr val="F60000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008683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Hollerith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的发明的图片</a:t>
            </a:r>
            <a:endParaRPr kumimoji="1" lang="zh-TW" altLang="en-US" sz="2800" u="sng" dirty="0">
              <a:solidFill>
                <a:srgbClr val="F60000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kumimoji="1" lang="en-US" altLang="zh-TW" sz="2800" dirty="0">
                <a:solidFill>
                  <a:srgbClr val="008683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Hollerith</a:t>
            </a:r>
            <a:r>
              <a:rPr kumimoji="1" lang="en-US" altLang="zh-CN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’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的专利应用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(</a:t>
            </a:r>
            <a:r>
              <a:rPr kumimoji="1" lang="zh-CN" altLang="en-US" sz="2800" dirty="0">
                <a:latin typeface="宋体" charset="-122"/>
                <a:ea typeface="宋体" charset="-122"/>
              </a:rPr>
              <a:t>从</a:t>
            </a:r>
            <a:r>
              <a:rPr kumimoji="1" lang="zh-TW" altLang="en-US" sz="2800" dirty="0">
                <a:latin typeface="宋体" charset="-122"/>
                <a:ea typeface="宋体" charset="-122"/>
              </a:rPr>
              <a:t> </a:t>
            </a:r>
            <a:r>
              <a:rPr kumimoji="1" lang="en-US" altLang="zh-TW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Gordon Bell’s </a:t>
            </a:r>
            <a:r>
              <a:rPr kumimoji="1" lang="en-US" altLang="zh-TW" sz="2800" u="sng" dirty="0" err="1">
                <a:solidFill>
                  <a:srgbClr val="F60000"/>
                </a:solidFill>
                <a:latin typeface="宋体" charset="-122"/>
                <a:ea typeface="宋体" charset="-122"/>
              </a:rPr>
              <a:t>CyberMuseum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借来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)</a:t>
            </a:r>
          </a:p>
          <a:p>
            <a:pPr eaLnBrk="1" hangingPunct="1"/>
            <a:r>
              <a:rPr kumimoji="1" lang="en-US" altLang="zh-TW" sz="2800" dirty="0">
                <a:solidFill>
                  <a:srgbClr val="008683"/>
                </a:solidFill>
                <a:latin typeface="宋体" charset="-122"/>
                <a:ea typeface="宋体" charset="-122"/>
              </a:rPr>
              <a:t>•</a:t>
            </a:r>
            <a:r>
              <a:rPr kumimoji="1" lang="en-US" altLang="zh-TW" sz="2800" dirty="0">
                <a:latin typeface="宋体" charset="-122"/>
                <a:ea typeface="宋体" charset="-122"/>
              </a:rPr>
              <a:t>  </a:t>
            </a:r>
            <a:r>
              <a:rPr kumimoji="1" lang="zh-CN" altLang="en-US" sz="2800" u="sng" dirty="0">
                <a:solidFill>
                  <a:srgbClr val="F60000"/>
                </a:solidFill>
                <a:latin typeface="宋体" charset="-122"/>
                <a:ea typeface="宋体" charset="-122"/>
              </a:rPr>
              <a:t>穿孔卡对美国历史的影响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17F039C-3DE0-41DF-835D-1364ED957C01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8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穿孔卡技术的网络资源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1484313"/>
            <a:ext cx="55340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755650" y="4437063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每个内部节点标识为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∈{1, 2,…,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左子树表示当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右子树表示当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68313" y="1655763"/>
            <a:ext cx="25699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排序</a:t>
            </a:r>
            <a:r>
              <a:rPr kumimoji="1" lang="zh-TW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〉</a:t>
            </a:r>
          </a:p>
          <a:p>
            <a:pPr eaLnBrk="1" hangingPunct="1"/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TW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9 , 4 , 6 〉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3FC587-B250-450E-94C7-9B1D097DF28B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2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决策树举例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484313"/>
            <a:ext cx="56578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755650" y="4437063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每个内部节点标识为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∈{1, 2,…,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左子树表示当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右子树表示当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468313" y="1655763"/>
            <a:ext cx="25699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排序</a:t>
            </a:r>
            <a:r>
              <a:rPr kumimoji="1" lang="zh-TW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〉</a:t>
            </a:r>
          </a:p>
          <a:p>
            <a:pPr eaLnBrk="1" hangingPunct="1"/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TW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9 , 4 , 6 〉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2597F2B-466B-4A46-9300-E34012246C79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2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决策树举例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41438"/>
            <a:ext cx="55530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755650" y="4437063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每个内部节点标识为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∈{1, 2,…,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左子树表示当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kumimoji="1" lang="en-US" altLang="zh-TW" sz="240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右子树表示当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时的比较序列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68313" y="1655763"/>
            <a:ext cx="25699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排序</a:t>
            </a:r>
            <a:r>
              <a:rPr kumimoji="1" lang="zh-TW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2400" i="1" baseline="-25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〉</a:t>
            </a:r>
          </a:p>
          <a:p>
            <a:pPr eaLnBrk="1" hangingPunct="1"/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TW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〈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9 , 4 , 6 〉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BDCB532-5EB2-4D57-AA93-D714D9066239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2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决策树举例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971550" y="1412875"/>
            <a:ext cx="748888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i="1" dirty="0">
                <a:latin typeface="Times New Roman" pitchFamily="18" charset="0"/>
                <a:cs typeface="Times New Roman" pitchFamily="18" charset="0"/>
              </a:rPr>
              <a:t>决策树可以模拟任何的比较排序的执行过程</a:t>
            </a:r>
            <a:r>
              <a:rPr kumimoji="1" lang="en-US" altLang="zh-TW" sz="2800" i="1" dirty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每个输入大小为</a:t>
            </a:r>
            <a:r>
              <a:rPr kumimoji="1" lang="en-US" altLang="zh-TW" sz="28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的序列都可以用这棵树表示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将算法视为每次两个项相比后就分叉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树包含了所有可能比较的指令路径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算法的运行时间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路径的长度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最坏运行时间</a:t>
            </a:r>
            <a:r>
              <a:rPr kumimoji="1"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树的高度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A8D5F9F-AAD9-44C6-B150-93759C9C479C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0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决策树模型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075620" y="1268760"/>
            <a:ext cx="5616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TW" sz="24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kumimoji="1" lang="en-US" altLang="zh-TW" sz="2400" i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cs typeface="Times New Roman" pitchFamily="18" charset="0"/>
              </a:rPr>
              <a:t>个项排序的任何决策树的高度是</a:t>
            </a:r>
            <a:r>
              <a:rPr kumimoji="1" lang="en-US" altLang="zh-TW" sz="2400" b="1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TW" sz="24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4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kumimoji="1" lang="en-US" altLang="zh-TW" sz="2400" i="1" dirty="0" err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 dirty="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147057" y="2203797"/>
            <a:ext cx="6408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i="1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TW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TW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树肯定包含</a:t>
            </a:r>
            <a:r>
              <a:rPr kumimoji="1" lang="zh-TW" altLang="en-US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个叶子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因为有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种可能的排列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高度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TW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的二叉树有</a:t>
            </a:r>
            <a:r>
              <a:rPr kumimoji="1" lang="zh-TW" altLang="en-US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TW" sz="2400" i="1" baseline="30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个叶子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因此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TW" sz="2400" i="1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! ≤2</a:t>
            </a:r>
            <a:r>
              <a:rPr kumimoji="1" lang="en-US" altLang="zh-TW" sz="2400" i="1" baseline="300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82" y="3551585"/>
            <a:ext cx="3633788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395207" y="3480147"/>
            <a:ext cx="2209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TW" sz="2400">
                <a:solidFill>
                  <a:srgbClr val="008683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单调递增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(Stirling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’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s 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公式</a:t>
            </a:r>
            <a:r>
              <a:rPr kumimoji="1" lang="en-US" altLang="zh-TW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C06-6E69-44D2-A44C-8B2EB693EAB3}" type="datetime1">
              <a:rPr lang="en-US" altLang="zh-CN" smtClean="0"/>
              <a:t>11/24/2020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线性时间排序</a:t>
            </a:r>
            <a:endParaRPr lang="zh-CN" altLang="en-US" dirty="0"/>
          </a:p>
        </p:txBody>
      </p:sp>
      <p:sp>
        <p:nvSpPr>
          <p:cNvPr id="14" name="标题占位符 1"/>
          <p:cNvSpPr txBox="1">
            <a:spLocks/>
          </p:cNvSpPr>
          <p:nvPr/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决策树排序的下界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5838</TotalTime>
  <Words>2835</Words>
  <Application>Microsoft Office PowerPoint</Application>
  <PresentationFormat>全屏显示(4:3)</PresentationFormat>
  <Paragraphs>374</Paragraphs>
  <Slides>48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新細明體</vt:lpstr>
      <vt:lpstr>仿宋</vt:lpstr>
      <vt:lpstr>黑体</vt:lpstr>
      <vt:lpstr>宋体</vt:lpstr>
      <vt:lpstr>Arial</vt:lpstr>
      <vt:lpstr>Calibri</vt:lpstr>
      <vt:lpstr>Times New Roman</vt:lpstr>
      <vt:lpstr>Wingdings 2</vt:lpstr>
      <vt:lpstr>Office 主题</vt:lpstr>
      <vt:lpstr>算法分析与设计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598</cp:revision>
  <cp:lastPrinted>2012-11-20T01:52:54Z</cp:lastPrinted>
  <dcterms:created xsi:type="dcterms:W3CDTF">2012-10-13T08:41:11Z</dcterms:created>
  <dcterms:modified xsi:type="dcterms:W3CDTF">2020-11-23T16:17:34Z</dcterms:modified>
</cp:coreProperties>
</file>