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1" r:id="rId3"/>
    <p:sldId id="293" r:id="rId4"/>
    <p:sldId id="294" r:id="rId5"/>
    <p:sldId id="295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9" r:id="rId34"/>
    <p:sldId id="290" r:id="rId35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 autoAdjust="0"/>
    <p:restoredTop sz="87629" autoAdjust="0"/>
  </p:normalViewPr>
  <p:slideViewPr>
    <p:cSldViewPr>
      <p:cViewPr varScale="1">
        <p:scale>
          <a:sx n="96" d="100"/>
          <a:sy n="96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54" d="100"/>
          <a:sy n="54" d="100"/>
        </p:scale>
        <p:origin x="-282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98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3EB2B-854D-4B2F-8FA7-2B607440D9EE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80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57FD8-D511-4FAB-A0BB-312455035340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31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90931-1C56-4C27-96DA-50B055AE02EA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39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CB4BA-63D5-426F-853D-D4B27E8C7D1C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9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237AD-F8ED-471B-92FC-C824EC1AE9E9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83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0E57B-BAF5-4AD4-98C0-A8B958A96761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92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DFF97-88BB-4821-83DB-7D1E114F0D7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92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E8ECF-B224-4184-A672-804AB031022A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44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FC874-8BAE-47DE-A2B8-3FECA7B7240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98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EB58B2-8AFE-4091-9773-CBBA4DE5B5DC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1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BD181-F468-487F-B4EB-7B80B05C488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90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12344-FA75-42FB-AFBD-AC14CCB71516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622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54EC8-4655-407B-8911-ED3CC9843816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4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5FBD4-E337-421D-B61D-0CB1CED4C2EC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51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2E95C-675F-4103-A6F1-137026EECDF8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19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C1439-BC5F-4ECF-A105-E90E8F9754CA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10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4899F-195D-4957-B897-8DD90EF9693D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63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B0559-CF1A-40B4-98FB-7E18A2490A0B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12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7D778-0439-4CCB-AB97-E9F53731E758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96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F2BA7-0255-43AA-AB07-B22D2F02C8A0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96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356C04-E29C-4002-A4FD-D7C3D293C0DD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6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B73D3-FC79-40B5-BB8A-2B7CBD3B031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162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F21E5-FD10-4874-8710-89712E297136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58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1CFAB-5FF4-4332-949A-4B77633581FA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4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8FC92-4F50-4A25-891A-482E4B52CD9D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2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145B-BE4A-4375-8B07-1D98E25EB9B2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3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0C9BC-53F9-42AA-8A27-B040DD160343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78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550B9-0FA2-44FB-B03A-C61821418A4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0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91C32-6B88-443E-B8CE-EE3D159F24D4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1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10D65-1395-4639-B8FD-E44864A15F82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5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7E1912-BD26-4CF1-BFE8-CF8701DB06DE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ED59DD-CEE5-46F5-B606-C969BB606CCD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6861F4-9885-4D06-B304-2FEAC55A77C7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30CD37-B80E-4454-B969-E3F14518B170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629828-D534-472B-91C5-B7898D98DEC2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50D9B8-E7D0-4E85-BB7D-01193045A958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A35C951-B57B-4465-B437-9C793E7DF3BD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F71AED-A542-40DC-AC50-D283743DA6E7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AC8B8ED-B30F-4CA8-8C5A-508AF8F149BE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99B20ED-2D11-4703-81F7-E2D909624B8B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73C7878-4B00-4C4E-A4D2-D589EF5AB844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EC8760-4A96-4C5A-8C94-8E852EAE64DB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2400" cy="863600"/>
          </a:xfrm>
        </p:spPr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算法分析与设计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79D7BC8C-BA43-447B-8527-28D7A47808AD}" type="datetime2">
              <a:rPr lang="zh-CN" altLang="en-US" sz="2200" smtClean="0">
                <a:solidFill>
                  <a:srgbClr val="929292"/>
                </a:solidFill>
              </a:rPr>
              <a:t>2020年12月9日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68580" y="2219428"/>
            <a:ext cx="8123559" cy="20016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3200" dirty="0"/>
              <a:t>讲授内容：</a:t>
            </a:r>
            <a:r>
              <a:rPr lang="zh-CN" altLang="en-US" sz="3200" b="1" dirty="0"/>
              <a:t>第五章 高级数据结构</a:t>
            </a:r>
            <a:r>
              <a:rPr lang="zh-CN" altLang="en-US" sz="3200" dirty="0"/>
              <a:t>（</a:t>
            </a:r>
            <a:r>
              <a:rPr lang="zh-CN" altLang="en-US" sz="3200" b="1" dirty="0"/>
              <a:t>红黑树）</a:t>
            </a:r>
            <a:br>
              <a:rPr lang="en-US" altLang="zh-CN" sz="3200" dirty="0"/>
            </a:br>
            <a:r>
              <a:rPr lang="zh-CN" altLang="en-US" sz="3200" dirty="0"/>
              <a:t>教　　师：</a:t>
            </a:r>
            <a:r>
              <a:rPr lang="zh-CN" altLang="en-US" sz="3200" b="1" dirty="0"/>
              <a:t>吴共庆、胡学钢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619250" y="5445125"/>
            <a:ext cx="595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A0000"/>
                </a:solidFill>
              </a:rPr>
              <a:t>3.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如果一个节点是红的</a:t>
            </a:r>
            <a:r>
              <a:rPr lang="en-US" altLang="zh-TW" sz="2400"/>
              <a:t>, </a:t>
            </a:r>
            <a:r>
              <a:rPr lang="zh-CN" altLang="en-US" sz="2400">
                <a:ea typeface="宋体" charset="-122"/>
              </a:rPr>
              <a:t>那么它的父亲是黑的</a:t>
            </a:r>
            <a:endParaRPr lang="zh-TW" altLang="en-US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871663"/>
            <a:ext cx="60102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红黑树的例子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1B478F4-1E87-47D6-B4CC-0BD3FF8D81BA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547813" y="4797425"/>
            <a:ext cx="6696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A0000"/>
                </a:solidFill>
              </a:rPr>
              <a:t>4.</a:t>
            </a:r>
            <a:r>
              <a:rPr lang="zh-CN" altLang="en-US" sz="2400">
                <a:ea typeface="宋体" charset="-122"/>
              </a:rPr>
              <a:t>从任何一个节点</a:t>
            </a:r>
            <a:r>
              <a:rPr lang="en-US" altLang="zh-TW" sz="2400" i="1">
                <a:solidFill>
                  <a:srgbClr val="2F9D6B"/>
                </a:solidFill>
              </a:rPr>
              <a:t>x</a:t>
            </a:r>
            <a:r>
              <a:rPr lang="en-US" altLang="zh-TW" sz="2400" i="1"/>
              <a:t> </a:t>
            </a:r>
            <a:r>
              <a:rPr lang="zh-CN" altLang="en-US" sz="2400">
                <a:ea typeface="宋体" charset="-122"/>
              </a:rPr>
              <a:t>到它的后代叶子的简单路径上的黑节点的数目是相同的</a:t>
            </a:r>
            <a:r>
              <a:rPr lang="en-US" altLang="zh-TW" sz="2400"/>
              <a:t>= </a:t>
            </a:r>
            <a:r>
              <a:rPr lang="en-US" altLang="zh-TW" sz="2400">
                <a:solidFill>
                  <a:srgbClr val="2F9D6B"/>
                </a:solidFill>
              </a:rPr>
              <a:t>black-height(</a:t>
            </a:r>
            <a:r>
              <a:rPr lang="en-US" altLang="zh-TW" sz="2400" i="1">
                <a:solidFill>
                  <a:srgbClr val="2F9D6B"/>
                </a:solidFill>
              </a:rPr>
              <a:t>x</a:t>
            </a:r>
            <a:r>
              <a:rPr lang="en-US" altLang="zh-TW" sz="2400">
                <a:solidFill>
                  <a:srgbClr val="2F9D6B"/>
                </a:solidFill>
              </a:rPr>
              <a:t>).</a:t>
            </a:r>
            <a:r>
              <a:rPr lang="en-US" altLang="zh-TW" sz="2400"/>
              <a:t> 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57338"/>
            <a:ext cx="61722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红黑树的例子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40F3076-ABFD-42EC-8D00-5C6F427D011F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900113" y="1484313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定理</a:t>
            </a:r>
            <a:r>
              <a:rPr lang="en-US" altLang="zh-TW" sz="2400" b="1">
                <a:solidFill>
                  <a:srgbClr val="FA0000"/>
                </a:solidFill>
              </a:rPr>
              <a:t>.</a:t>
            </a:r>
            <a:r>
              <a:rPr lang="en-US" altLang="zh-TW" sz="2400" b="1"/>
              <a:t> </a:t>
            </a:r>
            <a:r>
              <a:rPr lang="zh-CN" altLang="en-US" sz="2400">
                <a:ea typeface="宋体" charset="-122"/>
              </a:rPr>
              <a:t>一棵有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n</a:t>
            </a:r>
            <a:r>
              <a:rPr lang="en-US" altLang="zh-TW" sz="2400" i="1"/>
              <a:t> </a:t>
            </a:r>
            <a:r>
              <a:rPr lang="en-US" altLang="zh-TW" sz="2400"/>
              <a:t>keys</a:t>
            </a:r>
            <a:r>
              <a:rPr lang="zh-CN" altLang="en-US" sz="2400">
                <a:ea typeface="宋体" charset="-122"/>
              </a:rPr>
              <a:t>个键的红黑树的高度</a:t>
            </a:r>
            <a:endParaRPr lang="zh-TW" altLang="en-US" sz="2400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989138"/>
            <a:ext cx="22701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-36513" y="2636838"/>
            <a:ext cx="7200901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4"/>
            <a:r>
              <a:rPr lang="zh-CN" altLang="en-US" sz="2400" i="1">
                <a:solidFill>
                  <a:srgbClr val="FA0000"/>
                </a:solidFill>
                <a:ea typeface="宋体" charset="-122"/>
              </a:rPr>
              <a:t>证明</a:t>
            </a:r>
            <a:r>
              <a:rPr lang="en-US" altLang="zh-TW" sz="2400" i="1">
                <a:solidFill>
                  <a:srgbClr val="FA0000"/>
                </a:solidFill>
              </a:rPr>
              <a:t>.</a:t>
            </a:r>
            <a:r>
              <a:rPr lang="en-US" altLang="zh-TW" sz="2400" i="1"/>
              <a:t> </a:t>
            </a:r>
            <a:r>
              <a:rPr lang="en-US" altLang="zh-TW" sz="2400"/>
              <a:t>(</a:t>
            </a:r>
            <a:r>
              <a:rPr lang="zh-CN" altLang="en-US" sz="2400">
                <a:ea typeface="宋体" charset="-122"/>
              </a:rPr>
              <a:t>书中使用推导</a:t>
            </a:r>
            <a:r>
              <a:rPr lang="en-US" altLang="zh-TW" sz="2400"/>
              <a:t>. </a:t>
            </a:r>
            <a:r>
              <a:rPr lang="zh-CN" altLang="en-US" sz="2400">
                <a:ea typeface="宋体" charset="-122"/>
              </a:rPr>
              <a:t>请仔细阅读</a:t>
            </a:r>
            <a:r>
              <a:rPr lang="en-US" altLang="zh-TW" sz="2400"/>
              <a:t>.)</a:t>
            </a:r>
          </a:p>
          <a:p>
            <a:pPr lvl="4"/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原则</a:t>
            </a:r>
            <a:r>
              <a:rPr lang="en-US" altLang="zh-TW" sz="2400" b="1">
                <a:solidFill>
                  <a:srgbClr val="FA0000"/>
                </a:solidFill>
              </a:rPr>
              <a:t>:</a:t>
            </a:r>
            <a:endParaRPr lang="en-US" altLang="zh-TW" sz="2400">
              <a:solidFill>
                <a:srgbClr val="FA0000"/>
              </a:solidFill>
            </a:endParaRPr>
          </a:p>
          <a:p>
            <a:pPr lvl="4"/>
            <a:r>
              <a:rPr lang="en-US" altLang="zh-TW" sz="2400">
                <a:solidFill>
                  <a:srgbClr val="FA0000"/>
                </a:solidFill>
              </a:rPr>
              <a:t>•  </a:t>
            </a:r>
            <a:r>
              <a:rPr lang="zh-CN" altLang="en-US" sz="2400">
                <a:ea typeface="宋体" charset="-122"/>
              </a:rPr>
              <a:t>将红节</a:t>
            </a:r>
          </a:p>
          <a:p>
            <a:pPr lvl="4"/>
            <a:r>
              <a:rPr lang="zh-CN" altLang="en-US" sz="2400">
                <a:ea typeface="宋体" charset="-122"/>
              </a:rPr>
              <a:t>点合并进</a:t>
            </a:r>
          </a:p>
          <a:p>
            <a:pPr lvl="4"/>
            <a:r>
              <a:rPr lang="zh-CN" altLang="en-US" sz="2400">
                <a:ea typeface="宋体" charset="-122"/>
              </a:rPr>
              <a:t>它们的父节点</a:t>
            </a:r>
            <a:endParaRPr lang="zh-TW" altLang="en-US" sz="2400">
              <a:ea typeface="宋体" charset="-122"/>
            </a:endParaRPr>
          </a:p>
        </p:txBody>
      </p:sp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284538"/>
            <a:ext cx="4637087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红黑树的高度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6601AA1-09A3-4D70-B2E2-A65D1F5D368E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357563"/>
            <a:ext cx="4551363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900113" y="1484313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定理</a:t>
            </a:r>
            <a:r>
              <a:rPr lang="en-US" altLang="zh-TW" sz="2400" b="1">
                <a:solidFill>
                  <a:srgbClr val="FA0000"/>
                </a:solidFill>
              </a:rPr>
              <a:t>.</a:t>
            </a:r>
            <a:r>
              <a:rPr lang="en-US" altLang="zh-TW" sz="2400" b="1"/>
              <a:t> </a:t>
            </a:r>
            <a:r>
              <a:rPr lang="zh-CN" altLang="en-US" sz="2400">
                <a:ea typeface="宋体" charset="-122"/>
              </a:rPr>
              <a:t>一棵有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n</a:t>
            </a:r>
            <a:r>
              <a:rPr lang="en-US" altLang="zh-TW" sz="2400" i="1"/>
              <a:t> </a:t>
            </a:r>
            <a:r>
              <a:rPr lang="zh-CN" altLang="en-US" sz="2400">
                <a:ea typeface="宋体" charset="-122"/>
              </a:rPr>
              <a:t>个键的红黑树的高度</a:t>
            </a:r>
            <a:endParaRPr lang="zh-TW" altLang="en-US" sz="2400"/>
          </a:p>
        </p:txBody>
      </p:sp>
      <p:pic>
        <p:nvPicPr>
          <p:cNvPr id="1128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989138"/>
            <a:ext cx="22701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-36513" y="2636838"/>
            <a:ext cx="7200901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4"/>
            <a:r>
              <a:rPr lang="zh-CN" altLang="en-US" sz="2400" i="1">
                <a:solidFill>
                  <a:srgbClr val="FA0000"/>
                </a:solidFill>
                <a:ea typeface="宋体" charset="-122"/>
              </a:rPr>
              <a:t>证明</a:t>
            </a:r>
            <a:r>
              <a:rPr lang="en-US" altLang="zh-TW" sz="2400" i="1">
                <a:solidFill>
                  <a:srgbClr val="FA0000"/>
                </a:solidFill>
              </a:rPr>
              <a:t>.</a:t>
            </a:r>
            <a:r>
              <a:rPr lang="en-US" altLang="zh-TW" sz="2400" i="1"/>
              <a:t> </a:t>
            </a:r>
            <a:r>
              <a:rPr lang="en-US" altLang="zh-TW" sz="2400"/>
              <a:t>(</a:t>
            </a:r>
            <a:r>
              <a:rPr lang="zh-CN" altLang="en-US" sz="2400">
                <a:ea typeface="宋体" charset="-122"/>
              </a:rPr>
              <a:t>书中使用推导</a:t>
            </a:r>
            <a:r>
              <a:rPr lang="en-US" altLang="zh-TW" sz="2400"/>
              <a:t>. </a:t>
            </a:r>
            <a:r>
              <a:rPr lang="zh-CN" altLang="en-US" sz="2400">
                <a:ea typeface="宋体" charset="-122"/>
              </a:rPr>
              <a:t>请仔细阅读</a:t>
            </a:r>
            <a:r>
              <a:rPr lang="en-US" altLang="zh-TW" sz="2400"/>
              <a:t>.)</a:t>
            </a:r>
          </a:p>
          <a:p>
            <a:pPr lvl="4"/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原则</a:t>
            </a:r>
            <a:r>
              <a:rPr lang="en-US" altLang="zh-TW" sz="2400" b="1">
                <a:solidFill>
                  <a:srgbClr val="FA0000"/>
                </a:solidFill>
              </a:rPr>
              <a:t>:</a:t>
            </a:r>
            <a:endParaRPr lang="en-US" altLang="zh-TW" sz="2400">
              <a:solidFill>
                <a:srgbClr val="FA0000"/>
              </a:solidFill>
            </a:endParaRPr>
          </a:p>
          <a:p>
            <a:pPr lvl="4"/>
            <a:r>
              <a:rPr lang="en-US" altLang="zh-TW" sz="2400">
                <a:solidFill>
                  <a:srgbClr val="FA0000"/>
                </a:solidFill>
              </a:rPr>
              <a:t>•  </a:t>
            </a:r>
            <a:r>
              <a:rPr lang="zh-CN" altLang="en-US" sz="2400">
                <a:ea typeface="宋体" charset="-122"/>
              </a:rPr>
              <a:t>将红节</a:t>
            </a:r>
          </a:p>
          <a:p>
            <a:pPr lvl="4"/>
            <a:r>
              <a:rPr lang="zh-CN" altLang="en-US" sz="2400">
                <a:ea typeface="宋体" charset="-122"/>
              </a:rPr>
              <a:t>点合并进</a:t>
            </a:r>
          </a:p>
          <a:p>
            <a:pPr lvl="4"/>
            <a:r>
              <a:rPr lang="zh-CN" altLang="en-US" sz="2400">
                <a:ea typeface="宋体" charset="-122"/>
              </a:rPr>
              <a:t>它们的父节点</a:t>
            </a:r>
            <a:endParaRPr lang="zh-TW" altLang="en-US" sz="2400">
              <a:ea typeface="宋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红黑树的高度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84D24D5-44A0-46A4-9343-41C53F7FE976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500438"/>
            <a:ext cx="4164013" cy="226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900113" y="1484313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定理</a:t>
            </a:r>
            <a:r>
              <a:rPr lang="en-US" altLang="zh-TW" sz="2400" b="1">
                <a:solidFill>
                  <a:srgbClr val="FA0000"/>
                </a:solidFill>
              </a:rPr>
              <a:t>.</a:t>
            </a:r>
            <a:r>
              <a:rPr lang="en-US" altLang="zh-TW" sz="2400" b="1"/>
              <a:t> </a:t>
            </a:r>
            <a:r>
              <a:rPr lang="zh-CN" altLang="en-US" sz="2400">
                <a:ea typeface="宋体" charset="-122"/>
              </a:rPr>
              <a:t>一棵有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n</a:t>
            </a:r>
            <a:r>
              <a:rPr lang="en-US" altLang="zh-TW" sz="2400" i="1"/>
              <a:t> </a:t>
            </a:r>
            <a:r>
              <a:rPr lang="en-US" altLang="zh-TW" sz="2400"/>
              <a:t>keys</a:t>
            </a:r>
            <a:r>
              <a:rPr lang="zh-CN" altLang="en-US" sz="2400">
                <a:ea typeface="宋体" charset="-122"/>
              </a:rPr>
              <a:t>个键的红黑树的高度</a:t>
            </a:r>
            <a:endParaRPr lang="zh-TW" altLang="en-US" sz="2400"/>
          </a:p>
        </p:txBody>
      </p:sp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989138"/>
            <a:ext cx="22701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-36513" y="2636838"/>
            <a:ext cx="7200901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4"/>
            <a:r>
              <a:rPr lang="zh-CN" altLang="en-US" sz="2400" i="1">
                <a:solidFill>
                  <a:srgbClr val="FA0000"/>
                </a:solidFill>
                <a:ea typeface="宋体" charset="-122"/>
              </a:rPr>
              <a:t>证明</a:t>
            </a:r>
            <a:r>
              <a:rPr lang="en-US" altLang="zh-TW" sz="2400" i="1">
                <a:solidFill>
                  <a:srgbClr val="FA0000"/>
                </a:solidFill>
              </a:rPr>
              <a:t>.</a:t>
            </a:r>
            <a:r>
              <a:rPr lang="en-US" altLang="zh-TW" sz="2400" i="1"/>
              <a:t> </a:t>
            </a:r>
            <a:r>
              <a:rPr lang="en-US" altLang="zh-TW" sz="2400"/>
              <a:t>(</a:t>
            </a:r>
            <a:r>
              <a:rPr lang="zh-CN" altLang="en-US" sz="2400">
                <a:ea typeface="宋体" charset="-122"/>
              </a:rPr>
              <a:t>书中使用推导</a:t>
            </a:r>
            <a:r>
              <a:rPr lang="en-US" altLang="zh-TW" sz="2400"/>
              <a:t>. </a:t>
            </a:r>
            <a:r>
              <a:rPr lang="zh-CN" altLang="en-US" sz="2400">
                <a:ea typeface="宋体" charset="-122"/>
              </a:rPr>
              <a:t>请仔细阅读</a:t>
            </a:r>
            <a:r>
              <a:rPr lang="en-US" altLang="zh-TW" sz="2400"/>
              <a:t>.)</a:t>
            </a:r>
          </a:p>
          <a:p>
            <a:pPr lvl="4"/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原则</a:t>
            </a:r>
            <a:r>
              <a:rPr lang="en-US" altLang="zh-TW" sz="2400" b="1">
                <a:solidFill>
                  <a:srgbClr val="FA0000"/>
                </a:solidFill>
              </a:rPr>
              <a:t>:</a:t>
            </a:r>
            <a:endParaRPr lang="en-US" altLang="zh-TW" sz="2400">
              <a:solidFill>
                <a:srgbClr val="FA0000"/>
              </a:solidFill>
            </a:endParaRPr>
          </a:p>
          <a:p>
            <a:pPr lvl="4"/>
            <a:r>
              <a:rPr lang="en-US" altLang="zh-TW" sz="2400">
                <a:solidFill>
                  <a:srgbClr val="FA0000"/>
                </a:solidFill>
              </a:rPr>
              <a:t>•  </a:t>
            </a:r>
            <a:r>
              <a:rPr lang="zh-CN" altLang="en-US" sz="2400">
                <a:ea typeface="宋体" charset="-122"/>
              </a:rPr>
              <a:t>将红节</a:t>
            </a:r>
          </a:p>
          <a:p>
            <a:pPr lvl="4"/>
            <a:r>
              <a:rPr lang="zh-CN" altLang="en-US" sz="2400">
                <a:ea typeface="宋体" charset="-122"/>
              </a:rPr>
              <a:t>点合并进</a:t>
            </a:r>
          </a:p>
          <a:p>
            <a:pPr lvl="4"/>
            <a:r>
              <a:rPr lang="zh-CN" altLang="en-US" sz="2400">
                <a:ea typeface="宋体" charset="-122"/>
              </a:rPr>
              <a:t>它们的父节点</a:t>
            </a:r>
            <a:endParaRPr lang="zh-TW" altLang="en-US" sz="2400">
              <a:ea typeface="宋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红黑树的高度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85858F7-2DC8-46F5-8DD7-FA45E5C88E8C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429000"/>
            <a:ext cx="42926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900113" y="1484313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定理</a:t>
            </a:r>
            <a:r>
              <a:rPr lang="en-US" altLang="zh-TW" sz="2400" b="1">
                <a:solidFill>
                  <a:srgbClr val="FA0000"/>
                </a:solidFill>
              </a:rPr>
              <a:t>.</a:t>
            </a:r>
            <a:r>
              <a:rPr lang="en-US" altLang="zh-TW" sz="2400" b="1"/>
              <a:t> </a:t>
            </a:r>
            <a:r>
              <a:rPr lang="zh-CN" altLang="en-US" sz="2400">
                <a:ea typeface="宋体" charset="-122"/>
              </a:rPr>
              <a:t>一棵有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n</a:t>
            </a:r>
            <a:r>
              <a:rPr lang="en-US" altLang="zh-TW" sz="2400" i="1"/>
              <a:t> </a:t>
            </a:r>
            <a:r>
              <a:rPr lang="en-US" altLang="zh-TW" sz="2400"/>
              <a:t>keys</a:t>
            </a:r>
            <a:r>
              <a:rPr lang="zh-CN" altLang="en-US" sz="2400">
                <a:ea typeface="宋体" charset="-122"/>
              </a:rPr>
              <a:t>个键的红黑树的高度</a:t>
            </a:r>
            <a:endParaRPr lang="zh-TW" altLang="en-US" sz="2400"/>
          </a:p>
        </p:txBody>
      </p:sp>
      <p:pic>
        <p:nvPicPr>
          <p:cNvPr id="13329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989138"/>
            <a:ext cx="22701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-36513" y="2636838"/>
            <a:ext cx="7200901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4"/>
            <a:r>
              <a:rPr lang="zh-CN" altLang="en-US" sz="2400" i="1">
                <a:solidFill>
                  <a:srgbClr val="FA0000"/>
                </a:solidFill>
                <a:ea typeface="宋体" charset="-122"/>
              </a:rPr>
              <a:t>证明</a:t>
            </a:r>
            <a:r>
              <a:rPr lang="en-US" altLang="zh-TW" sz="2400" i="1">
                <a:solidFill>
                  <a:srgbClr val="FA0000"/>
                </a:solidFill>
              </a:rPr>
              <a:t>.</a:t>
            </a:r>
            <a:r>
              <a:rPr lang="en-US" altLang="zh-TW" sz="2400" i="1"/>
              <a:t> </a:t>
            </a:r>
            <a:r>
              <a:rPr lang="en-US" altLang="zh-TW" sz="2400"/>
              <a:t>(</a:t>
            </a:r>
            <a:r>
              <a:rPr lang="zh-CN" altLang="en-US" sz="2400">
                <a:ea typeface="宋体" charset="-122"/>
              </a:rPr>
              <a:t>书中使用推导</a:t>
            </a:r>
            <a:r>
              <a:rPr lang="en-US" altLang="zh-TW" sz="2400"/>
              <a:t>. </a:t>
            </a:r>
            <a:r>
              <a:rPr lang="zh-CN" altLang="en-US" sz="2400">
                <a:ea typeface="宋体" charset="-122"/>
              </a:rPr>
              <a:t>请仔细阅读</a:t>
            </a:r>
            <a:r>
              <a:rPr lang="en-US" altLang="zh-TW" sz="2400"/>
              <a:t>.)</a:t>
            </a:r>
          </a:p>
          <a:p>
            <a:pPr lvl="4"/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原则</a:t>
            </a:r>
            <a:r>
              <a:rPr lang="en-US" altLang="zh-TW" sz="2400" b="1">
                <a:solidFill>
                  <a:srgbClr val="FA0000"/>
                </a:solidFill>
              </a:rPr>
              <a:t>:</a:t>
            </a:r>
            <a:endParaRPr lang="en-US" altLang="zh-TW" sz="2400">
              <a:solidFill>
                <a:srgbClr val="FA0000"/>
              </a:solidFill>
            </a:endParaRPr>
          </a:p>
          <a:p>
            <a:pPr lvl="4"/>
            <a:r>
              <a:rPr lang="en-US" altLang="zh-TW" sz="2400">
                <a:solidFill>
                  <a:srgbClr val="FA0000"/>
                </a:solidFill>
              </a:rPr>
              <a:t>•  </a:t>
            </a:r>
            <a:r>
              <a:rPr lang="zh-CN" altLang="en-US" sz="2400">
                <a:ea typeface="宋体" charset="-122"/>
              </a:rPr>
              <a:t>将红节</a:t>
            </a:r>
          </a:p>
          <a:p>
            <a:pPr lvl="4"/>
            <a:r>
              <a:rPr lang="zh-CN" altLang="en-US" sz="2400">
                <a:ea typeface="宋体" charset="-122"/>
              </a:rPr>
              <a:t>点合并进</a:t>
            </a:r>
          </a:p>
          <a:p>
            <a:pPr lvl="4"/>
            <a:r>
              <a:rPr lang="zh-CN" altLang="en-US" sz="2400">
                <a:ea typeface="宋体" charset="-122"/>
              </a:rPr>
              <a:t>它们的父节点</a:t>
            </a:r>
            <a:endParaRPr lang="zh-TW" altLang="en-US" sz="2400">
              <a:ea typeface="宋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红黑树的高度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C9E3FCF-E3E0-4F22-97C0-C3C4E66C6C3E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429000"/>
            <a:ext cx="3776663" cy="205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900113" y="1484313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定理</a:t>
            </a:r>
            <a:r>
              <a:rPr lang="en-US" altLang="zh-TW" sz="2400" b="1">
                <a:solidFill>
                  <a:srgbClr val="FA0000"/>
                </a:solidFill>
              </a:rPr>
              <a:t>.</a:t>
            </a:r>
            <a:r>
              <a:rPr lang="en-US" altLang="zh-TW" sz="2400" b="1"/>
              <a:t> </a:t>
            </a:r>
            <a:r>
              <a:rPr lang="zh-CN" altLang="en-US" sz="2400">
                <a:ea typeface="宋体" charset="-122"/>
              </a:rPr>
              <a:t>一棵有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n</a:t>
            </a:r>
            <a:r>
              <a:rPr lang="en-US" altLang="zh-TW" sz="2400" i="1"/>
              <a:t> </a:t>
            </a:r>
            <a:r>
              <a:rPr lang="en-US" altLang="zh-TW" sz="2400"/>
              <a:t>keys</a:t>
            </a:r>
            <a:r>
              <a:rPr lang="zh-CN" altLang="en-US" sz="2400">
                <a:ea typeface="宋体" charset="-122"/>
              </a:rPr>
              <a:t>个键的红黑树的高度</a:t>
            </a:r>
            <a:endParaRPr lang="zh-TW" altLang="en-US" sz="2400"/>
          </a:p>
        </p:txBody>
      </p:sp>
      <p:pic>
        <p:nvPicPr>
          <p:cNvPr id="14353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989138"/>
            <a:ext cx="22701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-36513" y="2636838"/>
            <a:ext cx="7200901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4"/>
            <a:r>
              <a:rPr lang="zh-CN" altLang="en-US" sz="2400" i="1">
                <a:solidFill>
                  <a:srgbClr val="FA0000"/>
                </a:solidFill>
                <a:ea typeface="宋体" charset="-122"/>
              </a:rPr>
              <a:t>证明</a:t>
            </a:r>
            <a:r>
              <a:rPr lang="en-US" altLang="zh-TW" sz="2400" i="1">
                <a:solidFill>
                  <a:srgbClr val="FA0000"/>
                </a:solidFill>
              </a:rPr>
              <a:t>.</a:t>
            </a:r>
            <a:r>
              <a:rPr lang="en-US" altLang="zh-TW" sz="2400" i="1"/>
              <a:t> </a:t>
            </a:r>
            <a:r>
              <a:rPr lang="en-US" altLang="zh-TW" sz="2400"/>
              <a:t>(</a:t>
            </a:r>
            <a:r>
              <a:rPr lang="zh-CN" altLang="en-US" sz="2400">
                <a:ea typeface="宋体" charset="-122"/>
              </a:rPr>
              <a:t>书中使用推导</a:t>
            </a:r>
            <a:r>
              <a:rPr lang="en-US" altLang="zh-TW" sz="2400"/>
              <a:t>. </a:t>
            </a:r>
            <a:r>
              <a:rPr lang="zh-CN" altLang="en-US" sz="2400">
                <a:ea typeface="宋体" charset="-122"/>
              </a:rPr>
              <a:t>请仔细阅读</a:t>
            </a:r>
            <a:r>
              <a:rPr lang="en-US" altLang="zh-TW" sz="2400"/>
              <a:t>.)</a:t>
            </a:r>
          </a:p>
          <a:p>
            <a:pPr lvl="4"/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原则</a:t>
            </a:r>
            <a:r>
              <a:rPr lang="en-US" altLang="zh-TW" sz="2400" b="1">
                <a:solidFill>
                  <a:srgbClr val="FA0000"/>
                </a:solidFill>
              </a:rPr>
              <a:t>:</a:t>
            </a:r>
            <a:endParaRPr lang="en-US" altLang="zh-TW" sz="2400">
              <a:solidFill>
                <a:srgbClr val="FA0000"/>
              </a:solidFill>
            </a:endParaRPr>
          </a:p>
          <a:p>
            <a:pPr lvl="4"/>
            <a:r>
              <a:rPr lang="en-US" altLang="zh-TW" sz="2400">
                <a:solidFill>
                  <a:srgbClr val="FA0000"/>
                </a:solidFill>
              </a:rPr>
              <a:t>•  </a:t>
            </a:r>
            <a:r>
              <a:rPr lang="zh-CN" altLang="en-US" sz="2400">
                <a:ea typeface="宋体" charset="-122"/>
              </a:rPr>
              <a:t>将红节</a:t>
            </a:r>
          </a:p>
          <a:p>
            <a:pPr lvl="4"/>
            <a:r>
              <a:rPr lang="zh-CN" altLang="en-US" sz="2400">
                <a:ea typeface="宋体" charset="-122"/>
              </a:rPr>
              <a:t>点合并进</a:t>
            </a:r>
          </a:p>
          <a:p>
            <a:pPr lvl="4"/>
            <a:r>
              <a:rPr lang="zh-CN" altLang="en-US" sz="2400">
                <a:ea typeface="宋体" charset="-122"/>
              </a:rPr>
              <a:t>它们的父节点</a:t>
            </a:r>
            <a:endParaRPr lang="zh-TW" altLang="en-US" sz="2400">
              <a:ea typeface="宋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红黑树的高度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1A07A20-1031-4EAA-ACF6-B8974C5E3C6E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213100"/>
            <a:ext cx="4164012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900113" y="4724400"/>
            <a:ext cx="7272337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这个过程产生了一棵每个节点有</a:t>
            </a:r>
            <a:r>
              <a:rPr lang="en-US" altLang="zh-TW" sz="2400">
                <a:solidFill>
                  <a:srgbClr val="2F9D6B"/>
                </a:solidFill>
              </a:rPr>
              <a:t>2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2F9D6B"/>
                </a:solidFill>
              </a:rPr>
              <a:t>3</a:t>
            </a:r>
            <a:r>
              <a:rPr lang="en-US" altLang="zh-TW" sz="2400"/>
              <a:t>, </a:t>
            </a:r>
            <a:r>
              <a:rPr lang="zh-CN" altLang="en-US" sz="2400">
                <a:ea typeface="宋体" charset="-122"/>
              </a:rPr>
              <a:t>或者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2F9D6B"/>
                </a:solidFill>
              </a:rPr>
              <a:t>4</a:t>
            </a:r>
            <a:r>
              <a:rPr lang="zh-CN" altLang="en-US" sz="2400">
                <a:ea typeface="宋体" charset="-122"/>
              </a:rPr>
              <a:t>个孩子的树。</a:t>
            </a:r>
          </a:p>
          <a:p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2F9D6B"/>
                </a:solidFill>
              </a:rPr>
              <a:t>2-3-4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树叶子的深度均为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h</a:t>
            </a:r>
            <a:r>
              <a:rPr lang="en-US" altLang="zh-TW" sz="2400">
                <a:solidFill>
                  <a:srgbClr val="2F9D6B"/>
                </a:solidFill>
              </a:rPr>
              <a:t>′</a:t>
            </a:r>
            <a:r>
              <a:rPr lang="en-US" altLang="zh-TW" sz="2400"/>
              <a:t> </a:t>
            </a:r>
            <a:r>
              <a:rPr lang="zh-CN" altLang="en-US" sz="2400"/>
              <a:t>。</a:t>
            </a:r>
            <a:r>
              <a:rPr lang="zh-TW" altLang="en-US" sz="2400"/>
              <a:t> </a:t>
            </a:r>
          </a:p>
          <a:p>
            <a:pPr>
              <a:spcBef>
                <a:spcPct val="50000"/>
              </a:spcBef>
            </a:pPr>
            <a:endParaRPr lang="en-US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900113" y="1484313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定理</a:t>
            </a:r>
            <a:r>
              <a:rPr lang="en-US" altLang="zh-TW" sz="2400" b="1">
                <a:solidFill>
                  <a:srgbClr val="FA0000"/>
                </a:solidFill>
              </a:rPr>
              <a:t>.</a:t>
            </a:r>
            <a:r>
              <a:rPr lang="en-US" altLang="zh-TW" sz="2400" b="1"/>
              <a:t> </a:t>
            </a:r>
            <a:r>
              <a:rPr lang="zh-CN" altLang="en-US" sz="2400">
                <a:ea typeface="宋体" charset="-122"/>
              </a:rPr>
              <a:t>一棵有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n</a:t>
            </a:r>
            <a:r>
              <a:rPr lang="en-US" altLang="zh-TW" sz="2400" i="1"/>
              <a:t> </a:t>
            </a:r>
            <a:r>
              <a:rPr lang="en-US" altLang="zh-TW" sz="2400"/>
              <a:t>keys</a:t>
            </a:r>
            <a:r>
              <a:rPr lang="zh-CN" altLang="en-US" sz="2400">
                <a:ea typeface="宋体" charset="-122"/>
              </a:rPr>
              <a:t>个键的红黑树的高度</a:t>
            </a:r>
            <a:endParaRPr lang="zh-TW" altLang="en-US" sz="2400"/>
          </a:p>
        </p:txBody>
      </p:sp>
      <p:pic>
        <p:nvPicPr>
          <p:cNvPr id="15433" name="Picture 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989138"/>
            <a:ext cx="22701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34" name="Rectangle 74"/>
          <p:cNvSpPr>
            <a:spLocks noChangeArrowheads="1"/>
          </p:cNvSpPr>
          <p:nvPr/>
        </p:nvSpPr>
        <p:spPr bwMode="auto">
          <a:xfrm>
            <a:off x="-36513" y="2636838"/>
            <a:ext cx="7200901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4"/>
            <a:r>
              <a:rPr lang="zh-CN" altLang="en-US" sz="2400" i="1">
                <a:solidFill>
                  <a:srgbClr val="FA0000"/>
                </a:solidFill>
                <a:ea typeface="宋体" charset="-122"/>
              </a:rPr>
              <a:t>证明</a:t>
            </a:r>
            <a:r>
              <a:rPr lang="en-US" altLang="zh-TW" sz="2400" i="1">
                <a:solidFill>
                  <a:srgbClr val="FA0000"/>
                </a:solidFill>
              </a:rPr>
              <a:t>.</a:t>
            </a:r>
            <a:r>
              <a:rPr lang="en-US" altLang="zh-TW" sz="2400" i="1"/>
              <a:t> </a:t>
            </a:r>
            <a:r>
              <a:rPr lang="en-US" altLang="zh-TW" sz="2400"/>
              <a:t>(</a:t>
            </a:r>
            <a:r>
              <a:rPr lang="zh-CN" altLang="en-US" sz="2400">
                <a:ea typeface="宋体" charset="-122"/>
              </a:rPr>
              <a:t>书中使用推导</a:t>
            </a:r>
            <a:r>
              <a:rPr lang="en-US" altLang="zh-TW" sz="2400"/>
              <a:t>. </a:t>
            </a:r>
            <a:r>
              <a:rPr lang="zh-CN" altLang="en-US" sz="2400">
                <a:ea typeface="宋体" charset="-122"/>
              </a:rPr>
              <a:t>请仔细阅读</a:t>
            </a:r>
            <a:r>
              <a:rPr lang="en-US" altLang="zh-TW" sz="2400"/>
              <a:t>.)</a:t>
            </a:r>
          </a:p>
          <a:p>
            <a:pPr lvl="4"/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原则</a:t>
            </a:r>
            <a:r>
              <a:rPr lang="en-US" altLang="zh-TW" sz="2400" b="1">
                <a:solidFill>
                  <a:srgbClr val="FA0000"/>
                </a:solidFill>
              </a:rPr>
              <a:t>:</a:t>
            </a:r>
            <a:endParaRPr lang="en-US" altLang="zh-TW" sz="2400">
              <a:solidFill>
                <a:srgbClr val="FA0000"/>
              </a:solidFill>
            </a:endParaRPr>
          </a:p>
          <a:p>
            <a:pPr lvl="4"/>
            <a:r>
              <a:rPr lang="en-US" altLang="zh-TW" sz="2400">
                <a:solidFill>
                  <a:srgbClr val="FA0000"/>
                </a:solidFill>
              </a:rPr>
              <a:t>•  </a:t>
            </a:r>
            <a:r>
              <a:rPr lang="zh-CN" altLang="en-US" sz="2400">
                <a:ea typeface="宋体" charset="-122"/>
              </a:rPr>
              <a:t>将红节</a:t>
            </a:r>
          </a:p>
          <a:p>
            <a:pPr lvl="4"/>
            <a:r>
              <a:rPr lang="zh-CN" altLang="en-US" sz="2400">
                <a:ea typeface="宋体" charset="-122"/>
              </a:rPr>
              <a:t>点合并进</a:t>
            </a:r>
          </a:p>
          <a:p>
            <a:pPr lvl="4"/>
            <a:r>
              <a:rPr lang="zh-CN" altLang="en-US" sz="2400">
                <a:ea typeface="宋体" charset="-122"/>
              </a:rPr>
              <a:t>它们的父节点</a:t>
            </a:r>
            <a:endParaRPr lang="zh-TW" altLang="en-US" sz="2400">
              <a:ea typeface="宋体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红黑树的高度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8292A45-D1BB-4821-BD5D-1B4037C6C343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557338"/>
            <a:ext cx="44862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11188" y="1700213"/>
            <a:ext cx="4681537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en-US" altLang="zh-TW" sz="2400"/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因为每条路径上</a:t>
            </a:r>
          </a:p>
          <a:p>
            <a:r>
              <a:rPr lang="zh-CN" altLang="en-US" sz="2400">
                <a:latin typeface="宋体" charset="-122"/>
                <a:ea typeface="宋体" charset="-122"/>
              </a:rPr>
              <a:t>  最多只有一半叶</a:t>
            </a:r>
          </a:p>
          <a:p>
            <a:r>
              <a:rPr lang="zh-CN" altLang="en-US" sz="2400">
                <a:latin typeface="宋体" charset="-122"/>
                <a:ea typeface="宋体" charset="-122"/>
              </a:rPr>
              <a:t>  子是红色的，我</a:t>
            </a:r>
          </a:p>
          <a:p>
            <a:r>
              <a:rPr lang="zh-CN" altLang="en-US" sz="2400">
                <a:latin typeface="宋体" charset="-122"/>
                <a:ea typeface="宋体" charset="-122"/>
              </a:rPr>
              <a:t>  们可以得到</a:t>
            </a:r>
            <a:r>
              <a:rPr lang="zh-CN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h</a:t>
            </a:r>
            <a:r>
              <a:rPr lang="en-US" altLang="zh-TW" sz="2400">
                <a:solidFill>
                  <a:srgbClr val="2F9D6B"/>
                </a:solidFill>
              </a:rPr>
              <a:t>′≥ </a:t>
            </a:r>
            <a:r>
              <a:rPr lang="en-US" altLang="zh-TW" sz="2400" i="1">
                <a:solidFill>
                  <a:srgbClr val="2F9D6B"/>
                </a:solidFill>
              </a:rPr>
              <a:t>h</a:t>
            </a:r>
            <a:r>
              <a:rPr lang="en-US" altLang="zh-TW" sz="2400">
                <a:solidFill>
                  <a:srgbClr val="2F9D6B"/>
                </a:solidFill>
              </a:rPr>
              <a:t>/2</a:t>
            </a:r>
            <a:r>
              <a:rPr lang="en-US" altLang="zh-TW" sz="2400"/>
              <a:t>, </a:t>
            </a:r>
          </a:p>
          <a:p>
            <a:r>
              <a:rPr lang="en-US" altLang="zh-TW" sz="2400">
                <a:solidFill>
                  <a:srgbClr val="FA0000"/>
                </a:solidFill>
              </a:rPr>
              <a:t>•</a:t>
            </a:r>
            <a:r>
              <a:rPr lang="en-US" altLang="zh-TW" sz="2400"/>
              <a:t>  </a:t>
            </a:r>
            <a:r>
              <a:rPr lang="zh-CN" altLang="en-US" sz="2400">
                <a:ea typeface="宋体" charset="-122"/>
              </a:rPr>
              <a:t>每个树的叶子个数是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n </a:t>
            </a:r>
            <a:r>
              <a:rPr lang="en-US" altLang="zh-TW" sz="2400">
                <a:solidFill>
                  <a:srgbClr val="2F9D6B"/>
                </a:solidFill>
              </a:rPr>
              <a:t>+ 1</a:t>
            </a:r>
          </a:p>
          <a:p>
            <a:pPr>
              <a:spcBef>
                <a:spcPct val="50000"/>
              </a:spcBef>
            </a:pPr>
            <a:endParaRPr lang="en-US" altLang="zh-TW" sz="2400">
              <a:solidFill>
                <a:srgbClr val="2F9D6B"/>
              </a:solidFill>
              <a:latin typeface="Times New Roman" pitchFamily="18" charset="0"/>
            </a:endParaRPr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4437063"/>
            <a:ext cx="3346450" cy="115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221163"/>
            <a:ext cx="38195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证明（续）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9BBB3B0-4F82-4FF1-8B98-5D1D33FB8748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619250" y="1989138"/>
            <a:ext cx="668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推论</a:t>
            </a:r>
            <a:r>
              <a:rPr lang="en-US" altLang="zh-TW" sz="2400" b="1">
                <a:solidFill>
                  <a:srgbClr val="FA0000"/>
                </a:solidFill>
              </a:rPr>
              <a:t>.</a:t>
            </a:r>
            <a:r>
              <a:rPr lang="en-US" altLang="zh-TW" sz="2400" b="1"/>
              <a:t>  </a:t>
            </a:r>
            <a:r>
              <a:rPr lang="zh-CN" altLang="en-US" sz="2400">
                <a:ea typeface="宋体" charset="-122"/>
              </a:rPr>
              <a:t>查询操作</a:t>
            </a:r>
            <a:r>
              <a:rPr lang="zh-TW" altLang="en-US" sz="2400"/>
              <a:t> </a:t>
            </a:r>
            <a:r>
              <a:rPr lang="en-US" altLang="zh-TW" sz="2400"/>
              <a:t>SEARCH, MIN, MAX, SUCCESSOR, </a:t>
            </a:r>
            <a:r>
              <a:rPr lang="zh-CN" altLang="en-US" sz="2400">
                <a:ea typeface="宋体" charset="-122"/>
              </a:rPr>
              <a:t>和</a:t>
            </a:r>
            <a:r>
              <a:rPr lang="zh-TW" altLang="en-US" sz="2400"/>
              <a:t> </a:t>
            </a:r>
            <a:r>
              <a:rPr lang="en-US" altLang="zh-TW" sz="2400"/>
              <a:t>PREDECESSOR </a:t>
            </a:r>
            <a:r>
              <a:rPr lang="zh-CN" altLang="en-US" sz="2400">
                <a:ea typeface="宋体" charset="-122"/>
              </a:rPr>
              <a:t>在一棵有</a:t>
            </a:r>
            <a:r>
              <a:rPr lang="en-US" altLang="zh-TW" sz="2400" i="1">
                <a:solidFill>
                  <a:srgbClr val="2F9D6B"/>
                </a:solidFill>
              </a:rPr>
              <a:t>n</a:t>
            </a:r>
            <a:r>
              <a:rPr lang="zh-CN" altLang="en-US" sz="2400">
                <a:ea typeface="宋体" charset="-122"/>
              </a:rPr>
              <a:t>个节点的红黑树上的运行时间都是</a:t>
            </a:r>
            <a:r>
              <a:rPr lang="en-US" altLang="zh-TW" sz="2400" i="1">
                <a:solidFill>
                  <a:srgbClr val="2F9D6B"/>
                </a:solidFill>
              </a:rPr>
              <a:t>O</a:t>
            </a:r>
            <a:r>
              <a:rPr lang="en-US" altLang="zh-TW" sz="2400">
                <a:solidFill>
                  <a:srgbClr val="2F9D6B"/>
                </a:solidFill>
              </a:rPr>
              <a:t>(lg </a:t>
            </a:r>
            <a:r>
              <a:rPr lang="en-US" altLang="zh-TW" sz="2400" i="1">
                <a:solidFill>
                  <a:srgbClr val="2F9D6B"/>
                </a:solidFill>
              </a:rPr>
              <a:t>n</a:t>
            </a:r>
            <a:r>
              <a:rPr lang="en-US" altLang="zh-TW" sz="2400">
                <a:solidFill>
                  <a:srgbClr val="2F9D6B"/>
                </a:solidFill>
              </a:rPr>
              <a:t>)</a:t>
            </a:r>
            <a:r>
              <a:rPr lang="en-US" altLang="zh-CN" sz="2400">
                <a:solidFill>
                  <a:srgbClr val="2F9D6B"/>
                </a:solidFill>
                <a:ea typeface="宋体" charset="-122"/>
              </a:rPr>
              <a:t>。</a:t>
            </a:r>
            <a:endParaRPr lang="zh-TW" altLang="en-US" sz="2400">
              <a:ea typeface="宋体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红黑树的查询操作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C4A2C93-1928-4438-ABBD-7C38F4F973EF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二叉搜索树</a:t>
            </a:r>
          </a:p>
          <a:p>
            <a:r>
              <a:rPr lang="zh-CN" altLang="en-US" dirty="0"/>
              <a:t>红黑树 </a:t>
            </a:r>
          </a:p>
          <a:p>
            <a:r>
              <a:rPr lang="zh-CN" altLang="en-US" dirty="0"/>
              <a:t>红黑树的高度</a:t>
            </a:r>
            <a:endParaRPr lang="en-US" altLang="zh-CN" dirty="0"/>
          </a:p>
          <a:p>
            <a:r>
              <a:rPr lang="zh-CN" altLang="en-US" dirty="0"/>
              <a:t>红黑树的查询操作</a:t>
            </a:r>
            <a:endParaRPr lang="en-US" altLang="zh-CN" dirty="0"/>
          </a:p>
          <a:p>
            <a:r>
              <a:rPr lang="zh-CN" altLang="en-US" dirty="0"/>
              <a:t>红黑树的修改操作</a:t>
            </a:r>
          </a:p>
          <a:p>
            <a:r>
              <a:rPr lang="zh-CN" altLang="en-US" dirty="0"/>
              <a:t>红黑树的旋转操作</a:t>
            </a:r>
          </a:p>
          <a:p>
            <a:r>
              <a:rPr lang="zh-CN" altLang="en-US" dirty="0"/>
              <a:t>红黑树的插入操作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C58A14C-CCCA-4171-BFA4-D09844F8B39D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17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403350" y="3500438"/>
            <a:ext cx="6264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操作自身</a:t>
            </a:r>
            <a:endParaRPr lang="zh-TW" altLang="en-US" sz="2400">
              <a:ea typeface="宋体" charset="-122"/>
            </a:endParaRPr>
          </a:p>
          <a:p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颜色变化</a:t>
            </a:r>
            <a:r>
              <a:rPr lang="en-US" altLang="zh-TW" sz="2400"/>
              <a:t>, </a:t>
            </a:r>
          </a:p>
          <a:p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通过</a:t>
            </a:r>
            <a:r>
              <a:rPr lang="zh-TW" altLang="en-US" sz="2400" b="1" i="1">
                <a:solidFill>
                  <a:srgbClr val="FA0000"/>
                </a:solidFill>
              </a:rPr>
              <a:t>“</a:t>
            </a:r>
            <a:r>
              <a:rPr lang="zh-CN" altLang="en-US" sz="2400" b="1" i="1">
                <a:solidFill>
                  <a:srgbClr val="FA0000"/>
                </a:solidFill>
                <a:ea typeface="宋体" charset="-122"/>
              </a:rPr>
              <a:t>旋转</a:t>
            </a:r>
            <a:r>
              <a:rPr lang="zh-TW" altLang="en-US" sz="2400" b="1" i="1">
                <a:solidFill>
                  <a:srgbClr val="FA0000"/>
                </a:solidFill>
              </a:rPr>
              <a:t>”</a:t>
            </a:r>
            <a:r>
              <a:rPr lang="zh-CN" altLang="en-US" sz="2400">
                <a:ea typeface="宋体" charset="-122"/>
              </a:rPr>
              <a:t>重新组织树的连接</a:t>
            </a:r>
            <a:r>
              <a:rPr lang="en-US" altLang="zh-CN" sz="2400">
                <a:ea typeface="宋体" charset="-122"/>
              </a:rPr>
              <a:t>。</a:t>
            </a:r>
            <a:endParaRPr lang="zh-TW" altLang="en-US" sz="2400">
              <a:solidFill>
                <a:srgbClr val="FA0000"/>
              </a:solidFill>
              <a:latin typeface="Times New Roman" pitchFamily="18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-396875" y="2060575"/>
            <a:ext cx="68405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4"/>
            <a:r>
              <a:rPr lang="zh-CN" altLang="en-US" sz="2800">
                <a:ea typeface="宋体" charset="-122"/>
              </a:rPr>
              <a:t>操作</a:t>
            </a:r>
            <a:r>
              <a:rPr lang="zh-TW" altLang="en-US" sz="2800"/>
              <a:t> </a:t>
            </a:r>
            <a:r>
              <a:rPr lang="en-US" altLang="zh-TW" sz="2800"/>
              <a:t>INSERT </a:t>
            </a:r>
            <a:r>
              <a:rPr lang="zh-CN" altLang="en-US" sz="2800">
                <a:ea typeface="宋体" charset="-122"/>
              </a:rPr>
              <a:t>和</a:t>
            </a:r>
            <a:r>
              <a:rPr lang="zh-TW" altLang="en-US" sz="2800"/>
              <a:t> </a:t>
            </a:r>
            <a:r>
              <a:rPr lang="en-US" altLang="zh-TW" sz="2800"/>
              <a:t>DELETE </a:t>
            </a:r>
            <a:r>
              <a:rPr lang="zh-CN" altLang="en-US" sz="2800">
                <a:ea typeface="宋体" charset="-122"/>
              </a:rPr>
              <a:t>将会修改红黑树的结构</a:t>
            </a:r>
            <a:r>
              <a:rPr lang="en-US" altLang="zh-TW" sz="2800"/>
              <a:t>: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红黑树的修改操作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832F209-5C9A-469E-813E-0B560D545938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27527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7338"/>
            <a:ext cx="27622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700213"/>
            <a:ext cx="20859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133850" y="185737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ea typeface="宋体" charset="-122"/>
              </a:rPr>
              <a:t>右旋</a:t>
            </a:r>
            <a:endParaRPr lang="zh-TW" altLang="en-US" sz="1600" b="1">
              <a:ea typeface="宋体" charset="-122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133850" y="248126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ea typeface="宋体" charset="-122"/>
              </a:rPr>
              <a:t>左旋</a:t>
            </a:r>
            <a:endParaRPr lang="zh-TW" altLang="en-US" sz="1600" b="1">
              <a:ea typeface="宋体" charset="-122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79388" y="4149725"/>
            <a:ext cx="555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717550" lvl="4">
              <a:spcAft>
                <a:spcPts val="1350"/>
              </a:spcAft>
            </a:pPr>
            <a:r>
              <a:rPr lang="zh-CN" altLang="en-US" sz="2400">
                <a:ea typeface="宋体" charset="-122"/>
              </a:rPr>
              <a:t>旋转维持了键在前序遍历时的顺序</a:t>
            </a:r>
            <a:r>
              <a:rPr lang="en-US" altLang="zh-TW" sz="2400"/>
              <a:t>:</a:t>
            </a:r>
          </a:p>
        </p:txBody>
      </p:sp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652963"/>
            <a:ext cx="6186488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179388" y="5157788"/>
            <a:ext cx="472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717550" lvl="4"/>
            <a:r>
              <a:rPr lang="zh-CN" altLang="en-US" sz="2400">
                <a:ea typeface="宋体" charset="-122"/>
              </a:rPr>
              <a:t>旋转可以在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O</a:t>
            </a:r>
            <a:r>
              <a:rPr lang="en-US" altLang="zh-TW" sz="2400">
                <a:solidFill>
                  <a:srgbClr val="2F9D6B"/>
                </a:solidFill>
              </a:rPr>
              <a:t>(1)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时间内完成</a:t>
            </a:r>
            <a:endParaRPr lang="zh-TW" altLang="en-US" sz="2400">
              <a:ea typeface="宋体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红黑树的旋转操作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8A7D0CD-BED4-4176-A5F0-D61E82E27B03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429000"/>
            <a:ext cx="49815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835150" y="3933825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A0000"/>
                </a:solidFill>
                <a:ea typeface="宋体" charset="-122"/>
              </a:rPr>
              <a:t>例子</a:t>
            </a:r>
            <a:r>
              <a:rPr lang="zh-TW" altLang="en-US" sz="2400">
                <a:solidFill>
                  <a:srgbClr val="FA0000"/>
                </a:solidFill>
              </a:rPr>
              <a:t>：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835150" y="3933825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A0000"/>
                </a:solidFill>
                <a:ea typeface="宋体" charset="-122"/>
              </a:rPr>
              <a:t>例子</a:t>
            </a:r>
            <a:r>
              <a:rPr lang="zh-TW" altLang="en-US" sz="2400">
                <a:solidFill>
                  <a:srgbClr val="FA0000"/>
                </a:solidFill>
              </a:rPr>
              <a:t>：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971550" y="1557338"/>
            <a:ext cx="7597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22313" lvl="4">
              <a:spcAft>
                <a:spcPts val="3388"/>
              </a:spcAft>
            </a:pPr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思路</a:t>
            </a:r>
            <a:r>
              <a:rPr lang="en-US" altLang="zh-TW" sz="2400" b="1">
                <a:solidFill>
                  <a:srgbClr val="FA0000"/>
                </a:solidFill>
              </a:rPr>
              <a:t>:</a:t>
            </a:r>
            <a:r>
              <a:rPr lang="en-US" altLang="zh-TW" sz="2400" b="1"/>
              <a:t> </a:t>
            </a:r>
            <a:r>
              <a:rPr lang="zh-CN" altLang="en-US" sz="2400">
                <a:ea typeface="宋体" charset="-122"/>
              </a:rPr>
              <a:t>将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x</a:t>
            </a:r>
            <a:r>
              <a:rPr lang="en-US" altLang="zh-TW" sz="2400" i="1"/>
              <a:t> </a:t>
            </a:r>
            <a:r>
              <a:rPr lang="zh-CN" altLang="en-US" sz="2400">
                <a:ea typeface="宋体" charset="-122"/>
              </a:rPr>
              <a:t>插入树。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x</a:t>
            </a:r>
            <a:r>
              <a:rPr lang="zh-CN" altLang="en-US" sz="2400">
                <a:ea typeface="宋体" charset="-122"/>
              </a:rPr>
              <a:t>的颜色为红色</a:t>
            </a:r>
            <a:r>
              <a:rPr lang="zh-CN" altLang="en-US" sz="2400"/>
              <a:t>。</a:t>
            </a:r>
            <a:r>
              <a:rPr lang="zh-CN" altLang="en-US" sz="2400">
                <a:ea typeface="宋体" charset="-122"/>
              </a:rPr>
              <a:t>仅违反红黑树的第</a:t>
            </a:r>
            <a:r>
              <a:rPr lang="en-US" altLang="zh-TW" sz="2400">
                <a:solidFill>
                  <a:srgbClr val="FA0000"/>
                </a:solidFill>
              </a:rPr>
              <a:t>3</a:t>
            </a:r>
            <a:r>
              <a:rPr lang="zh-CN" altLang="en-US" sz="2400">
                <a:ea typeface="宋体" charset="-122"/>
              </a:rPr>
              <a:t>条性质。将违例变色后沿着树向上移动，直到通过变色和旋转使红黑树特性重新满足</a:t>
            </a:r>
            <a:r>
              <a:rPr lang="zh-CN" altLang="en-US" sz="2400"/>
              <a:t>。</a:t>
            </a:r>
            <a:endParaRPr lang="zh-TW" altLang="en-US" sz="240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红黑树的插入操作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A8849E9-AAFC-4945-9FFA-270CDF632C7A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141663"/>
            <a:ext cx="4424363" cy="271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331913" y="41497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zh-CN" altLang="en-US" sz="2400">
                <a:ea typeface="宋体" charset="-122"/>
              </a:rPr>
              <a:t>插入</a:t>
            </a:r>
            <a:r>
              <a:rPr lang="zh-TW" altLang="en-US" sz="2400"/>
              <a:t> </a:t>
            </a:r>
            <a:r>
              <a:rPr lang="en-US" altLang="zh-TW" sz="2400" i="1"/>
              <a:t>x </a:t>
            </a:r>
            <a:r>
              <a:rPr lang="en-US" altLang="zh-TW" sz="2400"/>
              <a:t>=15.</a:t>
            </a:r>
            <a:endParaRPr lang="en-US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331913" y="4700588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zh-CN" altLang="en-US" sz="2400">
                <a:latin typeface="宋体" charset="-122"/>
                <a:ea typeface="宋体" charset="-122"/>
              </a:rPr>
              <a:t>重新着色</a:t>
            </a:r>
            <a:r>
              <a:rPr lang="en-US" altLang="zh-TW" sz="2400">
                <a:latin typeface="宋体" charset="-122"/>
                <a:ea typeface="宋体" charset="-122"/>
              </a:rPr>
              <a:t>, </a:t>
            </a:r>
            <a:r>
              <a:rPr lang="zh-CN" altLang="en-US" sz="2400">
                <a:latin typeface="宋体" charset="-122"/>
                <a:ea typeface="宋体" charset="-122"/>
              </a:rPr>
              <a:t>将违例向上移动</a:t>
            </a:r>
            <a:r>
              <a:rPr lang="zh-CN" altLang="en-US" sz="2400"/>
              <a:t> 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476375" y="371633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A0000"/>
                </a:solidFill>
                <a:ea typeface="宋体" charset="-122"/>
              </a:rPr>
              <a:t>例子</a:t>
            </a:r>
            <a:r>
              <a:rPr lang="zh-TW" altLang="en-US" sz="2400">
                <a:solidFill>
                  <a:srgbClr val="FA0000"/>
                </a:solidFill>
              </a:rPr>
              <a:t>：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476375" y="371633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A0000"/>
                </a:solidFill>
                <a:ea typeface="宋体" charset="-122"/>
              </a:rPr>
              <a:t>例子</a:t>
            </a:r>
            <a:r>
              <a:rPr lang="zh-TW" altLang="en-US" sz="2400">
                <a:solidFill>
                  <a:srgbClr val="FA0000"/>
                </a:solidFill>
              </a:rPr>
              <a:t>：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1331913" y="41497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zh-CN" altLang="en-US" sz="2400">
                <a:ea typeface="宋体" charset="-122"/>
              </a:rPr>
              <a:t>插入</a:t>
            </a:r>
            <a:r>
              <a:rPr lang="zh-TW" altLang="en-US" sz="2400"/>
              <a:t> </a:t>
            </a:r>
            <a:r>
              <a:rPr lang="en-US" altLang="zh-TW" sz="2400" i="1"/>
              <a:t>x </a:t>
            </a:r>
            <a:r>
              <a:rPr lang="en-US" altLang="zh-TW" sz="2400"/>
              <a:t>=15.</a:t>
            </a:r>
            <a:endParaRPr lang="en-US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1476375" y="371633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A0000"/>
                </a:solidFill>
                <a:ea typeface="宋体" charset="-122"/>
              </a:rPr>
              <a:t>例子</a:t>
            </a:r>
            <a:r>
              <a:rPr lang="zh-TW" altLang="en-US" sz="2400">
                <a:solidFill>
                  <a:srgbClr val="FA0000"/>
                </a:solidFill>
              </a:rPr>
              <a:t>：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971550" y="1557338"/>
            <a:ext cx="7597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22313" lvl="4">
              <a:spcAft>
                <a:spcPts val="3388"/>
              </a:spcAft>
            </a:pPr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思路</a:t>
            </a:r>
            <a:r>
              <a:rPr lang="en-US" altLang="zh-TW" sz="2400" b="1">
                <a:solidFill>
                  <a:srgbClr val="FA0000"/>
                </a:solidFill>
              </a:rPr>
              <a:t>:</a:t>
            </a:r>
            <a:r>
              <a:rPr lang="en-US" altLang="zh-TW" sz="2400" b="1"/>
              <a:t> </a:t>
            </a:r>
            <a:r>
              <a:rPr lang="zh-CN" altLang="en-US" sz="2400">
                <a:ea typeface="宋体" charset="-122"/>
              </a:rPr>
              <a:t>将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x</a:t>
            </a:r>
            <a:r>
              <a:rPr lang="en-US" altLang="zh-TW" sz="2400" i="1"/>
              <a:t> </a:t>
            </a:r>
            <a:r>
              <a:rPr lang="zh-CN" altLang="en-US" sz="2400">
                <a:ea typeface="宋体" charset="-122"/>
              </a:rPr>
              <a:t>插入树。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x</a:t>
            </a:r>
            <a:r>
              <a:rPr lang="zh-CN" altLang="en-US" sz="2400">
                <a:ea typeface="宋体" charset="-122"/>
              </a:rPr>
              <a:t>的颜色为红色</a:t>
            </a:r>
            <a:r>
              <a:rPr lang="zh-CN" altLang="en-US" sz="2400"/>
              <a:t>。</a:t>
            </a:r>
            <a:r>
              <a:rPr lang="zh-CN" altLang="en-US" sz="2400">
                <a:ea typeface="宋体" charset="-122"/>
              </a:rPr>
              <a:t>仅违反红黑树的第</a:t>
            </a:r>
            <a:r>
              <a:rPr lang="en-US" altLang="zh-TW" sz="2400">
                <a:solidFill>
                  <a:srgbClr val="FA0000"/>
                </a:solidFill>
              </a:rPr>
              <a:t>3</a:t>
            </a:r>
            <a:r>
              <a:rPr lang="zh-CN" altLang="en-US" sz="2400">
                <a:ea typeface="宋体" charset="-122"/>
              </a:rPr>
              <a:t>条性质。将违例变色后沿着树向上移动，直到通过变色和旋转使红黑树特性重新满足</a:t>
            </a:r>
            <a:r>
              <a:rPr lang="zh-CN" altLang="en-US" sz="2400"/>
              <a:t>。</a:t>
            </a:r>
            <a:endParaRPr lang="zh-TW" altLang="en-US" sz="240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红黑树的插入操作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93C899D-6DC9-45FC-BCA5-E85EF0D759E3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8" y="3198813"/>
            <a:ext cx="4462462" cy="27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331913" y="5373688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en-US" altLang="zh-TW" sz="2400"/>
              <a:t>RIGHT-ROTATE(18). </a:t>
            </a:r>
            <a:endParaRPr lang="en-US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331913" y="41497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zh-CN" altLang="en-US" sz="2400">
                <a:ea typeface="宋体" charset="-122"/>
              </a:rPr>
              <a:t>插入</a:t>
            </a:r>
            <a:r>
              <a:rPr lang="zh-TW" altLang="en-US" sz="2400"/>
              <a:t> </a:t>
            </a:r>
            <a:r>
              <a:rPr lang="en-US" altLang="zh-TW" sz="2400" i="1"/>
              <a:t>x </a:t>
            </a:r>
            <a:r>
              <a:rPr lang="en-US" altLang="zh-TW" sz="2400"/>
              <a:t>=15.</a:t>
            </a:r>
            <a:endParaRPr lang="en-US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1476375" y="371633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A0000"/>
                </a:solidFill>
                <a:ea typeface="宋体" charset="-122"/>
              </a:rPr>
              <a:t>例子</a:t>
            </a:r>
            <a:r>
              <a:rPr lang="zh-TW" altLang="en-US" sz="2400">
                <a:solidFill>
                  <a:srgbClr val="FA0000"/>
                </a:solidFill>
              </a:rPr>
              <a:t>：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1331913" y="4700588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zh-CN" altLang="en-US" sz="2400">
                <a:latin typeface="宋体" charset="-122"/>
                <a:ea typeface="宋体" charset="-122"/>
              </a:rPr>
              <a:t>重新着色</a:t>
            </a:r>
            <a:r>
              <a:rPr lang="en-US" altLang="zh-TW" sz="2400">
                <a:latin typeface="宋体" charset="-122"/>
                <a:ea typeface="宋体" charset="-122"/>
              </a:rPr>
              <a:t>, </a:t>
            </a:r>
            <a:r>
              <a:rPr lang="zh-CN" altLang="en-US" sz="2400">
                <a:latin typeface="宋体" charset="-122"/>
                <a:ea typeface="宋体" charset="-122"/>
              </a:rPr>
              <a:t>将违例向上移动</a:t>
            </a:r>
            <a:r>
              <a:rPr lang="zh-CN" altLang="en-US" sz="2400"/>
              <a:t> 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1331913" y="41497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zh-CN" altLang="en-US" sz="2400">
                <a:ea typeface="宋体" charset="-122"/>
              </a:rPr>
              <a:t>插入</a:t>
            </a:r>
            <a:r>
              <a:rPr lang="zh-TW" altLang="en-US" sz="2400"/>
              <a:t> </a:t>
            </a:r>
            <a:r>
              <a:rPr lang="en-US" altLang="zh-TW" sz="2400" i="1"/>
              <a:t>x </a:t>
            </a:r>
            <a:r>
              <a:rPr lang="en-US" altLang="zh-TW" sz="2400"/>
              <a:t>=15.</a:t>
            </a:r>
            <a:endParaRPr lang="en-US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476375" y="371633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A0000"/>
                </a:solidFill>
                <a:ea typeface="宋体" charset="-122"/>
              </a:rPr>
              <a:t>例子</a:t>
            </a:r>
            <a:r>
              <a:rPr lang="zh-TW" altLang="en-US" sz="2400">
                <a:solidFill>
                  <a:srgbClr val="FA0000"/>
                </a:solidFill>
              </a:rPr>
              <a:t>：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971550" y="1557338"/>
            <a:ext cx="7597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22313" lvl="4">
              <a:spcAft>
                <a:spcPts val="3388"/>
              </a:spcAft>
            </a:pPr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思路</a:t>
            </a:r>
            <a:r>
              <a:rPr lang="en-US" altLang="zh-TW" sz="2400" b="1">
                <a:solidFill>
                  <a:srgbClr val="FA0000"/>
                </a:solidFill>
              </a:rPr>
              <a:t>:</a:t>
            </a:r>
            <a:r>
              <a:rPr lang="en-US" altLang="zh-TW" sz="2400" b="1"/>
              <a:t> </a:t>
            </a:r>
            <a:r>
              <a:rPr lang="zh-CN" altLang="en-US" sz="2400">
                <a:ea typeface="宋体" charset="-122"/>
              </a:rPr>
              <a:t>将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x</a:t>
            </a:r>
            <a:r>
              <a:rPr lang="en-US" altLang="zh-TW" sz="2400" i="1"/>
              <a:t> </a:t>
            </a:r>
            <a:r>
              <a:rPr lang="zh-CN" altLang="en-US" sz="2400">
                <a:ea typeface="宋体" charset="-122"/>
              </a:rPr>
              <a:t>插入树。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x</a:t>
            </a:r>
            <a:r>
              <a:rPr lang="zh-CN" altLang="en-US" sz="2400">
                <a:ea typeface="宋体" charset="-122"/>
              </a:rPr>
              <a:t>的颜色为红色</a:t>
            </a:r>
            <a:r>
              <a:rPr lang="zh-CN" altLang="en-US" sz="2400"/>
              <a:t>。</a:t>
            </a:r>
            <a:r>
              <a:rPr lang="zh-CN" altLang="en-US" sz="2400">
                <a:ea typeface="宋体" charset="-122"/>
              </a:rPr>
              <a:t>仅违反红黑树的第</a:t>
            </a:r>
            <a:r>
              <a:rPr lang="en-US" altLang="zh-TW" sz="2400">
                <a:solidFill>
                  <a:srgbClr val="FA0000"/>
                </a:solidFill>
              </a:rPr>
              <a:t>3</a:t>
            </a:r>
            <a:r>
              <a:rPr lang="zh-CN" altLang="en-US" sz="2400">
                <a:ea typeface="宋体" charset="-122"/>
              </a:rPr>
              <a:t>条性质。将违例变色后沿着树向上移动，直到通过变色和旋转使红黑树特性重新满足</a:t>
            </a:r>
            <a:r>
              <a:rPr lang="zh-CN" altLang="en-US" sz="2400"/>
              <a:t>。</a:t>
            </a:r>
            <a:endParaRPr lang="zh-TW" altLang="en-US" sz="240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红黑树的插入操作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70F4F1F-911B-4956-AA0A-363900F898DF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3187700"/>
            <a:ext cx="4749800" cy="26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277938" y="5805488"/>
            <a:ext cx="4878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en-US" altLang="zh-TW" sz="2400"/>
              <a:t> LEFT-ROTATE(7) </a:t>
            </a:r>
            <a:r>
              <a:rPr lang="zh-CN" altLang="en-US" sz="2400">
                <a:ea typeface="宋体" charset="-122"/>
              </a:rPr>
              <a:t>并且重新着色</a:t>
            </a:r>
            <a:r>
              <a:rPr lang="en-US" altLang="zh-TW" sz="2400"/>
              <a:t>. </a:t>
            </a:r>
            <a:endParaRPr lang="en-US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1331913" y="41497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zh-CN" altLang="en-US" sz="2400">
                <a:ea typeface="宋体" charset="-122"/>
              </a:rPr>
              <a:t>插入</a:t>
            </a:r>
            <a:r>
              <a:rPr lang="zh-TW" altLang="en-US" sz="2400"/>
              <a:t> </a:t>
            </a:r>
            <a:r>
              <a:rPr lang="en-US" altLang="zh-TW" sz="2400" i="1"/>
              <a:t>x </a:t>
            </a:r>
            <a:r>
              <a:rPr lang="en-US" altLang="zh-TW" sz="2400"/>
              <a:t>=15.</a:t>
            </a:r>
            <a:endParaRPr lang="en-US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476375" y="371633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A0000"/>
                </a:solidFill>
                <a:ea typeface="宋体" charset="-122"/>
              </a:rPr>
              <a:t>例子</a:t>
            </a:r>
            <a:r>
              <a:rPr lang="zh-TW" altLang="en-US" sz="2400">
                <a:solidFill>
                  <a:srgbClr val="FA0000"/>
                </a:solidFill>
              </a:rPr>
              <a:t>：</a:t>
            </a: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1331913" y="4700588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zh-CN" altLang="en-US" sz="2400">
                <a:latin typeface="宋体" charset="-122"/>
                <a:ea typeface="宋体" charset="-122"/>
              </a:rPr>
              <a:t>重新着色</a:t>
            </a:r>
            <a:r>
              <a:rPr lang="en-US" altLang="zh-TW" sz="2400">
                <a:latin typeface="宋体" charset="-122"/>
                <a:ea typeface="宋体" charset="-122"/>
              </a:rPr>
              <a:t>, </a:t>
            </a:r>
            <a:r>
              <a:rPr lang="zh-CN" altLang="en-US" sz="2400">
                <a:latin typeface="宋体" charset="-122"/>
                <a:ea typeface="宋体" charset="-122"/>
              </a:rPr>
              <a:t>将违例向上移动</a:t>
            </a:r>
            <a:r>
              <a:rPr lang="zh-CN" altLang="en-US" sz="2400"/>
              <a:t> </a:t>
            </a:r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1331913" y="530066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en-US" altLang="zh-TW" sz="2400"/>
              <a:t>RIGHT-ROTATE(18). </a:t>
            </a:r>
            <a:endParaRPr lang="en-US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971550" y="1557338"/>
            <a:ext cx="7597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22313" lvl="4">
              <a:spcAft>
                <a:spcPts val="3388"/>
              </a:spcAft>
            </a:pPr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思路</a:t>
            </a:r>
            <a:r>
              <a:rPr lang="en-US" altLang="zh-TW" sz="2400" b="1">
                <a:solidFill>
                  <a:srgbClr val="FA0000"/>
                </a:solidFill>
              </a:rPr>
              <a:t>:</a:t>
            </a:r>
            <a:r>
              <a:rPr lang="en-US" altLang="zh-TW" sz="2400" b="1"/>
              <a:t> </a:t>
            </a:r>
            <a:r>
              <a:rPr lang="zh-CN" altLang="en-US" sz="2400">
                <a:ea typeface="宋体" charset="-122"/>
              </a:rPr>
              <a:t>将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x</a:t>
            </a:r>
            <a:r>
              <a:rPr lang="en-US" altLang="zh-TW" sz="2400" i="1"/>
              <a:t> </a:t>
            </a:r>
            <a:r>
              <a:rPr lang="zh-CN" altLang="en-US" sz="2400">
                <a:ea typeface="宋体" charset="-122"/>
              </a:rPr>
              <a:t>插入树。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x</a:t>
            </a:r>
            <a:r>
              <a:rPr lang="zh-CN" altLang="en-US" sz="2400">
                <a:ea typeface="宋体" charset="-122"/>
              </a:rPr>
              <a:t>的颜色为红色</a:t>
            </a:r>
            <a:r>
              <a:rPr lang="zh-CN" altLang="en-US" sz="2400"/>
              <a:t>。</a:t>
            </a:r>
            <a:r>
              <a:rPr lang="zh-CN" altLang="en-US" sz="2400">
                <a:ea typeface="宋体" charset="-122"/>
              </a:rPr>
              <a:t>仅违反红黑树的第</a:t>
            </a:r>
            <a:r>
              <a:rPr lang="en-US" altLang="zh-TW" sz="2400">
                <a:solidFill>
                  <a:srgbClr val="FA0000"/>
                </a:solidFill>
              </a:rPr>
              <a:t>3</a:t>
            </a:r>
            <a:r>
              <a:rPr lang="zh-CN" altLang="en-US" sz="2400">
                <a:ea typeface="宋体" charset="-122"/>
              </a:rPr>
              <a:t>条性质。将违例变色后沿着树向上移动，直到通过变色和旋转使红黑树特性重新满足</a:t>
            </a:r>
            <a:r>
              <a:rPr lang="zh-CN" altLang="en-US" sz="2400"/>
              <a:t>。</a:t>
            </a:r>
            <a:endParaRPr lang="zh-TW" altLang="en-US" sz="240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红黑树的插入操作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85F4299-9FCC-4821-B517-BFAAEC13C768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3303588"/>
            <a:ext cx="4338638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277938" y="5805488"/>
            <a:ext cx="4878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en-US" altLang="zh-TW" sz="2400"/>
              <a:t> LEFT-ROTATE(7) </a:t>
            </a:r>
            <a:r>
              <a:rPr lang="zh-CN" altLang="en-US" sz="2400">
                <a:ea typeface="宋体" charset="-122"/>
              </a:rPr>
              <a:t>并且重新着色</a:t>
            </a:r>
            <a:r>
              <a:rPr lang="en-US" altLang="zh-TW" sz="2400"/>
              <a:t>. </a:t>
            </a:r>
            <a:endParaRPr lang="en-US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331913" y="41497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zh-CN" altLang="en-US" sz="2400">
                <a:ea typeface="宋体" charset="-122"/>
              </a:rPr>
              <a:t>插入</a:t>
            </a:r>
            <a:r>
              <a:rPr lang="zh-TW" altLang="en-US" sz="2400"/>
              <a:t> </a:t>
            </a:r>
            <a:r>
              <a:rPr lang="en-US" altLang="zh-TW" sz="2400" i="1"/>
              <a:t>x </a:t>
            </a:r>
            <a:r>
              <a:rPr lang="en-US" altLang="zh-TW" sz="2400"/>
              <a:t>=15.</a:t>
            </a:r>
            <a:endParaRPr lang="en-US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1476375" y="371633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A0000"/>
                </a:solidFill>
                <a:ea typeface="宋体" charset="-122"/>
              </a:rPr>
              <a:t>例子</a:t>
            </a:r>
            <a:r>
              <a:rPr lang="zh-TW" altLang="en-US" sz="2400">
                <a:solidFill>
                  <a:srgbClr val="FA0000"/>
                </a:solidFill>
              </a:rPr>
              <a:t>：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1331913" y="4700588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zh-CN" altLang="en-US" sz="2400">
                <a:latin typeface="宋体" charset="-122"/>
                <a:ea typeface="宋体" charset="-122"/>
              </a:rPr>
              <a:t>重新着色</a:t>
            </a:r>
            <a:r>
              <a:rPr lang="en-US" altLang="zh-TW" sz="2400">
                <a:latin typeface="宋体" charset="-122"/>
                <a:ea typeface="宋体" charset="-122"/>
              </a:rPr>
              <a:t>, </a:t>
            </a:r>
            <a:r>
              <a:rPr lang="zh-CN" altLang="en-US" sz="2400">
                <a:latin typeface="宋体" charset="-122"/>
                <a:ea typeface="宋体" charset="-122"/>
              </a:rPr>
              <a:t>将违例向上移动</a:t>
            </a:r>
            <a:r>
              <a:rPr lang="zh-CN" altLang="en-US" sz="2400"/>
              <a:t> 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1331913" y="530066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en-US" altLang="zh-TW" sz="2400"/>
              <a:t>RIGHT-ROTATE(18). </a:t>
            </a:r>
            <a:endParaRPr lang="en-US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971550" y="1557338"/>
            <a:ext cx="7597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22313" lvl="4">
              <a:spcAft>
                <a:spcPts val="3388"/>
              </a:spcAft>
            </a:pPr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思路</a:t>
            </a:r>
            <a:r>
              <a:rPr lang="en-US" altLang="zh-TW" sz="2400" b="1">
                <a:solidFill>
                  <a:srgbClr val="FA0000"/>
                </a:solidFill>
              </a:rPr>
              <a:t>:</a:t>
            </a:r>
            <a:r>
              <a:rPr lang="en-US" altLang="zh-TW" sz="2400" b="1"/>
              <a:t> </a:t>
            </a:r>
            <a:r>
              <a:rPr lang="zh-CN" altLang="en-US" sz="2400">
                <a:ea typeface="宋体" charset="-122"/>
              </a:rPr>
              <a:t>将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x</a:t>
            </a:r>
            <a:r>
              <a:rPr lang="en-US" altLang="zh-TW" sz="2400" i="1"/>
              <a:t> </a:t>
            </a:r>
            <a:r>
              <a:rPr lang="zh-CN" altLang="en-US" sz="2400">
                <a:ea typeface="宋体" charset="-122"/>
              </a:rPr>
              <a:t>插入树。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x</a:t>
            </a:r>
            <a:r>
              <a:rPr lang="zh-CN" altLang="en-US" sz="2400">
                <a:ea typeface="宋体" charset="-122"/>
              </a:rPr>
              <a:t>的颜色为红色</a:t>
            </a:r>
            <a:r>
              <a:rPr lang="zh-CN" altLang="en-US" sz="2400"/>
              <a:t>。</a:t>
            </a:r>
            <a:r>
              <a:rPr lang="zh-CN" altLang="en-US" sz="2400">
                <a:ea typeface="宋体" charset="-122"/>
              </a:rPr>
              <a:t>仅违反红黑树的第</a:t>
            </a:r>
            <a:r>
              <a:rPr lang="en-US" altLang="zh-TW" sz="2400">
                <a:solidFill>
                  <a:srgbClr val="FA0000"/>
                </a:solidFill>
              </a:rPr>
              <a:t>3</a:t>
            </a:r>
            <a:r>
              <a:rPr lang="zh-CN" altLang="en-US" sz="2400">
                <a:ea typeface="宋体" charset="-122"/>
              </a:rPr>
              <a:t>条性质。将违例变色后沿着树向上移动，直到通过变色和旋转使红黑树特性重新满足</a:t>
            </a:r>
            <a:r>
              <a:rPr lang="zh-CN" altLang="en-US" sz="2400"/>
              <a:t>。</a:t>
            </a:r>
            <a:endParaRPr lang="zh-TW" altLang="en-US" sz="240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红黑树的插入操作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8568043-4B0B-49D8-AF94-F0A296675C2E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84213" y="1557338"/>
            <a:ext cx="76327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/>
              <a:t>RB-INSERT </a:t>
            </a:r>
            <a:r>
              <a:rPr lang="en-US" altLang="zh-TW" sz="2000">
                <a:solidFill>
                  <a:srgbClr val="2F9D6B"/>
                </a:solidFill>
              </a:rPr>
              <a:t>(</a:t>
            </a:r>
            <a:r>
              <a:rPr lang="en-US" altLang="zh-TW" sz="2000" i="1">
                <a:solidFill>
                  <a:srgbClr val="2F9D6B"/>
                </a:solidFill>
              </a:rPr>
              <a:t>T</a:t>
            </a:r>
            <a:r>
              <a:rPr lang="en-US" altLang="zh-TW" sz="2000">
                <a:solidFill>
                  <a:srgbClr val="2F9D6B"/>
                </a:solidFill>
              </a:rPr>
              <a:t>, </a:t>
            </a:r>
            <a:r>
              <a:rPr lang="en-US" altLang="zh-TW" sz="2000" i="1">
                <a:solidFill>
                  <a:srgbClr val="2F9D6B"/>
                </a:solidFill>
              </a:rPr>
              <a:t>x</a:t>
            </a:r>
            <a:r>
              <a:rPr lang="en-US" altLang="zh-TW" sz="2000">
                <a:solidFill>
                  <a:srgbClr val="2F9D6B"/>
                </a:solidFill>
              </a:rPr>
              <a:t>)</a:t>
            </a:r>
            <a:r>
              <a:rPr lang="en-US" altLang="zh-TW" sz="2000"/>
              <a:t> </a:t>
            </a:r>
          </a:p>
          <a:p>
            <a:r>
              <a:rPr lang="en-US" altLang="zh-TW" sz="2000"/>
              <a:t>   TREE-INSERT </a:t>
            </a:r>
            <a:r>
              <a:rPr lang="en-US" altLang="zh-TW" sz="2000">
                <a:solidFill>
                  <a:srgbClr val="2F9D6B"/>
                </a:solidFill>
              </a:rPr>
              <a:t>(</a:t>
            </a:r>
            <a:r>
              <a:rPr lang="en-US" altLang="zh-TW" sz="2000" i="1">
                <a:solidFill>
                  <a:srgbClr val="2F9D6B"/>
                </a:solidFill>
              </a:rPr>
              <a:t>T</a:t>
            </a:r>
            <a:r>
              <a:rPr lang="en-US" altLang="zh-TW" sz="2000">
                <a:solidFill>
                  <a:srgbClr val="2F9D6B"/>
                </a:solidFill>
              </a:rPr>
              <a:t>, </a:t>
            </a:r>
            <a:r>
              <a:rPr lang="en-US" altLang="zh-TW" sz="2000" i="1">
                <a:solidFill>
                  <a:srgbClr val="2F9D6B"/>
                </a:solidFill>
              </a:rPr>
              <a:t>x</a:t>
            </a:r>
            <a:r>
              <a:rPr lang="en-US" altLang="zh-TW" sz="2000">
                <a:solidFill>
                  <a:srgbClr val="2F9D6B"/>
                </a:solidFill>
              </a:rPr>
              <a:t>)</a:t>
            </a:r>
            <a:r>
              <a:rPr lang="en-US" altLang="zh-TW" sz="2000"/>
              <a:t> </a:t>
            </a:r>
          </a:p>
          <a:p>
            <a:r>
              <a:rPr lang="en-US" altLang="zh-TW" sz="2000"/>
              <a:t>      </a:t>
            </a:r>
            <a:r>
              <a:rPr lang="en-US" altLang="zh-TW" sz="2000" i="1">
                <a:solidFill>
                  <a:srgbClr val="2F9D6B"/>
                </a:solidFill>
              </a:rPr>
              <a:t>color</a:t>
            </a:r>
            <a:r>
              <a:rPr lang="en-US" altLang="zh-TW" sz="2000">
                <a:solidFill>
                  <a:srgbClr val="2F9D6B"/>
                </a:solidFill>
              </a:rPr>
              <a:t>[</a:t>
            </a:r>
            <a:r>
              <a:rPr lang="en-US" altLang="zh-TW" sz="2000" i="1">
                <a:solidFill>
                  <a:srgbClr val="2F9D6B"/>
                </a:solidFill>
              </a:rPr>
              <a:t>x</a:t>
            </a:r>
            <a:r>
              <a:rPr lang="en-US" altLang="zh-TW" sz="2000">
                <a:solidFill>
                  <a:srgbClr val="2F9D6B"/>
                </a:solidFill>
              </a:rPr>
              <a:t>] ← RED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FA0000"/>
                </a:solidFill>
              </a:rPr>
              <a:t>⊳ </a:t>
            </a:r>
            <a:r>
              <a:rPr lang="en-US" altLang="zh-TW" sz="2000"/>
              <a:t>only RB property </a:t>
            </a:r>
            <a:r>
              <a:rPr lang="en-US" altLang="zh-TW" sz="2000">
                <a:solidFill>
                  <a:srgbClr val="FA0000"/>
                </a:solidFill>
              </a:rPr>
              <a:t>3 </a:t>
            </a:r>
            <a:r>
              <a:rPr lang="en-US" altLang="zh-TW" sz="2000"/>
              <a:t>can be violated </a:t>
            </a:r>
          </a:p>
          <a:p>
            <a:r>
              <a:rPr lang="en-US" altLang="zh-TW" sz="2000"/>
              <a:t>      </a:t>
            </a:r>
            <a:r>
              <a:rPr lang="en-US" altLang="zh-TW" sz="2000" b="1"/>
              <a:t>while </a:t>
            </a:r>
            <a:r>
              <a:rPr lang="en-US" altLang="zh-TW" sz="2000" i="1">
                <a:solidFill>
                  <a:srgbClr val="2F9D6B"/>
                </a:solidFill>
              </a:rPr>
              <a:t>x </a:t>
            </a:r>
            <a:r>
              <a:rPr lang="en-US" altLang="zh-TW" sz="2000">
                <a:solidFill>
                  <a:srgbClr val="2F9D6B"/>
                </a:solidFill>
              </a:rPr>
              <a:t>≠ </a:t>
            </a:r>
            <a:r>
              <a:rPr lang="en-US" altLang="zh-TW" sz="2000" i="1">
                <a:solidFill>
                  <a:srgbClr val="2F9D6B"/>
                </a:solidFill>
              </a:rPr>
              <a:t>root</a:t>
            </a:r>
            <a:r>
              <a:rPr lang="en-US" altLang="zh-TW" sz="2000">
                <a:solidFill>
                  <a:srgbClr val="2F9D6B"/>
                </a:solidFill>
              </a:rPr>
              <a:t>[</a:t>
            </a:r>
            <a:r>
              <a:rPr lang="en-US" altLang="zh-TW" sz="2000" i="1">
                <a:solidFill>
                  <a:srgbClr val="2F9D6B"/>
                </a:solidFill>
              </a:rPr>
              <a:t>T</a:t>
            </a:r>
            <a:r>
              <a:rPr lang="en-US" altLang="zh-TW" sz="2000"/>
              <a:t>] and </a:t>
            </a:r>
            <a:r>
              <a:rPr lang="en-US" altLang="zh-TW" sz="2000" i="1">
                <a:solidFill>
                  <a:srgbClr val="2F9D6B"/>
                </a:solidFill>
              </a:rPr>
              <a:t>color</a:t>
            </a:r>
            <a:r>
              <a:rPr lang="en-US" altLang="zh-TW" sz="2000">
                <a:solidFill>
                  <a:srgbClr val="2F9D6B"/>
                </a:solidFill>
              </a:rPr>
              <a:t>[</a:t>
            </a:r>
            <a:r>
              <a:rPr lang="en-US" altLang="zh-TW" sz="2000" i="1">
                <a:solidFill>
                  <a:srgbClr val="2F9D6B"/>
                </a:solidFill>
              </a:rPr>
              <a:t>p</a:t>
            </a:r>
            <a:r>
              <a:rPr lang="en-US" altLang="zh-TW" sz="2000">
                <a:solidFill>
                  <a:srgbClr val="2F9D6B"/>
                </a:solidFill>
              </a:rPr>
              <a:t>[</a:t>
            </a:r>
            <a:r>
              <a:rPr lang="en-US" altLang="zh-TW" sz="2000" i="1">
                <a:solidFill>
                  <a:srgbClr val="2F9D6B"/>
                </a:solidFill>
              </a:rPr>
              <a:t>x</a:t>
            </a:r>
            <a:r>
              <a:rPr lang="en-US" altLang="zh-TW" sz="2000">
                <a:solidFill>
                  <a:srgbClr val="2F9D6B"/>
                </a:solidFill>
              </a:rPr>
              <a:t>]] = RED </a:t>
            </a:r>
          </a:p>
          <a:p>
            <a:pPr lvl="1"/>
            <a:r>
              <a:rPr lang="en-US" altLang="zh-TW" sz="2000" b="1"/>
              <a:t>           do if </a:t>
            </a:r>
            <a:r>
              <a:rPr lang="en-US" altLang="zh-TW" sz="2000" i="1">
                <a:solidFill>
                  <a:srgbClr val="2F9D6B"/>
                </a:solidFill>
              </a:rPr>
              <a:t>p</a:t>
            </a:r>
            <a:r>
              <a:rPr lang="en-US" altLang="zh-TW" sz="2000">
                <a:solidFill>
                  <a:srgbClr val="2F9D6B"/>
                </a:solidFill>
              </a:rPr>
              <a:t>[</a:t>
            </a:r>
            <a:r>
              <a:rPr lang="en-US" altLang="zh-TW" sz="2000" i="1">
                <a:solidFill>
                  <a:srgbClr val="2F9D6B"/>
                </a:solidFill>
              </a:rPr>
              <a:t>x</a:t>
            </a:r>
            <a:r>
              <a:rPr lang="en-US" altLang="zh-TW" sz="2000">
                <a:solidFill>
                  <a:srgbClr val="2F9D6B"/>
                </a:solidFill>
              </a:rPr>
              <a:t>] = </a:t>
            </a:r>
            <a:r>
              <a:rPr lang="en-US" altLang="zh-TW" sz="2000" i="1">
                <a:solidFill>
                  <a:srgbClr val="2F9D6B"/>
                </a:solidFill>
              </a:rPr>
              <a:t>left</a:t>
            </a:r>
            <a:r>
              <a:rPr lang="en-US" altLang="zh-TW" sz="2000">
                <a:solidFill>
                  <a:srgbClr val="2F9D6B"/>
                </a:solidFill>
              </a:rPr>
              <a:t>[</a:t>
            </a:r>
            <a:r>
              <a:rPr lang="en-US" altLang="zh-TW" sz="2000" i="1">
                <a:solidFill>
                  <a:srgbClr val="2F9D6B"/>
                </a:solidFill>
              </a:rPr>
              <a:t>p</a:t>
            </a:r>
            <a:r>
              <a:rPr lang="en-US" altLang="zh-TW" sz="2000">
                <a:solidFill>
                  <a:srgbClr val="2F9D6B"/>
                </a:solidFill>
              </a:rPr>
              <a:t>[</a:t>
            </a:r>
            <a:r>
              <a:rPr lang="en-US" altLang="zh-TW" sz="2000" i="1">
                <a:solidFill>
                  <a:srgbClr val="2F9D6B"/>
                </a:solidFill>
              </a:rPr>
              <a:t>p</a:t>
            </a:r>
            <a:r>
              <a:rPr lang="en-US" altLang="zh-TW" sz="2000">
                <a:solidFill>
                  <a:srgbClr val="2F9D6B"/>
                </a:solidFill>
              </a:rPr>
              <a:t>[</a:t>
            </a:r>
            <a:r>
              <a:rPr lang="en-US" altLang="zh-TW" sz="2000" i="1">
                <a:solidFill>
                  <a:srgbClr val="2F9D6B"/>
                </a:solidFill>
              </a:rPr>
              <a:t>x</a:t>
            </a:r>
            <a:r>
              <a:rPr lang="en-US" altLang="zh-TW" sz="2000">
                <a:solidFill>
                  <a:srgbClr val="2F9D6B"/>
                </a:solidFill>
              </a:rPr>
              <a:t>]]</a:t>
            </a:r>
            <a:r>
              <a:rPr lang="en-US" altLang="zh-TW" sz="2000"/>
              <a:t> </a:t>
            </a:r>
          </a:p>
          <a:p>
            <a:pPr lvl="1"/>
            <a:r>
              <a:rPr lang="en-US" altLang="zh-TW" sz="2000"/>
              <a:t>                 </a:t>
            </a:r>
            <a:r>
              <a:rPr lang="en-US" altLang="zh-TW" sz="2000" b="1"/>
              <a:t>then </a:t>
            </a:r>
            <a:r>
              <a:rPr lang="en-US" altLang="zh-TW" sz="2000" i="1">
                <a:solidFill>
                  <a:srgbClr val="2F9D6B"/>
                </a:solidFill>
              </a:rPr>
              <a:t>y </a:t>
            </a:r>
            <a:r>
              <a:rPr lang="en-US" altLang="zh-TW" sz="2000">
                <a:solidFill>
                  <a:srgbClr val="2F9D6B"/>
                </a:solidFill>
              </a:rPr>
              <a:t>← </a:t>
            </a:r>
            <a:r>
              <a:rPr lang="en-US" altLang="zh-TW" sz="2000" i="1">
                <a:solidFill>
                  <a:srgbClr val="2F9D6B"/>
                </a:solidFill>
              </a:rPr>
              <a:t>right</a:t>
            </a:r>
            <a:r>
              <a:rPr lang="en-US" altLang="zh-TW" sz="2000">
                <a:solidFill>
                  <a:srgbClr val="2F9D6B"/>
                </a:solidFill>
              </a:rPr>
              <a:t>[</a:t>
            </a:r>
            <a:r>
              <a:rPr lang="en-US" altLang="zh-TW" sz="2000" i="1">
                <a:solidFill>
                  <a:srgbClr val="2F9D6B"/>
                </a:solidFill>
              </a:rPr>
              <a:t>p</a:t>
            </a:r>
            <a:r>
              <a:rPr lang="en-US" altLang="zh-TW" sz="2000">
                <a:solidFill>
                  <a:srgbClr val="2F9D6B"/>
                </a:solidFill>
              </a:rPr>
              <a:t>[</a:t>
            </a:r>
            <a:r>
              <a:rPr lang="en-US" altLang="zh-TW" sz="2000" i="1">
                <a:solidFill>
                  <a:srgbClr val="2F9D6B"/>
                </a:solidFill>
              </a:rPr>
              <a:t>p</a:t>
            </a:r>
            <a:r>
              <a:rPr lang="en-US" altLang="zh-TW" sz="2000">
                <a:solidFill>
                  <a:srgbClr val="2F9D6B"/>
                </a:solidFill>
              </a:rPr>
              <a:t>[</a:t>
            </a:r>
            <a:r>
              <a:rPr lang="en-US" altLang="zh-TW" sz="2000" i="1">
                <a:solidFill>
                  <a:srgbClr val="2F9D6B"/>
                </a:solidFill>
              </a:rPr>
              <a:t>x</a:t>
            </a:r>
            <a:r>
              <a:rPr lang="en-US" altLang="zh-TW" sz="2000">
                <a:solidFill>
                  <a:srgbClr val="2F9D6B"/>
                </a:solidFill>
              </a:rPr>
              <a:t>]]</a:t>
            </a:r>
            <a:r>
              <a:rPr lang="en-US" altLang="zh-TW" sz="2000"/>
              <a:t>      </a:t>
            </a:r>
            <a:r>
              <a:rPr lang="en-US" altLang="zh-TW" sz="2000">
                <a:solidFill>
                  <a:srgbClr val="FA0000"/>
                </a:solidFill>
              </a:rPr>
              <a:t>⊳</a:t>
            </a:r>
            <a:r>
              <a:rPr lang="en-US" altLang="zh-TW" sz="2000"/>
              <a:t> </a:t>
            </a:r>
            <a:r>
              <a:rPr lang="en-US" altLang="zh-TW" sz="2000" i="1">
                <a:solidFill>
                  <a:srgbClr val="2F9D6B"/>
                </a:solidFill>
              </a:rPr>
              <a:t>y </a:t>
            </a:r>
            <a:r>
              <a:rPr lang="en-US" altLang="zh-TW" sz="2000"/>
              <a:t>= aunt/uncle of </a:t>
            </a:r>
            <a:r>
              <a:rPr lang="en-US" altLang="zh-TW" sz="2000" i="1">
                <a:solidFill>
                  <a:srgbClr val="2F9D6B"/>
                </a:solidFill>
              </a:rPr>
              <a:t>x </a:t>
            </a:r>
            <a:endParaRPr lang="en-US" altLang="zh-TW" sz="2000">
              <a:solidFill>
                <a:srgbClr val="2F9D6B"/>
              </a:solidFill>
            </a:endParaRPr>
          </a:p>
          <a:p>
            <a:pPr lvl="2"/>
            <a:r>
              <a:rPr lang="en-US" altLang="zh-TW" sz="2000" b="1"/>
              <a:t>                     if </a:t>
            </a:r>
            <a:r>
              <a:rPr lang="en-US" altLang="zh-TW" sz="2000" i="1">
                <a:solidFill>
                  <a:srgbClr val="2F9D6B"/>
                </a:solidFill>
              </a:rPr>
              <a:t>color</a:t>
            </a:r>
            <a:r>
              <a:rPr lang="en-US" altLang="zh-TW" sz="2000">
                <a:solidFill>
                  <a:srgbClr val="2F9D6B"/>
                </a:solidFill>
              </a:rPr>
              <a:t>[</a:t>
            </a:r>
            <a:r>
              <a:rPr lang="en-US" altLang="zh-TW" sz="2000" i="1">
                <a:solidFill>
                  <a:srgbClr val="2F9D6B"/>
                </a:solidFill>
              </a:rPr>
              <a:t>y</a:t>
            </a:r>
            <a:r>
              <a:rPr lang="en-US" altLang="zh-TW" sz="2000">
                <a:solidFill>
                  <a:srgbClr val="2F9D6B"/>
                </a:solidFill>
              </a:rPr>
              <a:t>] = RED</a:t>
            </a:r>
            <a:r>
              <a:rPr lang="en-US" altLang="zh-TW" sz="2000"/>
              <a:t> </a:t>
            </a:r>
          </a:p>
          <a:p>
            <a:pPr lvl="2"/>
            <a:r>
              <a:rPr lang="en-US" altLang="zh-TW" sz="2000"/>
              <a:t>                         </a:t>
            </a:r>
            <a:r>
              <a:rPr lang="en-US" altLang="zh-TW" sz="2000" b="1"/>
              <a:t>then </a:t>
            </a:r>
            <a:r>
              <a:rPr lang="en-US" altLang="zh-TW" sz="2000">
                <a:solidFill>
                  <a:srgbClr val="FA0000"/>
                </a:solidFill>
              </a:rPr>
              <a:t>&lt;</a:t>
            </a:r>
            <a:r>
              <a:rPr lang="en-US" altLang="zh-TW" sz="2000" b="1">
                <a:solidFill>
                  <a:srgbClr val="FA0000"/>
                </a:solidFill>
              </a:rPr>
              <a:t>Case 1</a:t>
            </a:r>
            <a:r>
              <a:rPr lang="en-US" altLang="zh-TW" sz="2000">
                <a:solidFill>
                  <a:srgbClr val="FA0000"/>
                </a:solidFill>
              </a:rPr>
              <a:t>&gt;</a:t>
            </a:r>
            <a:r>
              <a:rPr lang="en-US" altLang="zh-TW" sz="2000"/>
              <a:t> </a:t>
            </a:r>
          </a:p>
          <a:p>
            <a:pPr lvl="2"/>
            <a:r>
              <a:rPr lang="en-US" altLang="zh-TW" sz="2000"/>
              <a:t>                         </a:t>
            </a:r>
            <a:r>
              <a:rPr lang="en-US" altLang="zh-TW" sz="2000" b="1"/>
              <a:t>else if </a:t>
            </a:r>
            <a:r>
              <a:rPr lang="en-US" altLang="zh-TW" sz="2000" i="1">
                <a:solidFill>
                  <a:srgbClr val="2F9D6B"/>
                </a:solidFill>
              </a:rPr>
              <a:t>x </a:t>
            </a:r>
            <a:r>
              <a:rPr lang="en-US" altLang="zh-TW" sz="2000">
                <a:solidFill>
                  <a:srgbClr val="2F9D6B"/>
                </a:solidFill>
              </a:rPr>
              <a:t>= </a:t>
            </a:r>
            <a:r>
              <a:rPr lang="en-US" altLang="zh-TW" sz="2000" i="1">
                <a:solidFill>
                  <a:srgbClr val="2F9D6B"/>
                </a:solidFill>
              </a:rPr>
              <a:t>right</a:t>
            </a:r>
            <a:r>
              <a:rPr lang="en-US" altLang="zh-TW" sz="2000">
                <a:solidFill>
                  <a:srgbClr val="2F9D6B"/>
                </a:solidFill>
              </a:rPr>
              <a:t>[</a:t>
            </a:r>
            <a:r>
              <a:rPr lang="en-US" altLang="zh-TW" sz="2000" i="1">
                <a:solidFill>
                  <a:srgbClr val="2F9D6B"/>
                </a:solidFill>
              </a:rPr>
              <a:t>p</a:t>
            </a:r>
            <a:r>
              <a:rPr lang="en-US" altLang="zh-TW" sz="2000">
                <a:solidFill>
                  <a:srgbClr val="2F9D6B"/>
                </a:solidFill>
              </a:rPr>
              <a:t>[</a:t>
            </a:r>
            <a:r>
              <a:rPr lang="en-US" altLang="zh-TW" sz="2000" i="1">
                <a:solidFill>
                  <a:srgbClr val="2F9D6B"/>
                </a:solidFill>
              </a:rPr>
              <a:t>x</a:t>
            </a:r>
            <a:r>
              <a:rPr lang="en-US" altLang="zh-TW" sz="2000">
                <a:solidFill>
                  <a:srgbClr val="2F9D6B"/>
                </a:solidFill>
              </a:rPr>
              <a:t>]] </a:t>
            </a:r>
          </a:p>
          <a:p>
            <a:pPr lvl="1"/>
            <a:r>
              <a:rPr lang="en-US" altLang="zh-TW" sz="2000" b="1"/>
              <a:t>                              then </a:t>
            </a:r>
            <a:r>
              <a:rPr lang="en-US" altLang="zh-TW" sz="2000">
                <a:solidFill>
                  <a:srgbClr val="FA0000"/>
                </a:solidFill>
              </a:rPr>
              <a:t>&lt;</a:t>
            </a:r>
            <a:r>
              <a:rPr lang="en-US" altLang="zh-TW" sz="2000" b="1">
                <a:solidFill>
                  <a:srgbClr val="FA0000"/>
                </a:solidFill>
              </a:rPr>
              <a:t>Case 2</a:t>
            </a:r>
            <a:r>
              <a:rPr lang="en-US" altLang="zh-TW" sz="2000">
                <a:solidFill>
                  <a:srgbClr val="FA0000"/>
                </a:solidFill>
              </a:rPr>
              <a:t>&gt;</a:t>
            </a:r>
            <a:r>
              <a:rPr lang="en-US" altLang="zh-TW" sz="2000"/>
              <a:t>  </a:t>
            </a:r>
            <a:r>
              <a:rPr lang="en-US" altLang="zh-TW" sz="2000">
                <a:solidFill>
                  <a:srgbClr val="FA0000"/>
                </a:solidFill>
              </a:rPr>
              <a:t>⊳ </a:t>
            </a:r>
            <a:r>
              <a:rPr lang="en-US" altLang="zh-TW" sz="2000"/>
              <a:t>Case 2 falls into Case 3 </a:t>
            </a:r>
          </a:p>
          <a:p>
            <a:pPr lvl="1"/>
            <a:r>
              <a:rPr lang="en-US" altLang="zh-TW" sz="2000"/>
              <a:t>                               </a:t>
            </a:r>
            <a:r>
              <a:rPr lang="en-US" altLang="zh-TW" sz="2000">
                <a:solidFill>
                  <a:srgbClr val="FA0000"/>
                </a:solidFill>
              </a:rPr>
              <a:t>&lt;</a:t>
            </a:r>
            <a:r>
              <a:rPr lang="en-US" altLang="zh-TW" sz="2000" b="1">
                <a:solidFill>
                  <a:srgbClr val="FA0000"/>
                </a:solidFill>
              </a:rPr>
              <a:t>Case 3</a:t>
            </a:r>
            <a:r>
              <a:rPr lang="en-US" altLang="zh-TW" sz="2000">
                <a:solidFill>
                  <a:srgbClr val="FA0000"/>
                </a:solidFill>
              </a:rPr>
              <a:t>&gt; </a:t>
            </a:r>
          </a:p>
          <a:p>
            <a:pPr lvl="1"/>
            <a:r>
              <a:rPr lang="en-US" altLang="zh-TW" sz="2000"/>
              <a:t>                   </a:t>
            </a:r>
            <a:r>
              <a:rPr lang="en-US" altLang="zh-TW" sz="2000" b="1"/>
              <a:t>else </a:t>
            </a:r>
            <a:r>
              <a:rPr lang="en-US" altLang="zh-TW" sz="2000">
                <a:solidFill>
                  <a:srgbClr val="FA0000"/>
                </a:solidFill>
              </a:rPr>
              <a:t>&lt;</a:t>
            </a:r>
            <a:r>
              <a:rPr lang="en-US" altLang="zh-TW" sz="2000" b="1">
                <a:solidFill>
                  <a:srgbClr val="FA0000"/>
                </a:solidFill>
              </a:rPr>
              <a:t>“then” </a:t>
            </a:r>
            <a:r>
              <a:rPr lang="en-US" altLang="zh-TW" sz="2000">
                <a:solidFill>
                  <a:srgbClr val="FA0000"/>
                </a:solidFill>
              </a:rPr>
              <a:t>clause with “</a:t>
            </a:r>
            <a:r>
              <a:rPr lang="en-US" altLang="zh-TW" sz="2000" i="1">
                <a:solidFill>
                  <a:srgbClr val="FA0000"/>
                </a:solidFill>
              </a:rPr>
              <a:t>left</a:t>
            </a:r>
            <a:r>
              <a:rPr lang="en-US" altLang="zh-TW" sz="2000">
                <a:solidFill>
                  <a:srgbClr val="FA0000"/>
                </a:solidFill>
              </a:rPr>
              <a:t>” and “</a:t>
            </a:r>
            <a:r>
              <a:rPr lang="en-US" altLang="zh-TW" sz="2000" i="1">
                <a:solidFill>
                  <a:srgbClr val="FA0000"/>
                </a:solidFill>
              </a:rPr>
              <a:t>right</a:t>
            </a:r>
            <a:r>
              <a:rPr lang="en-US" altLang="zh-TW" sz="2000">
                <a:solidFill>
                  <a:srgbClr val="FA0000"/>
                </a:solidFill>
              </a:rPr>
              <a:t>” swapped&gt;</a:t>
            </a:r>
            <a:r>
              <a:rPr lang="en-US" altLang="zh-TW" sz="2000"/>
              <a:t> </a:t>
            </a:r>
          </a:p>
          <a:p>
            <a:pPr lvl="1"/>
            <a:r>
              <a:rPr lang="en-US" altLang="zh-TW" sz="2000" i="1"/>
              <a:t>       </a:t>
            </a:r>
            <a:r>
              <a:rPr lang="en-US" altLang="zh-TW" sz="2000" i="1">
                <a:solidFill>
                  <a:srgbClr val="2F9D6B"/>
                </a:solidFill>
              </a:rPr>
              <a:t>color</a:t>
            </a:r>
            <a:r>
              <a:rPr lang="en-US" altLang="zh-TW" sz="2000">
                <a:solidFill>
                  <a:srgbClr val="2F9D6B"/>
                </a:solidFill>
              </a:rPr>
              <a:t>[</a:t>
            </a:r>
            <a:r>
              <a:rPr lang="en-US" altLang="zh-TW" sz="2000" i="1">
                <a:solidFill>
                  <a:srgbClr val="2F9D6B"/>
                </a:solidFill>
              </a:rPr>
              <a:t>root</a:t>
            </a:r>
            <a:r>
              <a:rPr lang="en-US" altLang="zh-TW" sz="2000">
                <a:solidFill>
                  <a:srgbClr val="2F9D6B"/>
                </a:solidFill>
              </a:rPr>
              <a:t>[</a:t>
            </a:r>
            <a:r>
              <a:rPr lang="en-US" altLang="zh-TW" sz="2000" i="1">
                <a:solidFill>
                  <a:srgbClr val="2F9D6B"/>
                </a:solidFill>
              </a:rPr>
              <a:t>T</a:t>
            </a:r>
            <a:r>
              <a:rPr lang="en-US" altLang="zh-TW" sz="2000">
                <a:solidFill>
                  <a:srgbClr val="2F9D6B"/>
                </a:solidFill>
              </a:rPr>
              <a:t>]] ← BLACK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红黑树的插入操作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EF92375-A4B8-442E-BC3F-33FE00A3D50C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755650" y="1700213"/>
            <a:ext cx="813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17550" lvl="4">
              <a:spcAft>
                <a:spcPts val="3838"/>
              </a:spcAft>
            </a:pPr>
            <a:r>
              <a:rPr lang="zh-CN" altLang="en-US" sz="2400">
                <a:ea typeface="宋体" charset="-122"/>
              </a:rPr>
              <a:t>令</a:t>
            </a:r>
            <a:r>
              <a:rPr lang="zh-TW" altLang="en-US" sz="2400"/>
              <a:t>        </a:t>
            </a:r>
            <a:r>
              <a:rPr lang="zh-TW" altLang="zh-CN" sz="2400"/>
              <a:t> </a:t>
            </a:r>
            <a:r>
              <a:rPr lang="zh-CN" altLang="en-US" sz="2400">
                <a:ea typeface="宋体" charset="-122"/>
              </a:rPr>
              <a:t>表示根为黑色的子树</a:t>
            </a:r>
            <a:r>
              <a:rPr lang="zh-CN" altLang="en-US" sz="2400"/>
              <a:t>。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476375" y="2611438"/>
            <a:ext cx="351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a typeface="宋体" charset="-122"/>
              </a:rPr>
              <a:t>所有</a:t>
            </a:r>
            <a:r>
              <a:rPr lang="zh-TW" altLang="en-US" sz="2400"/>
              <a:t>       </a:t>
            </a:r>
            <a:r>
              <a:rPr lang="zh-CN" altLang="en-US" sz="2400">
                <a:ea typeface="宋体" charset="-122"/>
              </a:rPr>
              <a:t>的黑高度相同</a:t>
            </a:r>
            <a:r>
              <a:rPr lang="zh-CN" altLang="en-US" sz="2400"/>
              <a:t>。</a:t>
            </a:r>
            <a:endParaRPr lang="en-US" altLang="zh-CN" sz="2400"/>
          </a:p>
        </p:txBody>
      </p:sp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439863"/>
            <a:ext cx="4619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420938"/>
            <a:ext cx="4619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红黑树的插入操作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D5E933-8027-43FF-8DDA-39763AB3390C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11981" y="1080863"/>
            <a:ext cx="1293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宋体" charset="-122"/>
              </a:rPr>
              <a:t>情况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1</a:t>
            </a:r>
            <a:r>
              <a:rPr lang="en-US" altLang="zh-TW" sz="2800" dirty="0"/>
              <a:t> 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497637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995738" y="1484313"/>
            <a:ext cx="148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a typeface="宋体" charset="-122"/>
              </a:rPr>
              <a:t>重新着色</a:t>
            </a:r>
            <a:r>
              <a:rPr lang="zh-TW" altLang="en-US" sz="2400"/>
              <a:t> 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881063" y="4257675"/>
            <a:ext cx="28781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717550" lvl="4"/>
            <a:r>
              <a:rPr lang="en-US" altLang="zh-TW" sz="2400"/>
              <a:t>(</a:t>
            </a:r>
            <a:r>
              <a:rPr lang="zh-CN" altLang="en-US" sz="2400">
                <a:latin typeface="宋体" charset="-122"/>
                <a:ea typeface="宋体" charset="-122"/>
              </a:rPr>
              <a:t>或者</a:t>
            </a:r>
            <a:r>
              <a:rPr lang="en-US" altLang="zh-TW" sz="2400">
                <a:latin typeface="宋体" charset="-122"/>
                <a:ea typeface="宋体" charset="-122"/>
              </a:rPr>
              <a:t>,</a:t>
            </a:r>
            <a:r>
              <a:rPr lang="en-US" altLang="zh-TW" sz="2400"/>
              <a:t> </a:t>
            </a:r>
          </a:p>
          <a:p>
            <a:pPr marL="717550" lvl="4"/>
            <a:r>
              <a:rPr lang="zh-CN" altLang="en-US" sz="2400">
                <a:ea typeface="宋体" charset="-122"/>
              </a:rPr>
              <a:t>交换</a:t>
            </a:r>
            <a:r>
              <a:rPr lang="en-US" altLang="zh-TW" sz="2400" i="1">
                <a:solidFill>
                  <a:srgbClr val="2F9D6B"/>
                </a:solidFill>
              </a:rPr>
              <a:t>A</a:t>
            </a:r>
            <a:r>
              <a:rPr lang="en-US" altLang="zh-TW" sz="2400" i="1"/>
              <a:t> </a:t>
            </a:r>
            <a:r>
              <a:rPr lang="zh-CN" altLang="en-US" sz="2400">
                <a:ea typeface="宋体" charset="-122"/>
              </a:rPr>
              <a:t>的孩子</a:t>
            </a:r>
            <a:r>
              <a:rPr lang="en-US" altLang="zh-TW" sz="2400"/>
              <a:t>)</a:t>
            </a:r>
            <a:r>
              <a:rPr lang="en-US" altLang="zh-TW"/>
              <a:t> </a:t>
            </a:r>
          </a:p>
          <a:p>
            <a:pPr marL="717550" lvl="4"/>
            <a:r>
              <a:rPr lang="en-US" altLang="zh-TW" sz="2400"/>
              <a:t> 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4149725" y="4149725"/>
            <a:ext cx="33543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717550" lvl="4"/>
            <a:r>
              <a:rPr lang="zh-CN" altLang="en-US" sz="2400">
                <a:ea typeface="宋体" charset="-122"/>
              </a:rPr>
              <a:t>将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C</a:t>
            </a:r>
            <a:r>
              <a:rPr lang="zh-CN" altLang="en-US" sz="2400">
                <a:ea typeface="宋体" charset="-122"/>
              </a:rPr>
              <a:t>的黑色推到</a:t>
            </a:r>
            <a:endParaRPr lang="zh-TW" altLang="en-US" sz="2400">
              <a:ea typeface="宋体" charset="-122"/>
            </a:endParaRPr>
          </a:p>
          <a:p>
            <a:pPr marL="717550" lvl="4"/>
            <a:r>
              <a:rPr lang="en-US" altLang="zh-TW" sz="2400" i="1">
                <a:solidFill>
                  <a:srgbClr val="2F9D6B"/>
                </a:solidFill>
              </a:rPr>
              <a:t>A</a:t>
            </a:r>
            <a:r>
              <a:rPr lang="en-US" altLang="zh-TW" sz="2400" i="1"/>
              <a:t> </a:t>
            </a:r>
            <a:r>
              <a:rPr lang="zh-CN" altLang="en-US" sz="2400">
                <a:ea typeface="宋体" charset="-122"/>
              </a:rPr>
              <a:t>和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D</a:t>
            </a:r>
            <a:r>
              <a:rPr lang="en-US" altLang="zh-TW" sz="2400"/>
              <a:t>, </a:t>
            </a:r>
            <a:r>
              <a:rPr lang="zh-CN" altLang="en-US" sz="2400">
                <a:ea typeface="宋体" charset="-122"/>
              </a:rPr>
              <a:t>递归进行</a:t>
            </a:r>
            <a:r>
              <a:rPr lang="en-US" altLang="zh-TW" sz="2400"/>
              <a:t>, </a:t>
            </a:r>
          </a:p>
          <a:p>
            <a:pPr marL="717550" lvl="4"/>
            <a:r>
              <a:rPr lang="zh-CN" altLang="en-US" sz="2400">
                <a:ea typeface="宋体" charset="-122"/>
              </a:rPr>
              <a:t>因为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C</a:t>
            </a:r>
            <a:r>
              <a:rPr lang="zh-CN" altLang="en-US" sz="2400">
                <a:ea typeface="宋体" charset="-122"/>
              </a:rPr>
              <a:t>的父亲可</a:t>
            </a:r>
          </a:p>
          <a:p>
            <a:pPr marL="717550" lvl="4"/>
            <a:r>
              <a:rPr lang="zh-CN" altLang="en-US" sz="2400">
                <a:ea typeface="宋体" charset="-122"/>
              </a:rPr>
              <a:t>能是红色的。</a:t>
            </a:r>
            <a:endParaRPr lang="zh-TW" altLang="en-US" sz="2400">
              <a:ea typeface="宋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红黑树的插入操作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46A173B-45E0-4310-8FED-3150662100EE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4038600" y="3200400"/>
            <a:ext cx="4419600" cy="2514600"/>
            <a:chOff x="2544" y="2016"/>
            <a:chExt cx="2784" cy="1584"/>
          </a:xfrm>
        </p:grpSpPr>
        <p:pic>
          <p:nvPicPr>
            <p:cNvPr id="624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" y="2016"/>
              <a:ext cx="2603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 flipV="1">
              <a:off x="2544" y="2784"/>
              <a:ext cx="432" cy="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584325" y="1219200"/>
            <a:ext cx="557847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000" i="1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zh-TW" sz="3000">
                <a:solidFill>
                  <a:srgbClr val="009999"/>
                </a:solidFill>
                <a:latin typeface="Times New Roman" pitchFamily="18" charset="0"/>
              </a:rPr>
              <a:t>← ∅</a:t>
            </a: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TW" sz="300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TW" sz="3000">
                <a:solidFill>
                  <a:srgbClr val="CC0000"/>
                </a:solidFill>
                <a:latin typeface="Arial Unicode MS" pitchFamily="34" charset="-120"/>
              </a:rPr>
              <a:t>⊳</a:t>
            </a:r>
            <a:r>
              <a:rPr lang="zh-CN" altLang="en-US" sz="300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创建一棵空的</a:t>
            </a:r>
            <a:r>
              <a:rPr lang="en-US" altLang="zh-CN" sz="300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BST</a:t>
            </a:r>
            <a:endParaRPr lang="en-US" altLang="zh-TW" sz="30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r>
              <a:rPr lang="en-US" altLang="zh-TW" sz="3000" b="1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US" altLang="zh-TW" sz="3000" i="1">
                <a:solidFill>
                  <a:srgbClr val="009999"/>
                </a:solidFill>
                <a:latin typeface="Times New Roman" pitchFamily="18" charset="0"/>
              </a:rPr>
              <a:t>i</a:t>
            </a:r>
            <a:r>
              <a:rPr lang="en-US" altLang="zh-TW" sz="3000">
                <a:solidFill>
                  <a:srgbClr val="009999"/>
                </a:solidFill>
                <a:latin typeface="Times New Roman" pitchFamily="18" charset="0"/>
              </a:rPr>
              <a:t>= 1</a:t>
            </a: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zh-TW" sz="3000" i="1">
                <a:solidFill>
                  <a:srgbClr val="009999"/>
                </a:solidFill>
                <a:latin typeface="Times New Roman" pitchFamily="18" charset="0"/>
              </a:rPr>
              <a:t>n</a:t>
            </a:r>
            <a:endParaRPr lang="en-US" altLang="zh-TW" sz="3000">
              <a:solidFill>
                <a:srgbClr val="009999"/>
              </a:solidFill>
              <a:latin typeface="Times New Roman" pitchFamily="18" charset="0"/>
            </a:endParaRPr>
          </a:p>
          <a:p>
            <a:r>
              <a:rPr lang="en-US" altLang="zh-TW" sz="3000" b="1">
                <a:solidFill>
                  <a:srgbClr val="000000"/>
                </a:solidFill>
                <a:latin typeface="Times New Roman" pitchFamily="18" charset="0"/>
              </a:rPr>
              <a:t>     do </a:t>
            </a: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</a:rPr>
              <a:t>TREE-INSERT </a:t>
            </a:r>
            <a:r>
              <a:rPr lang="en-US" altLang="zh-TW" sz="300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zh-TW" sz="3000" i="1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zh-TW" sz="3000">
                <a:solidFill>
                  <a:srgbClr val="009999"/>
                </a:solidFill>
                <a:latin typeface="Times New Roman" pitchFamily="18" charset="0"/>
              </a:rPr>
              <a:t>, </a:t>
            </a:r>
            <a:r>
              <a:rPr lang="en-US" altLang="zh-TW" sz="3000" i="1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zh-TW" sz="3000">
                <a:solidFill>
                  <a:srgbClr val="009999"/>
                </a:solidFill>
                <a:latin typeface="Times New Roman" pitchFamily="18" charset="0"/>
              </a:rPr>
              <a:t>[</a:t>
            </a:r>
            <a:r>
              <a:rPr lang="en-US" altLang="zh-TW" sz="3000" i="1">
                <a:solidFill>
                  <a:srgbClr val="009999"/>
                </a:solidFill>
                <a:latin typeface="Times New Roman" pitchFamily="18" charset="0"/>
              </a:rPr>
              <a:t>i</a:t>
            </a:r>
            <a:r>
              <a:rPr lang="en-US" altLang="zh-TW" sz="3000">
                <a:solidFill>
                  <a:srgbClr val="009999"/>
                </a:solidFill>
                <a:latin typeface="Times New Roman" pitchFamily="18" charset="0"/>
              </a:rPr>
              <a:t>])</a:t>
            </a:r>
          </a:p>
          <a:p>
            <a:r>
              <a:rPr lang="zh-CN" altLang="en-US" sz="300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对树</a:t>
            </a:r>
            <a:r>
              <a:rPr lang="en-US" altLang="zh-TW" sz="3000" i="1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zh-CN" altLang="en-US" sz="300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进行前序遍历</a:t>
            </a: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endParaRPr lang="en-US" altLang="zh-TW" sz="3000">
              <a:latin typeface="Times New Roman" pitchFamily="18" charset="0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685800" y="3352800"/>
            <a:ext cx="37338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9999"/>
                </a:solidFill>
                <a:latin typeface="Times New Roman" pitchFamily="18" charset="0"/>
                <a:ea typeface="宋体" charset="-122"/>
              </a:rPr>
              <a:t>例子</a:t>
            </a:r>
            <a:r>
              <a:rPr lang="en-US" altLang="zh-TW" sz="3000" b="1">
                <a:solidFill>
                  <a:srgbClr val="009999"/>
                </a:solidFill>
                <a:latin typeface="Times New Roman" pitchFamily="18" charset="0"/>
              </a:rPr>
              <a:t>:</a:t>
            </a:r>
          </a:p>
          <a:p>
            <a:r>
              <a:rPr lang="en-US" altLang="zh-TW" sz="3000" i="1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zh-TW" sz="3000">
                <a:solidFill>
                  <a:srgbClr val="009999"/>
                </a:solidFill>
                <a:latin typeface="Times New Roman" pitchFamily="18" charset="0"/>
              </a:rPr>
              <a:t>= [3 1 8 2 6 7 5]</a:t>
            </a:r>
          </a:p>
          <a:p>
            <a:endParaRPr lang="en-US" altLang="zh-TW" sz="3000">
              <a:solidFill>
                <a:srgbClr val="009999"/>
              </a:solidFill>
              <a:latin typeface="Times New Roman" pitchFamily="18" charset="0"/>
            </a:endParaRPr>
          </a:p>
          <a:p>
            <a:r>
              <a:rPr lang="zh-CN" altLang="en-US" sz="300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树遍历时间</a:t>
            </a:r>
            <a:r>
              <a:rPr lang="zh-TW" altLang="en-US" sz="3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3000" i="1">
                <a:solidFill>
                  <a:srgbClr val="009999"/>
                </a:solidFill>
                <a:latin typeface="Times New Roman" pitchFamily="18" charset="0"/>
              </a:rPr>
              <a:t>O</a:t>
            </a:r>
            <a:r>
              <a:rPr lang="en-US" altLang="zh-TW" sz="300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zh-TW" sz="3000" i="1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zh-TW" sz="3000">
                <a:solidFill>
                  <a:srgbClr val="009999"/>
                </a:solidFill>
                <a:latin typeface="Times New Roman" pitchFamily="18" charset="0"/>
              </a:rPr>
              <a:t>),</a:t>
            </a: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00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但是创建</a:t>
            </a:r>
            <a:r>
              <a:rPr lang="zh-TW" altLang="en-US" sz="3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</a:rPr>
              <a:t>BST</a:t>
            </a:r>
            <a:r>
              <a:rPr lang="zh-CN" altLang="en-US" sz="300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需要多长时间</a:t>
            </a: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altLang="zh-TW" sz="300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二叉搜索树（</a:t>
            </a:r>
            <a:r>
              <a:rPr lang="en-US" altLang="zh-CN" dirty="0"/>
              <a:t>BST</a:t>
            </a:r>
            <a:r>
              <a:rPr lang="zh-CN" altLang="en-US" dirty="0"/>
              <a:t>）排序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0A55BA1-1B2F-46F4-87CC-22F42EF43BE0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89138"/>
            <a:ext cx="69405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69106" y="1150938"/>
            <a:ext cx="1293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宋体" charset="-122"/>
              </a:rPr>
              <a:t>情况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2</a:t>
            </a:r>
            <a:r>
              <a:rPr lang="en-US" altLang="zh-TW" sz="2800" dirty="0"/>
              <a:t> 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203575" y="1916113"/>
            <a:ext cx="280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/>
              <a:t>LEFT-ROTATE </a:t>
            </a:r>
            <a:r>
              <a:rPr lang="en-US" altLang="zh-TW" sz="2400" b="1">
                <a:solidFill>
                  <a:srgbClr val="2F9D6B"/>
                </a:solidFill>
              </a:rPr>
              <a:t>(A)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148263" y="4868863"/>
            <a:ext cx="182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a typeface="宋体" charset="-122"/>
              </a:rPr>
              <a:t>变到情况</a:t>
            </a:r>
            <a:r>
              <a:rPr lang="zh-TW" altLang="en-US" sz="2400"/>
              <a:t> </a:t>
            </a:r>
            <a:r>
              <a:rPr lang="en-US" altLang="zh-TW" sz="2400"/>
              <a:t>3.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红黑树的插入操作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84C1A9-770C-4F83-8F9D-78E8210EED51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89138"/>
            <a:ext cx="7278687" cy="262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13007" y="1194481"/>
            <a:ext cx="1293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宋体" charset="-122"/>
              </a:rPr>
              <a:t>情况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en-US" altLang="zh-TW" sz="2800" dirty="0"/>
              <a:t> 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203575" y="1916113"/>
            <a:ext cx="299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/>
              <a:t>RIGHT-ROTATE </a:t>
            </a:r>
            <a:r>
              <a:rPr lang="en-US" altLang="zh-TW" sz="2400" b="1">
                <a:solidFill>
                  <a:srgbClr val="2F9D6B"/>
                </a:solidFill>
              </a:rPr>
              <a:t>(C)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4500563" y="4437063"/>
            <a:ext cx="4319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17550" lvl="4">
              <a:spcAft>
                <a:spcPts val="16463"/>
              </a:spcAft>
            </a:pPr>
            <a:r>
              <a:rPr lang="zh-CN" altLang="en-US" sz="2400">
                <a:ea typeface="宋体" charset="-122"/>
              </a:rPr>
              <a:t>完成</a:t>
            </a:r>
            <a:r>
              <a:rPr lang="en-US" altLang="zh-TW" sz="2400"/>
              <a:t>! </a:t>
            </a:r>
            <a:r>
              <a:rPr lang="en-US" altLang="zh-CN" sz="2400"/>
              <a:t> </a:t>
            </a:r>
            <a:r>
              <a:rPr lang="zh-CN" altLang="en-US" sz="2400">
                <a:ea typeface="宋体" charset="-122"/>
              </a:rPr>
              <a:t>不可能还有红黑性质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FA0000"/>
                </a:solidFill>
              </a:rPr>
              <a:t>3</a:t>
            </a:r>
            <a:r>
              <a:rPr lang="zh-CN" altLang="en-US" sz="2400">
                <a:ea typeface="宋体" charset="-122"/>
              </a:rPr>
              <a:t>被破坏了</a:t>
            </a:r>
            <a:r>
              <a:rPr lang="zh-CN" altLang="en-US" sz="2400">
                <a:solidFill>
                  <a:srgbClr val="FA0000"/>
                </a:solidFill>
              </a:rPr>
              <a:t>。</a:t>
            </a:r>
            <a:endParaRPr lang="zh-TW" altLang="en-US" sz="2400">
              <a:solidFill>
                <a:srgbClr val="FA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红黑树的插入操作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F8A9433-EB3D-4D17-A660-939613A8A4DE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01638" y="1052736"/>
            <a:ext cx="99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宋体" charset="-122"/>
              </a:rPr>
              <a:t>分析</a:t>
            </a:r>
            <a:r>
              <a:rPr lang="zh-TW" altLang="en-US" sz="2800" dirty="0"/>
              <a:t> 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827088" y="1773238"/>
            <a:ext cx="74882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沿着树向上情况</a:t>
            </a:r>
            <a:r>
              <a:rPr lang="zh-TW" altLang="en-US" sz="2400"/>
              <a:t> </a:t>
            </a:r>
            <a:r>
              <a:rPr lang="en-US" altLang="zh-TW" sz="2400"/>
              <a:t>1, </a:t>
            </a:r>
            <a:r>
              <a:rPr lang="zh-CN" altLang="en-US" sz="2400">
                <a:ea typeface="宋体" charset="-122"/>
              </a:rPr>
              <a:t>仅仅需要对节点重新着色</a:t>
            </a:r>
            <a:r>
              <a:rPr lang="zh-CN" altLang="en-US" sz="2400"/>
              <a:t>。</a:t>
            </a:r>
          </a:p>
          <a:p>
            <a:r>
              <a:rPr lang="en-US" altLang="zh-TW" sz="2400">
                <a:solidFill>
                  <a:srgbClr val="FA0000"/>
                </a:solidFill>
              </a:rPr>
              <a:t>‧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如果情况</a:t>
            </a:r>
            <a:r>
              <a:rPr lang="zh-TW" altLang="en-US" sz="2400"/>
              <a:t> </a:t>
            </a:r>
            <a:r>
              <a:rPr lang="en-US" altLang="zh-TW" sz="2400"/>
              <a:t>2 </a:t>
            </a:r>
            <a:r>
              <a:rPr lang="zh-CN" altLang="en-US" sz="2400">
                <a:ea typeface="宋体" charset="-122"/>
              </a:rPr>
              <a:t>或者情况</a:t>
            </a:r>
            <a:r>
              <a:rPr lang="zh-TW" altLang="en-US" sz="2400"/>
              <a:t> </a:t>
            </a:r>
            <a:r>
              <a:rPr lang="en-US" altLang="zh-TW" sz="2400"/>
              <a:t>3 </a:t>
            </a:r>
            <a:r>
              <a:rPr lang="zh-CN" altLang="en-US" sz="2400">
                <a:ea typeface="宋体" charset="-122"/>
              </a:rPr>
              <a:t>发生</a:t>
            </a:r>
            <a:r>
              <a:rPr lang="en-US" altLang="zh-TW" sz="2400">
                <a:ea typeface="宋体" charset="-122"/>
              </a:rPr>
              <a:t>, </a:t>
            </a:r>
            <a:r>
              <a:rPr lang="zh-CN" altLang="en-US" sz="2400">
                <a:ea typeface="宋体" charset="-122"/>
              </a:rPr>
              <a:t>进行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2F9D6B"/>
                </a:solidFill>
              </a:rPr>
              <a:t>1 </a:t>
            </a:r>
            <a:r>
              <a:rPr lang="zh-CN" altLang="en-US" sz="2400">
                <a:ea typeface="宋体" charset="-122"/>
              </a:rPr>
              <a:t>或者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2F9D6B"/>
                </a:solidFill>
              </a:rPr>
              <a:t>2</a:t>
            </a:r>
          </a:p>
          <a:p>
            <a:r>
              <a:rPr lang="en-US" altLang="zh-TW" sz="2400"/>
              <a:t>     </a:t>
            </a:r>
            <a:r>
              <a:rPr lang="zh-CN" altLang="en-US" sz="2400">
                <a:ea typeface="宋体" charset="-122"/>
              </a:rPr>
              <a:t>个旋转</a:t>
            </a:r>
            <a:r>
              <a:rPr lang="en-US" altLang="zh-TW" sz="2400"/>
              <a:t>, </a:t>
            </a:r>
            <a:r>
              <a:rPr lang="zh-CN" altLang="en-US" sz="2400">
                <a:ea typeface="宋体" charset="-122"/>
              </a:rPr>
              <a:t>然后结束</a:t>
            </a:r>
            <a:r>
              <a:rPr lang="zh-CN" altLang="en-US" sz="2400"/>
              <a:t>。</a:t>
            </a:r>
            <a:r>
              <a:rPr lang="zh-TW" altLang="en-US" sz="2400"/>
              <a:t> </a:t>
            </a: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0825" y="3548063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717550" lvl="4">
              <a:spcAft>
                <a:spcPts val="1150"/>
              </a:spcAft>
            </a:pPr>
            <a:r>
              <a:rPr lang="zh-CN" altLang="en-US" sz="2400" b="1">
                <a:solidFill>
                  <a:srgbClr val="FA0000"/>
                </a:solidFill>
                <a:ea typeface="宋体" charset="-122"/>
              </a:rPr>
              <a:t>运行时间</a:t>
            </a:r>
            <a:r>
              <a:rPr lang="en-US" altLang="zh-TW" sz="2400" b="1">
                <a:solidFill>
                  <a:srgbClr val="FA0000"/>
                </a:solidFill>
              </a:rPr>
              <a:t>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O</a:t>
            </a:r>
            <a:r>
              <a:rPr lang="en-US" altLang="zh-TW" sz="2400">
                <a:solidFill>
                  <a:srgbClr val="2F9D6B"/>
                </a:solidFill>
              </a:rPr>
              <a:t>(lg </a:t>
            </a:r>
            <a:r>
              <a:rPr lang="en-US" altLang="zh-TW" sz="2400" i="1">
                <a:solidFill>
                  <a:srgbClr val="2F9D6B"/>
                </a:solidFill>
              </a:rPr>
              <a:t>n</a:t>
            </a:r>
            <a:r>
              <a:rPr lang="en-US" altLang="zh-TW" sz="2400">
                <a:solidFill>
                  <a:srgbClr val="2F9D6B"/>
                </a:solidFill>
              </a:rPr>
              <a:t>)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和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2F9D6B"/>
                </a:solidFill>
              </a:rPr>
              <a:t>O</a:t>
            </a:r>
            <a:r>
              <a:rPr lang="en-US" altLang="zh-TW" sz="2400">
                <a:solidFill>
                  <a:srgbClr val="2F9D6B"/>
                </a:solidFill>
              </a:rPr>
              <a:t>(1)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的旋转</a:t>
            </a:r>
            <a:r>
              <a:rPr lang="en-US" altLang="zh-TW" sz="2400"/>
              <a:t>.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900113" y="4186238"/>
            <a:ext cx="75612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/>
              <a:t>RB-DELETE — </a:t>
            </a:r>
            <a:r>
              <a:rPr lang="en-US" altLang="zh-CN" sz="2400"/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相同的渐进运行时间和旋转次数</a:t>
            </a:r>
            <a:r>
              <a:rPr lang="zh-TW" altLang="en-US" sz="2400">
                <a:latin typeface="宋体" charset="-122"/>
                <a:ea typeface="宋体" charset="-122"/>
              </a:rPr>
              <a:t> </a:t>
            </a:r>
            <a:r>
              <a:rPr lang="en-US" altLang="zh-CN" sz="2400">
                <a:latin typeface="宋体" charset="-122"/>
                <a:ea typeface="宋体" charset="-122"/>
              </a:rPr>
              <a:t>(</a:t>
            </a:r>
            <a:r>
              <a:rPr lang="zh-CN" altLang="en-US" sz="2400">
                <a:latin typeface="宋体" charset="-122"/>
                <a:ea typeface="宋体" charset="-122"/>
              </a:rPr>
              <a:t>参看教材</a:t>
            </a:r>
            <a:r>
              <a:rPr lang="en-US" altLang="zh-CN" sz="2400">
                <a:latin typeface="宋体" charset="-122"/>
                <a:ea typeface="宋体" charset="-122"/>
              </a:rPr>
              <a:t>)</a:t>
            </a:r>
            <a:r>
              <a:rPr lang="zh-CN" altLang="en-US" sz="2400">
                <a:latin typeface="宋体" charset="-122"/>
                <a:ea typeface="宋体" charset="-122"/>
              </a:rPr>
              <a:t>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红黑树的插入操作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801D551-0E36-4C79-A14B-B6A4A64A1254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作业：删除节点</a:t>
            </a:r>
            <a:r>
              <a:rPr lang="en-US" altLang="zh-CN"/>
              <a:t>7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F22726A-08C8-4BAE-90F1-3C38F873F8B6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348711" y="2579418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689759" y="2564904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54104" y="3400534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7" idx="0"/>
            <a:endCxn id="18" idx="5"/>
          </p:cNvCxnSpPr>
          <p:nvPr/>
        </p:nvCxnSpPr>
        <p:spPr>
          <a:xfrm flipH="1" flipV="1">
            <a:off x="4303249" y="1936113"/>
            <a:ext cx="1225482" cy="643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5"/>
            <a:endCxn id="9" idx="0"/>
          </p:cNvCxnSpPr>
          <p:nvPr/>
        </p:nvCxnSpPr>
        <p:spPr>
          <a:xfrm>
            <a:off x="5656024" y="2886731"/>
            <a:ext cx="478100" cy="513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210250" y="342900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>
            <a:stCxn id="8" idx="3"/>
            <a:endCxn id="15" idx="0"/>
          </p:cNvCxnSpPr>
          <p:nvPr/>
        </p:nvCxnSpPr>
        <p:spPr>
          <a:xfrm flipH="1">
            <a:off x="2390270" y="2872217"/>
            <a:ext cx="352216" cy="5567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995936" y="162880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8" idx="0"/>
            <a:endCxn id="18" idx="3"/>
          </p:cNvCxnSpPr>
          <p:nvPr/>
        </p:nvCxnSpPr>
        <p:spPr>
          <a:xfrm flipV="1">
            <a:off x="2869779" y="1936113"/>
            <a:ext cx="1178884" cy="6287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372200" y="4221650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9" idx="5"/>
            <a:endCxn id="21" idx="0"/>
          </p:cNvCxnSpPr>
          <p:nvPr/>
        </p:nvCxnSpPr>
        <p:spPr>
          <a:xfrm>
            <a:off x="6261417" y="3707847"/>
            <a:ext cx="290803" cy="513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246828" y="342942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3414908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8" idx="5"/>
            <a:endCxn id="24" idx="0"/>
          </p:cNvCxnSpPr>
          <p:nvPr/>
        </p:nvCxnSpPr>
        <p:spPr>
          <a:xfrm>
            <a:off x="2997072" y="2872217"/>
            <a:ext cx="429776" cy="5572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7" idx="3"/>
            <a:endCxn id="25" idx="0"/>
          </p:cNvCxnSpPr>
          <p:nvPr/>
        </p:nvCxnSpPr>
        <p:spPr>
          <a:xfrm flipH="1">
            <a:off x="5112060" y="2886731"/>
            <a:ext cx="289378" cy="5281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093524" y="4293518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6" name="直接连接符 25"/>
          <p:cNvCxnSpPr>
            <a:stCxn id="24" idx="4"/>
            <a:endCxn id="22" idx="0"/>
          </p:cNvCxnSpPr>
          <p:nvPr/>
        </p:nvCxnSpPr>
        <p:spPr>
          <a:xfrm flipH="1">
            <a:off x="3273544" y="3789462"/>
            <a:ext cx="15330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2942251" y="4629150"/>
            <a:ext cx="662586" cy="354712"/>
            <a:chOff x="2253230" y="3433766"/>
            <a:chExt cx="662586" cy="354712"/>
          </a:xfrm>
        </p:grpSpPr>
        <p:cxnSp>
          <p:nvCxnSpPr>
            <p:cNvPr id="30" name="直接连接符 29"/>
            <p:cNvCxnSpPr>
              <a:cxnSpLocks/>
            </p:cNvCxnSpPr>
            <p:nvPr/>
          </p:nvCxnSpPr>
          <p:spPr>
            <a:xfrm flipH="1">
              <a:off x="2282258" y="3433766"/>
              <a:ext cx="162000" cy="27000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cxnSpLocks/>
            </p:cNvCxnSpPr>
            <p:nvPr/>
          </p:nvCxnSpPr>
          <p:spPr>
            <a:xfrm>
              <a:off x="2699792" y="3448281"/>
              <a:ext cx="162000" cy="27000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2253230" y="370671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2843808" y="371647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058977" y="3735010"/>
            <a:ext cx="662586" cy="354712"/>
            <a:chOff x="2253230" y="3433766"/>
            <a:chExt cx="662586" cy="354712"/>
          </a:xfrm>
        </p:grpSpPr>
        <p:cxnSp>
          <p:nvCxnSpPr>
            <p:cNvPr id="35" name="直接连接符 34"/>
            <p:cNvCxnSpPr>
              <a:cxnSpLocks/>
            </p:cNvCxnSpPr>
            <p:nvPr/>
          </p:nvCxnSpPr>
          <p:spPr>
            <a:xfrm flipH="1">
              <a:off x="2282258" y="3433766"/>
              <a:ext cx="162000" cy="27000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cxnSpLocks/>
            </p:cNvCxnSpPr>
            <p:nvPr/>
          </p:nvCxnSpPr>
          <p:spPr>
            <a:xfrm>
              <a:off x="2699792" y="3448281"/>
              <a:ext cx="162000" cy="27000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2253230" y="370671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2843808" y="371647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80767" y="3725250"/>
            <a:ext cx="662586" cy="354712"/>
            <a:chOff x="2253230" y="3433766"/>
            <a:chExt cx="662586" cy="354712"/>
          </a:xfrm>
        </p:grpSpPr>
        <p:cxnSp>
          <p:nvCxnSpPr>
            <p:cNvPr id="40" name="直接连接符 39"/>
            <p:cNvCxnSpPr>
              <a:cxnSpLocks/>
            </p:cNvCxnSpPr>
            <p:nvPr/>
          </p:nvCxnSpPr>
          <p:spPr>
            <a:xfrm flipH="1">
              <a:off x="2282258" y="3433766"/>
              <a:ext cx="162000" cy="27000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cxnSpLocks/>
            </p:cNvCxnSpPr>
            <p:nvPr/>
          </p:nvCxnSpPr>
          <p:spPr>
            <a:xfrm>
              <a:off x="2699792" y="3448281"/>
              <a:ext cx="162000" cy="27000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2253230" y="370671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2843808" y="371647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20927" y="4544438"/>
            <a:ext cx="662586" cy="354712"/>
            <a:chOff x="2253230" y="3433766"/>
            <a:chExt cx="662586" cy="354712"/>
          </a:xfrm>
        </p:grpSpPr>
        <p:cxnSp>
          <p:nvCxnSpPr>
            <p:cNvPr id="50" name="直接连接符 49"/>
            <p:cNvCxnSpPr>
              <a:cxnSpLocks/>
            </p:cNvCxnSpPr>
            <p:nvPr/>
          </p:nvCxnSpPr>
          <p:spPr>
            <a:xfrm flipH="1">
              <a:off x="2282258" y="3433766"/>
              <a:ext cx="162000" cy="27000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cxnSpLocks/>
            </p:cNvCxnSpPr>
            <p:nvPr/>
          </p:nvCxnSpPr>
          <p:spPr>
            <a:xfrm>
              <a:off x="2699792" y="3448281"/>
              <a:ext cx="162000" cy="27000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2253230" y="370671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2843808" y="371647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直接连接符 53"/>
          <p:cNvCxnSpPr>
            <a:cxnSpLocks/>
          </p:cNvCxnSpPr>
          <p:nvPr/>
        </p:nvCxnSpPr>
        <p:spPr>
          <a:xfrm>
            <a:off x="3563888" y="3736875"/>
            <a:ext cx="162000" cy="270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>
            <a:spLocks noChangeAspect="1"/>
          </p:cNvSpPr>
          <p:nvPr/>
        </p:nvSpPr>
        <p:spPr>
          <a:xfrm>
            <a:off x="3707904" y="400506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接连接符 55"/>
          <p:cNvCxnSpPr>
            <a:cxnSpLocks/>
          </p:cNvCxnSpPr>
          <p:nvPr/>
        </p:nvCxnSpPr>
        <p:spPr>
          <a:xfrm flipH="1">
            <a:off x="5850160" y="3717032"/>
            <a:ext cx="162000" cy="270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>
            <a:spLocks noChangeAspect="1"/>
          </p:cNvSpPr>
          <p:nvPr/>
        </p:nvSpPr>
        <p:spPr>
          <a:xfrm>
            <a:off x="5821132" y="398997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51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-7030" y="764704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90431" y="2409527"/>
            <a:ext cx="211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2685278" y="-14514"/>
            <a:ext cx="6466206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67" y="4941168"/>
            <a:ext cx="2240203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4495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3600" dirty="0">
                <a:solidFill>
                  <a:srgbClr val="000000"/>
                </a:solidFill>
              </a:rPr>
              <a:t>BST </a:t>
            </a:r>
            <a:r>
              <a:rPr lang="zh-CN" altLang="en-US" sz="3600" dirty="0">
                <a:solidFill>
                  <a:srgbClr val="000000"/>
                </a:solidFill>
                <a:ea typeface="宋体" charset="-122"/>
              </a:rPr>
              <a:t>排序进行和比较和快速排序相同，但是顺序不同</a:t>
            </a:r>
            <a:r>
              <a:rPr lang="en-US" altLang="zh-TW" sz="3600" dirty="0">
                <a:solidFill>
                  <a:srgbClr val="000000"/>
                </a:solidFill>
              </a:rPr>
              <a:t>!</a:t>
            </a:r>
          </a:p>
          <a:p>
            <a:pPr marL="0" indent="0"/>
            <a:endParaRPr lang="en-US" altLang="zh-TW" sz="3600" dirty="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6"/>
          <a:stretch>
            <a:fillRect/>
          </a:stretch>
        </p:blipFill>
        <p:spPr bwMode="auto">
          <a:xfrm>
            <a:off x="1905000" y="2557463"/>
            <a:ext cx="4876800" cy="247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669925" y="5318125"/>
            <a:ext cx="8093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00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创建树的期望时间和快速排序的允许时间渐近相同。</a:t>
            </a:r>
            <a:endParaRPr lang="zh-TW" altLang="en-US" sz="300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BST </a:t>
            </a:r>
            <a:r>
              <a:rPr lang="zh-CN" altLang="en-US" dirty="0"/>
              <a:t>排序分析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F3C3877-38B5-4FE3-A4B2-081D0EA6B6B0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495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3600">
                <a:solidFill>
                  <a:srgbClr val="000000"/>
                </a:solidFill>
                <a:ea typeface="宋体" charset="-122"/>
              </a:rPr>
              <a:t>节点的深度</a:t>
            </a:r>
            <a:r>
              <a:rPr lang="en-US" altLang="zh-TW" sz="3600">
                <a:solidFill>
                  <a:srgbClr val="000000"/>
                </a:solidFill>
              </a:rPr>
              <a:t>=</a:t>
            </a:r>
            <a:r>
              <a:rPr lang="en-US" altLang="zh-CN" sz="360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3600">
                <a:solidFill>
                  <a:srgbClr val="000000"/>
                </a:solidFill>
                <a:ea typeface="宋体" charset="-122"/>
              </a:rPr>
              <a:t>节点在</a:t>
            </a:r>
            <a:r>
              <a:rPr lang="en-US" altLang="zh-TW" sz="3600">
                <a:solidFill>
                  <a:srgbClr val="000000"/>
                </a:solidFill>
              </a:rPr>
              <a:t>TREE-INSERT</a:t>
            </a:r>
            <a:r>
              <a:rPr lang="zh-CN" altLang="en-US" sz="3600">
                <a:solidFill>
                  <a:srgbClr val="000000"/>
                </a:solidFill>
                <a:ea typeface="宋体" charset="-122"/>
              </a:rPr>
              <a:t>过程中比较的数目</a:t>
            </a:r>
            <a:r>
              <a:rPr lang="en-US" altLang="zh-TW" sz="3600">
                <a:solidFill>
                  <a:srgbClr val="000000"/>
                </a:solidFill>
              </a:rPr>
              <a:t>. </a:t>
            </a:r>
            <a:r>
              <a:rPr lang="zh-CN" altLang="en-US" sz="3600">
                <a:solidFill>
                  <a:srgbClr val="000000"/>
                </a:solidFill>
                <a:ea typeface="宋体" charset="-122"/>
              </a:rPr>
              <a:t>假设所有排列出现的概率是相同的</a:t>
            </a:r>
            <a:r>
              <a:rPr lang="en-US" altLang="zh-TW" sz="3600">
                <a:solidFill>
                  <a:srgbClr val="000000"/>
                </a:solidFill>
              </a:rPr>
              <a:t>,</a:t>
            </a:r>
            <a:r>
              <a:rPr lang="zh-CN" altLang="en-US" sz="3600">
                <a:solidFill>
                  <a:srgbClr val="000000"/>
                </a:solidFill>
                <a:ea typeface="宋体" charset="-122"/>
              </a:rPr>
              <a:t>我们有</a:t>
            </a:r>
          </a:p>
          <a:p>
            <a:pPr marL="0" indent="0">
              <a:buFontTx/>
              <a:buNone/>
            </a:pPr>
            <a:endParaRPr lang="zh-TW" altLang="en-US" sz="3600">
              <a:solidFill>
                <a:srgbClr val="000000"/>
              </a:solidFill>
              <a:ea typeface="宋体" charset="-122"/>
            </a:endParaRPr>
          </a:p>
          <a:p>
            <a:pPr marL="0" indent="0">
              <a:buFontTx/>
              <a:buNone/>
            </a:pPr>
            <a:r>
              <a:rPr lang="zh-TW" altLang="en-US" sz="3600">
                <a:solidFill>
                  <a:srgbClr val="009999"/>
                </a:solidFill>
              </a:rPr>
              <a:t>       </a:t>
            </a:r>
            <a:r>
              <a:rPr lang="en-US" altLang="zh-TW" sz="3600">
                <a:solidFill>
                  <a:srgbClr val="009999"/>
                </a:solidFill>
              </a:rPr>
              <a:t>Average node depth</a:t>
            </a: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1371600" y="3429000"/>
            <a:ext cx="6553200" cy="2638425"/>
            <a:chOff x="864" y="2160"/>
            <a:chExt cx="4128" cy="1662"/>
          </a:xfrm>
        </p:grpSpPr>
        <p:pic>
          <p:nvPicPr>
            <p:cNvPr id="6656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160"/>
              <a:ext cx="4128" cy="1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566" name="Text Box 6"/>
            <p:cNvSpPr txBox="1">
              <a:spLocks noChangeArrowheads="1"/>
            </p:cNvSpPr>
            <p:nvPr/>
          </p:nvSpPr>
          <p:spPr bwMode="auto">
            <a:xfrm>
              <a:off x="2592" y="3024"/>
              <a:ext cx="2016" cy="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600" b="1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zh-CN" altLang="en-US" sz="26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快速排序分析</a:t>
              </a:r>
              <a:r>
                <a:rPr lang="en-US" altLang="zh-TW" sz="2600" b="1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 sz="2600" b="1">
                <a:latin typeface="Times New Roman" pitchFamily="18" charset="0"/>
              </a:endParaRPr>
            </a:p>
          </p:txBody>
        </p:sp>
        <p:sp>
          <p:nvSpPr>
            <p:cNvPr id="66567" name="Text Box 7"/>
            <p:cNvSpPr txBox="1">
              <a:spLocks noChangeArrowheads="1"/>
            </p:cNvSpPr>
            <p:nvPr/>
          </p:nvSpPr>
          <p:spPr bwMode="auto">
            <a:xfrm>
              <a:off x="1872" y="2304"/>
              <a:ext cx="2928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800">
                  <a:solidFill>
                    <a:srgbClr val="009999"/>
                  </a:solidFill>
                  <a:latin typeface="Times New Roman" pitchFamily="18" charset="0"/>
                </a:rPr>
                <a:t>(#</a:t>
              </a:r>
              <a:r>
                <a:rPr lang="zh-CN" altLang="en-US" sz="2800">
                  <a:solidFill>
                    <a:srgbClr val="009999"/>
                  </a:solidFill>
                  <a:latin typeface="Times New Roman" pitchFamily="18" charset="0"/>
                  <a:ea typeface="宋体" charset="-122"/>
                </a:rPr>
                <a:t>插入节点</a:t>
              </a:r>
              <a:r>
                <a:rPr lang="en-US" altLang="zh-CN" sz="2800">
                  <a:solidFill>
                    <a:srgbClr val="009999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zh-CN" altLang="en-US" sz="2800">
                  <a:solidFill>
                    <a:srgbClr val="009999"/>
                  </a:solidFill>
                  <a:latin typeface="Times New Roman" pitchFamily="18" charset="0"/>
                  <a:ea typeface="宋体" charset="-122"/>
                </a:rPr>
                <a:t>进行的比较数</a:t>
              </a:r>
              <a:r>
                <a:rPr lang="zh-TW" altLang="en-US" sz="2800">
                  <a:solidFill>
                    <a:srgbClr val="009999"/>
                  </a:solidFill>
                  <a:latin typeface="Times New Roman" pitchFamily="18" charset="0"/>
                </a:rPr>
                <a:t> </a:t>
              </a:r>
              <a:r>
                <a:rPr lang="en-US" altLang="zh-TW" sz="2800">
                  <a:solidFill>
                    <a:srgbClr val="009999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节点深度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F5CADEE-4E2B-42C4-96AC-780BD1AA8683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619250" y="2636838"/>
            <a:ext cx="5905500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4"/>
            <a:endParaRPr lang="en-US" altLang="zh-TW" sz="2400"/>
          </a:p>
          <a:p>
            <a:pPr lvl="4"/>
            <a:r>
              <a:rPr lang="zh-CN" altLang="en-US" sz="2400" b="1" i="1">
                <a:solidFill>
                  <a:srgbClr val="FA0000"/>
                </a:solidFill>
                <a:ea typeface="宋体" charset="-122"/>
              </a:rPr>
              <a:t>红黑树特性</a:t>
            </a:r>
            <a:r>
              <a:rPr lang="en-US" altLang="zh-CN" sz="2400" b="1" i="1">
                <a:solidFill>
                  <a:srgbClr val="FA0000"/>
                </a:solidFill>
                <a:ea typeface="宋体" charset="-122"/>
              </a:rPr>
              <a:t> </a:t>
            </a:r>
            <a:r>
              <a:rPr lang="en-US" altLang="zh-TW" sz="2400" b="1" i="1">
                <a:solidFill>
                  <a:srgbClr val="FA0000"/>
                </a:solidFill>
              </a:rPr>
              <a:t>: </a:t>
            </a:r>
            <a:endParaRPr lang="en-US" altLang="zh-TW" sz="2400">
              <a:solidFill>
                <a:srgbClr val="FA0000"/>
              </a:solidFill>
            </a:endParaRPr>
          </a:p>
          <a:p>
            <a:r>
              <a:rPr kumimoji="0" lang="en-US" altLang="zh-TW" sz="2400">
                <a:solidFill>
                  <a:srgbClr val="FA0000"/>
                </a:solidFill>
              </a:rPr>
              <a:t>1.</a:t>
            </a:r>
            <a:r>
              <a:rPr kumimoji="0" lang="en-US" altLang="zh-TW" sz="2400"/>
              <a:t> </a:t>
            </a:r>
            <a:r>
              <a:rPr kumimoji="0" lang="zh-CN" altLang="en-US" sz="2400">
                <a:ea typeface="宋体" charset="-122"/>
              </a:rPr>
              <a:t>任何一个节点要么是黑的，要么是红的。</a:t>
            </a:r>
            <a:r>
              <a:rPr lang="zh-TW" altLang="en-US" sz="2400"/>
              <a:t> </a:t>
            </a:r>
          </a:p>
          <a:p>
            <a:r>
              <a:rPr lang="en-US" altLang="zh-TW" sz="2400">
                <a:solidFill>
                  <a:srgbClr val="FA0000"/>
                </a:solidFill>
              </a:rPr>
              <a:t>2.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根和叶子</a:t>
            </a:r>
            <a:r>
              <a:rPr lang="zh-TW" altLang="en-US" sz="2400"/>
              <a:t> </a:t>
            </a:r>
            <a:r>
              <a:rPr lang="en-US" altLang="zh-TW" sz="2400"/>
              <a:t>(</a:t>
            </a:r>
            <a:r>
              <a:rPr lang="en-US" altLang="zh-TW" sz="2400">
                <a:solidFill>
                  <a:srgbClr val="2F9D6B"/>
                </a:solidFill>
              </a:rPr>
              <a:t>NIL</a:t>
            </a:r>
            <a:r>
              <a:rPr lang="en-US" altLang="zh-TW" sz="2400"/>
              <a:t>) </a:t>
            </a:r>
            <a:r>
              <a:rPr lang="zh-CN" altLang="en-US" sz="2400">
                <a:ea typeface="宋体" charset="-122"/>
              </a:rPr>
              <a:t>是黑的</a:t>
            </a:r>
            <a:r>
              <a:rPr lang="en-US" altLang="zh-TW" sz="2400"/>
              <a:t>. </a:t>
            </a:r>
          </a:p>
          <a:p>
            <a:r>
              <a:rPr lang="en-US" altLang="zh-TW" sz="2400">
                <a:solidFill>
                  <a:srgbClr val="FA0000"/>
                </a:solidFill>
              </a:rPr>
              <a:t>3.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如果一个节点是红的</a:t>
            </a:r>
            <a:r>
              <a:rPr lang="en-US" altLang="zh-TW" sz="2400"/>
              <a:t>,</a:t>
            </a:r>
            <a:r>
              <a:rPr lang="zh-CN" altLang="en-US" sz="2400">
                <a:ea typeface="宋体" charset="-122"/>
              </a:rPr>
              <a:t>那么它的父亲是黑的</a:t>
            </a:r>
            <a:r>
              <a:rPr lang="zh-TW" altLang="en-US" sz="2400"/>
              <a:t> </a:t>
            </a:r>
            <a:r>
              <a:rPr lang="en-US" altLang="zh-CN" sz="2400">
                <a:ea typeface="宋体" charset="-122"/>
              </a:rPr>
              <a:t>。</a:t>
            </a:r>
            <a:endParaRPr lang="zh-TW" altLang="en-US" sz="2400">
              <a:ea typeface="宋体" charset="-122"/>
            </a:endParaRPr>
          </a:p>
          <a:p>
            <a:r>
              <a:rPr lang="en-US" altLang="zh-TW" sz="2400">
                <a:solidFill>
                  <a:srgbClr val="FA0000"/>
                </a:solidFill>
              </a:rPr>
              <a:t>4.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从任何一个节点</a:t>
            </a:r>
            <a:r>
              <a:rPr lang="en-US" altLang="zh-TW" sz="2400" i="1">
                <a:solidFill>
                  <a:srgbClr val="2F9D6B"/>
                </a:solidFill>
              </a:rPr>
              <a:t>x</a:t>
            </a:r>
            <a:r>
              <a:rPr lang="en-US" altLang="zh-TW" sz="2400" i="1"/>
              <a:t> </a:t>
            </a:r>
            <a:r>
              <a:rPr lang="zh-CN" altLang="en-US" sz="2400">
                <a:ea typeface="宋体" charset="-122"/>
              </a:rPr>
              <a:t>到它的后代叶子的简单路径上的黑节点的数目是相同的</a:t>
            </a:r>
          </a:p>
          <a:p>
            <a:r>
              <a:rPr lang="en-US" altLang="zh-TW" sz="2400"/>
              <a:t>= </a:t>
            </a:r>
            <a:r>
              <a:rPr lang="en-US" altLang="zh-TW" sz="2400">
                <a:solidFill>
                  <a:srgbClr val="2F9D6B"/>
                </a:solidFill>
              </a:rPr>
              <a:t>black-height(</a:t>
            </a:r>
            <a:r>
              <a:rPr lang="en-US" altLang="zh-TW" sz="2400" i="1">
                <a:solidFill>
                  <a:srgbClr val="2F9D6B"/>
                </a:solidFill>
              </a:rPr>
              <a:t>x</a:t>
            </a:r>
            <a:r>
              <a:rPr lang="en-US" altLang="zh-TW" sz="2400">
                <a:solidFill>
                  <a:srgbClr val="2F9D6B"/>
                </a:solidFill>
              </a:rPr>
              <a:t>).</a:t>
            </a:r>
            <a:r>
              <a:rPr lang="en-US" altLang="zh-TW" sz="2400"/>
              <a:t> </a:t>
            </a:r>
          </a:p>
          <a:p>
            <a:pPr>
              <a:spcBef>
                <a:spcPct val="50000"/>
              </a:spcBef>
            </a:pPr>
            <a:endParaRPr lang="en-US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989138"/>
            <a:ext cx="8985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4"/>
            <a:r>
              <a:rPr lang="zh-CN" altLang="en-US" sz="3200">
                <a:ea typeface="宋体" charset="-122"/>
              </a:rPr>
              <a:t>这个数据结构需要在每个节点增加一个额外的位，</a:t>
            </a:r>
            <a:r>
              <a:rPr lang="zh-CN" altLang="en-US" sz="3200">
                <a:solidFill>
                  <a:srgbClr val="2F9D6B"/>
                </a:solidFill>
                <a:ea typeface="宋体" charset="-122"/>
              </a:rPr>
              <a:t>颜色</a:t>
            </a:r>
            <a:r>
              <a:rPr lang="zh-CN" altLang="en-US" sz="3200">
                <a:ea typeface="宋体" charset="-122"/>
              </a:rPr>
              <a:t>域。</a:t>
            </a:r>
            <a:endParaRPr lang="zh-TW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EACF37A-A843-4C3A-A527-A703A8E15AA8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44675"/>
            <a:ext cx="6497638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红黑树的例子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37F6F7-3E0B-494B-A1AC-F50F68CB5C4B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871663"/>
            <a:ext cx="60102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692275" y="5300663"/>
            <a:ext cx="525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A0000"/>
                </a:solidFill>
              </a:rPr>
              <a:t>1.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每个节点非黑即红</a:t>
            </a:r>
            <a:r>
              <a:rPr lang="en-US" altLang="zh-TW" sz="2400"/>
              <a:t>.</a:t>
            </a:r>
            <a:endParaRPr lang="en-US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红黑树的例子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33516AF-AA52-4081-A8D5-0BAA8727875B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871663"/>
            <a:ext cx="60102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763713" y="5276850"/>
            <a:ext cx="633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A0000"/>
                </a:solidFill>
              </a:rPr>
              <a:t>2.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根和叶子</a:t>
            </a:r>
            <a:r>
              <a:rPr lang="zh-TW" altLang="en-US" sz="2400"/>
              <a:t> </a:t>
            </a:r>
            <a:r>
              <a:rPr lang="en-US" altLang="zh-TW" sz="2400"/>
              <a:t>(NIL) </a:t>
            </a:r>
            <a:r>
              <a:rPr lang="zh-CN" altLang="en-US" sz="2400">
                <a:ea typeface="宋体" charset="-122"/>
              </a:rPr>
              <a:t>都是黑的</a:t>
            </a:r>
            <a:r>
              <a:rPr lang="en-US" altLang="zh-TW" sz="2400"/>
              <a:t>.</a:t>
            </a:r>
            <a:endParaRPr lang="en-US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红黑树的例子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CB9D67A-8D13-4D95-9A65-A131CF2C1FAF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5912</TotalTime>
  <Words>1855</Words>
  <Application>Microsoft Office PowerPoint</Application>
  <PresentationFormat>全屏显示(4:3)</PresentationFormat>
  <Paragraphs>291</Paragraphs>
  <Slides>34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 Unicode MS</vt:lpstr>
      <vt:lpstr>新細明體</vt:lpstr>
      <vt:lpstr>仿宋</vt:lpstr>
      <vt:lpstr>黑体</vt:lpstr>
      <vt:lpstr>宋体</vt:lpstr>
      <vt:lpstr>Arial</vt:lpstr>
      <vt:lpstr>Calibri</vt:lpstr>
      <vt:lpstr>Times New Roman</vt:lpstr>
      <vt:lpstr>Office 主题</vt:lpstr>
      <vt:lpstr>算法分析与设计</vt:lpstr>
      <vt:lpstr>纲要</vt:lpstr>
      <vt:lpstr>二叉搜索树（BST）排序</vt:lpstr>
      <vt:lpstr>BST 排序分析</vt:lpstr>
      <vt:lpstr>节点深度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作业：删除节点7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GQ</dc:creator>
  <cp:lastModifiedBy>GQ</cp:lastModifiedBy>
  <cp:revision>587</cp:revision>
  <cp:lastPrinted>2012-11-20T01:52:54Z</cp:lastPrinted>
  <dcterms:created xsi:type="dcterms:W3CDTF">2012-10-13T08:41:11Z</dcterms:created>
  <dcterms:modified xsi:type="dcterms:W3CDTF">2020-12-09T13:54:16Z</dcterms:modified>
</cp:coreProperties>
</file>