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93" r:id="rId4"/>
    <p:sldId id="317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90" r:id="rId2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9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5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099A9-DB74-4C40-A090-B25530A22AA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5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5B2C1-A9BF-4B0C-A41A-D4A4D6D5DB2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例如：教室、会议室的时间段安排</a:t>
            </a:r>
          </a:p>
        </p:txBody>
      </p:sp>
    </p:spTree>
    <p:extLst>
      <p:ext uri="{BB962C8B-B14F-4D97-AF65-F5344CB8AC3E}">
        <p14:creationId xmlns:p14="http://schemas.microsoft.com/office/powerpoint/2010/main" val="38672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6DD1A-0DFF-4B9B-9524-69C5BA400C6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7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402AF-F626-4645-8783-B9E2D55F8B0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8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75C4D-0852-465E-A137-58751CC519C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3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74D0A-CAD7-4909-A265-A4DF64EA03C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6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D8DB4-328B-4BD9-A4E5-1272793693E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1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0FAAE-B11C-449C-A24A-EDB8FCF82E9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D4C24-1F0E-4D82-B711-4DA8A60082A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48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6C2D-0450-4A90-88D0-EDCFE95FBDD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D47F0-F124-4608-B4D2-3FDBCE47495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举例：班级同学年龄的大小</a:t>
            </a:r>
          </a:p>
        </p:txBody>
      </p:sp>
    </p:spTree>
    <p:extLst>
      <p:ext uri="{BB962C8B-B14F-4D97-AF65-F5344CB8AC3E}">
        <p14:creationId xmlns:p14="http://schemas.microsoft.com/office/powerpoint/2010/main" val="1661626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93E4-3432-4199-8FF6-D00C583713E5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9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5E29E-1CBF-41A2-92EB-D36551841DA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4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32062-8CFB-4DFB-809C-266C413C6CB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5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BAAD0-19C0-4495-9DE3-4724A9A0BCD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72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221D7-69E7-4B21-AF66-D9F27424FB9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73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BE007-88B9-49CE-817D-4BBB3AA2920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5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A464B-9A60-4AE3-8EE8-9B37214D3EAD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8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D47F0-F124-4608-B4D2-3FDBCE47495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3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31009-A761-48DA-B91A-1CBCEACCE27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DDFD1-E6C5-4F6F-B306-DA77240989A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0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1B95D-542F-4B62-8A02-A12F1D4B22B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9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B49EF-A3DC-47B4-913A-D93FD3E0A74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保存级别，维护代价的最坏时间复杂度为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84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308ED-9FCD-4E4E-B0C3-CC8A3ACC1ED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3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34B94-7456-45A0-84A6-198FB70EC61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94AB72-DBE7-4C06-B513-B4057FF960F8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1DC4EB-79BA-4559-B562-C5B5B0C5371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7B6F80-5247-4C8F-9339-863E33F602C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6A8F1E-F338-44A4-9C8B-CBFC9C908307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A9D0B2-1F7A-44B3-9E60-1FFFE25B72A0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E51B3C-7BE9-4592-A72E-D603EF3C8F84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B195F4-9C19-4EC2-936B-DEFF85CE74DF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55504C-29B7-4DA3-A319-33BB735EE602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DA7EEE-3A2A-4E06-87DE-0A7BE8AB37A9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49CC6A-E5D3-4D1F-A850-A8443BE7E2C0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A57194-96B3-41E1-825B-2975B46F5E88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70D713-0879-4593-9379-A49EE61F1A4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2020年12月3日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348880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第五章 高级数据结构</a:t>
            </a:r>
            <a:endParaRPr lang="en-US" altLang="zh-CN" sz="3200" b="1" dirty="0"/>
          </a:p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                    </a:t>
            </a:r>
            <a:r>
              <a:rPr lang="zh-CN" altLang="en-US" sz="3200" b="1" dirty="0"/>
              <a:t>（扩展数据结构）</a:t>
            </a:r>
            <a:br>
              <a:rPr lang="en-US" altLang="zh-CN" sz="3200" b="1" dirty="0"/>
            </a:br>
            <a:r>
              <a:rPr lang="zh-CN" altLang="en-US" sz="3200" dirty="0"/>
              <a:t>教　　师</a:t>
            </a:r>
            <a:r>
              <a:rPr lang="zh-CN" altLang="en-US" sz="3200"/>
              <a:t>：</a:t>
            </a:r>
            <a:r>
              <a:rPr lang="zh-CN" altLang="en-US" sz="3200" b="1"/>
              <a:t> 吴共庆、胡学钢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284984"/>
            <a:ext cx="6637338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84213" y="1196752"/>
            <a:ext cx="741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charset="-122"/>
              </a:rPr>
              <a:t>不要忘记</a:t>
            </a:r>
            <a:r>
              <a:rPr lang="en-US" altLang="zh-TW" sz="2400"/>
              <a:t>RB-INSERT</a:t>
            </a:r>
            <a:r>
              <a:rPr lang="zh-CN" altLang="en-US" sz="2400">
                <a:ea typeface="宋体" charset="-122"/>
              </a:rPr>
              <a:t>和</a:t>
            </a:r>
            <a:r>
              <a:rPr lang="zh-TW" altLang="en-US" sz="2400"/>
              <a:t> </a:t>
            </a:r>
            <a:r>
              <a:rPr lang="en-US" altLang="zh-TW" sz="2400"/>
              <a:t>RB-DELETE</a:t>
            </a:r>
            <a:r>
              <a:rPr lang="en-US" altLang="zh-CN" sz="2400"/>
              <a:t> </a:t>
            </a:r>
            <a:r>
              <a:rPr lang="zh-CN" altLang="en-US" sz="2400">
                <a:ea typeface="宋体" charset="-122"/>
              </a:rPr>
              <a:t>操作为了维持平衡可能需要修改红黑树</a:t>
            </a:r>
            <a:r>
              <a:rPr lang="zh-CN" altLang="en-US" sz="2400"/>
              <a:t>。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zh-CN" altLang="en-US" sz="2400" i="1">
                <a:solidFill>
                  <a:srgbClr val="CC3300"/>
                </a:solidFill>
                <a:ea typeface="宋体" charset="-122"/>
              </a:rPr>
              <a:t>重着色</a:t>
            </a:r>
            <a:r>
              <a:rPr lang="en-US" altLang="zh-TW" sz="2400">
                <a:solidFill>
                  <a:srgbClr val="CC3300"/>
                </a:solidFill>
              </a:rPr>
              <a:t>: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对子树大小没有影响</a:t>
            </a:r>
            <a:r>
              <a:rPr lang="en-US" altLang="zh-TW" sz="2400"/>
              <a:t>.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zh-CN" altLang="en-US" sz="2400" i="1">
                <a:solidFill>
                  <a:srgbClr val="CC3300"/>
                </a:solidFill>
                <a:ea typeface="宋体" charset="-122"/>
              </a:rPr>
              <a:t>旋转</a:t>
            </a:r>
            <a:r>
              <a:rPr lang="en-US" altLang="zh-TW" sz="2400">
                <a:solidFill>
                  <a:srgbClr val="CC3300"/>
                </a:solidFill>
              </a:rPr>
              <a:t>: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可以在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(1)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的时间内修正子树的大小</a:t>
            </a:r>
            <a:r>
              <a:rPr lang="en-US" altLang="zh-TW" sz="2400"/>
              <a:t>.</a:t>
            </a:r>
          </a:p>
          <a:p>
            <a:r>
              <a:rPr lang="zh-CN" altLang="en-US" sz="2400" b="1">
                <a:solidFill>
                  <a:srgbClr val="CC3300"/>
                </a:solidFill>
                <a:ea typeface="宋体" charset="-122"/>
              </a:rPr>
              <a:t>例子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68313" y="5444902"/>
            <a:ext cx="824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∴RB-INSERT </a:t>
            </a:r>
            <a:r>
              <a:rPr lang="zh-CN" altLang="en-US" sz="2400"/>
              <a:t>和</a:t>
            </a:r>
            <a:r>
              <a:rPr lang="zh-TW" altLang="en-US" sz="2400"/>
              <a:t> </a:t>
            </a:r>
            <a:r>
              <a:rPr lang="en-US" altLang="zh-TW" sz="2400"/>
              <a:t>RB-DELETE </a:t>
            </a:r>
            <a:r>
              <a:rPr lang="zh-CN" altLang="en-US" sz="2400"/>
              <a:t>的运行时间仍然是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 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处理重新平衡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3344C1A-E7BC-45A9-AD5A-60AB8B8FE7D3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042988" y="1484313"/>
            <a:ext cx="72009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3300"/>
                </a:solidFill>
              </a:rPr>
              <a:t>方法</a:t>
            </a:r>
            <a:r>
              <a:rPr lang="en-US" altLang="zh-TW" sz="2400" b="1" dirty="0">
                <a:solidFill>
                  <a:srgbClr val="CC3300"/>
                </a:solidFill>
              </a:rPr>
              <a:t>:</a:t>
            </a:r>
            <a:r>
              <a:rPr lang="en-US" altLang="zh-TW" sz="2400" b="1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669900"/>
                </a:solidFill>
              </a:rPr>
              <a:t>e.g.,</a:t>
            </a:r>
            <a:r>
              <a:rPr lang="zh-CN" altLang="en-US" sz="2400" i="1" dirty="0">
                <a:solidFill>
                  <a:srgbClr val="669900"/>
                </a:solidFill>
              </a:rPr>
              <a:t>顺序统计树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1.</a:t>
            </a:r>
            <a:r>
              <a:rPr lang="en-US" altLang="zh-TW" sz="2400" dirty="0"/>
              <a:t> </a:t>
            </a:r>
            <a:r>
              <a:rPr lang="zh-CN" altLang="en-US" sz="2400" dirty="0">
                <a:ea typeface="宋体" charset="-122"/>
              </a:rPr>
              <a:t>选择底层数据结构</a:t>
            </a:r>
            <a:r>
              <a:rPr lang="en-US" altLang="zh-CN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i="1" dirty="0">
                <a:solidFill>
                  <a:srgbClr val="669900"/>
                </a:solidFill>
                <a:ea typeface="宋体" charset="-122"/>
              </a:rPr>
              <a:t>红黑树</a:t>
            </a:r>
            <a:r>
              <a:rPr lang="en-US" altLang="zh-TW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2.</a:t>
            </a:r>
            <a:r>
              <a:rPr lang="en-US" altLang="zh-TW" sz="2400" dirty="0"/>
              <a:t> </a:t>
            </a:r>
            <a:r>
              <a:rPr lang="zh-CN" altLang="en-US" sz="2400" dirty="0"/>
              <a:t>确定在数据结构中存储的附加信息。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i="1" dirty="0">
                <a:solidFill>
                  <a:srgbClr val="669900"/>
                </a:solidFill>
              </a:rPr>
              <a:t>子树大小</a:t>
            </a:r>
            <a:r>
              <a:rPr lang="en-US" altLang="zh-TW" sz="2400" dirty="0"/>
              <a:t>)</a:t>
            </a:r>
            <a:r>
              <a:rPr lang="zh-CN" altLang="en-US" sz="2400" dirty="0"/>
              <a:t>。</a:t>
            </a:r>
            <a:endParaRPr lang="zh-TW" altLang="en-US" sz="2400" dirty="0"/>
          </a:p>
          <a:p>
            <a:r>
              <a:rPr lang="en-US" altLang="zh-TW" sz="2400" dirty="0">
                <a:solidFill>
                  <a:srgbClr val="CC3300"/>
                </a:solidFill>
              </a:rPr>
              <a:t>3.</a:t>
            </a:r>
            <a:r>
              <a:rPr lang="en-US" altLang="zh-TW" sz="2400" dirty="0"/>
              <a:t> </a:t>
            </a:r>
            <a:r>
              <a:rPr lang="zh-CN" altLang="en-US" sz="2400" dirty="0"/>
              <a:t>验证这个信息在修改操作中会被正确的维护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669900"/>
                </a:solidFill>
              </a:rPr>
              <a:t>RB-</a:t>
            </a:r>
          </a:p>
          <a:p>
            <a:r>
              <a:rPr lang="en-US" altLang="zh-TW" sz="2400" i="1" dirty="0">
                <a:solidFill>
                  <a:srgbClr val="669900"/>
                </a:solidFill>
              </a:rPr>
              <a:t>    INSERT, RB-DELETE</a:t>
            </a:r>
            <a:r>
              <a:rPr lang="en-US" altLang="zh-TW" sz="2400" dirty="0">
                <a:solidFill>
                  <a:srgbClr val="669900"/>
                </a:solidFill>
              </a:rPr>
              <a:t>—</a:t>
            </a:r>
            <a:r>
              <a:rPr lang="zh-CN" altLang="en-US" sz="2400" i="1" dirty="0">
                <a:solidFill>
                  <a:srgbClr val="669900"/>
                </a:solidFill>
              </a:rPr>
              <a:t>不要忘记旋转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>
                <a:solidFill>
                  <a:srgbClr val="CC3300"/>
                </a:solidFill>
              </a:rPr>
              <a:t>4.</a:t>
            </a:r>
            <a:r>
              <a:rPr lang="en-US" altLang="zh-TW" sz="2400" dirty="0"/>
              <a:t> </a:t>
            </a:r>
            <a:r>
              <a:rPr lang="zh-CN" altLang="en-US" sz="2400" dirty="0"/>
              <a:t>利用这些信息设计新的动态集合操作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     (</a:t>
            </a:r>
            <a:r>
              <a:rPr lang="en-US" altLang="zh-TW" sz="2400" i="1" dirty="0">
                <a:solidFill>
                  <a:srgbClr val="669900"/>
                </a:solidFill>
              </a:rPr>
              <a:t>OS-SELECT</a:t>
            </a:r>
            <a:r>
              <a:rPr lang="zh-CN" altLang="en-US" sz="2400" i="1" dirty="0">
                <a:solidFill>
                  <a:srgbClr val="669900"/>
                </a:solidFill>
              </a:rPr>
              <a:t>和</a:t>
            </a:r>
            <a:r>
              <a:rPr lang="zh-TW" altLang="en-US" sz="2400" i="1" dirty="0">
                <a:solidFill>
                  <a:srgbClr val="669900"/>
                </a:solidFill>
              </a:rPr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OS-RANK</a:t>
            </a:r>
            <a:r>
              <a:rPr lang="en-US" altLang="zh-TW" sz="2400" dirty="0"/>
              <a:t>)</a:t>
            </a:r>
            <a:r>
              <a:rPr lang="zh-CN" altLang="en-US" sz="2400" dirty="0"/>
              <a:t>。</a:t>
            </a:r>
            <a:endParaRPr lang="zh-TW" altLang="en-US" sz="2400" dirty="0"/>
          </a:p>
          <a:p>
            <a:r>
              <a:rPr lang="zh-CN" altLang="en-US" sz="2400" dirty="0"/>
              <a:t>这些步骤仅仅是指导，不是严格的公式。</a:t>
            </a:r>
            <a:endParaRPr lang="zh-TW" altLang="en-US" sz="24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数据结构扩展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E666083-1DE6-4488-B0DC-702279920851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116013" y="134076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</a:rPr>
              <a:t>目标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en-US" altLang="zh-TW" sz="2400"/>
              <a:t> </a:t>
            </a:r>
            <a:r>
              <a:rPr lang="zh-CN" altLang="en-US" sz="2400"/>
              <a:t>维护一个区间的动态集合，</a:t>
            </a:r>
            <a:r>
              <a:rPr lang="zh-TW" altLang="en-US" sz="2400"/>
              <a:t> </a:t>
            </a:r>
            <a:r>
              <a:rPr lang="zh-CN" altLang="en-US" sz="2400"/>
              <a:t>例如时间区间</a:t>
            </a:r>
            <a:r>
              <a:rPr lang="en-US" altLang="zh-TW" sz="2400"/>
              <a:t>.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2931"/>
            <a:ext cx="7778750" cy="23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71549" y="4725318"/>
            <a:ext cx="7491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3300"/>
                </a:solidFill>
              </a:rPr>
              <a:t>查询</a:t>
            </a:r>
            <a:r>
              <a:rPr lang="en-US" altLang="zh-TW" sz="2400" b="1" dirty="0">
                <a:solidFill>
                  <a:srgbClr val="CC3300"/>
                </a:solidFill>
              </a:rPr>
              <a:t>:</a:t>
            </a:r>
            <a:r>
              <a:rPr lang="en-US" altLang="zh-TW" sz="2400" b="1" dirty="0"/>
              <a:t> </a:t>
            </a:r>
            <a:r>
              <a:rPr lang="zh-CN" altLang="en-US" sz="2400" dirty="0"/>
              <a:t>对于一个给定的查询区间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/>
              <a:t>, </a:t>
            </a:r>
            <a:r>
              <a:rPr lang="zh-CN" altLang="en-US" sz="2400" dirty="0"/>
              <a:t>在集合中找到一个区间与</a:t>
            </a:r>
            <a:r>
              <a:rPr lang="zh-TW" altLang="en-US" sz="2400" dirty="0"/>
              <a:t> 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zh-CN" altLang="en-US" sz="2400" dirty="0"/>
              <a:t>重叠。</a:t>
            </a:r>
            <a:endParaRPr lang="zh-TW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区间树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5076AC9-473D-4FE9-924A-449B30D16554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55650" y="1412776"/>
            <a:ext cx="6911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1. </a:t>
            </a:r>
            <a:r>
              <a:rPr lang="zh-CN" altLang="en-US" sz="2400" dirty="0"/>
              <a:t>选择底层数据结构。</a:t>
            </a:r>
            <a:endParaRPr lang="zh-TW" altLang="en-US" sz="2400" dirty="0"/>
          </a:p>
          <a:p>
            <a:r>
              <a:rPr lang="zh-TW" altLang="en-US" sz="2400" dirty="0"/>
              <a:t>    </a:t>
            </a:r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>
                <a:ea typeface="宋体" charset="-122"/>
              </a:rPr>
              <a:t>使用红黑树，并且以</a:t>
            </a:r>
            <a:r>
              <a:rPr lang="zh-CN" altLang="en-US" sz="2400" dirty="0"/>
              <a:t>区间的</a:t>
            </a:r>
            <a:r>
              <a:rPr lang="zh-CN" altLang="en-US" sz="2400" dirty="0">
                <a:ea typeface="宋体" charset="-122"/>
              </a:rPr>
              <a:t>低（左）端点为键</a:t>
            </a:r>
            <a:r>
              <a:rPr lang="zh-CN" altLang="en-US" sz="2400" dirty="0"/>
              <a:t>。</a:t>
            </a:r>
            <a:endParaRPr lang="zh-TW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5650" y="2420838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2.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决定在数据结构中存储的附加信息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114425" y="2852936"/>
            <a:ext cx="6697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•</a:t>
            </a:r>
            <a:r>
              <a:rPr lang="en-US" altLang="zh-TW" sz="2400" dirty="0"/>
              <a:t> </a:t>
            </a:r>
            <a:r>
              <a:rPr lang="zh-CN" altLang="en-US" sz="2400" dirty="0">
                <a:ea typeface="宋体" charset="-122"/>
              </a:rPr>
              <a:t>在每个节点</a:t>
            </a:r>
            <a:r>
              <a:rPr lang="zh-TW" altLang="en-US" sz="2400" dirty="0"/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i="1" dirty="0"/>
              <a:t> </a:t>
            </a:r>
            <a:r>
              <a:rPr lang="zh-CN" altLang="en-US" sz="2400" dirty="0">
                <a:ea typeface="宋体" charset="-122"/>
              </a:rPr>
              <a:t>中存储以</a:t>
            </a:r>
            <a:r>
              <a:rPr lang="zh-TW" altLang="en-US" sz="2400" dirty="0"/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zh-CN" altLang="en-US" sz="2400" dirty="0">
                <a:ea typeface="宋体" charset="-122"/>
              </a:rPr>
              <a:t>为根的子树的最大值</a:t>
            </a:r>
            <a:r>
              <a:rPr lang="zh-TW" altLang="en-US" sz="2400" dirty="0"/>
              <a:t> </a:t>
            </a:r>
            <a:r>
              <a:rPr lang="en-US" altLang="zh-CN" sz="2400" i="1" dirty="0">
                <a:solidFill>
                  <a:srgbClr val="669900"/>
                </a:solidFill>
              </a:rPr>
              <a:t>m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</a:t>
            </a:r>
            <a:r>
              <a:rPr lang="zh-CN" altLang="en-US" sz="2400" dirty="0">
                <a:ea typeface="宋体" charset="-122"/>
              </a:rPr>
              <a:t>和与键对应的区间</a:t>
            </a:r>
            <a:r>
              <a:rPr lang="en-US" altLang="zh-TW" sz="2400" i="1" dirty="0" err="1">
                <a:solidFill>
                  <a:srgbClr val="669900"/>
                </a:solidFill>
              </a:rPr>
              <a:t>int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</a:t>
            </a:r>
            <a:r>
              <a:rPr lang="en-US" altLang="zh-TW" sz="2400" dirty="0"/>
              <a:t> 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52863" y="3861048"/>
            <a:ext cx="1079500" cy="10795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52863" y="443731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24300" y="4003923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i="1" dirty="0" err="1">
                <a:solidFill>
                  <a:srgbClr val="669900"/>
                </a:solidFill>
              </a:rPr>
              <a:t>int</a:t>
            </a:r>
            <a:endParaRPr lang="en-US" altLang="zh-TW" sz="2000" b="1" i="1" dirty="0">
              <a:solidFill>
                <a:srgbClr val="669900"/>
              </a:solidFill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924300" y="439921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i="1">
                <a:solidFill>
                  <a:srgbClr val="669900"/>
                </a:solidFill>
              </a:rPr>
              <a:t>m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按照方法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71B93F6-C1B9-44C8-8769-E17D7F28607A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207375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区间树举例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3A248CD-8645-4934-A192-1D34DDB87A72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01715"/>
            <a:ext cx="73437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55650" y="1196752"/>
            <a:ext cx="7489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/>
              <a:t>3. </a:t>
            </a:r>
            <a:r>
              <a:rPr lang="zh-CN" altLang="en-US" sz="2400" i="1">
                <a:ea typeface="宋体" charset="-122"/>
              </a:rPr>
              <a:t>验证这个信息可以在修改操作中得到维护</a:t>
            </a:r>
            <a:r>
              <a:rPr lang="zh-CN" altLang="en-US" sz="2400" i="1"/>
              <a:t>。</a:t>
            </a:r>
            <a:endParaRPr lang="zh-TW" altLang="en-US" sz="2400" i="1"/>
          </a:p>
          <a:p>
            <a:r>
              <a:rPr lang="zh-TW" altLang="en-US" sz="2400" i="1"/>
              <a:t>     </a:t>
            </a:r>
            <a:r>
              <a:rPr lang="en-US" altLang="zh-TW" sz="2400"/>
              <a:t>• </a:t>
            </a:r>
            <a:r>
              <a:rPr lang="zh-CN" altLang="en-US" sz="2400">
                <a:ea typeface="宋体" charset="-122"/>
              </a:rPr>
              <a:t>插入</a:t>
            </a:r>
            <a:r>
              <a:rPr lang="en-US" altLang="zh-TW" sz="2400"/>
              <a:t>: Fix </a:t>
            </a:r>
            <a:r>
              <a:rPr lang="en-US" altLang="zh-TW" sz="2400" i="1">
                <a:solidFill>
                  <a:srgbClr val="669900"/>
                </a:solidFill>
              </a:rPr>
              <a:t>m</a:t>
            </a:r>
            <a:r>
              <a:rPr lang="en-US" altLang="zh-TW" sz="2400"/>
              <a:t>’s on the way down.</a:t>
            </a:r>
          </a:p>
          <a:p>
            <a:r>
              <a:rPr lang="en-US" altLang="zh-TW" sz="2400"/>
              <a:t>     • </a:t>
            </a:r>
            <a:r>
              <a:rPr lang="zh-CN" altLang="en-US" sz="2400">
                <a:ea typeface="宋体" charset="-122"/>
              </a:rPr>
              <a:t>旋转</a:t>
            </a:r>
            <a:r>
              <a:rPr lang="zh-TW" altLang="en-US" sz="2400"/>
              <a:t> </a:t>
            </a:r>
            <a:r>
              <a:rPr lang="en-US" altLang="zh-TW" sz="2400"/>
              <a:t>—Fixup =</a:t>
            </a:r>
            <a:r>
              <a:rPr lang="zh-CN" altLang="en-US" sz="2400">
                <a:ea typeface="宋体" charset="-122"/>
              </a:rPr>
              <a:t>每个旋转需要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(1)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的时间</a:t>
            </a:r>
            <a:r>
              <a:rPr lang="en-US" altLang="zh-TW" sz="2400"/>
              <a:t>:</a:t>
            </a:r>
          </a:p>
          <a:p>
            <a:endParaRPr lang="en-US" altLang="zh-TW" sz="240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55650" y="5419502"/>
            <a:ext cx="727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INSERT </a:t>
            </a:r>
            <a:r>
              <a:rPr lang="zh-CN" altLang="en-US" sz="2400">
                <a:ea typeface="宋体" charset="-122"/>
              </a:rPr>
              <a:t>需要的时间和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 ; DELETE </a:t>
            </a:r>
            <a:r>
              <a:rPr lang="zh-CN" altLang="en-US" sz="2400">
                <a:ea typeface="宋体" charset="-122"/>
              </a:rPr>
              <a:t>类似</a:t>
            </a:r>
            <a:r>
              <a:rPr lang="zh-CN" altLang="en-US" sz="2400"/>
              <a:t>。</a:t>
            </a:r>
            <a:endParaRPr lang="zh-TW" altLang="en-US" sz="24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修改操作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098DE74-8C76-4C5F-A87E-E4E9F8D4D6B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00113" y="1196752"/>
            <a:ext cx="7416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4.</a:t>
            </a:r>
            <a:r>
              <a:rPr lang="en-US" altLang="zh-TW" sz="2400" dirty="0"/>
              <a:t> </a:t>
            </a:r>
            <a:r>
              <a:rPr lang="zh-CN" altLang="en-US" sz="2400" dirty="0">
                <a:ea typeface="宋体" charset="-122"/>
              </a:rPr>
              <a:t>使用附加信息设计新的动态集合操作</a:t>
            </a:r>
            <a:r>
              <a:rPr lang="zh-CN" altLang="en-US" sz="2400" dirty="0"/>
              <a:t>。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     INTERVAL-SEARCH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</a:p>
          <a:p>
            <a:pPr lvl="1"/>
            <a:r>
              <a:rPr lang="en-US" altLang="zh-TW" sz="2400" i="1" dirty="0"/>
              <a:t>         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←</a:t>
            </a:r>
            <a:r>
              <a:rPr lang="en-US" altLang="zh-TW" sz="2400" i="1" dirty="0" err="1">
                <a:solidFill>
                  <a:srgbClr val="669900"/>
                </a:solidFill>
              </a:rPr>
              <a:t>root</a:t>
            </a:r>
            <a:endParaRPr lang="en-US" altLang="zh-TW" sz="2400" dirty="0">
              <a:solidFill>
                <a:srgbClr val="669900"/>
              </a:solidFill>
            </a:endParaRPr>
          </a:p>
          <a:p>
            <a:pPr lvl="1"/>
            <a:r>
              <a:rPr lang="en-US" altLang="zh-TW" sz="2400" b="1" dirty="0"/>
              <a:t>         while 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≠NIL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>
                <a:solidFill>
                  <a:srgbClr val="669900"/>
                </a:solidFill>
              </a:rPr>
              <a:t>low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>
                <a:solidFill>
                  <a:srgbClr val="669900"/>
                </a:solidFill>
              </a:rPr>
              <a:t>] &gt; </a:t>
            </a:r>
            <a:r>
              <a:rPr lang="en-US" altLang="zh-TW" sz="2400" i="1" dirty="0">
                <a:solidFill>
                  <a:srgbClr val="669900"/>
                </a:solidFill>
              </a:rPr>
              <a:t>high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 err="1">
                <a:solidFill>
                  <a:srgbClr val="669900"/>
                </a:solidFill>
              </a:rPr>
              <a:t>int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]] </a:t>
            </a:r>
          </a:p>
          <a:p>
            <a:pPr lvl="1"/>
            <a:r>
              <a:rPr lang="en-US" altLang="zh-TW" sz="2400" dirty="0"/>
              <a:t>                                       or </a:t>
            </a:r>
            <a:r>
              <a:rPr lang="en-US" altLang="zh-TW" sz="2400" i="1" dirty="0">
                <a:solidFill>
                  <a:srgbClr val="669900"/>
                </a:solidFill>
              </a:rPr>
              <a:t>low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 err="1">
                <a:solidFill>
                  <a:srgbClr val="669900"/>
                </a:solidFill>
              </a:rPr>
              <a:t>int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]] &gt; </a:t>
            </a:r>
            <a:r>
              <a:rPr lang="en-US" altLang="zh-TW" sz="2400" i="1" dirty="0">
                <a:solidFill>
                  <a:srgbClr val="669900"/>
                </a:solidFill>
              </a:rPr>
              <a:t>high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>
                <a:solidFill>
                  <a:srgbClr val="669900"/>
                </a:solidFill>
              </a:rPr>
              <a:t>])</a:t>
            </a:r>
          </a:p>
          <a:p>
            <a:pPr lvl="1"/>
            <a:r>
              <a:rPr lang="en-US" altLang="zh-TW" sz="2400" dirty="0"/>
              <a:t>          </a:t>
            </a:r>
            <a:r>
              <a:rPr lang="en-US" altLang="zh-TW" sz="2400" b="1" dirty="0"/>
              <a:t>do </a:t>
            </a:r>
            <a:r>
              <a:rPr lang="en-US" altLang="zh-TW" sz="2400" dirty="0">
                <a:solidFill>
                  <a:srgbClr val="CC3300"/>
                </a:solidFill>
              </a:rPr>
              <a:t>⊳</a:t>
            </a:r>
            <a:r>
              <a:rPr lang="en-US" altLang="zh-TW" sz="2400" dirty="0"/>
              <a:t> 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and </a:t>
            </a:r>
            <a:r>
              <a:rPr lang="en-US" altLang="zh-TW" sz="2400" i="1" dirty="0" err="1">
                <a:solidFill>
                  <a:srgbClr val="669900"/>
                </a:solidFill>
              </a:rPr>
              <a:t>int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</a:t>
            </a:r>
            <a:r>
              <a:rPr lang="en-US" altLang="zh-TW" sz="2400" dirty="0"/>
              <a:t> don’t overlap</a:t>
            </a:r>
          </a:p>
          <a:p>
            <a:pPr lvl="1"/>
            <a:r>
              <a:rPr lang="en-US" altLang="zh-TW" sz="2400" b="1" dirty="0"/>
              <a:t>                 if </a:t>
            </a:r>
            <a:r>
              <a:rPr lang="en-US" altLang="zh-TW" sz="2400" i="1" dirty="0">
                <a:solidFill>
                  <a:srgbClr val="669900"/>
                </a:solidFill>
              </a:rPr>
              <a:t>left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 ≠NIL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olidFill>
                  <a:srgbClr val="669900"/>
                </a:solidFill>
              </a:rPr>
              <a:t>low 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>
                <a:solidFill>
                  <a:srgbClr val="669900"/>
                </a:solidFill>
              </a:rPr>
              <a:t>] ≤</a:t>
            </a:r>
            <a:r>
              <a:rPr lang="en-US" altLang="zh-TW" sz="2400" i="1" dirty="0">
                <a:solidFill>
                  <a:srgbClr val="669900"/>
                </a:solidFill>
              </a:rPr>
              <a:t>m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left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]]</a:t>
            </a:r>
          </a:p>
          <a:p>
            <a:pPr lvl="2"/>
            <a:r>
              <a:rPr lang="en-US" altLang="zh-TW" sz="2400" b="1" dirty="0"/>
              <a:t>                      then 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←</a:t>
            </a:r>
            <a:r>
              <a:rPr lang="en-US" altLang="zh-TW" sz="2400" i="1" dirty="0" err="1">
                <a:solidFill>
                  <a:srgbClr val="669900"/>
                </a:solidFill>
              </a:rPr>
              <a:t>left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</a:t>
            </a:r>
          </a:p>
          <a:p>
            <a:pPr lvl="2"/>
            <a:r>
              <a:rPr lang="en-US" altLang="zh-TW" sz="2400" b="1" dirty="0"/>
              <a:t>                      else 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←</a:t>
            </a:r>
            <a:r>
              <a:rPr lang="en-US" altLang="zh-TW" sz="2400" i="1" dirty="0" err="1">
                <a:solidFill>
                  <a:srgbClr val="669900"/>
                </a:solidFill>
              </a:rPr>
              <a:t>right</a:t>
            </a:r>
            <a:r>
              <a:rPr lang="en-US" altLang="zh-TW" sz="2400" dirty="0">
                <a:solidFill>
                  <a:srgbClr val="669900"/>
                </a:solidFill>
              </a:rPr>
              <a:t>[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]</a:t>
            </a:r>
          </a:p>
          <a:p>
            <a:pPr lvl="1"/>
            <a:r>
              <a:rPr lang="en-US" altLang="zh-TW" sz="2400" b="1" dirty="0"/>
              <a:t>          return 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新操作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CE90E2D-81A1-4465-9131-8106BC1D2611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6126162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284663" y="4724400"/>
            <a:ext cx="35194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root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[14,16]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与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[17,19]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不重叠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14 ≤18</a:t>
            </a:r>
            <a:r>
              <a:rPr lang="en-US" altLang="zh-TW" sz="2400"/>
              <a:t> ⇒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TW" sz="4000" dirty="0"/>
              <a:t>1: </a:t>
            </a:r>
            <a:r>
              <a:rPr lang="en-US" altLang="zh-TW" dirty="0"/>
              <a:t>INTERVAL-SEARCH</a:t>
            </a:r>
            <a:r>
              <a:rPr lang="en-US" altLang="zh-TW" dirty="0">
                <a:solidFill>
                  <a:srgbClr val="669900"/>
                </a:solidFill>
              </a:rPr>
              <a:t>([14,16])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03D4223-41C1-4BD2-9A0B-8B664C814E40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067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211638" y="465296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669900"/>
                </a:solidFill>
              </a:rPr>
              <a:t>[14,16]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与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[5,11]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不重叠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14 &gt;8</a:t>
            </a:r>
            <a:r>
              <a:rPr lang="en-US" altLang="zh-TW" sz="2400"/>
              <a:t> ⇒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right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TW" sz="4000" dirty="0"/>
              <a:t>1: </a:t>
            </a:r>
            <a:r>
              <a:rPr lang="en-US" altLang="zh-TW" dirty="0"/>
              <a:t>INTERVAL-SEARCH</a:t>
            </a:r>
            <a:r>
              <a:rPr lang="en-US" altLang="zh-TW" dirty="0">
                <a:solidFill>
                  <a:srgbClr val="669900"/>
                </a:solidFill>
              </a:rPr>
              <a:t>([14,16])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9E8A796-1532-427B-AD27-79918ADD9462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97025"/>
            <a:ext cx="61150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924300" y="4868863"/>
            <a:ext cx="396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669900"/>
                </a:solidFill>
              </a:rPr>
              <a:t>[14,16]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与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[15,18]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</a:p>
          <a:p>
            <a:r>
              <a:rPr lang="zh-CN" altLang="en-US" sz="2400" b="1">
                <a:ea typeface="宋体" charset="-122"/>
              </a:rPr>
              <a:t>返回</a:t>
            </a:r>
            <a:r>
              <a:rPr lang="zh-TW" altLang="en-US" sz="2400" b="1"/>
              <a:t> </a:t>
            </a:r>
            <a:r>
              <a:rPr lang="en-US" altLang="zh-TW" sz="2400">
                <a:solidFill>
                  <a:srgbClr val="669900"/>
                </a:solidFill>
              </a:rPr>
              <a:t>[15,18]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TW" sz="4000" dirty="0"/>
              <a:t>1: </a:t>
            </a:r>
            <a:r>
              <a:rPr lang="en-US" altLang="zh-TW" dirty="0"/>
              <a:t>INTERVAL-SEARCH</a:t>
            </a:r>
            <a:r>
              <a:rPr lang="en-US" altLang="zh-TW" dirty="0">
                <a:solidFill>
                  <a:srgbClr val="669900"/>
                </a:solidFill>
              </a:rPr>
              <a:t>([14,16])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0F48702-B966-4D0E-A082-22279FF3F088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动态顺序统计方法</a:t>
            </a:r>
            <a:endParaRPr lang="en-US" altLang="zh-CN" dirty="0"/>
          </a:p>
          <a:p>
            <a:r>
              <a:rPr lang="zh-CN" altLang="en-US" dirty="0"/>
              <a:t>区间树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9B3EFC-7F4F-4E55-8496-436D35783F0C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7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60483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284663" y="4724400"/>
            <a:ext cx="35194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root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[12,14]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与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[17,19]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不重叠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12 ≤18</a:t>
            </a:r>
            <a:r>
              <a:rPr lang="en-US" altLang="zh-TW" sz="2400"/>
              <a:t> ⇒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CN" sz="4000" dirty="0"/>
              <a:t>2</a:t>
            </a:r>
            <a:r>
              <a:rPr lang="en-US" altLang="zh-TW" sz="4000" dirty="0"/>
              <a:t>: </a:t>
            </a:r>
            <a:r>
              <a:rPr lang="en-US" altLang="zh-TW" dirty="0"/>
              <a:t>INTERVAL-SEARCH </a:t>
            </a:r>
            <a:r>
              <a:rPr lang="en-US" altLang="zh-TW" dirty="0">
                <a:solidFill>
                  <a:srgbClr val="669900"/>
                </a:solidFill>
              </a:rPr>
              <a:t>([12,14])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816548-DAB7-4742-A573-4DDD3BA6909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61531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211638" y="465296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669900"/>
                </a:solidFill>
              </a:rPr>
              <a:t>[12,14]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与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[5,11]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不重叠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12 &gt;8</a:t>
            </a:r>
            <a:r>
              <a:rPr lang="en-US" altLang="zh-TW" sz="2400"/>
              <a:t> ⇒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right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CN" sz="4000" dirty="0"/>
              <a:t>2</a:t>
            </a:r>
            <a:r>
              <a:rPr lang="en-US" altLang="zh-TW" sz="4000" dirty="0"/>
              <a:t>: </a:t>
            </a:r>
            <a:r>
              <a:rPr lang="en-US" altLang="zh-TW" dirty="0"/>
              <a:t>INTERVAL-SEARCH </a:t>
            </a:r>
            <a:r>
              <a:rPr lang="en-US" altLang="zh-TW" dirty="0">
                <a:solidFill>
                  <a:srgbClr val="669900"/>
                </a:solidFill>
              </a:rPr>
              <a:t>([12,14])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9600AE8-1A51-4561-AFA0-A45585436B61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088062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211638" y="4911725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669900"/>
                </a:solidFill>
              </a:rPr>
              <a:t>[12,14]</a:t>
            </a:r>
            <a:r>
              <a:rPr lang="en-US" altLang="zh-TW" sz="2400"/>
              <a:t> </a:t>
            </a:r>
            <a:r>
              <a:rPr lang="zh-CN" altLang="en-US" sz="2400">
                <a:latin typeface="宋体" charset="-122"/>
                <a:ea typeface="宋体" charset="-122"/>
              </a:rPr>
              <a:t>与</a:t>
            </a:r>
            <a:r>
              <a:rPr lang="zh-TW" altLang="en-US" sz="2400">
                <a:latin typeface="宋体" charset="-122"/>
                <a:ea typeface="宋体" charset="-122"/>
              </a:rPr>
              <a:t> </a:t>
            </a:r>
            <a:r>
              <a:rPr lang="en-US" altLang="zh-TW" sz="2400">
                <a:solidFill>
                  <a:srgbClr val="669900"/>
                </a:solidFill>
              </a:rPr>
              <a:t>[15,18]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不重叠</a:t>
            </a:r>
          </a:p>
          <a:p>
            <a:r>
              <a:rPr lang="en-US" altLang="zh-TW" sz="2400">
                <a:solidFill>
                  <a:srgbClr val="669900"/>
                </a:solidFill>
              </a:rPr>
              <a:t>12 &gt;10</a:t>
            </a:r>
            <a:r>
              <a:rPr lang="en-US" altLang="zh-TW" sz="2400"/>
              <a:t> ⇒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right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CN" sz="4000" dirty="0"/>
              <a:t>2</a:t>
            </a:r>
            <a:r>
              <a:rPr lang="en-US" altLang="zh-TW" sz="4000" dirty="0"/>
              <a:t>: </a:t>
            </a:r>
            <a:r>
              <a:rPr lang="en-US" altLang="zh-TW" dirty="0"/>
              <a:t>INTERVAL-SEARCH </a:t>
            </a:r>
            <a:r>
              <a:rPr lang="en-US" altLang="zh-TW" dirty="0">
                <a:solidFill>
                  <a:srgbClr val="669900"/>
                </a:solidFill>
              </a:rPr>
              <a:t>([12,14])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27C29DB-326D-403A-9DE2-FD6BE4EA6DBF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62960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932363" y="4797425"/>
            <a:ext cx="3671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669900"/>
                </a:solidFill>
              </a:rPr>
              <a:t>x </a:t>
            </a:r>
            <a:r>
              <a:rPr lang="en-US" altLang="zh-TW" sz="2400">
                <a:solidFill>
                  <a:srgbClr val="669900"/>
                </a:solidFill>
              </a:rPr>
              <a:t>= NIL</a:t>
            </a:r>
            <a:r>
              <a:rPr lang="en-US" altLang="zh-TW" sz="2400"/>
              <a:t>⇒</a:t>
            </a:r>
            <a:r>
              <a:rPr lang="zh-CN" altLang="en-US" sz="2400">
                <a:ea typeface="宋体" charset="-122"/>
              </a:rPr>
              <a:t>与</a:t>
            </a:r>
            <a:r>
              <a:rPr lang="en-US" altLang="zh-TW" sz="2400">
                <a:solidFill>
                  <a:srgbClr val="669900"/>
                </a:solidFill>
              </a:rPr>
              <a:t>[12,14]</a:t>
            </a:r>
            <a:r>
              <a:rPr lang="zh-CN" altLang="en-US" sz="2400"/>
              <a:t> </a:t>
            </a:r>
            <a:r>
              <a:rPr lang="zh-CN" altLang="en-US" sz="2400">
                <a:ea typeface="宋体" charset="-122"/>
              </a:rPr>
              <a:t>重叠的区间不存在。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/>
              <a:t>例子</a:t>
            </a:r>
            <a:r>
              <a:rPr lang="zh-TW" altLang="en-US" sz="4000" dirty="0"/>
              <a:t> </a:t>
            </a:r>
            <a:r>
              <a:rPr lang="en-US" altLang="zh-CN" sz="4000" dirty="0"/>
              <a:t>2</a:t>
            </a:r>
            <a:r>
              <a:rPr lang="en-US" altLang="zh-TW" sz="4000" dirty="0"/>
              <a:t>: </a:t>
            </a:r>
            <a:r>
              <a:rPr lang="en-US" altLang="zh-TW" dirty="0"/>
              <a:t>INTERVAL-SEARCH </a:t>
            </a:r>
            <a:r>
              <a:rPr lang="en-US" altLang="zh-TW" dirty="0">
                <a:solidFill>
                  <a:srgbClr val="669900"/>
                </a:solidFill>
              </a:rPr>
              <a:t>([12,14])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09AD806-54E2-498B-80C1-A54EC7E8F05E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84213" y="1700213"/>
            <a:ext cx="72723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宋体" charset="-122"/>
              </a:rPr>
              <a:t>时间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h</a:t>
            </a:r>
            <a:r>
              <a:rPr lang="en-US" altLang="zh-TW" sz="2400">
                <a:solidFill>
                  <a:srgbClr val="669900"/>
                </a:solidFill>
              </a:rPr>
              <a:t>) 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 , </a:t>
            </a:r>
            <a:r>
              <a:rPr lang="zh-CN" altLang="en-US" sz="2400">
                <a:ea typeface="宋体" charset="-122"/>
              </a:rPr>
              <a:t>因为</a:t>
            </a:r>
            <a:r>
              <a:rPr lang="zh-TW" altLang="en-US" sz="2400"/>
              <a:t> </a:t>
            </a:r>
            <a:r>
              <a:rPr lang="en-US" altLang="zh-TW" sz="2400"/>
              <a:t>INTERVAL-SEARCH</a:t>
            </a:r>
            <a:r>
              <a:rPr lang="en-US" altLang="zh-CN" sz="2400"/>
              <a:t> </a:t>
            </a:r>
            <a:r>
              <a:rPr lang="zh-CN" altLang="en-US" sz="2400">
                <a:ea typeface="宋体" charset="-122"/>
              </a:rPr>
              <a:t>沿着一条简单路径向下</a:t>
            </a:r>
            <a:r>
              <a:rPr lang="zh-CN" altLang="en-US" sz="2400"/>
              <a:t>，</a:t>
            </a:r>
            <a:r>
              <a:rPr lang="zh-CN" altLang="en-US" sz="2400">
                <a:ea typeface="宋体" charset="-122"/>
              </a:rPr>
              <a:t>所以在每层都花费常数时间</a:t>
            </a:r>
            <a:r>
              <a:rPr lang="zh-CN" altLang="en-US" sz="2400"/>
              <a:t>。</a:t>
            </a:r>
            <a:r>
              <a:rPr lang="zh-CN" altLang="en-US" sz="2400">
                <a:ea typeface="宋体" charset="-122"/>
              </a:rPr>
              <a:t>列出所有的重叠区间</a:t>
            </a:r>
            <a:r>
              <a:rPr lang="en-US" altLang="zh-TW" sz="2400"/>
              <a:t>: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搜索</a:t>
            </a:r>
            <a:r>
              <a:rPr lang="en-US" altLang="zh-TW" sz="2400">
                <a:ea typeface="宋体" charset="-122"/>
              </a:rPr>
              <a:t>, </a:t>
            </a:r>
            <a:r>
              <a:rPr lang="zh-CN" altLang="en-US" sz="2400">
                <a:ea typeface="宋体" charset="-122"/>
              </a:rPr>
              <a:t>列出</a:t>
            </a:r>
            <a:r>
              <a:rPr lang="en-US" altLang="zh-TW" sz="2400">
                <a:ea typeface="宋体" charset="-122"/>
              </a:rPr>
              <a:t>, </a:t>
            </a:r>
            <a:r>
              <a:rPr lang="zh-CN" altLang="en-US" sz="2400">
                <a:ea typeface="宋体" charset="-122"/>
              </a:rPr>
              <a:t>删除</a:t>
            </a:r>
            <a:r>
              <a:rPr lang="en-US" altLang="zh-CN" sz="2400">
                <a:ea typeface="宋体" charset="-122"/>
              </a:rPr>
              <a:t>,</a:t>
            </a:r>
            <a:r>
              <a:rPr lang="zh-CN" altLang="en-US" sz="2400">
                <a:ea typeface="宋体" charset="-122"/>
              </a:rPr>
              <a:t>重复。</a:t>
            </a:r>
            <a:endParaRPr lang="en-US" altLang="zh-CN" sz="2400">
              <a:ea typeface="宋体" charset="-122"/>
            </a:endParaRPr>
          </a:p>
          <a:p>
            <a:r>
              <a:rPr lang="en-US" altLang="zh-TW" sz="2400">
                <a:solidFill>
                  <a:srgbClr val="CC3300"/>
                </a:solidFill>
              </a:rPr>
              <a:t>• </a:t>
            </a:r>
            <a:r>
              <a:rPr lang="zh-CN" altLang="en-US" sz="2400"/>
              <a:t>最</a:t>
            </a:r>
            <a:r>
              <a:rPr lang="zh-CN" altLang="en-US" sz="2400">
                <a:ea typeface="宋体" charset="-122"/>
              </a:rPr>
              <a:t>后将他们重新插入。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84213" y="4005263"/>
            <a:ext cx="562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时间</a:t>
            </a:r>
            <a:r>
              <a:rPr lang="zh-TW" altLang="en-US" sz="2400"/>
              <a:t> </a:t>
            </a:r>
            <a:r>
              <a:rPr lang="en-US" altLang="zh-TW" sz="2400"/>
              <a:t>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>
                <a:solidFill>
                  <a:srgbClr val="669900"/>
                </a:solidFill>
              </a:rPr>
              <a:t>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 , 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是重叠区间的总数。</a:t>
            </a:r>
            <a:endParaRPr lang="zh-TW" altLang="en-US" sz="2400">
              <a:ea typeface="宋体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84213" y="4941888"/>
            <a:ext cx="452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存在一个</a:t>
            </a:r>
            <a:r>
              <a:rPr lang="zh-TW" altLang="en-US" sz="2400"/>
              <a:t> </a:t>
            </a:r>
            <a:r>
              <a:rPr lang="zh-CN" altLang="en-US" sz="2400" b="1" i="1">
                <a:solidFill>
                  <a:srgbClr val="CC3300"/>
                </a:solidFill>
                <a:ea typeface="宋体" charset="-122"/>
              </a:rPr>
              <a:t>输出敏感</a:t>
            </a:r>
            <a:r>
              <a:rPr lang="zh-TW" altLang="en-US" sz="2400" b="1" i="1"/>
              <a:t> </a:t>
            </a:r>
            <a:r>
              <a:rPr lang="zh-CN" altLang="en-US" sz="2400">
                <a:ea typeface="宋体" charset="-122"/>
              </a:rPr>
              <a:t>的界</a:t>
            </a:r>
            <a:r>
              <a:rPr lang="en-US" altLang="zh-TW" sz="2400"/>
              <a:t>.</a:t>
            </a:r>
          </a:p>
          <a:p>
            <a:r>
              <a:rPr lang="zh-CN" altLang="en-US" sz="2400">
                <a:ea typeface="宋体" charset="-122"/>
              </a:rPr>
              <a:t>至今最好的算法需要</a:t>
            </a:r>
            <a:r>
              <a:rPr lang="en-US" altLang="zh-TW" sz="2400"/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>
                <a:solidFill>
                  <a:srgbClr val="669900"/>
                </a:solidFill>
              </a:rPr>
              <a:t>+ 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.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分析</a:t>
            </a:r>
            <a:endParaRPr lang="en-US" altLang="zh-TW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2796BE1-354C-4112-BE43-AF82FFFBB0C5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403350" y="1628775"/>
            <a:ext cx="67691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宋体" charset="-122"/>
              </a:rPr>
              <a:t>定理</a:t>
            </a:r>
            <a:r>
              <a:rPr lang="en-US" altLang="zh-TW" sz="2400" b="1"/>
              <a:t>. </a:t>
            </a:r>
            <a:r>
              <a:rPr lang="zh-CN" altLang="en-US" sz="2400">
                <a:ea typeface="宋体" charset="-122"/>
              </a:rPr>
              <a:t>令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zh-CN" altLang="en-US" sz="2400">
                <a:ea typeface="宋体" charset="-122"/>
              </a:rPr>
              <a:t>为节点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的左子树的区间集合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并且令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R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为节点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zh-CN" altLang="en-US" sz="2400">
                <a:ea typeface="宋体" charset="-122"/>
              </a:rPr>
              <a:t>的右子树的区间集合</a:t>
            </a:r>
            <a:r>
              <a:rPr lang="zh-CN" altLang="en-US" sz="2400"/>
              <a:t>。</a:t>
            </a:r>
            <a:endParaRPr lang="zh-TW" altLang="en-US" sz="2400"/>
          </a:p>
          <a:p>
            <a:r>
              <a:rPr lang="en-US" altLang="zh-TW" sz="2400"/>
              <a:t>• </a:t>
            </a:r>
            <a:r>
              <a:rPr lang="zh-CN" altLang="en-US" sz="2400">
                <a:ea typeface="宋体" charset="-122"/>
              </a:rPr>
              <a:t>如果搜索走向右边</a:t>
            </a:r>
            <a:r>
              <a:rPr lang="zh-CN" altLang="en-US" sz="2400"/>
              <a:t>，</a:t>
            </a:r>
            <a:r>
              <a:rPr lang="zh-CN" altLang="en-US" sz="2400">
                <a:ea typeface="宋体" charset="-122"/>
              </a:rPr>
              <a:t>那么</a:t>
            </a:r>
            <a:endParaRPr lang="zh-TW" altLang="en-US" sz="2400">
              <a:ea typeface="宋体" charset="-122"/>
            </a:endParaRPr>
          </a:p>
          <a:p>
            <a:pPr lvl="1"/>
            <a:r>
              <a:rPr lang="zh-TW" altLang="en-US" sz="2400"/>
              <a:t>     </a:t>
            </a:r>
            <a:r>
              <a:rPr lang="en-US" altLang="zh-TW" sz="2400">
                <a:solidFill>
                  <a:srgbClr val="669900"/>
                </a:solidFill>
              </a:rPr>
              <a:t>{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∅.</a:t>
            </a:r>
          </a:p>
          <a:p>
            <a:r>
              <a:rPr lang="en-US" altLang="zh-TW" sz="2400"/>
              <a:t>  • </a:t>
            </a:r>
            <a:r>
              <a:rPr lang="zh-CN" altLang="en-US" sz="2400">
                <a:ea typeface="宋体" charset="-122"/>
              </a:rPr>
              <a:t>如果搜索走向左边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那么</a:t>
            </a:r>
          </a:p>
          <a:p>
            <a:r>
              <a:rPr lang="zh-TW" altLang="en-US" sz="2400">
                <a:solidFill>
                  <a:srgbClr val="669900"/>
                </a:solidFill>
              </a:rPr>
              <a:t>     </a:t>
            </a:r>
            <a:r>
              <a:rPr lang="en-US" altLang="zh-TW" sz="2400">
                <a:solidFill>
                  <a:srgbClr val="669900"/>
                </a:solidFill>
              </a:rPr>
              <a:t>{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</a:t>
            </a:r>
          </a:p>
          <a:p>
            <a:pPr lvl="1"/>
            <a:r>
              <a:rPr lang="en-US" altLang="zh-TW" sz="2400"/>
              <a:t>      ⇒ </a:t>
            </a:r>
            <a:r>
              <a:rPr lang="en-US" altLang="zh-TW" sz="2400">
                <a:solidFill>
                  <a:srgbClr val="669900"/>
                </a:solidFill>
              </a:rPr>
              <a:t>{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R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∅.</a:t>
            </a:r>
          </a:p>
          <a:p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换而言之</a:t>
            </a:r>
            <a:r>
              <a:rPr lang="en-US" altLang="zh-TW" sz="2400">
                <a:solidFill>
                  <a:srgbClr val="CC3300"/>
                </a:solidFill>
                <a:ea typeface="宋体" charset="-122"/>
              </a:rPr>
              <a:t>,</a:t>
            </a:r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在</a:t>
            </a:r>
            <a:r>
              <a:rPr lang="en-US" altLang="zh-TW" sz="2400">
                <a:solidFill>
                  <a:srgbClr val="669900"/>
                </a:solidFill>
              </a:rPr>
              <a:t>2</a:t>
            </a:r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个孩子中选择</a:t>
            </a:r>
            <a:r>
              <a:rPr lang="zh-CN" altLang="en-US" sz="2400">
                <a:solidFill>
                  <a:srgbClr val="CC3300"/>
                </a:solidFill>
              </a:rPr>
              <a:t> </a:t>
            </a:r>
            <a:r>
              <a:rPr lang="en-US" altLang="zh-TW" sz="2400">
                <a:solidFill>
                  <a:srgbClr val="669900"/>
                </a:solidFill>
              </a:rPr>
              <a:t>1</a:t>
            </a:r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个总是安全的</a:t>
            </a:r>
            <a:r>
              <a:rPr lang="en-US" altLang="zh-TW" sz="2400">
                <a:solidFill>
                  <a:srgbClr val="CC3300"/>
                </a:solidFill>
              </a:rPr>
              <a:t>: </a:t>
            </a:r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我们要么找到什么</a:t>
            </a:r>
            <a:r>
              <a:rPr lang="zh-CN" altLang="en-US" sz="2400">
                <a:solidFill>
                  <a:srgbClr val="CC3300"/>
                </a:solidFill>
              </a:rPr>
              <a:t>，</a:t>
            </a:r>
            <a:r>
              <a:rPr lang="zh-CN" altLang="en-US" sz="2400">
                <a:solidFill>
                  <a:srgbClr val="CC3300"/>
                </a:solidFill>
                <a:ea typeface="宋体" charset="-122"/>
              </a:rPr>
              <a:t>要么什么都找不到</a:t>
            </a:r>
            <a:r>
              <a:rPr lang="zh-CN" altLang="en-US" sz="2400">
                <a:solidFill>
                  <a:srgbClr val="CC3300"/>
                </a:solidFill>
              </a:rPr>
              <a:t>。</a:t>
            </a:r>
            <a:endParaRPr lang="zh-TW" altLang="en-US" sz="2400">
              <a:solidFill>
                <a:srgbClr val="CC330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正确性</a:t>
            </a:r>
            <a:endParaRPr lang="en-US" altLang="zh-TW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D64081F-5DA4-4F1E-9694-4589C90DEB85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76700"/>
            <a:ext cx="670242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55650" y="1412875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rgbClr val="CC3300"/>
                </a:solidFill>
              </a:rPr>
              <a:t>证明</a:t>
            </a:r>
            <a:r>
              <a:rPr lang="en-US" altLang="zh-TW" sz="2400" i="1">
                <a:solidFill>
                  <a:srgbClr val="CC3300"/>
                </a:solidFill>
              </a:rPr>
              <a:t>.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假设首先搜索走向右边</a:t>
            </a:r>
            <a:r>
              <a:rPr lang="zh-CN" altLang="en-US" sz="2400"/>
              <a:t>。</a:t>
            </a:r>
            <a:endParaRPr lang="zh-TW" altLang="en-US" sz="2400"/>
          </a:p>
          <a:p>
            <a:r>
              <a:rPr lang="en-US" altLang="zh-TW" sz="2400">
                <a:solidFill>
                  <a:srgbClr val="CC33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如果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 = NIL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那么得证</a:t>
            </a:r>
            <a:r>
              <a:rPr lang="en-US" altLang="zh-TW" sz="2400"/>
              <a:t>, </a:t>
            </a:r>
            <a:r>
              <a:rPr lang="zh-CN" altLang="en-US" sz="2400"/>
              <a:t>因为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L </a:t>
            </a:r>
            <a:r>
              <a:rPr lang="en-US" altLang="zh-TW" sz="2400">
                <a:solidFill>
                  <a:srgbClr val="669900"/>
                </a:solidFill>
              </a:rPr>
              <a:t>= ∅.</a:t>
            </a:r>
            <a:r>
              <a:rPr lang="en-US" altLang="zh-TW" sz="2400"/>
              <a:t> </a:t>
            </a:r>
          </a:p>
          <a:p>
            <a:r>
              <a:rPr lang="en-US" altLang="zh-TW" sz="2400">
                <a:solidFill>
                  <a:srgbClr val="CC3300"/>
                </a:solidFill>
              </a:rPr>
              <a:t>•  </a:t>
            </a:r>
            <a:r>
              <a:rPr lang="zh-CN" altLang="en-US" sz="2400">
                <a:ea typeface="宋体" charset="-122"/>
              </a:rPr>
              <a:t>否则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代码显示我们一定有</a:t>
            </a:r>
            <a:r>
              <a:rPr lang="en-US" altLang="zh-TW" sz="2400" i="1">
                <a:solidFill>
                  <a:srgbClr val="669900"/>
                </a:solidFill>
              </a:rPr>
              <a:t>low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] &gt; </a:t>
            </a:r>
            <a:r>
              <a:rPr lang="en-US" altLang="zh-TW" sz="2400" i="1">
                <a:solidFill>
                  <a:srgbClr val="669900"/>
                </a:solidFill>
              </a:rPr>
              <a:t>m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]].</a:t>
            </a:r>
            <a:r>
              <a:rPr lang="en-US" altLang="zh-TW" sz="2400"/>
              <a:t> </a:t>
            </a:r>
            <a:r>
              <a:rPr lang="zh-CN" altLang="en-US" sz="2400"/>
              <a:t>值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m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]]</a:t>
            </a:r>
            <a:r>
              <a:rPr lang="zh-CN" altLang="en-US" sz="2400">
                <a:ea typeface="宋体" charset="-122"/>
              </a:rPr>
              <a:t>对应某些区间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zh-CN" altLang="en-US" sz="2400">
                <a:ea typeface="宋体" charset="-122"/>
              </a:rPr>
              <a:t>的高端点</a:t>
            </a:r>
            <a:r>
              <a:rPr lang="en-US" altLang="zh-TW" sz="2400"/>
              <a:t>, 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 i="1"/>
              <a:t> </a:t>
            </a:r>
            <a:r>
              <a:rPr lang="zh-CN" altLang="en-US" sz="2400">
                <a:ea typeface="宋体" charset="-122"/>
              </a:rPr>
              <a:t>中的区间没有比</a:t>
            </a:r>
            <a:r>
              <a:rPr lang="en-US" altLang="zh-TW" sz="2400" i="1">
                <a:solidFill>
                  <a:srgbClr val="669900"/>
                </a:solidFill>
              </a:rPr>
              <a:t>high</a:t>
            </a:r>
            <a:r>
              <a:rPr lang="en-US" altLang="zh-TW" sz="2400">
                <a:solidFill>
                  <a:srgbClr val="669900"/>
                </a:solidFill>
              </a:rPr>
              <a:t>[ 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  <a:r>
              <a:rPr lang="zh-CN" altLang="en-US" sz="2400"/>
              <a:t> </a:t>
            </a:r>
            <a:r>
              <a:rPr lang="zh-CN" altLang="en-US" sz="2400">
                <a:ea typeface="宋体" charset="-122"/>
              </a:rPr>
              <a:t>还大的高端点</a:t>
            </a:r>
            <a:r>
              <a:rPr lang="zh-CN" altLang="en-US" sz="2400"/>
              <a:t>。</a:t>
            </a:r>
            <a:endParaRPr lang="zh-TW" altLang="en-US" sz="2400"/>
          </a:p>
          <a:p>
            <a:r>
              <a:rPr lang="zh-TW" altLang="en-US" sz="2400"/>
              <a:t> 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54063" y="5492750"/>
            <a:ext cx="691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• 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因此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669900"/>
                </a:solidFill>
              </a:rPr>
              <a:t>{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</a:t>
            </a:r>
            <a:r>
              <a:rPr lang="en-US" altLang="zh-TW" sz="2400"/>
              <a:t>.</a:t>
            </a:r>
            <a:endParaRPr lang="en-US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正确性证明</a:t>
            </a:r>
            <a:endParaRPr lang="en-US" altLang="zh-TW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1C608FE-9BD1-44F2-BA9A-4072E72FD0C5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68313" y="1628775"/>
            <a:ext cx="81375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宋体" charset="-122"/>
                <a:ea typeface="宋体" charset="-122"/>
              </a:rPr>
              <a:t>假设搜索走向左边</a:t>
            </a:r>
            <a:r>
              <a:rPr lang="en-US" altLang="zh-TW" sz="2400">
                <a:latin typeface="宋体" charset="-122"/>
                <a:ea typeface="宋体" charset="-122"/>
              </a:rPr>
              <a:t>, </a:t>
            </a:r>
            <a:r>
              <a:rPr lang="zh-CN" altLang="en-US" sz="2400">
                <a:latin typeface="宋体" charset="-122"/>
                <a:ea typeface="宋体" charset="-122"/>
              </a:rPr>
              <a:t>同时假设</a:t>
            </a:r>
          </a:p>
          <a:p>
            <a:pPr lvl="1"/>
            <a:r>
              <a:rPr lang="zh-TW" altLang="en-US" sz="2400">
                <a:solidFill>
                  <a:srgbClr val="669900"/>
                </a:solidFill>
              </a:rPr>
              <a:t>                       </a:t>
            </a:r>
            <a:r>
              <a:rPr lang="en-US" altLang="zh-TW" sz="2400">
                <a:solidFill>
                  <a:srgbClr val="669900"/>
                </a:solidFill>
              </a:rPr>
              <a:t>{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∅.</a:t>
            </a:r>
          </a:p>
          <a:p>
            <a:pPr lvl="1"/>
            <a:r>
              <a:rPr lang="en-US" altLang="zh-TW" sz="2400"/>
              <a:t>•  </a:t>
            </a:r>
            <a:r>
              <a:rPr lang="zh-CN" altLang="en-US" sz="2400">
                <a:ea typeface="宋体" charset="-122"/>
              </a:rPr>
              <a:t>然后</a:t>
            </a:r>
            <a:r>
              <a:rPr lang="en-US" altLang="zh-TW" sz="2400">
                <a:ea typeface="宋体" charset="-122"/>
              </a:rPr>
              <a:t>, </a:t>
            </a:r>
            <a:r>
              <a:rPr lang="zh-CN" altLang="en-US" sz="2400">
                <a:ea typeface="宋体" charset="-122"/>
              </a:rPr>
              <a:t>代码显示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low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] ≤</a:t>
            </a:r>
            <a:r>
              <a:rPr lang="en-US" altLang="zh-TW" sz="2400" i="1">
                <a:solidFill>
                  <a:srgbClr val="669900"/>
                </a:solidFill>
              </a:rPr>
              <a:t>m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]] =</a:t>
            </a:r>
            <a:r>
              <a:rPr lang="en-US" altLang="zh-TW" sz="2400"/>
              <a:t> </a:t>
            </a:r>
          </a:p>
          <a:p>
            <a:pPr lvl="1"/>
            <a:r>
              <a:rPr lang="en-US" altLang="zh-TW" sz="2400"/>
              <a:t>   </a:t>
            </a:r>
            <a:r>
              <a:rPr lang="en-US" altLang="zh-TW" sz="2400" i="1">
                <a:solidFill>
                  <a:srgbClr val="669900"/>
                </a:solidFill>
              </a:rPr>
              <a:t>high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对于某些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∈</a:t>
            </a:r>
            <a:r>
              <a:rPr lang="en-US" altLang="zh-TW" sz="2400" i="1">
                <a:solidFill>
                  <a:srgbClr val="669900"/>
                </a:solidFill>
              </a:rPr>
              <a:t>L.</a:t>
            </a:r>
          </a:p>
          <a:p>
            <a:pPr lvl="1"/>
            <a:r>
              <a:rPr lang="en-US" altLang="zh-TW" sz="2400"/>
              <a:t>•  </a:t>
            </a:r>
            <a:r>
              <a:rPr lang="zh-CN" altLang="en-US" sz="2400">
                <a:ea typeface="宋体" charset="-122"/>
              </a:rPr>
              <a:t>因为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∈</a:t>
            </a:r>
            <a:r>
              <a:rPr lang="en-US" altLang="zh-TW" sz="2400" i="1">
                <a:solidFill>
                  <a:srgbClr val="669900"/>
                </a:solidFill>
              </a:rPr>
              <a:t>L</a:t>
            </a:r>
            <a:r>
              <a:rPr lang="en-US" altLang="zh-TW" sz="2400"/>
              <a:t>, </a:t>
            </a:r>
            <a:r>
              <a:rPr lang="zh-CN" altLang="en-US" sz="2400"/>
              <a:t>它与</a:t>
            </a:r>
            <a:r>
              <a:rPr lang="zh-TW" altLang="en-US" sz="2400">
                <a:solidFill>
                  <a:srgbClr val="669900"/>
                </a:solidFill>
              </a:rPr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zh-CN" altLang="en-US" sz="2400">
                <a:ea typeface="宋体" charset="-122"/>
              </a:rPr>
              <a:t>不重叠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因此</a:t>
            </a:r>
            <a:r>
              <a:rPr lang="zh-TW" altLang="en-US" sz="2400"/>
              <a:t> </a:t>
            </a:r>
          </a:p>
          <a:p>
            <a:pPr lvl="1"/>
            <a:r>
              <a:rPr lang="zh-TW" altLang="en-US" sz="2400"/>
              <a:t>   </a:t>
            </a:r>
            <a:r>
              <a:rPr lang="en-US" altLang="zh-TW" sz="2400" i="1">
                <a:solidFill>
                  <a:srgbClr val="669900"/>
                </a:solidFill>
              </a:rPr>
              <a:t>high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] &lt; </a:t>
            </a:r>
            <a:r>
              <a:rPr lang="en-US" altLang="zh-TW" sz="2400" i="1">
                <a:solidFill>
                  <a:srgbClr val="669900"/>
                </a:solidFill>
              </a:rPr>
              <a:t>low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].</a:t>
            </a:r>
          </a:p>
          <a:p>
            <a:pPr lvl="1"/>
            <a:r>
              <a:rPr lang="en-US" altLang="zh-TW" sz="2400"/>
              <a:t>•  </a:t>
            </a:r>
            <a:r>
              <a:rPr lang="zh-CN" altLang="en-US" sz="2400">
                <a:ea typeface="宋体" charset="-122"/>
              </a:rPr>
              <a:t>但是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二叉搜索树</a:t>
            </a:r>
            <a:r>
              <a:rPr lang="zh-TW" altLang="en-US" sz="2400"/>
              <a:t> </a:t>
            </a:r>
            <a:r>
              <a:rPr lang="zh-CN" altLang="en-US" sz="2400">
                <a:ea typeface="宋体" charset="-122"/>
              </a:rPr>
              <a:t>性质意味著</a:t>
            </a:r>
            <a:r>
              <a:rPr lang="zh-TW" altLang="en-US" sz="2400"/>
              <a:t> </a:t>
            </a:r>
          </a:p>
          <a:p>
            <a:pPr lvl="1"/>
            <a:r>
              <a:rPr lang="zh-TW" altLang="en-US" sz="2400"/>
              <a:t>   </a:t>
            </a:r>
            <a:r>
              <a:rPr lang="zh-CN" altLang="en-US" sz="2400">
                <a:ea typeface="宋体" charset="-122"/>
              </a:rPr>
              <a:t>对于所有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R</a:t>
            </a:r>
            <a:r>
              <a:rPr lang="en-US" altLang="zh-TW" sz="2400"/>
              <a:t>, </a:t>
            </a:r>
            <a:r>
              <a:rPr lang="zh-CN" altLang="en-US" sz="2400">
                <a:ea typeface="宋体" charset="-122"/>
              </a:rPr>
              <a:t>我们有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low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j</a:t>
            </a:r>
            <a:r>
              <a:rPr lang="en-US" altLang="zh-TW" sz="2400">
                <a:solidFill>
                  <a:srgbClr val="669900"/>
                </a:solidFill>
              </a:rPr>
              <a:t>] ≤</a:t>
            </a:r>
            <a:r>
              <a:rPr lang="en-US" altLang="zh-TW" sz="2400" i="1">
                <a:solidFill>
                  <a:srgbClr val="669900"/>
                </a:solidFill>
              </a:rPr>
              <a:t>low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′].</a:t>
            </a:r>
          </a:p>
          <a:p>
            <a:pPr lvl="1"/>
            <a:r>
              <a:rPr lang="en-US" altLang="zh-TW" sz="2400"/>
              <a:t>•  </a:t>
            </a:r>
            <a:r>
              <a:rPr lang="zh-CN" altLang="en-US" sz="2400">
                <a:ea typeface="宋体" charset="-122"/>
              </a:rPr>
              <a:t>但是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{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′∈</a:t>
            </a:r>
            <a:r>
              <a:rPr lang="en-US" altLang="zh-TW" sz="2400" i="1">
                <a:solidFill>
                  <a:srgbClr val="669900"/>
                </a:solidFill>
              </a:rPr>
              <a:t>R</a:t>
            </a:r>
            <a:r>
              <a:rPr lang="en-US" altLang="zh-TW" sz="2400">
                <a:solidFill>
                  <a:srgbClr val="669900"/>
                </a:solidFill>
              </a:rPr>
              <a:t>: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′</a:t>
            </a:r>
            <a:r>
              <a:rPr lang="en-US" altLang="zh-TW" sz="2400"/>
              <a:t> </a:t>
            </a:r>
            <a:r>
              <a:rPr lang="zh-CN" altLang="en-US" sz="2400">
                <a:ea typeface="宋体" charset="-122"/>
              </a:rPr>
              <a:t>重叠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} = ∅.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229225"/>
            <a:ext cx="56261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证明（续）</a:t>
            </a:r>
            <a:endParaRPr lang="en-US" altLang="zh-TW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26C4A9C-5FF0-44AC-A676-D760FDE9F316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55650" y="1557338"/>
            <a:ext cx="72739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OS-SELECT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 err="1">
                <a:solidFill>
                  <a:srgbClr val="669900"/>
                </a:solidFill>
              </a:rPr>
              <a:t>,</a:t>
            </a:r>
            <a:r>
              <a:rPr lang="en-US" altLang="zh-TW" sz="2400" i="1" dirty="0" err="1">
                <a:solidFill>
                  <a:srgbClr val="669900"/>
                </a:solidFill>
              </a:rPr>
              <a:t>S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zh-CN" altLang="en-US" sz="2400" dirty="0"/>
              <a:t>：</a:t>
            </a:r>
            <a:r>
              <a:rPr lang="zh-CN" altLang="en-US" sz="2400" dirty="0">
                <a:ea typeface="宋体" charset="-122"/>
              </a:rPr>
              <a:t>返回动态集合</a:t>
            </a:r>
            <a:r>
              <a:rPr lang="en-US" altLang="zh-TW" sz="2400" i="1" dirty="0">
                <a:solidFill>
                  <a:srgbClr val="669900"/>
                </a:solidFill>
              </a:rPr>
              <a:t>S</a:t>
            </a:r>
            <a:r>
              <a:rPr lang="zh-CN" altLang="en-US" sz="2400" dirty="0">
                <a:ea typeface="宋体" charset="-122"/>
              </a:rPr>
              <a:t>中第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zh-CN" altLang="en-US" sz="2400" dirty="0">
                <a:ea typeface="宋体" charset="-122"/>
              </a:rPr>
              <a:t>个最小元素</a:t>
            </a:r>
            <a:r>
              <a:rPr lang="zh-TW" altLang="en-US" sz="2400" dirty="0"/>
              <a:t> </a:t>
            </a:r>
            <a:r>
              <a:rPr lang="zh-CN" altLang="en-US" sz="2400" dirty="0"/>
              <a:t>。</a:t>
            </a:r>
          </a:p>
          <a:p>
            <a:r>
              <a:rPr lang="en-US" altLang="zh-TW" sz="2400" dirty="0"/>
              <a:t>OS-RANK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,</a:t>
            </a:r>
            <a:r>
              <a:rPr lang="en-US" altLang="zh-TW" sz="2400" i="1" dirty="0" err="1">
                <a:solidFill>
                  <a:srgbClr val="669900"/>
                </a:solidFill>
              </a:rPr>
              <a:t>S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zh-CN" altLang="en-US" sz="2400" dirty="0"/>
              <a:t>：</a:t>
            </a:r>
            <a:r>
              <a:rPr lang="zh-CN" altLang="en-US" sz="2400" dirty="0">
                <a:ea typeface="宋体" charset="-122"/>
              </a:rPr>
              <a:t>返回</a:t>
            </a:r>
            <a:r>
              <a:rPr lang="zh-TW" altLang="en-US" sz="2400" dirty="0"/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x </a:t>
            </a:r>
            <a:r>
              <a:rPr lang="en-US" altLang="zh-TW" sz="2400" dirty="0">
                <a:solidFill>
                  <a:srgbClr val="669900"/>
                </a:solidFill>
              </a:rPr>
              <a:t>∈</a:t>
            </a:r>
            <a:r>
              <a:rPr lang="en-US" altLang="zh-TW" sz="2400" i="1" dirty="0">
                <a:solidFill>
                  <a:srgbClr val="669900"/>
                </a:solidFill>
              </a:rPr>
              <a:t>S</a:t>
            </a:r>
            <a:r>
              <a:rPr lang="en-US" altLang="zh-TW" sz="2400" i="1" dirty="0"/>
              <a:t> </a:t>
            </a:r>
            <a:r>
              <a:rPr lang="zh-CN" altLang="en-US" sz="2400" dirty="0"/>
              <a:t>在</a:t>
            </a:r>
            <a:r>
              <a:rPr lang="zh-TW" altLang="en-US" sz="2400" dirty="0"/>
              <a:t> </a:t>
            </a:r>
            <a:r>
              <a:rPr lang="en-US" altLang="zh-CN" sz="2400" i="1" dirty="0">
                <a:solidFill>
                  <a:srgbClr val="669900"/>
                </a:solidFill>
              </a:rPr>
              <a:t>S</a:t>
            </a:r>
            <a:r>
              <a:rPr lang="zh-CN" altLang="en-US" sz="2400" dirty="0">
                <a:ea typeface="宋体" charset="-122"/>
              </a:rPr>
              <a:t>的元素中的排序的位置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动态顺序统计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70EAED5-B660-4BCC-A1B9-ECF6429A4674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55650" y="1557338"/>
            <a:ext cx="72739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OS-SELECT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 err="1">
                <a:solidFill>
                  <a:srgbClr val="669900"/>
                </a:solidFill>
              </a:rPr>
              <a:t>,</a:t>
            </a:r>
            <a:r>
              <a:rPr lang="en-US" altLang="zh-TW" sz="2400" i="1" dirty="0" err="1">
                <a:solidFill>
                  <a:srgbClr val="669900"/>
                </a:solidFill>
              </a:rPr>
              <a:t>S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zh-CN" altLang="en-US" sz="2400" dirty="0"/>
              <a:t>：</a:t>
            </a:r>
            <a:r>
              <a:rPr lang="zh-CN" altLang="en-US" sz="2400" dirty="0">
                <a:ea typeface="宋体" charset="-122"/>
              </a:rPr>
              <a:t>返回动态集合</a:t>
            </a:r>
            <a:r>
              <a:rPr lang="en-US" altLang="zh-TW" sz="2400" i="1" dirty="0">
                <a:solidFill>
                  <a:srgbClr val="669900"/>
                </a:solidFill>
              </a:rPr>
              <a:t>S</a:t>
            </a:r>
            <a:r>
              <a:rPr lang="zh-CN" altLang="en-US" sz="2400" dirty="0">
                <a:ea typeface="宋体" charset="-122"/>
              </a:rPr>
              <a:t>中第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zh-CN" altLang="en-US" sz="2400" dirty="0">
                <a:ea typeface="宋体" charset="-122"/>
              </a:rPr>
              <a:t>个最小元素</a:t>
            </a:r>
            <a:r>
              <a:rPr lang="zh-TW" altLang="en-US" sz="2400" dirty="0"/>
              <a:t> </a:t>
            </a:r>
            <a:r>
              <a:rPr lang="zh-CN" altLang="en-US" sz="2400" dirty="0"/>
              <a:t>。</a:t>
            </a:r>
          </a:p>
          <a:p>
            <a:r>
              <a:rPr lang="en-US" altLang="zh-TW" sz="2400" dirty="0"/>
              <a:t>OS-RANK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 err="1">
                <a:solidFill>
                  <a:srgbClr val="669900"/>
                </a:solidFill>
              </a:rPr>
              <a:t>x</a:t>
            </a:r>
            <a:r>
              <a:rPr lang="en-US" altLang="zh-TW" sz="2400" dirty="0" err="1">
                <a:solidFill>
                  <a:srgbClr val="669900"/>
                </a:solidFill>
              </a:rPr>
              <a:t>,</a:t>
            </a:r>
            <a:r>
              <a:rPr lang="en-US" altLang="zh-TW" sz="2400" i="1" dirty="0" err="1">
                <a:solidFill>
                  <a:srgbClr val="669900"/>
                </a:solidFill>
              </a:rPr>
              <a:t>S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zh-CN" altLang="en-US" sz="2400" dirty="0"/>
              <a:t>：</a:t>
            </a:r>
            <a:r>
              <a:rPr lang="zh-CN" altLang="en-US" sz="2400" dirty="0">
                <a:ea typeface="宋体" charset="-122"/>
              </a:rPr>
              <a:t>返回</a:t>
            </a:r>
            <a:r>
              <a:rPr lang="zh-TW" altLang="en-US" sz="2400" dirty="0"/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x </a:t>
            </a:r>
            <a:r>
              <a:rPr lang="en-US" altLang="zh-TW" sz="2400" dirty="0">
                <a:solidFill>
                  <a:srgbClr val="669900"/>
                </a:solidFill>
              </a:rPr>
              <a:t>∈</a:t>
            </a:r>
            <a:r>
              <a:rPr lang="en-US" altLang="zh-TW" sz="2400" i="1" dirty="0">
                <a:solidFill>
                  <a:srgbClr val="669900"/>
                </a:solidFill>
              </a:rPr>
              <a:t>S</a:t>
            </a:r>
            <a:r>
              <a:rPr lang="en-US" altLang="zh-TW" sz="2400" i="1" dirty="0"/>
              <a:t> </a:t>
            </a:r>
            <a:r>
              <a:rPr lang="zh-CN" altLang="en-US" sz="2400" dirty="0"/>
              <a:t>在</a:t>
            </a:r>
            <a:r>
              <a:rPr lang="zh-TW" altLang="en-US" sz="2400" dirty="0"/>
              <a:t> </a:t>
            </a:r>
            <a:r>
              <a:rPr lang="en-US" altLang="zh-CN" sz="2400" i="1" dirty="0">
                <a:solidFill>
                  <a:srgbClr val="669900"/>
                </a:solidFill>
              </a:rPr>
              <a:t>S</a:t>
            </a:r>
            <a:r>
              <a:rPr lang="zh-CN" altLang="en-US" sz="2400" dirty="0">
                <a:ea typeface="宋体" charset="-122"/>
              </a:rPr>
              <a:t>的元素中的排序的位置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55650" y="3500438"/>
            <a:ext cx="7500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C3300"/>
                </a:solidFill>
              </a:rPr>
              <a:t>IDEA:</a:t>
            </a:r>
            <a:r>
              <a:rPr lang="en-US" altLang="zh-TW" sz="2400" b="1" dirty="0"/>
              <a:t> </a:t>
            </a:r>
            <a:r>
              <a:rPr lang="zh-CN" altLang="en-US" sz="2400" dirty="0">
                <a:ea typeface="宋体" charset="-122"/>
              </a:rPr>
              <a:t>使用红黑树存储集合</a:t>
            </a:r>
            <a:r>
              <a:rPr lang="zh-TW" altLang="en-US" sz="2400" dirty="0"/>
              <a:t> </a:t>
            </a:r>
            <a:r>
              <a:rPr lang="en-US" altLang="zh-TW" sz="2400" i="1" dirty="0">
                <a:solidFill>
                  <a:srgbClr val="669900"/>
                </a:solidFill>
              </a:rPr>
              <a:t>S</a:t>
            </a:r>
            <a:r>
              <a:rPr lang="en-US" altLang="zh-TW" sz="2400" dirty="0"/>
              <a:t>, </a:t>
            </a:r>
            <a:r>
              <a:rPr lang="zh-CN" altLang="en-US" sz="2400" dirty="0">
                <a:ea typeface="宋体" charset="-122"/>
              </a:rPr>
              <a:t>同时在节点中保存子树的大小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55650" y="4797425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宋体" charset="-122"/>
              </a:rPr>
              <a:t>节点示意</a:t>
            </a:r>
            <a:r>
              <a:rPr lang="en-US" altLang="zh-TW" sz="2400"/>
              <a:t>: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3779838" y="4581525"/>
            <a:ext cx="1079500" cy="10795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79838" y="51577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995738" y="472440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>
                <a:solidFill>
                  <a:srgbClr val="669900"/>
                </a:solidFill>
              </a:rPr>
              <a:t>Key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995738" y="5119688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>
                <a:solidFill>
                  <a:srgbClr val="669900"/>
                </a:solidFill>
              </a:rPr>
              <a:t>size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动态顺序统计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BCE5FA-2144-4902-9622-AC9562E15EF3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0728"/>
            <a:ext cx="80359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一个</a:t>
            </a:r>
            <a:r>
              <a:rPr lang="zh-TW" altLang="en-US" dirty="0"/>
              <a:t> </a:t>
            </a:r>
            <a:r>
              <a:rPr lang="en-US" altLang="zh-TW" dirty="0"/>
              <a:t>OS-</a:t>
            </a:r>
            <a:r>
              <a:rPr lang="zh-CN" altLang="en-US" dirty="0"/>
              <a:t>树的例子</a:t>
            </a:r>
            <a:endParaRPr lang="zh-TW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C52074B-039B-46E3-ACBC-60D6094DE54A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19534" y="5517232"/>
            <a:ext cx="7500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3300"/>
                </a:solidFill>
              </a:rPr>
              <a:t>任务举例</a:t>
            </a:r>
            <a:r>
              <a:rPr lang="en-US" altLang="zh-TW" sz="2400" b="1" dirty="0">
                <a:solidFill>
                  <a:srgbClr val="CC3300"/>
                </a:solidFill>
              </a:rPr>
              <a:t>:</a:t>
            </a:r>
            <a:r>
              <a:rPr lang="en-US" altLang="zh-TW" sz="2400" b="1" dirty="0"/>
              <a:t> </a:t>
            </a:r>
            <a:r>
              <a:rPr lang="zh-CN" altLang="en-US" sz="2400" b="1" dirty="0"/>
              <a:t>找第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小的元素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827088" y="1268760"/>
            <a:ext cx="6840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3300"/>
                </a:solidFill>
                <a:ea typeface="宋体" charset="-122"/>
              </a:rPr>
              <a:t>实现技巧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>
                <a:ea typeface="宋体" charset="-122"/>
              </a:rPr>
              <a:t>使用</a:t>
            </a:r>
            <a:r>
              <a:rPr lang="zh-TW" altLang="en-US" sz="2400"/>
              <a:t> </a:t>
            </a:r>
            <a:r>
              <a:rPr lang="zh-CN" altLang="en-US" sz="2400" b="1" i="1">
                <a:solidFill>
                  <a:srgbClr val="CC3300"/>
                </a:solidFill>
                <a:ea typeface="宋体" charset="-122"/>
              </a:rPr>
              <a:t>监视哨</a:t>
            </a:r>
            <a:endParaRPr lang="zh-TW" altLang="en-US" sz="2400" b="1" i="1">
              <a:solidFill>
                <a:srgbClr val="CC3300"/>
              </a:solidFill>
              <a:ea typeface="宋体" charset="-122"/>
            </a:endParaRPr>
          </a:p>
          <a:p>
            <a:r>
              <a:rPr lang="en-US" altLang="zh-TW" sz="2400"/>
              <a:t>(</a:t>
            </a:r>
            <a:r>
              <a:rPr lang="zh-CN" altLang="en-US" sz="2400">
                <a:ea typeface="宋体" charset="-122"/>
              </a:rPr>
              <a:t>哑记录</a:t>
            </a:r>
            <a:r>
              <a:rPr lang="en-US" altLang="zh-TW" sz="2400"/>
              <a:t>) </a:t>
            </a:r>
            <a:r>
              <a:rPr lang="zh-CN" altLang="en-US" sz="2400">
                <a:ea typeface="宋体" charset="-122"/>
              </a:rPr>
              <a:t>为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NIL</a:t>
            </a:r>
            <a:r>
              <a:rPr lang="en-US" altLang="zh-TW" sz="2400"/>
              <a:t> </a:t>
            </a:r>
            <a:r>
              <a:rPr lang="zh-CN" altLang="en-US" sz="2400"/>
              <a:t>，</a:t>
            </a:r>
            <a:r>
              <a:rPr lang="zh-CN" altLang="en-US" sz="2400">
                <a:ea typeface="宋体" charset="-122"/>
              </a:rPr>
              <a:t>令</a:t>
            </a:r>
            <a:r>
              <a:rPr lang="zh-TW" altLang="en-US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size</a:t>
            </a:r>
            <a:r>
              <a:rPr lang="en-US" altLang="zh-TW" sz="2400">
                <a:solidFill>
                  <a:srgbClr val="669900"/>
                </a:solidFill>
              </a:rPr>
              <a:t>[NIL] = 0.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27088" y="2132360"/>
            <a:ext cx="68405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OS-SELECT </a:t>
            </a:r>
            <a:r>
              <a:rPr lang="en-US" altLang="zh-TW" sz="2400" dirty="0">
                <a:solidFill>
                  <a:srgbClr val="669900"/>
                </a:solidFill>
              </a:rPr>
              <a:t>(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, 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dirty="0">
                <a:solidFill>
                  <a:srgbClr val="669900"/>
                </a:solidFill>
              </a:rPr>
              <a:t>)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rgbClr val="CC3300"/>
                </a:solidFill>
              </a:rPr>
              <a:t>⊳</a:t>
            </a:r>
            <a:r>
              <a:rPr lang="en-US" altLang="zh-TW" sz="2400" dirty="0"/>
              <a:t> </a:t>
            </a:r>
            <a:r>
              <a:rPr lang="en-US" altLang="zh-TW" sz="2400" i="1" dirty="0" err="1">
                <a:solidFill>
                  <a:srgbClr val="669900"/>
                </a:solidFill>
              </a:rPr>
              <a:t>i</a:t>
            </a:r>
            <a:r>
              <a:rPr lang="en-US" altLang="zh-TW" sz="2400" i="1" dirty="0">
                <a:solidFill>
                  <a:srgbClr val="669900"/>
                </a:solidFill>
              </a:rPr>
              <a:t> 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smallest element in the</a:t>
            </a:r>
          </a:p>
          <a:p>
            <a:r>
              <a:rPr lang="en-US" altLang="zh-TW" sz="2400" dirty="0"/>
              <a:t>                                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rooted at </a:t>
            </a:r>
            <a:r>
              <a:rPr lang="en-US" altLang="zh-TW" sz="2400" i="1" dirty="0">
                <a:solidFill>
                  <a:srgbClr val="669900"/>
                </a:solidFill>
              </a:rPr>
              <a:t>x</a:t>
            </a:r>
            <a:r>
              <a:rPr lang="en-US" altLang="zh-TW" sz="2400" dirty="0">
                <a:solidFill>
                  <a:srgbClr val="669900"/>
                </a:solidFill>
              </a:rPr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27088" y="2995960"/>
            <a:ext cx="66960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/>
              <a:t>     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>
                <a:solidFill>
                  <a:srgbClr val="669900"/>
                </a:solidFill>
              </a:rPr>
              <a:t>←</a:t>
            </a:r>
            <a:r>
              <a:rPr lang="en-US" altLang="zh-TW" sz="2400" i="1">
                <a:solidFill>
                  <a:srgbClr val="669900"/>
                </a:solidFill>
              </a:rPr>
              <a:t>size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]] + 1</a:t>
            </a:r>
            <a:r>
              <a:rPr lang="en-US" altLang="zh-TW" sz="2400"/>
              <a:t>   </a:t>
            </a:r>
            <a:r>
              <a:rPr lang="en-US" altLang="zh-TW" sz="2400">
                <a:solidFill>
                  <a:srgbClr val="CC3300"/>
                </a:solidFill>
              </a:rPr>
              <a:t>⊳</a:t>
            </a:r>
            <a:r>
              <a:rPr lang="en-US" altLang="zh-TW" sz="2400"/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k </a:t>
            </a:r>
            <a:r>
              <a:rPr lang="en-US" altLang="zh-TW" sz="2400">
                <a:solidFill>
                  <a:srgbClr val="669900"/>
                </a:solidFill>
              </a:rPr>
              <a:t>= rank(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</a:p>
          <a:p>
            <a:r>
              <a:rPr lang="en-US" altLang="zh-TW" sz="2400" b="1"/>
              <a:t>     if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= 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 i="1"/>
              <a:t> </a:t>
            </a:r>
            <a:r>
              <a:rPr lang="en-US" altLang="zh-TW" sz="2400" b="1"/>
              <a:t>then</a:t>
            </a:r>
            <a:r>
              <a:rPr lang="en-US" altLang="zh-CN" sz="2400" b="1"/>
              <a:t> </a:t>
            </a:r>
            <a:r>
              <a:rPr lang="en-US" altLang="zh-TW" sz="2400" b="1"/>
              <a:t>return</a:t>
            </a:r>
            <a:r>
              <a:rPr lang="en-US" altLang="zh-TW" sz="2400" b="1">
                <a:solidFill>
                  <a:srgbClr val="669900"/>
                </a:solidFill>
              </a:rPr>
              <a:t> 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endParaRPr lang="en-US" altLang="zh-TW" sz="2400">
              <a:solidFill>
                <a:srgbClr val="669900"/>
              </a:solidFill>
            </a:endParaRPr>
          </a:p>
          <a:p>
            <a:r>
              <a:rPr lang="en-US" altLang="zh-TW" sz="2400" b="1"/>
              <a:t>     if </a:t>
            </a:r>
            <a:r>
              <a:rPr lang="en-US" altLang="zh-TW" sz="2400" i="1">
                <a:solidFill>
                  <a:srgbClr val="669900"/>
                </a:solidFill>
              </a:rPr>
              <a:t>i</a:t>
            </a:r>
            <a:r>
              <a:rPr lang="en-US" altLang="zh-TW" sz="2400">
                <a:solidFill>
                  <a:srgbClr val="669900"/>
                </a:solidFill>
              </a:rPr>
              <a:t>&lt; </a:t>
            </a:r>
            <a:r>
              <a:rPr lang="en-US" altLang="zh-TW" sz="2400" i="1">
                <a:solidFill>
                  <a:srgbClr val="669900"/>
                </a:solidFill>
              </a:rPr>
              <a:t>k</a:t>
            </a:r>
            <a:r>
              <a:rPr lang="en-US" altLang="zh-TW" sz="2400" i="1"/>
              <a:t> </a:t>
            </a:r>
            <a:endParaRPr lang="en-US" altLang="zh-TW" sz="2400"/>
          </a:p>
          <a:p>
            <a:pPr lvl="1"/>
            <a:r>
              <a:rPr lang="en-US" altLang="zh-TW" sz="2400" b="1"/>
              <a:t>           then return </a:t>
            </a:r>
            <a:r>
              <a:rPr lang="en-US" altLang="zh-TW" sz="2400"/>
              <a:t>OS-SELECT 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left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  <a:r>
              <a:rPr lang="en-US" altLang="zh-TW" sz="2400" i="1">
                <a:solidFill>
                  <a:srgbClr val="669900"/>
                </a:solidFill>
              </a:rPr>
              <a:t>, i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</a:p>
          <a:p>
            <a:pPr lvl="1"/>
            <a:r>
              <a:rPr lang="en-US" altLang="zh-TW" sz="2400" b="1"/>
              <a:t>           else return </a:t>
            </a:r>
            <a:r>
              <a:rPr lang="en-US" altLang="zh-TW" sz="2400"/>
              <a:t>OS-SELECT 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right</a:t>
            </a:r>
            <a:r>
              <a:rPr lang="en-US" altLang="zh-TW" sz="2400">
                <a:solidFill>
                  <a:srgbClr val="669900"/>
                </a:solidFill>
              </a:rPr>
              <a:t>[</a:t>
            </a:r>
            <a:r>
              <a:rPr lang="en-US" altLang="zh-TW" sz="2400" i="1">
                <a:solidFill>
                  <a:srgbClr val="669900"/>
                </a:solidFill>
              </a:rPr>
              <a:t>x</a:t>
            </a:r>
            <a:r>
              <a:rPr lang="en-US" altLang="zh-TW" sz="2400">
                <a:solidFill>
                  <a:srgbClr val="669900"/>
                </a:solidFill>
              </a:rPr>
              <a:t>]</a:t>
            </a:r>
            <a:r>
              <a:rPr lang="en-US" altLang="zh-TW" sz="2400" i="1">
                <a:solidFill>
                  <a:srgbClr val="669900"/>
                </a:solidFill>
              </a:rPr>
              <a:t>, i –k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</a:p>
          <a:p>
            <a:endParaRPr lang="en-US" altLang="zh-TW" sz="2400"/>
          </a:p>
          <a:p>
            <a:r>
              <a:rPr lang="en-US" altLang="zh-TW" sz="2400"/>
              <a:t>(OS-RANK</a:t>
            </a:r>
            <a:r>
              <a:rPr lang="zh-CN" altLang="en-US" sz="2400"/>
              <a:t>请参考教材。</a:t>
            </a:r>
            <a:r>
              <a:rPr lang="en-US" altLang="zh-TW" sz="2400"/>
              <a:t>)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选择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38B082-FE15-4FA8-83D8-BB387B923E58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00113" y="1196181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OS-SELECT 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root</a:t>
            </a:r>
            <a:r>
              <a:rPr lang="en-US" altLang="zh-TW" sz="2400">
                <a:solidFill>
                  <a:srgbClr val="669900"/>
                </a:solidFill>
              </a:rPr>
              <a:t>, 5)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1006"/>
            <a:ext cx="7899400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55650" y="5276056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宋体" charset="-122"/>
                <a:ea typeface="宋体" charset="-122"/>
              </a:rPr>
              <a:t>对红黑树而言 运行时间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669900"/>
                </a:solidFill>
              </a:rPr>
              <a:t>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</a:t>
            </a:r>
            <a:r>
              <a:rPr lang="en-US" altLang="zh-TW" sz="2400" i="1">
                <a:solidFill>
                  <a:srgbClr val="669900"/>
                </a:solidFill>
              </a:rPr>
              <a:t>h</a:t>
            </a:r>
            <a:r>
              <a:rPr lang="en-US" altLang="zh-TW" sz="2400">
                <a:solidFill>
                  <a:srgbClr val="669900"/>
                </a:solidFill>
              </a:rPr>
              <a:t>) = </a:t>
            </a:r>
            <a:r>
              <a:rPr lang="en-US" altLang="zh-TW" sz="2400" i="1">
                <a:solidFill>
                  <a:srgbClr val="669900"/>
                </a:solidFill>
              </a:rPr>
              <a:t>O</a:t>
            </a:r>
            <a:r>
              <a:rPr lang="en-US" altLang="zh-TW" sz="2400">
                <a:solidFill>
                  <a:srgbClr val="669900"/>
                </a:solidFill>
              </a:rPr>
              <a:t>(lg </a:t>
            </a:r>
            <a:r>
              <a:rPr lang="en-US" altLang="zh-TW" sz="2400" i="1">
                <a:solidFill>
                  <a:srgbClr val="669900"/>
                </a:solidFill>
              </a:rPr>
              <a:t>n</a:t>
            </a:r>
            <a:r>
              <a:rPr lang="en-US" altLang="zh-TW" sz="2400">
                <a:solidFill>
                  <a:srgbClr val="669900"/>
                </a:solidFill>
              </a:rPr>
              <a:t>)</a:t>
            </a:r>
            <a:r>
              <a:rPr lang="en-US" altLang="zh-TW" sz="2400"/>
              <a:t>.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例子</a:t>
            </a:r>
            <a:endParaRPr lang="zh-TW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86386EF-CD93-4859-BF82-DE37D114F4F1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4425" y="1628775"/>
            <a:ext cx="74898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endParaRPr lang="en-US" altLang="zh-TW" sz="2400"/>
          </a:p>
          <a:p>
            <a:pPr marL="342900" indent="-342900"/>
            <a:r>
              <a:rPr lang="en-US" altLang="zh-TW" sz="2400" b="1">
                <a:solidFill>
                  <a:srgbClr val="CC3300"/>
                </a:solidFill>
              </a:rPr>
              <a:t>Q.</a:t>
            </a:r>
            <a:r>
              <a:rPr lang="en-US" altLang="zh-TW" sz="2400" b="1"/>
              <a:t> </a:t>
            </a:r>
            <a:r>
              <a:rPr lang="zh-CN" altLang="en-US" sz="2400" b="1">
                <a:ea typeface="宋体" charset="-122"/>
              </a:rPr>
              <a:t>为什么不在节点中直接保存它的级别</a:t>
            </a:r>
            <a:r>
              <a:rPr lang="zh-CN" altLang="en-US" sz="2400" b="1"/>
              <a:t>，</a:t>
            </a:r>
            <a:r>
              <a:rPr lang="zh-CN" altLang="en-US" sz="2400" b="1">
                <a:ea typeface="宋体" charset="-122"/>
              </a:rPr>
              <a:t>而是保存子树的大小</a:t>
            </a:r>
            <a:r>
              <a:rPr lang="zh-CN" altLang="en-US" sz="2400" b="1"/>
              <a:t>？</a:t>
            </a:r>
            <a:endParaRPr lang="zh-TW" altLang="en-US" sz="2400"/>
          </a:p>
          <a:p>
            <a:pPr marL="342900" indent="-342900"/>
            <a:endParaRPr lang="zh-TW" altLang="en-US" sz="2400"/>
          </a:p>
          <a:p>
            <a:pPr marL="342900" indent="-342900">
              <a:buFontTx/>
              <a:buAutoNum type="alphaUcPeriod"/>
            </a:pPr>
            <a:r>
              <a:rPr lang="zh-CN" altLang="en-US" sz="2400" b="1">
                <a:ea typeface="宋体" charset="-122"/>
              </a:rPr>
              <a:t>当红黑树被修改后很难维护</a:t>
            </a:r>
            <a:r>
              <a:rPr lang="zh-CN" altLang="en-US" sz="2400" b="1"/>
              <a:t>。</a:t>
            </a:r>
          </a:p>
          <a:p>
            <a:pPr marL="342900" indent="-342900">
              <a:buFontTx/>
              <a:buAutoNum type="alphaUcPeriod"/>
            </a:pPr>
            <a:endParaRPr lang="zh-TW" altLang="en-US" sz="2400"/>
          </a:p>
          <a:p>
            <a:pPr marL="342900" indent="-342900"/>
            <a:r>
              <a:rPr lang="zh-CN" altLang="en-US" sz="2400" b="1">
                <a:solidFill>
                  <a:srgbClr val="CC3300"/>
                </a:solidFill>
                <a:ea typeface="宋体" charset="-122"/>
              </a:rPr>
              <a:t>修改操作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en-US" altLang="zh-TW" sz="2400"/>
              <a:t>INSERT</a:t>
            </a:r>
            <a:r>
              <a:rPr lang="zh-CN" altLang="en-US" sz="2400" b="1">
                <a:ea typeface="宋体" charset="-122"/>
              </a:rPr>
              <a:t>和</a:t>
            </a:r>
            <a:r>
              <a:rPr lang="zh-TW" altLang="en-US" sz="2400"/>
              <a:t> </a:t>
            </a:r>
            <a:r>
              <a:rPr lang="en-US" altLang="zh-TW" sz="2400"/>
              <a:t>DELETE.</a:t>
            </a:r>
          </a:p>
          <a:p>
            <a:pPr marL="342900" indent="-342900"/>
            <a:r>
              <a:rPr lang="zh-CN" altLang="en-US" sz="2400" b="1">
                <a:solidFill>
                  <a:srgbClr val="CC3300"/>
                </a:solidFill>
                <a:ea typeface="宋体" charset="-122"/>
              </a:rPr>
              <a:t>策略</a:t>
            </a:r>
            <a:r>
              <a:rPr lang="en-US" altLang="zh-TW" sz="2400" b="1">
                <a:solidFill>
                  <a:srgbClr val="CC3300"/>
                </a:solidFill>
              </a:rPr>
              <a:t>:</a:t>
            </a:r>
            <a:r>
              <a:rPr lang="en-US" altLang="zh-TW" sz="2400" b="1"/>
              <a:t> </a:t>
            </a:r>
            <a:r>
              <a:rPr lang="zh-CN" altLang="en-US" sz="2400" b="1">
                <a:ea typeface="宋体" charset="-122"/>
              </a:rPr>
              <a:t>当插入和删除的时候更新子树的大小</a:t>
            </a:r>
            <a:r>
              <a:rPr lang="zh-CN" altLang="en-US" sz="2400" b="1"/>
              <a:t>。</a:t>
            </a:r>
            <a:endParaRPr lang="zh-TW" alt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数据结构维护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B5D1EF-5EEB-4768-A194-9CF685E4FDCC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14425" y="3135312"/>
            <a:ext cx="4537695" cy="36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2292" y="3933056"/>
            <a:ext cx="6216012" cy="708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00113" y="126876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INSERT </a:t>
            </a:r>
            <a:r>
              <a:rPr lang="en-US" altLang="zh-TW" sz="2400">
                <a:solidFill>
                  <a:srgbClr val="669900"/>
                </a:solidFill>
              </a:rPr>
              <a:t>(“K”)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460"/>
            <a:ext cx="6811963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124266"/>
            <a:ext cx="8229600" cy="6609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ea typeface="宋体" charset="-122"/>
              </a:rPr>
              <a:t>插入的例子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E45A6F9-ACE5-47F7-8832-17A3EDAAE819}" type="datetime1">
              <a:rPr lang="en-US" altLang="zh-CN" smtClean="0"/>
              <a:t>12/3/2020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扩展数据结构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1604</Words>
  <Application>Microsoft Office PowerPoint</Application>
  <PresentationFormat>全屏显示(4:3)</PresentationFormat>
  <Paragraphs>222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新細明體</vt:lpstr>
      <vt:lpstr>仿宋</vt:lpstr>
      <vt:lpstr>黑体</vt:lpstr>
      <vt:lpstr>宋体</vt:lpstr>
      <vt:lpstr>Arial</vt:lpstr>
      <vt:lpstr>Calibri</vt:lpstr>
      <vt:lpstr>Times New Roman</vt:lpstr>
      <vt:lpstr>Office 主题</vt:lpstr>
      <vt:lpstr>算法分析与设计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589</cp:revision>
  <cp:lastPrinted>2012-11-20T01:52:54Z</cp:lastPrinted>
  <dcterms:created xsi:type="dcterms:W3CDTF">2012-10-13T08:41:11Z</dcterms:created>
  <dcterms:modified xsi:type="dcterms:W3CDTF">2020-12-02T16:09:24Z</dcterms:modified>
</cp:coreProperties>
</file>