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9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6" r:id="rId14"/>
    <p:sldId id="305" r:id="rId15"/>
    <p:sldId id="306" r:id="rId16"/>
    <p:sldId id="337" r:id="rId17"/>
    <p:sldId id="338" r:id="rId18"/>
    <p:sldId id="339" r:id="rId19"/>
    <p:sldId id="340" r:id="rId20"/>
    <p:sldId id="311" r:id="rId21"/>
    <p:sldId id="312" r:id="rId22"/>
    <p:sldId id="313" r:id="rId23"/>
    <p:sldId id="314" r:id="rId24"/>
    <p:sldId id="315" r:id="rId25"/>
    <p:sldId id="316" r:id="rId26"/>
    <p:sldId id="341" r:id="rId27"/>
    <p:sldId id="342" r:id="rId28"/>
    <p:sldId id="319" r:id="rId29"/>
    <p:sldId id="344" r:id="rId30"/>
    <p:sldId id="345" r:id="rId31"/>
    <p:sldId id="346" r:id="rId32"/>
    <p:sldId id="347" r:id="rId33"/>
    <p:sldId id="348" r:id="rId34"/>
    <p:sldId id="351" r:id="rId35"/>
    <p:sldId id="350" r:id="rId36"/>
    <p:sldId id="352" r:id="rId37"/>
    <p:sldId id="290" r:id="rId38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7" autoAdjust="0"/>
    <p:restoredTop sz="87629" autoAdjust="0"/>
  </p:normalViewPr>
  <p:slideViewPr>
    <p:cSldViewPr>
      <p:cViewPr varScale="1">
        <p:scale>
          <a:sx n="96" d="100"/>
          <a:sy n="96" d="100"/>
        </p:scale>
        <p:origin x="145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680"/>
    </p:cViewPr>
  </p:sorterViewPr>
  <p:notesViewPr>
    <p:cSldViewPr>
      <p:cViewPr varScale="1">
        <p:scale>
          <a:sx n="54" d="100"/>
          <a:sy n="54" d="100"/>
        </p:scale>
        <p:origin x="-2820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85CBAE4-F8D9-4129-B51F-0DB4BEA986F1}" type="datetimeFigureOut">
              <a:rPr lang="en-US"/>
              <a:pPr>
                <a:defRPr/>
              </a:pPr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9392E7D-0E06-464C-8541-AA44AE9E7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46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77E5B7F-BBE2-45B0-AC4C-D9CC9AA6B88A}" type="datetimeFigureOut">
              <a:rPr lang="zh-CN" altLang="en-US"/>
              <a:pPr>
                <a:defRPr/>
              </a:pPr>
              <a:t>2020/12/7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383" y="4716585"/>
            <a:ext cx="5436909" cy="44673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3790652-C02E-4B6F-A52E-6A0D29B3CC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726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669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F48593-86B7-4375-9171-F4D1B795A0A5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943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EE1D27-5BB9-4950-A9B4-264B22CCA0FB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355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A3AC6A-48C1-4465-AA78-90602A438D8E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639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A3AC6A-48C1-4465-AA78-90602A438D8E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3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A3AC6A-48C1-4465-AA78-90602A438D8E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573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1B18D0-461C-4457-9C89-FC9F943E5A24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434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1B18D0-461C-4457-9C89-FC9F943E5A24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8459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1B18D0-461C-4457-9C89-FC9F943E5A24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581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1B18D0-461C-4457-9C89-FC9F943E5A24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773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1B18D0-461C-4457-9C89-FC9F943E5A24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3680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253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1B18D0-461C-4457-9C89-FC9F943E5A24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3520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1B18D0-461C-4457-9C89-FC9F943E5A24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40738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50FB5-BABB-446E-BE57-7018124661E9}" type="slidenum">
              <a:rPr lang="zh-TW" altLang="en-US"/>
              <a:pPr/>
              <a:t>35</a:t>
            </a:fld>
            <a:endParaRPr lang="en-US" altLang="zh-TW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1491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9023D-1DAB-4C9E-9CE5-F152B2E1178E}" type="slidenum">
              <a:rPr lang="zh-TW" altLang="en-US"/>
              <a:pPr/>
              <a:t>36</a:t>
            </a:fld>
            <a:endParaRPr lang="en-US" altLang="zh-TW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377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BDAB</a:t>
            </a:r>
            <a:r>
              <a:rPr lang="zh-CN" altLang="en-US" dirty="0"/>
              <a:t>也是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845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i="1" dirty="0">
                <a:solidFill>
                  <a:srgbClr val="008A86"/>
                </a:solidFill>
                <a:latin typeface="Times New Roman" pitchFamily="18" charset="0"/>
              </a:rPr>
              <a:t>c</a:t>
            </a:r>
            <a:r>
              <a:rPr lang="en-US" altLang="zh-TW" sz="1200" dirty="0">
                <a:solidFill>
                  <a:srgbClr val="008A86"/>
                </a:solidFill>
                <a:latin typeface="Times New Roman" pitchFamily="18" charset="0"/>
              </a:rPr>
              <a:t>[</a:t>
            </a:r>
            <a:r>
              <a:rPr lang="en-US" altLang="zh-TW" sz="1200" i="1" dirty="0" err="1">
                <a:solidFill>
                  <a:srgbClr val="008A86"/>
                </a:solidFill>
                <a:latin typeface="Times New Roman" pitchFamily="18" charset="0"/>
              </a:rPr>
              <a:t>i</a:t>
            </a:r>
            <a:r>
              <a:rPr lang="en-US" altLang="zh-TW" sz="1200" dirty="0">
                <a:solidFill>
                  <a:srgbClr val="008A86"/>
                </a:solidFill>
                <a:latin typeface="Times New Roman" pitchFamily="18" charset="0"/>
              </a:rPr>
              <a:t>, </a:t>
            </a:r>
            <a:r>
              <a:rPr lang="en-US" altLang="zh-TW" sz="1200" i="1" dirty="0">
                <a:solidFill>
                  <a:srgbClr val="008A86"/>
                </a:solidFill>
                <a:latin typeface="Times New Roman" pitchFamily="18" charset="0"/>
              </a:rPr>
              <a:t>j</a:t>
            </a:r>
            <a:r>
              <a:rPr lang="en-US" altLang="zh-TW" sz="1200" dirty="0">
                <a:solidFill>
                  <a:srgbClr val="008A86"/>
                </a:solidFill>
                <a:latin typeface="Times New Roman" pitchFamily="18" charset="0"/>
              </a:rPr>
              <a:t>] =|</a:t>
            </a:r>
            <a:r>
              <a:rPr lang="en-US" altLang="zh-TW" sz="1200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LCS(</a:t>
            </a:r>
            <a:r>
              <a:rPr lang="en-US" altLang="zh-TW" sz="1200" i="1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1200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[1 . . </a:t>
            </a:r>
            <a:r>
              <a:rPr lang="en-US" altLang="zh-TW" sz="1200" i="1" dirty="0" err="1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200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], </a:t>
            </a:r>
            <a:r>
              <a:rPr lang="en-US" altLang="zh-TW" sz="1200" i="1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TW" sz="1200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[1 . . </a:t>
            </a:r>
            <a:r>
              <a:rPr lang="en-US" altLang="zh-TW" sz="1200" i="1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200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])</a:t>
            </a:r>
            <a:r>
              <a:rPr lang="en-US" altLang="zh-TW" sz="1200" dirty="0">
                <a:solidFill>
                  <a:srgbClr val="008A86"/>
                </a:solidFill>
                <a:latin typeface="Times New Roman" pitchFamily="18" charset="0"/>
              </a:rPr>
              <a:t>|=|</a:t>
            </a:r>
            <a:r>
              <a:rPr lang="en-US" altLang="zh-TW" sz="1200" i="1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TW" sz="1200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[1 . . </a:t>
            </a:r>
            <a:r>
              <a:rPr lang="en-US" altLang="zh-TW" sz="1200" i="1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200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TW" sz="1200" dirty="0">
                <a:solidFill>
                  <a:srgbClr val="008A86"/>
                </a:solidFill>
                <a:latin typeface="Times New Roman" pitchFamily="18" charset="0"/>
              </a:rPr>
              <a:t>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i="1" dirty="0">
                <a:solidFill>
                  <a:srgbClr val="008A86"/>
                </a:solidFill>
                <a:latin typeface="Times New Roman" pitchFamily="18" charset="0"/>
              </a:rPr>
              <a:t>c</a:t>
            </a:r>
            <a:r>
              <a:rPr lang="en-US" altLang="zh-TW" sz="1200" dirty="0">
                <a:solidFill>
                  <a:srgbClr val="008A86"/>
                </a:solidFill>
                <a:latin typeface="Times New Roman" pitchFamily="18" charset="0"/>
              </a:rPr>
              <a:t>[</a:t>
            </a:r>
            <a:r>
              <a:rPr lang="en-US" altLang="zh-TW" sz="1200" i="1" dirty="0">
                <a:solidFill>
                  <a:srgbClr val="008A86"/>
                </a:solidFill>
                <a:latin typeface="Times New Roman" pitchFamily="18" charset="0"/>
              </a:rPr>
              <a:t>i</a:t>
            </a:r>
            <a:r>
              <a:rPr lang="en-US" altLang="zh-CN" sz="1200" i="1" dirty="0">
                <a:solidFill>
                  <a:srgbClr val="008A86"/>
                </a:solidFill>
                <a:latin typeface="Times New Roman" pitchFamily="18" charset="0"/>
              </a:rPr>
              <a:t>-</a:t>
            </a:r>
            <a:r>
              <a:rPr lang="en-US" altLang="zh-CN" sz="1200" i="0" dirty="0">
                <a:solidFill>
                  <a:srgbClr val="008A86"/>
                </a:solidFill>
                <a:latin typeface="Times New Roman" pitchFamily="18" charset="0"/>
              </a:rPr>
              <a:t>1</a:t>
            </a:r>
            <a:r>
              <a:rPr lang="en-US" altLang="zh-TW" sz="1200" dirty="0">
                <a:solidFill>
                  <a:srgbClr val="008A86"/>
                </a:solidFill>
                <a:latin typeface="Times New Roman" pitchFamily="18" charset="0"/>
              </a:rPr>
              <a:t>, </a:t>
            </a:r>
            <a:r>
              <a:rPr lang="en-US" altLang="zh-TW" sz="1200" i="1" dirty="0">
                <a:solidFill>
                  <a:srgbClr val="008A86"/>
                </a:solidFill>
                <a:latin typeface="Times New Roman" pitchFamily="18" charset="0"/>
              </a:rPr>
              <a:t>j</a:t>
            </a:r>
            <a:r>
              <a:rPr lang="en-US" altLang="zh-CN" sz="1200" i="1" dirty="0">
                <a:solidFill>
                  <a:srgbClr val="008A86"/>
                </a:solidFill>
                <a:latin typeface="Times New Roman" pitchFamily="18" charset="0"/>
              </a:rPr>
              <a:t>-</a:t>
            </a:r>
            <a:r>
              <a:rPr lang="en-US" altLang="zh-CN" sz="1200" i="0" dirty="0">
                <a:solidFill>
                  <a:srgbClr val="008A86"/>
                </a:solidFill>
                <a:latin typeface="Times New Roman" pitchFamily="18" charset="0"/>
              </a:rPr>
              <a:t>1</a:t>
            </a:r>
            <a:r>
              <a:rPr lang="en-US" altLang="zh-TW" sz="1200" dirty="0">
                <a:solidFill>
                  <a:srgbClr val="008A86"/>
                </a:solidFill>
                <a:latin typeface="Times New Roman" pitchFamily="18" charset="0"/>
              </a:rPr>
              <a:t>] =|</a:t>
            </a:r>
            <a:r>
              <a:rPr lang="en-US" altLang="zh-TW" sz="1200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LCS(</a:t>
            </a:r>
            <a:r>
              <a:rPr lang="en-US" altLang="zh-TW" sz="1200" i="1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1200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[1 . . </a:t>
            </a:r>
            <a:r>
              <a:rPr lang="en-US" altLang="zh-TW" sz="1200" i="1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200" i="1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200" i="0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200" i="0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],</a:t>
            </a:r>
            <a:r>
              <a:rPr lang="en-US" altLang="zh-TW" sz="1200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i="1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TW" sz="1200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[1 . . </a:t>
            </a:r>
            <a:r>
              <a:rPr lang="en-US" altLang="zh-TW" sz="1200" i="1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200" i="1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200" i="0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200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])</a:t>
            </a:r>
            <a:r>
              <a:rPr lang="en-US" altLang="zh-TW" sz="1200" dirty="0">
                <a:solidFill>
                  <a:srgbClr val="008A86"/>
                </a:solidFill>
                <a:latin typeface="Times New Roman" pitchFamily="18" charset="0"/>
              </a:rPr>
              <a:t>|=|</a:t>
            </a:r>
            <a:r>
              <a:rPr lang="en-US" altLang="zh-TW" sz="1200" i="1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TW" sz="1200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[1 . . </a:t>
            </a:r>
            <a:r>
              <a:rPr lang="en-US" altLang="zh-TW" sz="1200" i="1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200" i="1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200" i="0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200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TW" sz="1200" dirty="0">
                <a:solidFill>
                  <a:srgbClr val="008A86"/>
                </a:solidFill>
                <a:latin typeface="Times New Roman" pitchFamily="18" charset="0"/>
              </a:rPr>
              <a:t>|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38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28A7BB-CDD9-4CE5-BDBB-B3E07F5CFB9D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423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A8829C-3259-49B4-B7B3-D6E70F0AF242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851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B8DECA-5986-4828-995A-4C3B4B3082D9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861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8AFE1-3775-4714-96D1-3140010C0B54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914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4B98E0-0ADD-4A4D-B08A-F85367255212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222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/>
          <p:nvPr userDrawn="1"/>
        </p:nvSpPr>
        <p:spPr>
          <a:xfrm>
            <a:off x="0" y="0"/>
            <a:ext cx="9144000" cy="1125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F3661D0-F0D1-4D71-95F6-5A8C507EA7EF}" type="datetime1">
              <a:rPr lang="en-US" altLang="zh-CN" smtClean="0"/>
              <a:t>12/7/2020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AED376-CEEE-490C-A9F4-83E759E005D5}" type="datetime1">
              <a:rPr lang="en-US" altLang="zh-CN" smtClean="0"/>
              <a:t>12/7/2020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1CFF352-6045-43DD-B5ED-DFC1C0711A39}" type="datetime1">
              <a:rPr lang="en-US" altLang="zh-CN" smtClean="0"/>
              <a:t>12/7/2020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 bIns="46800" anchor="b">
            <a:normAutofit/>
          </a:bodyPr>
          <a:lstStyle>
            <a:lvl1pPr algn="l">
              <a:defRPr sz="3600" b="1" baseline="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4845"/>
            <a:ext cx="8229600" cy="46784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7FC014E-D2A4-407D-A10C-1202D8D213B2}" type="datetime1">
              <a:rPr lang="en-US" altLang="zh-CN" smtClean="0"/>
              <a:t>12/7/2020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C891450-E1F5-443F-A085-59BD3A885869}" type="datetime1">
              <a:rPr lang="en-US" altLang="zh-CN" smtClean="0"/>
              <a:t>12/7/2020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29E0C88-54EA-46DD-81BB-6A6DF1FC12A2}" type="datetime1">
              <a:rPr lang="en-US" altLang="zh-CN" smtClean="0"/>
              <a:t>12/7/2020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1D5F641-A8A0-477B-9A47-772DDD233863}" type="datetime1">
              <a:rPr lang="en-US" altLang="zh-CN" smtClean="0"/>
              <a:t>12/7/2020</a:t>
            </a:fld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3050934-15D5-4111-AB31-D9330B62D6B3}" type="datetime1">
              <a:rPr lang="en-US" altLang="zh-CN" smtClean="0"/>
              <a:t>12/7/2020</a:t>
            </a:fld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0239076-5356-4399-9451-7F917191BB4E}" type="datetime1">
              <a:rPr lang="en-US" altLang="zh-CN" smtClean="0"/>
              <a:t>12/7/2020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80D361C-E167-4130-A861-E173BD418230}" type="datetime1">
              <a:rPr lang="en-US" altLang="zh-CN" smtClean="0"/>
              <a:t>12/7/2020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AD3663-FFA0-44C0-9CB7-31D7835E41BB}" type="datetime1">
              <a:rPr lang="en-US" altLang="zh-CN" smtClean="0"/>
              <a:t>12/7/2020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350"/>
            <a:ext cx="9144000" cy="93503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112553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0AEC35B-B5B0-4AFC-B5DE-E55BA3DC48E5}" type="datetime1">
              <a:rPr lang="en-US" altLang="zh-CN" smtClean="0"/>
              <a:t>12/7/2020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1031" name="图片 2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6580188"/>
            <a:ext cx="91440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>
          <a:xfrm>
            <a:off x="468313" y="0"/>
            <a:ext cx="8675687" cy="82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3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31146"/>
            <a:ext cx="1590708" cy="68400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6730774" y="15114"/>
            <a:ext cx="2398712" cy="78905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ctrTitle"/>
          </p:nvPr>
        </p:nvSpPr>
        <p:spPr>
          <a:xfrm>
            <a:off x="687388" y="1125538"/>
            <a:ext cx="7772400" cy="863600"/>
          </a:xfrm>
        </p:spPr>
        <p:txBody>
          <a:bodyPr/>
          <a:lstStyle/>
          <a:p>
            <a:pPr algn="ctr"/>
            <a:r>
              <a:rPr lang="zh-CN" altLang="en-US" dirty="0">
                <a:latin typeface="黑体" pitchFamily="49" charset="-122"/>
                <a:ea typeface="黑体" pitchFamily="49" charset="-122"/>
              </a:rPr>
              <a:t>算法分析与设计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713" y="5661025"/>
            <a:ext cx="6400800" cy="431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fld id="{79D7BC8C-BA43-447B-8527-28D7A47808AD}" type="datetime2">
              <a:rPr lang="zh-CN" altLang="en-US" sz="2200" smtClean="0">
                <a:solidFill>
                  <a:srgbClr val="929292"/>
                </a:solidFill>
              </a:rPr>
              <a:t>2020年12月7日</a:t>
            </a:fld>
            <a:endParaRPr lang="zh-CN" altLang="en-US" sz="2200" dirty="0">
              <a:solidFill>
                <a:srgbClr val="929292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68580" y="2219428"/>
            <a:ext cx="8123559" cy="200166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3200" dirty="0"/>
              <a:t>讲授内容：</a:t>
            </a:r>
            <a:r>
              <a:rPr lang="zh-CN" altLang="en-US" sz="3200" b="1" dirty="0"/>
              <a:t>第六章 动态规划（</a:t>
            </a:r>
            <a:r>
              <a:rPr lang="en-US" altLang="zh-CN" sz="3200" b="1" dirty="0"/>
              <a:t>I</a:t>
            </a:r>
            <a:r>
              <a:rPr lang="zh-CN" altLang="en-US" sz="3200" b="1" dirty="0"/>
              <a:t>）</a:t>
            </a:r>
            <a:br>
              <a:rPr lang="en-US" altLang="zh-CN" sz="3200" dirty="0"/>
            </a:br>
            <a:r>
              <a:rPr lang="zh-CN" altLang="en-US" sz="3200" dirty="0"/>
              <a:t>教　　师</a:t>
            </a:r>
            <a:r>
              <a:rPr lang="zh-CN" altLang="en-US" sz="3200"/>
              <a:t>：</a:t>
            </a:r>
            <a:r>
              <a:rPr lang="zh-CN" altLang="en-US" sz="3200" b="1"/>
              <a:t>吴共庆、胡学钢</a:t>
            </a:r>
            <a:endParaRPr lang="zh-CN" altLang="en-US" sz="32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279" y="43542"/>
            <a:ext cx="1423266" cy="61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最长公共子序列</a:t>
            </a:r>
            <a:r>
              <a:rPr lang="en-US" altLang="zh-CN" dirty="0"/>
              <a:t>-</a:t>
            </a:r>
            <a:r>
              <a:rPr lang="zh-CN" altLang="en-US" dirty="0"/>
              <a:t>向更好的算法努力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简化</a:t>
            </a:r>
            <a:r>
              <a:rPr lang="en-US" altLang="zh-TW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altLang="zh-TW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观察</a:t>
            </a:r>
            <a:r>
              <a:rPr lang="zh-TW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一个最长公共子序列的</a:t>
            </a:r>
            <a:r>
              <a:rPr lang="zh-CN" alt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长度</a:t>
            </a:r>
            <a:endParaRPr lang="zh-TW" alt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zh-TW" altLang="en-US" sz="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扩展算法找到</a:t>
            </a:r>
            <a:r>
              <a:rPr lang="zh-TW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LCS 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表示法</a:t>
            </a:r>
            <a:r>
              <a:rPr lang="en-US" altLang="zh-TW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b="1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zh-TW" i="1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altLang="zh-TW" b="1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表示序列的</a:t>
            </a:r>
            <a:r>
              <a:rPr lang="en-US" altLang="zh-TW" i="1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长度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zh-CN" altLang="en-US" b="1" dirty="0">
                <a:solidFill>
                  <a:srgbClr val="CC0000"/>
                </a:solidFill>
                <a:latin typeface="Times New Roman" pitchFamily="18" charset="0"/>
              </a:rPr>
              <a:t>策略</a:t>
            </a:r>
            <a:r>
              <a:rPr lang="en-US" altLang="zh-TW" b="1" dirty="0">
                <a:solidFill>
                  <a:srgbClr val="CC0000"/>
                </a:solidFill>
                <a:latin typeface="Times New Roman" pitchFamily="18" charset="0"/>
              </a:rPr>
              <a:t>: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考虑</a:t>
            </a:r>
            <a:r>
              <a:rPr lang="zh-TW" altLang="en-US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i="1" dirty="0">
                <a:solidFill>
                  <a:srgbClr val="008A86"/>
                </a:solidFill>
                <a:latin typeface="Times New Roman" pitchFamily="18" charset="0"/>
              </a:rPr>
              <a:t>x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lang="zh-TW" altLang="en-US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i="1" dirty="0">
                <a:solidFill>
                  <a:srgbClr val="008A86"/>
                </a:solidFill>
                <a:latin typeface="Times New Roman" pitchFamily="18" charset="0"/>
              </a:rPr>
              <a:t>y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zh-CN" altLang="en-US" b="1" i="1" dirty="0">
                <a:solidFill>
                  <a:srgbClr val="CC0000"/>
                </a:solidFill>
                <a:latin typeface="Times New Roman" pitchFamily="18" charset="0"/>
              </a:rPr>
              <a:t>前缀</a:t>
            </a:r>
            <a:r>
              <a:rPr lang="zh-TW" altLang="en-US" b="1" i="1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endParaRPr lang="en-US" altLang="zh-TW" b="1" i="1" dirty="0">
              <a:solidFill>
                <a:srgbClr val="CC0000"/>
              </a:solidFill>
              <a:latin typeface="Times New Roman" pitchFamily="18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定义</a:t>
            </a:r>
            <a:r>
              <a:rPr lang="zh-TW" altLang="en-US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i="1" dirty="0">
                <a:solidFill>
                  <a:srgbClr val="008A86"/>
                </a:solidFill>
                <a:latin typeface="Times New Roman" pitchFamily="18" charset="0"/>
              </a:rPr>
              <a:t>c</a:t>
            </a:r>
            <a:r>
              <a:rPr lang="en-US" altLang="zh-TW" dirty="0">
                <a:solidFill>
                  <a:srgbClr val="008A86"/>
                </a:solidFill>
                <a:latin typeface="Times New Roman" pitchFamily="18" charset="0"/>
              </a:rPr>
              <a:t>[</a:t>
            </a:r>
            <a:r>
              <a:rPr lang="en-US" altLang="zh-TW" i="1" dirty="0" err="1">
                <a:solidFill>
                  <a:srgbClr val="008A86"/>
                </a:solidFill>
                <a:latin typeface="Times New Roman" pitchFamily="18" charset="0"/>
              </a:rPr>
              <a:t>i</a:t>
            </a:r>
            <a:r>
              <a:rPr lang="en-US" altLang="zh-TW" dirty="0">
                <a:solidFill>
                  <a:srgbClr val="008A86"/>
                </a:solidFill>
                <a:latin typeface="Times New Roman" pitchFamily="18" charset="0"/>
              </a:rPr>
              <a:t>, </a:t>
            </a:r>
            <a:r>
              <a:rPr lang="en-US" altLang="zh-TW" i="1" dirty="0">
                <a:solidFill>
                  <a:srgbClr val="008A86"/>
                </a:solidFill>
                <a:latin typeface="Times New Roman" pitchFamily="18" charset="0"/>
              </a:rPr>
              <a:t>j</a:t>
            </a:r>
            <a:r>
              <a:rPr lang="en-US" altLang="zh-TW" dirty="0">
                <a:solidFill>
                  <a:srgbClr val="008A86"/>
                </a:solidFill>
                <a:latin typeface="Times New Roman" pitchFamily="18" charset="0"/>
              </a:rPr>
              <a:t>] = </a:t>
            </a:r>
            <a:r>
              <a:rPr lang="en-US" altLang="zh-TW" b="1" dirty="0">
                <a:solidFill>
                  <a:srgbClr val="008A86"/>
                </a:solidFill>
                <a:latin typeface="Times New Roman" pitchFamily="18" charset="0"/>
              </a:rPr>
              <a:t>| </a:t>
            </a:r>
            <a:r>
              <a:rPr lang="en-US" altLang="zh-TW" dirty="0">
                <a:solidFill>
                  <a:srgbClr val="008A86"/>
                </a:solidFill>
                <a:latin typeface="Times New Roman" pitchFamily="18" charset="0"/>
              </a:rPr>
              <a:t>LCS(</a:t>
            </a:r>
            <a:r>
              <a:rPr lang="en-US" altLang="zh-TW" i="1" dirty="0">
                <a:solidFill>
                  <a:srgbClr val="008A86"/>
                </a:solidFill>
                <a:latin typeface="Times New Roman" pitchFamily="18" charset="0"/>
              </a:rPr>
              <a:t>x</a:t>
            </a:r>
            <a:r>
              <a:rPr lang="en-US" altLang="zh-TW" dirty="0">
                <a:solidFill>
                  <a:srgbClr val="008A86"/>
                </a:solidFill>
                <a:latin typeface="Times New Roman" pitchFamily="18" charset="0"/>
              </a:rPr>
              <a:t>[1 . . </a:t>
            </a:r>
            <a:r>
              <a:rPr lang="en-US" altLang="zh-TW" i="1" dirty="0" err="1">
                <a:solidFill>
                  <a:srgbClr val="008A86"/>
                </a:solidFill>
                <a:latin typeface="Times New Roman" pitchFamily="18" charset="0"/>
              </a:rPr>
              <a:t>i</a:t>
            </a:r>
            <a:r>
              <a:rPr lang="en-US" altLang="zh-TW" dirty="0">
                <a:solidFill>
                  <a:srgbClr val="008A86"/>
                </a:solidFill>
                <a:latin typeface="Times New Roman" pitchFamily="18" charset="0"/>
              </a:rPr>
              <a:t>], </a:t>
            </a:r>
            <a:r>
              <a:rPr lang="en-US" altLang="zh-TW" i="1" dirty="0">
                <a:solidFill>
                  <a:srgbClr val="008A86"/>
                </a:solidFill>
                <a:latin typeface="Times New Roman" pitchFamily="18" charset="0"/>
              </a:rPr>
              <a:t>y</a:t>
            </a:r>
            <a:r>
              <a:rPr lang="en-US" altLang="zh-TW" dirty="0">
                <a:solidFill>
                  <a:srgbClr val="008A86"/>
                </a:solidFill>
                <a:latin typeface="Times New Roman" pitchFamily="18" charset="0"/>
              </a:rPr>
              <a:t>[1 . . </a:t>
            </a:r>
            <a:r>
              <a:rPr lang="en-US" altLang="zh-TW" i="1" dirty="0">
                <a:solidFill>
                  <a:srgbClr val="008A86"/>
                </a:solidFill>
                <a:latin typeface="Times New Roman" pitchFamily="18" charset="0"/>
              </a:rPr>
              <a:t>j</a:t>
            </a:r>
            <a:r>
              <a:rPr lang="en-US" altLang="zh-TW" dirty="0">
                <a:solidFill>
                  <a:srgbClr val="008A86"/>
                </a:solidFill>
                <a:latin typeface="Times New Roman" pitchFamily="18" charset="0"/>
              </a:rPr>
              <a:t>]) </a:t>
            </a:r>
            <a:r>
              <a:rPr lang="en-US" altLang="zh-TW" b="1" dirty="0">
                <a:solidFill>
                  <a:srgbClr val="008A86"/>
                </a:solidFill>
                <a:latin typeface="Times New Roman" pitchFamily="18" charset="0"/>
              </a:rPr>
              <a:t>|</a:t>
            </a:r>
            <a:endParaRPr lang="en-US" altLang="zh-TW" sz="600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那么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i="1" dirty="0">
                <a:solidFill>
                  <a:srgbClr val="008A86"/>
                </a:solidFill>
                <a:latin typeface="Times New Roman" pitchFamily="18" charset="0"/>
              </a:rPr>
              <a:t>c</a:t>
            </a:r>
            <a:r>
              <a:rPr lang="en-US" altLang="zh-TW" dirty="0">
                <a:solidFill>
                  <a:srgbClr val="008A86"/>
                </a:solidFill>
                <a:latin typeface="Times New Roman" pitchFamily="18" charset="0"/>
              </a:rPr>
              <a:t>[</a:t>
            </a:r>
            <a:r>
              <a:rPr lang="en-US" altLang="zh-TW" i="1" dirty="0">
                <a:solidFill>
                  <a:srgbClr val="008A86"/>
                </a:solidFill>
                <a:latin typeface="Times New Roman" pitchFamily="18" charset="0"/>
              </a:rPr>
              <a:t>m</a:t>
            </a:r>
            <a:r>
              <a:rPr lang="en-US" altLang="zh-TW" dirty="0">
                <a:solidFill>
                  <a:srgbClr val="008A86"/>
                </a:solidFill>
                <a:latin typeface="Times New Roman" pitchFamily="18" charset="0"/>
              </a:rPr>
              <a:t>, </a:t>
            </a:r>
            <a:r>
              <a:rPr lang="en-US" altLang="zh-TW" i="1" dirty="0">
                <a:solidFill>
                  <a:srgbClr val="008A86"/>
                </a:solidFill>
                <a:latin typeface="Times New Roman" pitchFamily="18" charset="0"/>
              </a:rPr>
              <a:t>n</a:t>
            </a:r>
            <a:r>
              <a:rPr lang="en-US" altLang="zh-TW" dirty="0">
                <a:solidFill>
                  <a:srgbClr val="008A86"/>
                </a:solidFill>
                <a:latin typeface="Times New Roman" pitchFamily="18" charset="0"/>
              </a:rPr>
              <a:t>] = </a:t>
            </a:r>
            <a:r>
              <a:rPr lang="en-US" altLang="zh-TW" b="1" dirty="0">
                <a:solidFill>
                  <a:srgbClr val="008A86"/>
                </a:solidFill>
                <a:latin typeface="Times New Roman" pitchFamily="18" charset="0"/>
              </a:rPr>
              <a:t>| </a:t>
            </a:r>
            <a:r>
              <a:rPr lang="en-US" altLang="zh-TW" dirty="0">
                <a:solidFill>
                  <a:srgbClr val="008A86"/>
                </a:solidFill>
                <a:latin typeface="Times New Roman" pitchFamily="18" charset="0"/>
              </a:rPr>
              <a:t>LCS(</a:t>
            </a:r>
            <a:r>
              <a:rPr lang="en-US" altLang="zh-TW" i="1" dirty="0">
                <a:solidFill>
                  <a:srgbClr val="008A86"/>
                </a:solidFill>
                <a:latin typeface="Times New Roman" pitchFamily="18" charset="0"/>
              </a:rPr>
              <a:t>x</a:t>
            </a:r>
            <a:r>
              <a:rPr lang="en-US" altLang="zh-TW" dirty="0">
                <a:solidFill>
                  <a:srgbClr val="008A86"/>
                </a:solidFill>
                <a:latin typeface="Times New Roman" pitchFamily="18" charset="0"/>
              </a:rPr>
              <a:t>, </a:t>
            </a:r>
            <a:r>
              <a:rPr lang="en-US" altLang="zh-TW" i="1" dirty="0">
                <a:solidFill>
                  <a:srgbClr val="008A86"/>
                </a:solidFill>
                <a:latin typeface="Times New Roman" pitchFamily="18" charset="0"/>
              </a:rPr>
              <a:t>y</a:t>
            </a:r>
            <a:r>
              <a:rPr lang="en-US" altLang="zh-TW" dirty="0">
                <a:solidFill>
                  <a:srgbClr val="008A86"/>
                </a:solidFill>
                <a:latin typeface="Times New Roman" pitchFamily="18" charset="0"/>
              </a:rPr>
              <a:t>) </a:t>
            </a:r>
            <a:r>
              <a:rPr lang="en-US" altLang="zh-TW" b="1" dirty="0">
                <a:solidFill>
                  <a:srgbClr val="008A86"/>
                </a:solidFill>
                <a:latin typeface="Times New Roman" pitchFamily="18" charset="0"/>
              </a:rPr>
              <a:t>|</a:t>
            </a:r>
            <a:endParaRPr lang="zh-TW" altLang="en-US" dirty="0">
              <a:solidFill>
                <a:srgbClr val="000000"/>
              </a:solidFill>
              <a:latin typeface="Times New Roman" pitchFamily="18" charset="0"/>
            </a:endParaRPr>
          </a:p>
          <a:p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D0ED0EC7-35DD-4E46-8035-60968F5AFB38}" type="datetime1">
              <a:rPr lang="en-US" altLang="zh-CN" smtClean="0"/>
              <a:t>12/7/2020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7799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最长公共子序列</a:t>
            </a:r>
            <a:r>
              <a:rPr lang="en-US" altLang="zh-CN" dirty="0"/>
              <a:t>-</a:t>
            </a:r>
            <a:r>
              <a:rPr lang="zh-CN" altLang="en-US" dirty="0"/>
              <a:t>递归公式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C25F0449-DA3C-4F5E-ABCF-109A822F1E49}" type="datetime1">
              <a:rPr lang="en-US" altLang="zh-CN" smtClean="0"/>
              <a:t>12/7/2020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84175" y="2370063"/>
            <a:ext cx="16827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zh-CN" altLang="en-US" sz="3200" b="1" dirty="0">
                <a:solidFill>
                  <a:srgbClr val="CC0000"/>
                </a:solidFill>
                <a:latin typeface="Times New Roman" pitchFamily="18" charset="0"/>
              </a:rPr>
              <a:t>定理</a:t>
            </a:r>
            <a:endParaRPr lang="en-US" altLang="zh-TW" sz="3200" dirty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/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c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[</a:t>
            </a:r>
            <a:r>
              <a:rPr lang="en-US" altLang="zh-TW" sz="3200" i="1" dirty="0" err="1">
                <a:solidFill>
                  <a:srgbClr val="008A86"/>
                </a:solidFill>
                <a:latin typeface="Times New Roman" pitchFamily="18" charset="0"/>
              </a:rPr>
              <a:t>i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,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j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] =</a:t>
            </a:r>
            <a:endParaRPr lang="en-US" altLang="zh-TW" dirty="0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381250" y="2927275"/>
            <a:ext cx="6124575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c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[</a:t>
            </a:r>
            <a:r>
              <a:rPr lang="en-US" altLang="zh-TW" sz="3200" i="1" dirty="0" err="1">
                <a:solidFill>
                  <a:srgbClr val="008A86"/>
                </a:solidFill>
                <a:latin typeface="Times New Roman" pitchFamily="18" charset="0"/>
              </a:rPr>
              <a:t>i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–1,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j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–1] + 1	     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如果</a:t>
            </a:r>
            <a:r>
              <a:rPr lang="zh-TW" alt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x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[</a:t>
            </a:r>
            <a:r>
              <a:rPr lang="en-US" altLang="zh-TW" sz="3200" i="1" dirty="0" err="1">
                <a:solidFill>
                  <a:srgbClr val="008A86"/>
                </a:solidFill>
                <a:latin typeface="Times New Roman" pitchFamily="18" charset="0"/>
              </a:rPr>
              <a:t>i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] =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y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[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j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]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max</a:t>
            </a:r>
            <a:r>
              <a:rPr lang="en-US" altLang="zh-TW" sz="4000" dirty="0">
                <a:solidFill>
                  <a:srgbClr val="008A86"/>
                </a:solidFill>
                <a:latin typeface="Times New Roman" pitchFamily="18" charset="0"/>
              </a:rPr>
              <a:t>{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c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[</a:t>
            </a:r>
            <a:r>
              <a:rPr lang="en-US" altLang="zh-TW" sz="3200" i="1" dirty="0" err="1">
                <a:solidFill>
                  <a:srgbClr val="008A86"/>
                </a:solidFill>
                <a:latin typeface="Times New Roman" pitchFamily="18" charset="0"/>
              </a:rPr>
              <a:t>i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–1,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j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],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c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[</a:t>
            </a:r>
            <a:r>
              <a:rPr lang="en-US" altLang="zh-TW" sz="3200" i="1" dirty="0" err="1">
                <a:solidFill>
                  <a:srgbClr val="008A86"/>
                </a:solidFill>
                <a:latin typeface="Times New Roman" pitchFamily="18" charset="0"/>
              </a:rPr>
              <a:t>i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,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j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–1]</a:t>
            </a:r>
            <a:r>
              <a:rPr lang="en-US" altLang="zh-TW" sz="4000" dirty="0">
                <a:solidFill>
                  <a:srgbClr val="008A86"/>
                </a:solidFill>
                <a:latin typeface="Times New Roman" pitchFamily="18" charset="0"/>
              </a:rPr>
              <a:t>} 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其他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US" altLang="zh-TW" dirty="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2111375" y="3090788"/>
            <a:ext cx="228600" cy="914400"/>
          </a:xfrm>
          <a:custGeom>
            <a:avLst/>
            <a:gdLst>
              <a:gd name="T0" fmla="*/ 360 w 360"/>
              <a:gd name="T1" fmla="*/ 0 h 1440"/>
              <a:gd name="T2" fmla="*/ 289 w 360"/>
              <a:gd name="T3" fmla="*/ 9 h 1440"/>
              <a:gd name="T4" fmla="*/ 232 w 360"/>
              <a:gd name="T5" fmla="*/ 35 h 1440"/>
              <a:gd name="T6" fmla="*/ 189 w 360"/>
              <a:gd name="T7" fmla="*/ 82 h 1440"/>
              <a:gd name="T8" fmla="*/ 180 w 360"/>
              <a:gd name="T9" fmla="*/ 120 h 1440"/>
              <a:gd name="T10" fmla="*/ 180 w 360"/>
              <a:gd name="T11" fmla="*/ 600 h 1440"/>
              <a:gd name="T12" fmla="*/ 179 w 360"/>
              <a:gd name="T13" fmla="*/ 609 h 1440"/>
              <a:gd name="T14" fmla="*/ 145 w 360"/>
              <a:gd name="T15" fmla="*/ 671 h 1440"/>
              <a:gd name="T16" fmla="*/ 82 w 360"/>
              <a:gd name="T17" fmla="*/ 706 h 1440"/>
              <a:gd name="T18" fmla="*/ 14 w 360"/>
              <a:gd name="T19" fmla="*/ 719 h 1440"/>
              <a:gd name="T20" fmla="*/ 0 w 360"/>
              <a:gd name="T21" fmla="*/ 720 h 1440"/>
              <a:gd name="T22" fmla="*/ 14 w 360"/>
              <a:gd name="T23" fmla="*/ 720 h 1440"/>
              <a:gd name="T24" fmla="*/ 82 w 360"/>
              <a:gd name="T25" fmla="*/ 733 h 1440"/>
              <a:gd name="T26" fmla="*/ 136 w 360"/>
              <a:gd name="T27" fmla="*/ 762 h 1440"/>
              <a:gd name="T28" fmla="*/ 174 w 360"/>
              <a:gd name="T29" fmla="*/ 811 h 1440"/>
              <a:gd name="T30" fmla="*/ 180 w 360"/>
              <a:gd name="T31" fmla="*/ 1320 h 1440"/>
              <a:gd name="T32" fmla="*/ 180 w 360"/>
              <a:gd name="T33" fmla="*/ 1329 h 1440"/>
              <a:gd name="T34" fmla="*/ 214 w 360"/>
              <a:gd name="T35" fmla="*/ 1391 h 1440"/>
              <a:gd name="T36" fmla="*/ 277 w 360"/>
              <a:gd name="T37" fmla="*/ 1426 h 1440"/>
              <a:gd name="T38" fmla="*/ 345 w 360"/>
              <a:gd name="T39" fmla="*/ 1439 h 1440"/>
              <a:gd name="T40" fmla="*/ 360 w 360"/>
              <a:gd name="T41" fmla="*/ 144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0" h="1440">
                <a:moveTo>
                  <a:pt x="360" y="0"/>
                </a:moveTo>
                <a:lnTo>
                  <a:pt x="289" y="9"/>
                </a:lnTo>
                <a:lnTo>
                  <a:pt x="232" y="35"/>
                </a:lnTo>
                <a:lnTo>
                  <a:pt x="189" y="82"/>
                </a:lnTo>
                <a:lnTo>
                  <a:pt x="180" y="120"/>
                </a:lnTo>
                <a:lnTo>
                  <a:pt x="180" y="600"/>
                </a:lnTo>
                <a:lnTo>
                  <a:pt x="179" y="609"/>
                </a:lnTo>
                <a:lnTo>
                  <a:pt x="145" y="671"/>
                </a:lnTo>
                <a:lnTo>
                  <a:pt x="82" y="706"/>
                </a:lnTo>
                <a:lnTo>
                  <a:pt x="14" y="719"/>
                </a:lnTo>
                <a:lnTo>
                  <a:pt x="0" y="720"/>
                </a:lnTo>
                <a:lnTo>
                  <a:pt x="14" y="720"/>
                </a:lnTo>
                <a:lnTo>
                  <a:pt x="82" y="733"/>
                </a:lnTo>
                <a:lnTo>
                  <a:pt x="136" y="762"/>
                </a:lnTo>
                <a:lnTo>
                  <a:pt x="174" y="811"/>
                </a:lnTo>
                <a:lnTo>
                  <a:pt x="180" y="1320"/>
                </a:lnTo>
                <a:lnTo>
                  <a:pt x="180" y="1329"/>
                </a:lnTo>
                <a:lnTo>
                  <a:pt x="214" y="1391"/>
                </a:lnTo>
                <a:lnTo>
                  <a:pt x="277" y="1426"/>
                </a:lnTo>
                <a:lnTo>
                  <a:pt x="345" y="1439"/>
                </a:lnTo>
                <a:lnTo>
                  <a:pt x="360" y="1440"/>
                </a:lnTo>
              </a:path>
            </a:pathLst>
          </a:custGeom>
          <a:noFill/>
          <a:ln w="19050">
            <a:solidFill>
              <a:srgbClr val="008A8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621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最长公共子序列</a:t>
            </a:r>
            <a:r>
              <a:rPr lang="en-US" altLang="zh-CN" dirty="0"/>
              <a:t>-</a:t>
            </a:r>
            <a:r>
              <a:rPr lang="zh-CN" altLang="en-US" dirty="0"/>
              <a:t>递归公式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F8F4514-4456-4D1B-8280-83829284A3CA}" type="datetime1">
              <a:rPr lang="en-US" altLang="zh-CN" smtClean="0"/>
              <a:t>12/7/2020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84175" y="1433513"/>
            <a:ext cx="16827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zh-CN" altLang="en-US" sz="3200" b="1" dirty="0">
                <a:solidFill>
                  <a:srgbClr val="CC0000"/>
                </a:solidFill>
                <a:latin typeface="Times New Roman" pitchFamily="18" charset="0"/>
              </a:rPr>
              <a:t>定理</a:t>
            </a:r>
            <a:endParaRPr lang="en-US" altLang="zh-TW" sz="3200" dirty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/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c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[</a:t>
            </a:r>
            <a:r>
              <a:rPr lang="en-US" altLang="zh-TW" sz="3200" i="1" dirty="0" err="1">
                <a:solidFill>
                  <a:srgbClr val="008A86"/>
                </a:solidFill>
                <a:latin typeface="Times New Roman" pitchFamily="18" charset="0"/>
              </a:rPr>
              <a:t>i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,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j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] =</a:t>
            </a:r>
            <a:endParaRPr lang="en-US" altLang="zh-TW" dirty="0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381250" y="1990725"/>
            <a:ext cx="6124575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c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[</a:t>
            </a:r>
            <a:r>
              <a:rPr lang="en-US" altLang="zh-TW" sz="3200" i="1" dirty="0" err="1">
                <a:solidFill>
                  <a:srgbClr val="008A86"/>
                </a:solidFill>
                <a:latin typeface="Times New Roman" pitchFamily="18" charset="0"/>
              </a:rPr>
              <a:t>i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–1,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j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–1] + 1	     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如果</a:t>
            </a:r>
            <a:r>
              <a:rPr lang="zh-TW" alt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x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[</a:t>
            </a:r>
            <a:r>
              <a:rPr lang="en-US" altLang="zh-TW" sz="3200" i="1" dirty="0" err="1">
                <a:solidFill>
                  <a:srgbClr val="008A86"/>
                </a:solidFill>
                <a:latin typeface="Times New Roman" pitchFamily="18" charset="0"/>
              </a:rPr>
              <a:t>i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] =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y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[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j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]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max</a:t>
            </a:r>
            <a:r>
              <a:rPr lang="en-US" altLang="zh-TW" sz="4000" dirty="0">
                <a:solidFill>
                  <a:srgbClr val="008A86"/>
                </a:solidFill>
                <a:latin typeface="Times New Roman" pitchFamily="18" charset="0"/>
              </a:rPr>
              <a:t>{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c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[</a:t>
            </a:r>
            <a:r>
              <a:rPr lang="en-US" altLang="zh-TW" sz="3200" i="1" dirty="0" err="1">
                <a:solidFill>
                  <a:srgbClr val="008A86"/>
                </a:solidFill>
                <a:latin typeface="Times New Roman" pitchFamily="18" charset="0"/>
              </a:rPr>
              <a:t>i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–1,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j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],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c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[</a:t>
            </a:r>
            <a:r>
              <a:rPr lang="en-US" altLang="zh-TW" sz="3200" i="1" dirty="0" err="1">
                <a:solidFill>
                  <a:srgbClr val="008A86"/>
                </a:solidFill>
                <a:latin typeface="Times New Roman" pitchFamily="18" charset="0"/>
              </a:rPr>
              <a:t>i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,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j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–1]</a:t>
            </a:r>
            <a:r>
              <a:rPr lang="en-US" altLang="zh-TW" sz="4000" dirty="0">
                <a:solidFill>
                  <a:srgbClr val="008A86"/>
                </a:solidFill>
                <a:latin typeface="Times New Roman" pitchFamily="18" charset="0"/>
              </a:rPr>
              <a:t>} 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其他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US" altLang="zh-TW" dirty="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2111375" y="2154238"/>
            <a:ext cx="228600" cy="914400"/>
          </a:xfrm>
          <a:custGeom>
            <a:avLst/>
            <a:gdLst>
              <a:gd name="T0" fmla="*/ 360 w 360"/>
              <a:gd name="T1" fmla="*/ 0 h 1440"/>
              <a:gd name="T2" fmla="*/ 289 w 360"/>
              <a:gd name="T3" fmla="*/ 9 h 1440"/>
              <a:gd name="T4" fmla="*/ 232 w 360"/>
              <a:gd name="T5" fmla="*/ 35 h 1440"/>
              <a:gd name="T6" fmla="*/ 189 w 360"/>
              <a:gd name="T7" fmla="*/ 82 h 1440"/>
              <a:gd name="T8" fmla="*/ 180 w 360"/>
              <a:gd name="T9" fmla="*/ 120 h 1440"/>
              <a:gd name="T10" fmla="*/ 180 w 360"/>
              <a:gd name="T11" fmla="*/ 600 h 1440"/>
              <a:gd name="T12" fmla="*/ 179 w 360"/>
              <a:gd name="T13" fmla="*/ 609 h 1440"/>
              <a:gd name="T14" fmla="*/ 145 w 360"/>
              <a:gd name="T15" fmla="*/ 671 h 1440"/>
              <a:gd name="T16" fmla="*/ 82 w 360"/>
              <a:gd name="T17" fmla="*/ 706 h 1440"/>
              <a:gd name="T18" fmla="*/ 14 w 360"/>
              <a:gd name="T19" fmla="*/ 719 h 1440"/>
              <a:gd name="T20" fmla="*/ 0 w 360"/>
              <a:gd name="T21" fmla="*/ 720 h 1440"/>
              <a:gd name="T22" fmla="*/ 14 w 360"/>
              <a:gd name="T23" fmla="*/ 720 h 1440"/>
              <a:gd name="T24" fmla="*/ 82 w 360"/>
              <a:gd name="T25" fmla="*/ 733 h 1440"/>
              <a:gd name="T26" fmla="*/ 136 w 360"/>
              <a:gd name="T27" fmla="*/ 762 h 1440"/>
              <a:gd name="T28" fmla="*/ 174 w 360"/>
              <a:gd name="T29" fmla="*/ 811 h 1440"/>
              <a:gd name="T30" fmla="*/ 180 w 360"/>
              <a:gd name="T31" fmla="*/ 1320 h 1440"/>
              <a:gd name="T32" fmla="*/ 180 w 360"/>
              <a:gd name="T33" fmla="*/ 1329 h 1440"/>
              <a:gd name="T34" fmla="*/ 214 w 360"/>
              <a:gd name="T35" fmla="*/ 1391 h 1440"/>
              <a:gd name="T36" fmla="*/ 277 w 360"/>
              <a:gd name="T37" fmla="*/ 1426 h 1440"/>
              <a:gd name="T38" fmla="*/ 345 w 360"/>
              <a:gd name="T39" fmla="*/ 1439 h 1440"/>
              <a:gd name="T40" fmla="*/ 360 w 360"/>
              <a:gd name="T41" fmla="*/ 144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0" h="1440">
                <a:moveTo>
                  <a:pt x="360" y="0"/>
                </a:moveTo>
                <a:lnTo>
                  <a:pt x="289" y="9"/>
                </a:lnTo>
                <a:lnTo>
                  <a:pt x="232" y="35"/>
                </a:lnTo>
                <a:lnTo>
                  <a:pt x="189" y="82"/>
                </a:lnTo>
                <a:lnTo>
                  <a:pt x="180" y="120"/>
                </a:lnTo>
                <a:lnTo>
                  <a:pt x="180" y="600"/>
                </a:lnTo>
                <a:lnTo>
                  <a:pt x="179" y="609"/>
                </a:lnTo>
                <a:lnTo>
                  <a:pt x="145" y="671"/>
                </a:lnTo>
                <a:lnTo>
                  <a:pt x="82" y="706"/>
                </a:lnTo>
                <a:lnTo>
                  <a:pt x="14" y="719"/>
                </a:lnTo>
                <a:lnTo>
                  <a:pt x="0" y="720"/>
                </a:lnTo>
                <a:lnTo>
                  <a:pt x="14" y="720"/>
                </a:lnTo>
                <a:lnTo>
                  <a:pt x="82" y="733"/>
                </a:lnTo>
                <a:lnTo>
                  <a:pt x="136" y="762"/>
                </a:lnTo>
                <a:lnTo>
                  <a:pt x="174" y="811"/>
                </a:lnTo>
                <a:lnTo>
                  <a:pt x="180" y="1320"/>
                </a:lnTo>
                <a:lnTo>
                  <a:pt x="180" y="1329"/>
                </a:lnTo>
                <a:lnTo>
                  <a:pt x="214" y="1391"/>
                </a:lnTo>
                <a:lnTo>
                  <a:pt x="277" y="1426"/>
                </a:lnTo>
                <a:lnTo>
                  <a:pt x="345" y="1439"/>
                </a:lnTo>
                <a:lnTo>
                  <a:pt x="360" y="1440"/>
                </a:lnTo>
              </a:path>
            </a:pathLst>
          </a:custGeom>
          <a:noFill/>
          <a:ln w="19050">
            <a:solidFill>
              <a:srgbClr val="008A8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84175" y="3249712"/>
            <a:ext cx="8148638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zh-CN" altLang="en-US" sz="3200" b="1" dirty="0">
                <a:solidFill>
                  <a:srgbClr val="CC0000"/>
                </a:solidFill>
                <a:latin typeface="Times New Roman" pitchFamily="18" charset="0"/>
              </a:rPr>
              <a:t>证明：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情况</a:t>
            </a:r>
            <a:r>
              <a:rPr lang="zh-TW" alt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x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[</a:t>
            </a:r>
            <a:r>
              <a:rPr lang="en-US" altLang="zh-TW" sz="3200" i="1" dirty="0" err="1">
                <a:solidFill>
                  <a:srgbClr val="008A86"/>
                </a:solidFill>
                <a:latin typeface="Times New Roman" pitchFamily="18" charset="0"/>
              </a:rPr>
              <a:t>i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] =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y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[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j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]</a:t>
            </a:r>
            <a:endParaRPr lang="en-US" altLang="zh-TW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" name="Freeform 27"/>
          <p:cNvSpPr>
            <a:spLocks/>
          </p:cNvSpPr>
          <p:nvPr/>
        </p:nvSpPr>
        <p:spPr bwMode="auto">
          <a:xfrm>
            <a:off x="5167313" y="4740374"/>
            <a:ext cx="992187" cy="609600"/>
          </a:xfrm>
          <a:custGeom>
            <a:avLst/>
            <a:gdLst>
              <a:gd name="T0" fmla="*/ 1561 w 1563"/>
              <a:gd name="T1" fmla="*/ 241 h 961"/>
              <a:gd name="T2" fmla="*/ 1538 w 1563"/>
              <a:gd name="T3" fmla="*/ 337 h 961"/>
              <a:gd name="T4" fmla="*/ 1498 w 1563"/>
              <a:gd name="T5" fmla="*/ 433 h 961"/>
              <a:gd name="T6" fmla="*/ 1475 w 1563"/>
              <a:gd name="T7" fmla="*/ 480 h 961"/>
              <a:gd name="T8" fmla="*/ 1452 w 1563"/>
              <a:gd name="T9" fmla="*/ 528 h 961"/>
              <a:gd name="T10" fmla="*/ 1412 w 1563"/>
              <a:gd name="T11" fmla="*/ 624 h 961"/>
              <a:gd name="T12" fmla="*/ 1389 w 1563"/>
              <a:gd name="T13" fmla="*/ 720 h 961"/>
              <a:gd name="T14" fmla="*/ 1387 w 1563"/>
              <a:gd name="T15" fmla="*/ 768 h 961"/>
              <a:gd name="T16" fmla="*/ 1393 w 1563"/>
              <a:gd name="T17" fmla="*/ 816 h 961"/>
              <a:gd name="T18" fmla="*/ 1409 w 1563"/>
              <a:gd name="T19" fmla="*/ 864 h 961"/>
              <a:gd name="T20" fmla="*/ 1436 w 1563"/>
              <a:gd name="T21" fmla="*/ 912 h 961"/>
              <a:gd name="T22" fmla="*/ 1475 w 1563"/>
              <a:gd name="T23" fmla="*/ 960 h 961"/>
              <a:gd name="T24" fmla="*/ 88 w 1563"/>
              <a:gd name="T25" fmla="*/ 961 h 961"/>
              <a:gd name="T26" fmla="*/ 49 w 1563"/>
              <a:gd name="T27" fmla="*/ 912 h 961"/>
              <a:gd name="T28" fmla="*/ 22 w 1563"/>
              <a:gd name="T29" fmla="*/ 864 h 961"/>
              <a:gd name="T30" fmla="*/ 6 w 1563"/>
              <a:gd name="T31" fmla="*/ 816 h 961"/>
              <a:gd name="T32" fmla="*/ 0 w 1563"/>
              <a:gd name="T33" fmla="*/ 768 h 961"/>
              <a:gd name="T34" fmla="*/ 2 w 1563"/>
              <a:gd name="T35" fmla="*/ 720 h 961"/>
              <a:gd name="T36" fmla="*/ 25 w 1563"/>
              <a:gd name="T37" fmla="*/ 624 h 961"/>
              <a:gd name="T38" fmla="*/ 65 w 1563"/>
              <a:gd name="T39" fmla="*/ 528 h 961"/>
              <a:gd name="T40" fmla="*/ 88 w 1563"/>
              <a:gd name="T41" fmla="*/ 480 h 961"/>
              <a:gd name="T42" fmla="*/ 111 w 1563"/>
              <a:gd name="T43" fmla="*/ 433 h 961"/>
              <a:gd name="T44" fmla="*/ 151 w 1563"/>
              <a:gd name="T45" fmla="*/ 337 h 961"/>
              <a:gd name="T46" fmla="*/ 174 w 1563"/>
              <a:gd name="T47" fmla="*/ 241 h 961"/>
              <a:gd name="T48" fmla="*/ 176 w 1563"/>
              <a:gd name="T49" fmla="*/ 193 h 961"/>
              <a:gd name="T50" fmla="*/ 170 w 1563"/>
              <a:gd name="T51" fmla="*/ 145 h 961"/>
              <a:gd name="T52" fmla="*/ 154 w 1563"/>
              <a:gd name="T53" fmla="*/ 97 h 961"/>
              <a:gd name="T54" fmla="*/ 127 w 1563"/>
              <a:gd name="T55" fmla="*/ 49 h 961"/>
              <a:gd name="T56" fmla="*/ 88 w 1563"/>
              <a:gd name="T57" fmla="*/ 1 h 961"/>
              <a:gd name="T58" fmla="*/ 1475 w 1563"/>
              <a:gd name="T59" fmla="*/ 0 h 961"/>
              <a:gd name="T60" fmla="*/ 1514 w 1563"/>
              <a:gd name="T61" fmla="*/ 49 h 961"/>
              <a:gd name="T62" fmla="*/ 1541 w 1563"/>
              <a:gd name="T63" fmla="*/ 97 h 961"/>
              <a:gd name="T64" fmla="*/ 1557 w 1563"/>
              <a:gd name="T65" fmla="*/ 145 h 961"/>
              <a:gd name="T66" fmla="*/ 1563 w 1563"/>
              <a:gd name="T67" fmla="*/ 193 h 961"/>
              <a:gd name="T68" fmla="*/ 1561 w 1563"/>
              <a:gd name="T69" fmla="*/ 24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63" h="961">
                <a:moveTo>
                  <a:pt x="1561" y="241"/>
                </a:moveTo>
                <a:lnTo>
                  <a:pt x="1538" y="337"/>
                </a:lnTo>
                <a:lnTo>
                  <a:pt x="1498" y="433"/>
                </a:lnTo>
                <a:lnTo>
                  <a:pt x="1475" y="480"/>
                </a:lnTo>
                <a:lnTo>
                  <a:pt x="1452" y="528"/>
                </a:lnTo>
                <a:lnTo>
                  <a:pt x="1412" y="624"/>
                </a:lnTo>
                <a:lnTo>
                  <a:pt x="1389" y="720"/>
                </a:lnTo>
                <a:lnTo>
                  <a:pt x="1387" y="768"/>
                </a:lnTo>
                <a:lnTo>
                  <a:pt x="1393" y="816"/>
                </a:lnTo>
                <a:lnTo>
                  <a:pt x="1409" y="864"/>
                </a:lnTo>
                <a:lnTo>
                  <a:pt x="1436" y="912"/>
                </a:lnTo>
                <a:lnTo>
                  <a:pt x="1475" y="960"/>
                </a:lnTo>
                <a:lnTo>
                  <a:pt x="88" y="961"/>
                </a:lnTo>
                <a:lnTo>
                  <a:pt x="49" y="912"/>
                </a:lnTo>
                <a:lnTo>
                  <a:pt x="22" y="864"/>
                </a:lnTo>
                <a:lnTo>
                  <a:pt x="6" y="816"/>
                </a:lnTo>
                <a:lnTo>
                  <a:pt x="0" y="768"/>
                </a:lnTo>
                <a:lnTo>
                  <a:pt x="2" y="720"/>
                </a:lnTo>
                <a:lnTo>
                  <a:pt x="25" y="624"/>
                </a:lnTo>
                <a:lnTo>
                  <a:pt x="65" y="528"/>
                </a:lnTo>
                <a:lnTo>
                  <a:pt x="88" y="480"/>
                </a:lnTo>
                <a:lnTo>
                  <a:pt x="111" y="433"/>
                </a:lnTo>
                <a:lnTo>
                  <a:pt x="151" y="337"/>
                </a:lnTo>
                <a:lnTo>
                  <a:pt x="174" y="241"/>
                </a:lnTo>
                <a:lnTo>
                  <a:pt x="176" y="193"/>
                </a:lnTo>
                <a:lnTo>
                  <a:pt x="170" y="145"/>
                </a:lnTo>
                <a:lnTo>
                  <a:pt x="154" y="97"/>
                </a:lnTo>
                <a:lnTo>
                  <a:pt x="127" y="49"/>
                </a:lnTo>
                <a:lnTo>
                  <a:pt x="88" y="1"/>
                </a:lnTo>
                <a:lnTo>
                  <a:pt x="1475" y="0"/>
                </a:lnTo>
                <a:lnTo>
                  <a:pt x="1514" y="49"/>
                </a:lnTo>
                <a:lnTo>
                  <a:pt x="1541" y="97"/>
                </a:lnTo>
                <a:lnTo>
                  <a:pt x="1557" y="145"/>
                </a:lnTo>
                <a:lnTo>
                  <a:pt x="1563" y="193"/>
                </a:lnTo>
                <a:lnTo>
                  <a:pt x="1561" y="2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4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3973612"/>
            <a:ext cx="6313488" cy="147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 Box 34"/>
          <p:cNvSpPr txBox="1">
            <a:spLocks noChangeArrowheads="1"/>
          </p:cNvSpPr>
          <p:nvPr/>
        </p:nvSpPr>
        <p:spPr bwMode="auto">
          <a:xfrm>
            <a:off x="1146175" y="3965674"/>
            <a:ext cx="293688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i="1">
                <a:solidFill>
                  <a:srgbClr val="008A86"/>
                </a:solidFill>
                <a:latin typeface="Times New Roman" pitchFamily="18" charset="0"/>
              </a:rPr>
              <a:t>x</a:t>
            </a:r>
            <a:r>
              <a:rPr lang="en-US" altLang="zh-TW" sz="3200">
                <a:solidFill>
                  <a:srgbClr val="008A86"/>
                </a:solidFill>
                <a:latin typeface="Times New Roman" pitchFamily="18" charset="0"/>
              </a:rPr>
              <a:t>:</a:t>
            </a:r>
            <a:endParaRPr lang="en-US" altLang="zh-TW" sz="320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altLang="zh-TW" sz="100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altLang="zh-TW" sz="140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i="1">
                <a:solidFill>
                  <a:srgbClr val="008A86"/>
                </a:solidFill>
                <a:latin typeface="Times New Roman" pitchFamily="18" charset="0"/>
              </a:rPr>
              <a:t>y</a:t>
            </a:r>
            <a:r>
              <a:rPr lang="en-US" altLang="zh-TW" sz="3200">
                <a:solidFill>
                  <a:srgbClr val="008A86"/>
                </a:solidFill>
                <a:latin typeface="Times New Roman" pitchFamily="18" charset="0"/>
              </a:rPr>
              <a:t>:</a:t>
            </a:r>
            <a:endParaRPr lang="en-US" altLang="zh-TW"/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1546225" y="3679924"/>
            <a:ext cx="612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1     2	                      </a:t>
            </a:r>
            <a:r>
              <a:rPr lang="en-US" altLang="zh-TW" i="1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/>
              <a:t>                                                       </a:t>
            </a:r>
            <a:r>
              <a:rPr lang="en-US" altLang="zh-TW" i="1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17" name="Text Box 37"/>
          <p:cNvSpPr txBox="1">
            <a:spLocks noChangeArrowheads="1"/>
          </p:cNvSpPr>
          <p:nvPr/>
        </p:nvSpPr>
        <p:spPr bwMode="auto">
          <a:xfrm>
            <a:off x="1692275" y="4549874"/>
            <a:ext cx="2447925" cy="254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000">
                <a:solidFill>
                  <a:srgbClr val="008A86"/>
                </a:solidFill>
                <a:latin typeface="Times New Roman" pitchFamily="18" charset="0"/>
              </a:rPr>
              <a:t>1     2                         =   	</a:t>
            </a:r>
          </a:p>
        </p:txBody>
      </p:sp>
      <p:sp>
        <p:nvSpPr>
          <p:cNvPr id="18" name="Rectangle 39"/>
          <p:cNvSpPr>
            <a:spLocks noChangeArrowheads="1"/>
          </p:cNvSpPr>
          <p:nvPr/>
        </p:nvSpPr>
        <p:spPr bwMode="auto">
          <a:xfrm>
            <a:off x="4572000" y="4441924"/>
            <a:ext cx="2376488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000" i="1">
                <a:solidFill>
                  <a:srgbClr val="008A86"/>
                </a:solidFill>
                <a:latin typeface="Times New Roman" pitchFamily="18" charset="0"/>
                <a:ea typeface="標楷體" pitchFamily="65" charset="-120"/>
              </a:rPr>
              <a:t>j	              n</a:t>
            </a:r>
          </a:p>
        </p:txBody>
      </p:sp>
    </p:spTree>
    <p:extLst>
      <p:ext uri="{BB962C8B-B14F-4D97-AF65-F5344CB8AC3E}">
        <p14:creationId xmlns:p14="http://schemas.microsoft.com/office/powerpoint/2010/main" val="150307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最长公共子序列</a:t>
            </a:r>
            <a:r>
              <a:rPr lang="en-US" altLang="zh-CN" dirty="0"/>
              <a:t>-</a:t>
            </a:r>
            <a:r>
              <a:rPr lang="zh-CN" altLang="en-US" dirty="0"/>
              <a:t>递归公式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62C4E31-0E31-4053-AF3E-87A8D3EE55BF}" type="datetime1">
              <a:rPr lang="en-US" altLang="zh-CN" smtClean="0"/>
              <a:t>12/7/2020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84175" y="894504"/>
            <a:ext cx="1682750" cy="1316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zh-CN" altLang="en-US" sz="3200" b="1" dirty="0">
                <a:solidFill>
                  <a:srgbClr val="CC0000"/>
                </a:solidFill>
                <a:latin typeface="Times New Roman" pitchFamily="18" charset="0"/>
              </a:rPr>
              <a:t>定理</a:t>
            </a: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/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c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[</a:t>
            </a:r>
            <a:r>
              <a:rPr lang="en-US" altLang="zh-TW" sz="3200" i="1" dirty="0" err="1">
                <a:solidFill>
                  <a:srgbClr val="008A86"/>
                </a:solidFill>
                <a:latin typeface="Times New Roman" pitchFamily="18" charset="0"/>
              </a:rPr>
              <a:t>i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,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j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] =</a:t>
            </a:r>
            <a:endParaRPr lang="en-US" altLang="zh-TW" dirty="0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381250" y="1033884"/>
            <a:ext cx="6124575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c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[</a:t>
            </a:r>
            <a:r>
              <a:rPr lang="en-US" altLang="zh-TW" sz="3200" i="1" dirty="0" err="1">
                <a:solidFill>
                  <a:srgbClr val="008A86"/>
                </a:solidFill>
                <a:latin typeface="Times New Roman" pitchFamily="18" charset="0"/>
              </a:rPr>
              <a:t>i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–1,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j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–1] + 1	     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如果</a:t>
            </a:r>
            <a:r>
              <a:rPr lang="zh-TW" alt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x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[</a:t>
            </a:r>
            <a:r>
              <a:rPr lang="en-US" altLang="zh-TW" sz="3200" i="1" dirty="0" err="1">
                <a:solidFill>
                  <a:srgbClr val="008A86"/>
                </a:solidFill>
                <a:latin typeface="Times New Roman" pitchFamily="18" charset="0"/>
              </a:rPr>
              <a:t>i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] =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y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[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j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]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max</a:t>
            </a:r>
            <a:r>
              <a:rPr lang="en-US" altLang="zh-TW" sz="4000" dirty="0">
                <a:solidFill>
                  <a:srgbClr val="008A86"/>
                </a:solidFill>
                <a:latin typeface="Times New Roman" pitchFamily="18" charset="0"/>
              </a:rPr>
              <a:t>{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c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[</a:t>
            </a:r>
            <a:r>
              <a:rPr lang="en-US" altLang="zh-TW" sz="3200" i="1" dirty="0" err="1">
                <a:solidFill>
                  <a:srgbClr val="008A86"/>
                </a:solidFill>
                <a:latin typeface="Times New Roman" pitchFamily="18" charset="0"/>
              </a:rPr>
              <a:t>i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–1,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j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],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c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[</a:t>
            </a:r>
            <a:r>
              <a:rPr lang="en-US" altLang="zh-TW" sz="3200" i="1" dirty="0" err="1">
                <a:solidFill>
                  <a:srgbClr val="008A86"/>
                </a:solidFill>
                <a:latin typeface="Times New Roman" pitchFamily="18" charset="0"/>
              </a:rPr>
              <a:t>i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,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j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–1]</a:t>
            </a:r>
            <a:r>
              <a:rPr lang="en-US" altLang="zh-TW" sz="4000" dirty="0">
                <a:solidFill>
                  <a:srgbClr val="008A86"/>
                </a:solidFill>
                <a:latin typeface="Times New Roman" pitchFamily="18" charset="0"/>
              </a:rPr>
              <a:t>} 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其他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US" altLang="zh-TW" dirty="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2111375" y="1197397"/>
            <a:ext cx="228600" cy="914400"/>
          </a:xfrm>
          <a:custGeom>
            <a:avLst/>
            <a:gdLst>
              <a:gd name="T0" fmla="*/ 360 w 360"/>
              <a:gd name="T1" fmla="*/ 0 h 1440"/>
              <a:gd name="T2" fmla="*/ 289 w 360"/>
              <a:gd name="T3" fmla="*/ 9 h 1440"/>
              <a:gd name="T4" fmla="*/ 232 w 360"/>
              <a:gd name="T5" fmla="*/ 35 h 1440"/>
              <a:gd name="T6" fmla="*/ 189 w 360"/>
              <a:gd name="T7" fmla="*/ 82 h 1440"/>
              <a:gd name="T8" fmla="*/ 180 w 360"/>
              <a:gd name="T9" fmla="*/ 120 h 1440"/>
              <a:gd name="T10" fmla="*/ 180 w 360"/>
              <a:gd name="T11" fmla="*/ 600 h 1440"/>
              <a:gd name="T12" fmla="*/ 179 w 360"/>
              <a:gd name="T13" fmla="*/ 609 h 1440"/>
              <a:gd name="T14" fmla="*/ 145 w 360"/>
              <a:gd name="T15" fmla="*/ 671 h 1440"/>
              <a:gd name="T16" fmla="*/ 82 w 360"/>
              <a:gd name="T17" fmla="*/ 706 h 1440"/>
              <a:gd name="T18" fmla="*/ 14 w 360"/>
              <a:gd name="T19" fmla="*/ 719 h 1440"/>
              <a:gd name="T20" fmla="*/ 0 w 360"/>
              <a:gd name="T21" fmla="*/ 720 h 1440"/>
              <a:gd name="T22" fmla="*/ 14 w 360"/>
              <a:gd name="T23" fmla="*/ 720 h 1440"/>
              <a:gd name="T24" fmla="*/ 82 w 360"/>
              <a:gd name="T25" fmla="*/ 733 h 1440"/>
              <a:gd name="T26" fmla="*/ 136 w 360"/>
              <a:gd name="T27" fmla="*/ 762 h 1440"/>
              <a:gd name="T28" fmla="*/ 174 w 360"/>
              <a:gd name="T29" fmla="*/ 811 h 1440"/>
              <a:gd name="T30" fmla="*/ 180 w 360"/>
              <a:gd name="T31" fmla="*/ 1320 h 1440"/>
              <a:gd name="T32" fmla="*/ 180 w 360"/>
              <a:gd name="T33" fmla="*/ 1329 h 1440"/>
              <a:gd name="T34" fmla="*/ 214 w 360"/>
              <a:gd name="T35" fmla="*/ 1391 h 1440"/>
              <a:gd name="T36" fmla="*/ 277 w 360"/>
              <a:gd name="T37" fmla="*/ 1426 h 1440"/>
              <a:gd name="T38" fmla="*/ 345 w 360"/>
              <a:gd name="T39" fmla="*/ 1439 h 1440"/>
              <a:gd name="T40" fmla="*/ 360 w 360"/>
              <a:gd name="T41" fmla="*/ 144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0" h="1440">
                <a:moveTo>
                  <a:pt x="360" y="0"/>
                </a:moveTo>
                <a:lnTo>
                  <a:pt x="289" y="9"/>
                </a:lnTo>
                <a:lnTo>
                  <a:pt x="232" y="35"/>
                </a:lnTo>
                <a:lnTo>
                  <a:pt x="189" y="82"/>
                </a:lnTo>
                <a:lnTo>
                  <a:pt x="180" y="120"/>
                </a:lnTo>
                <a:lnTo>
                  <a:pt x="180" y="600"/>
                </a:lnTo>
                <a:lnTo>
                  <a:pt x="179" y="609"/>
                </a:lnTo>
                <a:lnTo>
                  <a:pt x="145" y="671"/>
                </a:lnTo>
                <a:lnTo>
                  <a:pt x="82" y="706"/>
                </a:lnTo>
                <a:lnTo>
                  <a:pt x="14" y="719"/>
                </a:lnTo>
                <a:lnTo>
                  <a:pt x="0" y="720"/>
                </a:lnTo>
                <a:lnTo>
                  <a:pt x="14" y="720"/>
                </a:lnTo>
                <a:lnTo>
                  <a:pt x="82" y="733"/>
                </a:lnTo>
                <a:lnTo>
                  <a:pt x="136" y="762"/>
                </a:lnTo>
                <a:lnTo>
                  <a:pt x="174" y="811"/>
                </a:lnTo>
                <a:lnTo>
                  <a:pt x="180" y="1320"/>
                </a:lnTo>
                <a:lnTo>
                  <a:pt x="180" y="1329"/>
                </a:lnTo>
                <a:lnTo>
                  <a:pt x="214" y="1391"/>
                </a:lnTo>
                <a:lnTo>
                  <a:pt x="277" y="1426"/>
                </a:lnTo>
                <a:lnTo>
                  <a:pt x="345" y="1439"/>
                </a:lnTo>
                <a:lnTo>
                  <a:pt x="360" y="1440"/>
                </a:lnTo>
              </a:path>
            </a:pathLst>
          </a:custGeom>
          <a:noFill/>
          <a:ln w="19050">
            <a:solidFill>
              <a:srgbClr val="008A8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84175" y="2193481"/>
            <a:ext cx="8148638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zh-CN" altLang="en-US" sz="3200" b="1" dirty="0">
                <a:solidFill>
                  <a:srgbClr val="CC0000"/>
                </a:solidFill>
                <a:latin typeface="Times New Roman" pitchFamily="18" charset="0"/>
              </a:rPr>
              <a:t>证明：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情况</a:t>
            </a:r>
            <a:r>
              <a:rPr lang="zh-TW" alt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x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[</a:t>
            </a:r>
            <a:r>
              <a:rPr lang="en-US" altLang="zh-TW" sz="3200" i="1" dirty="0" err="1">
                <a:solidFill>
                  <a:srgbClr val="008A86"/>
                </a:solidFill>
                <a:latin typeface="Times New Roman" pitchFamily="18" charset="0"/>
              </a:rPr>
              <a:t>i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] =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y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[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j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]</a:t>
            </a:r>
            <a:endParaRPr lang="en-US" altLang="zh-TW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" name="Freeform 27"/>
          <p:cNvSpPr>
            <a:spLocks/>
          </p:cNvSpPr>
          <p:nvPr/>
        </p:nvSpPr>
        <p:spPr bwMode="auto">
          <a:xfrm>
            <a:off x="5167313" y="3684143"/>
            <a:ext cx="992187" cy="609600"/>
          </a:xfrm>
          <a:custGeom>
            <a:avLst/>
            <a:gdLst>
              <a:gd name="T0" fmla="*/ 1561 w 1563"/>
              <a:gd name="T1" fmla="*/ 241 h 961"/>
              <a:gd name="T2" fmla="*/ 1538 w 1563"/>
              <a:gd name="T3" fmla="*/ 337 h 961"/>
              <a:gd name="T4" fmla="*/ 1498 w 1563"/>
              <a:gd name="T5" fmla="*/ 433 h 961"/>
              <a:gd name="T6" fmla="*/ 1475 w 1563"/>
              <a:gd name="T7" fmla="*/ 480 h 961"/>
              <a:gd name="T8" fmla="*/ 1452 w 1563"/>
              <a:gd name="T9" fmla="*/ 528 h 961"/>
              <a:gd name="T10" fmla="*/ 1412 w 1563"/>
              <a:gd name="T11" fmla="*/ 624 h 961"/>
              <a:gd name="T12" fmla="*/ 1389 w 1563"/>
              <a:gd name="T13" fmla="*/ 720 h 961"/>
              <a:gd name="T14" fmla="*/ 1387 w 1563"/>
              <a:gd name="T15" fmla="*/ 768 h 961"/>
              <a:gd name="T16" fmla="*/ 1393 w 1563"/>
              <a:gd name="T17" fmla="*/ 816 h 961"/>
              <a:gd name="T18" fmla="*/ 1409 w 1563"/>
              <a:gd name="T19" fmla="*/ 864 h 961"/>
              <a:gd name="T20" fmla="*/ 1436 w 1563"/>
              <a:gd name="T21" fmla="*/ 912 h 961"/>
              <a:gd name="T22" fmla="*/ 1475 w 1563"/>
              <a:gd name="T23" fmla="*/ 960 h 961"/>
              <a:gd name="T24" fmla="*/ 88 w 1563"/>
              <a:gd name="T25" fmla="*/ 961 h 961"/>
              <a:gd name="T26" fmla="*/ 49 w 1563"/>
              <a:gd name="T27" fmla="*/ 912 h 961"/>
              <a:gd name="T28" fmla="*/ 22 w 1563"/>
              <a:gd name="T29" fmla="*/ 864 h 961"/>
              <a:gd name="T30" fmla="*/ 6 w 1563"/>
              <a:gd name="T31" fmla="*/ 816 h 961"/>
              <a:gd name="T32" fmla="*/ 0 w 1563"/>
              <a:gd name="T33" fmla="*/ 768 h 961"/>
              <a:gd name="T34" fmla="*/ 2 w 1563"/>
              <a:gd name="T35" fmla="*/ 720 h 961"/>
              <a:gd name="T36" fmla="*/ 25 w 1563"/>
              <a:gd name="T37" fmla="*/ 624 h 961"/>
              <a:gd name="T38" fmla="*/ 65 w 1563"/>
              <a:gd name="T39" fmla="*/ 528 h 961"/>
              <a:gd name="T40" fmla="*/ 88 w 1563"/>
              <a:gd name="T41" fmla="*/ 480 h 961"/>
              <a:gd name="T42" fmla="*/ 111 w 1563"/>
              <a:gd name="T43" fmla="*/ 433 h 961"/>
              <a:gd name="T44" fmla="*/ 151 w 1563"/>
              <a:gd name="T45" fmla="*/ 337 h 961"/>
              <a:gd name="T46" fmla="*/ 174 w 1563"/>
              <a:gd name="T47" fmla="*/ 241 h 961"/>
              <a:gd name="T48" fmla="*/ 176 w 1563"/>
              <a:gd name="T49" fmla="*/ 193 h 961"/>
              <a:gd name="T50" fmla="*/ 170 w 1563"/>
              <a:gd name="T51" fmla="*/ 145 h 961"/>
              <a:gd name="T52" fmla="*/ 154 w 1563"/>
              <a:gd name="T53" fmla="*/ 97 h 961"/>
              <a:gd name="T54" fmla="*/ 127 w 1563"/>
              <a:gd name="T55" fmla="*/ 49 h 961"/>
              <a:gd name="T56" fmla="*/ 88 w 1563"/>
              <a:gd name="T57" fmla="*/ 1 h 961"/>
              <a:gd name="T58" fmla="*/ 1475 w 1563"/>
              <a:gd name="T59" fmla="*/ 0 h 961"/>
              <a:gd name="T60" fmla="*/ 1514 w 1563"/>
              <a:gd name="T61" fmla="*/ 49 h 961"/>
              <a:gd name="T62" fmla="*/ 1541 w 1563"/>
              <a:gd name="T63" fmla="*/ 97 h 961"/>
              <a:gd name="T64" fmla="*/ 1557 w 1563"/>
              <a:gd name="T65" fmla="*/ 145 h 961"/>
              <a:gd name="T66" fmla="*/ 1563 w 1563"/>
              <a:gd name="T67" fmla="*/ 193 h 961"/>
              <a:gd name="T68" fmla="*/ 1561 w 1563"/>
              <a:gd name="T69" fmla="*/ 24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63" h="961">
                <a:moveTo>
                  <a:pt x="1561" y="241"/>
                </a:moveTo>
                <a:lnTo>
                  <a:pt x="1538" y="337"/>
                </a:lnTo>
                <a:lnTo>
                  <a:pt x="1498" y="433"/>
                </a:lnTo>
                <a:lnTo>
                  <a:pt x="1475" y="480"/>
                </a:lnTo>
                <a:lnTo>
                  <a:pt x="1452" y="528"/>
                </a:lnTo>
                <a:lnTo>
                  <a:pt x="1412" y="624"/>
                </a:lnTo>
                <a:lnTo>
                  <a:pt x="1389" y="720"/>
                </a:lnTo>
                <a:lnTo>
                  <a:pt x="1387" y="768"/>
                </a:lnTo>
                <a:lnTo>
                  <a:pt x="1393" y="816"/>
                </a:lnTo>
                <a:lnTo>
                  <a:pt x="1409" y="864"/>
                </a:lnTo>
                <a:lnTo>
                  <a:pt x="1436" y="912"/>
                </a:lnTo>
                <a:lnTo>
                  <a:pt x="1475" y="960"/>
                </a:lnTo>
                <a:lnTo>
                  <a:pt x="88" y="961"/>
                </a:lnTo>
                <a:lnTo>
                  <a:pt x="49" y="912"/>
                </a:lnTo>
                <a:lnTo>
                  <a:pt x="22" y="864"/>
                </a:lnTo>
                <a:lnTo>
                  <a:pt x="6" y="816"/>
                </a:lnTo>
                <a:lnTo>
                  <a:pt x="0" y="768"/>
                </a:lnTo>
                <a:lnTo>
                  <a:pt x="2" y="720"/>
                </a:lnTo>
                <a:lnTo>
                  <a:pt x="25" y="624"/>
                </a:lnTo>
                <a:lnTo>
                  <a:pt x="65" y="528"/>
                </a:lnTo>
                <a:lnTo>
                  <a:pt x="88" y="480"/>
                </a:lnTo>
                <a:lnTo>
                  <a:pt x="111" y="433"/>
                </a:lnTo>
                <a:lnTo>
                  <a:pt x="151" y="337"/>
                </a:lnTo>
                <a:lnTo>
                  <a:pt x="174" y="241"/>
                </a:lnTo>
                <a:lnTo>
                  <a:pt x="176" y="193"/>
                </a:lnTo>
                <a:lnTo>
                  <a:pt x="170" y="145"/>
                </a:lnTo>
                <a:lnTo>
                  <a:pt x="154" y="97"/>
                </a:lnTo>
                <a:lnTo>
                  <a:pt x="127" y="49"/>
                </a:lnTo>
                <a:lnTo>
                  <a:pt x="88" y="1"/>
                </a:lnTo>
                <a:lnTo>
                  <a:pt x="1475" y="0"/>
                </a:lnTo>
                <a:lnTo>
                  <a:pt x="1514" y="49"/>
                </a:lnTo>
                <a:lnTo>
                  <a:pt x="1541" y="97"/>
                </a:lnTo>
                <a:lnTo>
                  <a:pt x="1557" y="145"/>
                </a:lnTo>
                <a:lnTo>
                  <a:pt x="1563" y="193"/>
                </a:lnTo>
                <a:lnTo>
                  <a:pt x="1561" y="2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4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2917381"/>
            <a:ext cx="6313488" cy="147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 Box 34"/>
          <p:cNvSpPr txBox="1">
            <a:spLocks noChangeArrowheads="1"/>
          </p:cNvSpPr>
          <p:nvPr/>
        </p:nvSpPr>
        <p:spPr bwMode="auto">
          <a:xfrm>
            <a:off x="1146175" y="2909443"/>
            <a:ext cx="293688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i="1">
                <a:solidFill>
                  <a:srgbClr val="008A86"/>
                </a:solidFill>
                <a:latin typeface="Times New Roman" pitchFamily="18" charset="0"/>
              </a:rPr>
              <a:t>x</a:t>
            </a:r>
            <a:r>
              <a:rPr lang="en-US" altLang="zh-TW" sz="3200">
                <a:solidFill>
                  <a:srgbClr val="008A86"/>
                </a:solidFill>
                <a:latin typeface="Times New Roman" pitchFamily="18" charset="0"/>
              </a:rPr>
              <a:t>:</a:t>
            </a:r>
            <a:endParaRPr lang="en-US" altLang="zh-TW" sz="320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altLang="zh-TW" sz="100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altLang="zh-TW" sz="140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i="1">
                <a:solidFill>
                  <a:srgbClr val="008A86"/>
                </a:solidFill>
                <a:latin typeface="Times New Roman" pitchFamily="18" charset="0"/>
              </a:rPr>
              <a:t>y</a:t>
            </a:r>
            <a:r>
              <a:rPr lang="en-US" altLang="zh-TW" sz="3200">
                <a:solidFill>
                  <a:srgbClr val="008A86"/>
                </a:solidFill>
                <a:latin typeface="Times New Roman" pitchFamily="18" charset="0"/>
              </a:rPr>
              <a:t>:</a:t>
            </a:r>
            <a:endParaRPr lang="en-US" altLang="zh-TW"/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1546225" y="2623693"/>
            <a:ext cx="612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1     2	                      </a:t>
            </a:r>
            <a:r>
              <a:rPr lang="en-US" altLang="zh-TW" i="1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/>
              <a:t>                                                       </a:t>
            </a:r>
            <a:r>
              <a:rPr lang="en-US" altLang="zh-TW" i="1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17" name="Text Box 37"/>
          <p:cNvSpPr txBox="1">
            <a:spLocks noChangeArrowheads="1"/>
          </p:cNvSpPr>
          <p:nvPr/>
        </p:nvSpPr>
        <p:spPr bwMode="auto">
          <a:xfrm>
            <a:off x="1692275" y="3493643"/>
            <a:ext cx="2447925" cy="254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000">
                <a:solidFill>
                  <a:srgbClr val="008A86"/>
                </a:solidFill>
                <a:latin typeface="Times New Roman" pitchFamily="18" charset="0"/>
              </a:rPr>
              <a:t>1     2                         =   	</a:t>
            </a:r>
          </a:p>
        </p:txBody>
      </p:sp>
      <p:sp>
        <p:nvSpPr>
          <p:cNvPr id="18" name="Rectangle 39"/>
          <p:cNvSpPr>
            <a:spLocks noChangeArrowheads="1"/>
          </p:cNvSpPr>
          <p:nvPr/>
        </p:nvSpPr>
        <p:spPr bwMode="auto">
          <a:xfrm>
            <a:off x="4572000" y="3385693"/>
            <a:ext cx="2376488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000" i="1">
                <a:solidFill>
                  <a:srgbClr val="008A86"/>
                </a:solidFill>
                <a:latin typeface="Times New Roman" pitchFamily="18" charset="0"/>
                <a:ea typeface="標楷體" pitchFamily="65" charset="-120"/>
              </a:rPr>
              <a:t>j	              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9"/>
              <p:cNvSpPr txBox="1">
                <a:spLocks noChangeArrowheads="1"/>
              </p:cNvSpPr>
              <p:nvPr/>
            </p:nvSpPr>
            <p:spPr bwMode="auto">
              <a:xfrm>
                <a:off x="221008" y="4392189"/>
                <a:ext cx="8893175" cy="20621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32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令</a:t>
                </a:r>
                <a:r>
                  <a:rPr lang="zh-TW" altLang="en-US" sz="32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TW" sz="3200" i="1" dirty="0">
                    <a:solidFill>
                      <a:srgbClr val="008A86"/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  <a:cs typeface="Times New Roman" pitchFamily="18" charset="0"/>
                  </a:rPr>
                  <a:t>[1 . . </a:t>
                </a:r>
                <a:r>
                  <a:rPr lang="en-US" altLang="zh-TW" sz="3200" i="1" dirty="0">
                    <a:solidFill>
                      <a:srgbClr val="008A86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  <a:cs typeface="Times New Roman" pitchFamily="18" charset="0"/>
                  </a:rPr>
                  <a:t>]=LCS(</a:t>
                </a:r>
                <a:r>
                  <a:rPr lang="en-US" altLang="zh-TW" sz="3200" i="1" dirty="0">
                    <a:solidFill>
                      <a:srgbClr val="008A86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  <a:cs typeface="Times New Roman" pitchFamily="18" charset="0"/>
                  </a:rPr>
                  <a:t>[1 . . </a:t>
                </a:r>
                <a:r>
                  <a:rPr lang="en-US" altLang="zh-TW" sz="3200" i="1" dirty="0" err="1">
                    <a:solidFill>
                      <a:srgbClr val="008A86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  <a:cs typeface="Times New Roman" pitchFamily="18" charset="0"/>
                  </a:rPr>
                  <a:t>], </a:t>
                </a:r>
                <a:r>
                  <a:rPr lang="en-US" altLang="zh-TW" sz="3200" i="1" dirty="0">
                    <a:solidFill>
                      <a:srgbClr val="008A86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  <a:cs typeface="Times New Roman" pitchFamily="18" charset="0"/>
                  </a:rPr>
                  <a:t>[1 . . </a:t>
                </a:r>
                <a:r>
                  <a:rPr lang="en-US" altLang="zh-TW" sz="3200" i="1" dirty="0">
                    <a:solidFill>
                      <a:srgbClr val="008A86"/>
                    </a:solidFill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  <a:cs typeface="Times New Roman" pitchFamily="18" charset="0"/>
                  </a:rPr>
                  <a:t>])</a:t>
                </a:r>
                <a:r>
                  <a:rPr lang="en-US" altLang="zh-TW" sz="32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此时</a:t>
                </a:r>
                <a:r>
                  <a:rPr lang="zh-TW" altLang="en-US" sz="32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TW" sz="3200" i="1" dirty="0">
                    <a:solidFill>
                      <a:srgbClr val="008A86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  <a:cs typeface="Times New Roman" pitchFamily="18" charset="0"/>
                  </a:rPr>
                  <a:t>[</a:t>
                </a:r>
                <a:r>
                  <a:rPr lang="en-US" altLang="zh-TW" sz="3200" i="1" dirty="0" err="1">
                    <a:solidFill>
                      <a:srgbClr val="008A86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altLang="zh-TW" sz="3200" i="1" dirty="0">
                    <a:solidFill>
                      <a:srgbClr val="008A86"/>
                    </a:solidFill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  <a:cs typeface="Times New Roman" pitchFamily="18" charset="0"/>
                  </a:rPr>
                  <a:t>]</a:t>
                </a:r>
              </a:p>
              <a:p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altLang="zh-TW" sz="3200" i="1" dirty="0">
                    <a:solidFill>
                      <a:srgbClr val="008A86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altLang="zh-TW" sz="32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如果</a:t>
                </a:r>
                <a:r>
                  <a:rPr lang="en-US" altLang="zh-TW" sz="3200" i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[</a:t>
                </a:r>
                <a:r>
                  <a:rPr lang="en-US" altLang="zh-TW" sz="3200" i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]</a:t>
                </a:r>
                <a14:m>
                  <m:oMath xmlns:m="http://schemas.openxmlformats.org/officeDocument/2006/math">
                    <m:r>
                      <a:rPr lang="en-US" altLang="zh-TW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≠</m:t>
                    </m:r>
                  </m:oMath>
                </a14:m>
                <a:r>
                  <a:rPr lang="en-US" altLang="zh-TW" sz="3200" i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[</a:t>
                </a:r>
                <a:r>
                  <a:rPr lang="en-US" altLang="zh-TW" sz="3200" i="1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]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那么</a:t>
                </a:r>
                <a:r>
                  <a:rPr lang="en-US" altLang="zh-TW" sz="32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可以扩展</a:t>
                </a:r>
                <a:r>
                  <a:rPr lang="zh-TW" altLang="en-US" sz="32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TW" sz="3200" i="1" dirty="0">
                    <a:solidFill>
                      <a:srgbClr val="008A86"/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zh-CN" altLang="en-US" sz="32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矛盾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altLang="zh-TW" sz="3200" i="1" dirty="0">
                    <a:solidFill>
                      <a:srgbClr val="008A86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z="3200" dirty="0">
                    <a:solidFill>
                      <a:srgbClr val="008A86"/>
                    </a:solidFill>
                    <a:latin typeface="Times New Roman" pitchFamily="18" charset="0"/>
                    <a:cs typeface="Times New Roman" pitchFamily="18" charset="0"/>
                  </a:rPr>
                  <a:t>；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或者</a:t>
                </a:r>
                <a:r>
                  <a:rPr lang="en-US" altLang="zh-TW" sz="3200" i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[</a:t>
                </a:r>
                <a:r>
                  <a:rPr lang="en-US" altLang="zh-TW" sz="3200" i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] = </a:t>
                </a:r>
                <a:r>
                  <a:rPr lang="en-US" altLang="zh-TW" sz="3200" i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[</a:t>
                </a:r>
                <a:r>
                  <a:rPr lang="en-US" altLang="zh-TW" sz="3200" i="1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], </a:t>
                </a:r>
                <a:r>
                  <a:rPr lang="zh-CN" altLang="en-US" sz="3200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这样</a:t>
                </a:r>
                <a:r>
                  <a:rPr lang="en-US" altLang="zh-TW" sz="3200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zh-CN" altLang="en-US" sz="3200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zh-CN" altLang="en-US" sz="32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只需证</a:t>
                </a:r>
                <a:r>
                  <a:rPr lang="zh-CN" altLang="en-US" sz="3200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）</a:t>
                </a:r>
                <a:r>
                  <a:rPr lang="en-US" altLang="zh-TW" sz="3200" i="1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n-US" altLang="zh-TW" sz="3200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[1 . . </a:t>
                </a:r>
                <a:r>
                  <a:rPr lang="en-US" altLang="zh-TW" sz="3200" i="1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altLang="zh-TW" sz="3200" dirty="0">
                    <a:solidFill>
                      <a:schemeClr val="accent6">
                        <a:lumMod val="50000"/>
                      </a:schemeClr>
                    </a:solidFill>
                    <a:latin typeface="Arial"/>
                    <a:cs typeface="Times New Roman" pitchFamily="18" charset="0"/>
                  </a:rPr>
                  <a:t>–</a:t>
                </a:r>
                <a:r>
                  <a:rPr lang="en-US" altLang="zh-TW" sz="3200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1]</a:t>
                </a:r>
                <a:r>
                  <a:rPr lang="zh-CN" altLang="en-US" sz="3200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是</a:t>
                </a:r>
                <a:r>
                  <a:rPr lang="en-US" altLang="zh-TW" sz="3200" i="1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TW" sz="3200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[1 . . </a:t>
                </a:r>
                <a:r>
                  <a:rPr lang="en-US" altLang="zh-TW" sz="3200" i="1" dirty="0" err="1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TW" sz="3200" dirty="0">
                    <a:solidFill>
                      <a:schemeClr val="accent6">
                        <a:lumMod val="50000"/>
                      </a:schemeClr>
                    </a:solidFill>
                    <a:latin typeface="Arial"/>
                    <a:cs typeface="Times New Roman" pitchFamily="18" charset="0"/>
                  </a:rPr>
                  <a:t>–</a:t>
                </a:r>
                <a:r>
                  <a:rPr lang="en-US" altLang="zh-TW" sz="3200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1] </a:t>
                </a:r>
                <a:r>
                  <a:rPr lang="zh-CN" altLang="en-US" sz="3200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和</a:t>
                </a:r>
                <a:r>
                  <a:rPr lang="zh-TW" altLang="en-US" sz="3200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TW" sz="3200" i="1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TW" sz="3200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[1 . . </a:t>
                </a:r>
                <a:r>
                  <a:rPr lang="en-US" altLang="zh-TW" sz="3200" i="1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altLang="zh-TW" sz="3200" dirty="0">
                    <a:solidFill>
                      <a:schemeClr val="accent6">
                        <a:lumMod val="50000"/>
                      </a:schemeClr>
                    </a:solidFill>
                    <a:latin typeface="Arial"/>
                    <a:cs typeface="Times New Roman" pitchFamily="18" charset="0"/>
                  </a:rPr>
                  <a:t>–</a:t>
                </a:r>
                <a:r>
                  <a:rPr lang="en-US" altLang="zh-TW" sz="3200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1]</a:t>
                </a:r>
                <a:r>
                  <a:rPr lang="zh-CN" altLang="en-US" sz="3200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的</a:t>
                </a:r>
                <a:r>
                  <a:rPr lang="zh-TW" altLang="en-US" sz="3200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3200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zh-TW" sz="3200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CS</a:t>
                </a:r>
                <a:r>
                  <a:rPr lang="zh-CN" altLang="en-US" sz="3200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。（待证）</a:t>
                </a:r>
                <a:endParaRPr lang="zh-TW" altLang="en-US" sz="3200" dirty="0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9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1008" y="4392189"/>
                <a:ext cx="8893175" cy="2062103"/>
              </a:xfrm>
              <a:prstGeom prst="rect">
                <a:avLst/>
              </a:prstGeom>
              <a:blipFill rotWithShape="0">
                <a:blip r:embed="rId4"/>
                <a:stretch>
                  <a:fillRect l="-1714" t="-5030" r="-4455" b="-88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456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/>
          <a:lstStyle/>
          <a:p>
            <a:r>
              <a:rPr lang="zh-CN" altLang="en-US" dirty="0"/>
              <a:t>最长公共子序列</a:t>
            </a:r>
            <a:r>
              <a:rPr lang="en-US" altLang="zh-CN" dirty="0"/>
              <a:t>-</a:t>
            </a:r>
            <a:r>
              <a:rPr lang="zh-CN" altLang="en-US" dirty="0"/>
              <a:t>递归公式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50825" y="1196751"/>
            <a:ext cx="8893175" cy="4794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179388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lvl="1"/>
            <a:r>
              <a:rPr lang="zh-CN" altLang="en-US" sz="3200" b="1" dirty="0">
                <a:solidFill>
                  <a:srgbClr val="CC0000"/>
                </a:solidFill>
                <a:latin typeface="Times New Roman" pitchFamily="18" charset="0"/>
              </a:rPr>
              <a:t>声明</a:t>
            </a:r>
            <a:r>
              <a:rPr lang="en-US" altLang="zh-TW" sz="3200" b="1" dirty="0">
                <a:solidFill>
                  <a:srgbClr val="CC0000"/>
                </a:solidFill>
                <a:latin typeface="Times New Roman" pitchFamily="18" charset="0"/>
              </a:rPr>
              <a:t>: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z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[1 . .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k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–1] = LCS(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x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[1 . . </a:t>
            </a:r>
            <a:r>
              <a:rPr lang="en-US" altLang="zh-TW" sz="3200" i="1" dirty="0" err="1">
                <a:solidFill>
                  <a:srgbClr val="008A86"/>
                </a:solidFill>
                <a:latin typeface="Times New Roman" pitchFamily="18" charset="0"/>
              </a:rPr>
              <a:t>i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–1],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y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[1 . .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j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–1])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.   </a:t>
            </a:r>
          </a:p>
          <a:p>
            <a:pPr lvl="1"/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假设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w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是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x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[1 . . </a:t>
            </a:r>
            <a:r>
              <a:rPr lang="en-US" altLang="zh-TW" sz="3200" i="1" dirty="0" err="1">
                <a:solidFill>
                  <a:srgbClr val="008A86"/>
                </a:solidFill>
                <a:latin typeface="Times New Roman" pitchFamily="18" charset="0"/>
              </a:rPr>
              <a:t>i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–1]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y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[1 . .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j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–1]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一个更长的</a:t>
            </a:r>
          </a:p>
          <a:p>
            <a:pPr lvl="1"/>
            <a:r>
              <a:rPr lang="zh-TW" alt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CS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，即</a:t>
            </a:r>
            <a:r>
              <a:rPr lang="zh-TW" alt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200" b="1" dirty="0">
                <a:solidFill>
                  <a:srgbClr val="008A86"/>
                </a:solidFill>
                <a:latin typeface="Times New Roman" pitchFamily="18" charset="0"/>
              </a:rPr>
              <a:t>|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w </a:t>
            </a:r>
            <a:r>
              <a:rPr lang="en-US" altLang="zh-TW" sz="3200" b="1" dirty="0">
                <a:solidFill>
                  <a:srgbClr val="008A86"/>
                </a:solidFill>
                <a:latin typeface="Times New Roman" pitchFamily="18" charset="0"/>
              </a:rPr>
              <a:t>| 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&gt;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k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–1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. 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那么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zh-CN" altLang="en-US" sz="3200" b="1" i="1" dirty="0">
                <a:solidFill>
                  <a:srgbClr val="CC0000"/>
                </a:solidFill>
                <a:latin typeface="Times New Roman" pitchFamily="18" charset="0"/>
              </a:rPr>
              <a:t>剪贴并且拷贝</a:t>
            </a:r>
            <a:r>
              <a:rPr lang="zh-TW" altLang="en-US" sz="3200" b="1" i="1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</a:p>
          <a:p>
            <a:pPr lvl="1" algn="just"/>
            <a:r>
              <a:rPr lang="zh-TW" altLang="en-US" sz="3200" b="1" i="1" dirty="0">
                <a:solidFill>
                  <a:srgbClr val="CC0000"/>
                </a:solidFill>
                <a:latin typeface="Times New Roman" pitchFamily="18" charset="0"/>
              </a:rPr>
              <a:t>    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w 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||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z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[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k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] 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w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z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[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k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]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 连接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是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x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[1 . . </a:t>
            </a:r>
            <a:r>
              <a:rPr lang="en-US" altLang="zh-TW" sz="3200" i="1" dirty="0" err="1">
                <a:solidFill>
                  <a:srgbClr val="008A86"/>
                </a:solidFill>
                <a:latin typeface="Times New Roman" pitchFamily="18" charset="0"/>
              </a:rPr>
              <a:t>i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]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lang="zh-TW" alt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y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[1 . .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j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] </a:t>
            </a:r>
            <a:endParaRPr lang="en-US" altLang="zh-TW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 algn="just"/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的公共子序列，同时</a:t>
            </a:r>
            <a:r>
              <a:rPr lang="en-US" altLang="zh-TW" sz="4000" b="1" dirty="0">
                <a:solidFill>
                  <a:srgbClr val="008A86"/>
                </a:solidFill>
                <a:latin typeface="Times New Roman" pitchFamily="18" charset="0"/>
              </a:rPr>
              <a:t>|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w 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||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z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[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k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] </a:t>
            </a:r>
            <a:r>
              <a:rPr lang="en-US" altLang="zh-TW" sz="4000" b="1" dirty="0">
                <a:solidFill>
                  <a:srgbClr val="008A86"/>
                </a:solidFill>
                <a:latin typeface="Times New Roman" pitchFamily="18" charset="0"/>
              </a:rPr>
              <a:t>| 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&gt;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k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  <a:p>
            <a:pPr lvl="1" algn="just"/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自相矛盾，由此声明得证。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87FEA81-F8A7-4B89-9760-2C66ABE91CF4}" type="datetime1">
              <a:rPr lang="en-US" altLang="zh-CN" smtClean="0"/>
              <a:t>12/7/2020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250825" y="1196751"/>
            <a:ext cx="8893175" cy="4794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179388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lvl="1"/>
            <a:r>
              <a:rPr lang="zh-CN" altLang="en-US" sz="3200" b="1" dirty="0">
                <a:solidFill>
                  <a:srgbClr val="CC0000"/>
                </a:solidFill>
                <a:latin typeface="Times New Roman" pitchFamily="18" charset="0"/>
              </a:rPr>
              <a:t>声明</a:t>
            </a:r>
            <a:r>
              <a:rPr lang="en-US" altLang="zh-TW" sz="3200" b="1" dirty="0">
                <a:solidFill>
                  <a:srgbClr val="CC0000"/>
                </a:solidFill>
                <a:latin typeface="Times New Roman" pitchFamily="18" charset="0"/>
              </a:rPr>
              <a:t>: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z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[1 . .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k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–1] = LCS(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x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[1 . . </a:t>
            </a:r>
            <a:r>
              <a:rPr lang="en-US" altLang="zh-TW" sz="3200" i="1" dirty="0" err="1">
                <a:solidFill>
                  <a:srgbClr val="008A86"/>
                </a:solidFill>
                <a:latin typeface="Times New Roman" pitchFamily="18" charset="0"/>
              </a:rPr>
              <a:t>i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–1],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y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[1 . .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j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–1])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.   </a:t>
            </a:r>
          </a:p>
          <a:p>
            <a:pPr lvl="1"/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假设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w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是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x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[1 . . </a:t>
            </a:r>
            <a:r>
              <a:rPr lang="en-US" altLang="zh-TW" sz="3200" i="1" dirty="0" err="1">
                <a:solidFill>
                  <a:srgbClr val="008A86"/>
                </a:solidFill>
                <a:latin typeface="Times New Roman" pitchFamily="18" charset="0"/>
              </a:rPr>
              <a:t>i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–1]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y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[1 . .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j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–1]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一个更长的</a:t>
            </a:r>
          </a:p>
          <a:p>
            <a:pPr lvl="1"/>
            <a:r>
              <a:rPr lang="zh-TW" alt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320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TW" sz="3200">
                <a:solidFill>
                  <a:srgbClr val="000000"/>
                </a:solidFill>
                <a:latin typeface="Times New Roman" pitchFamily="18" charset="0"/>
              </a:rPr>
              <a:t>CS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，即</a:t>
            </a:r>
            <a:r>
              <a:rPr lang="zh-TW" alt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200" b="1" dirty="0">
                <a:solidFill>
                  <a:srgbClr val="008A86"/>
                </a:solidFill>
                <a:latin typeface="Times New Roman" pitchFamily="18" charset="0"/>
              </a:rPr>
              <a:t>|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w </a:t>
            </a:r>
            <a:r>
              <a:rPr lang="en-US" altLang="zh-TW" sz="3200" b="1" dirty="0">
                <a:solidFill>
                  <a:srgbClr val="008A86"/>
                </a:solidFill>
                <a:latin typeface="Times New Roman" pitchFamily="18" charset="0"/>
              </a:rPr>
              <a:t>| 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&gt;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k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–1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. 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那么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zh-CN" altLang="en-US" sz="3200" b="1" i="1" dirty="0">
                <a:solidFill>
                  <a:srgbClr val="CC0000"/>
                </a:solidFill>
                <a:latin typeface="Times New Roman" pitchFamily="18" charset="0"/>
              </a:rPr>
              <a:t>剪贴并且拷贝</a:t>
            </a:r>
            <a:r>
              <a:rPr lang="zh-TW" altLang="en-US" sz="3200" b="1" i="1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</a:p>
          <a:p>
            <a:pPr lvl="1" algn="just"/>
            <a:r>
              <a:rPr lang="zh-TW" altLang="en-US" sz="3200" b="1" i="1" dirty="0">
                <a:solidFill>
                  <a:srgbClr val="CC0000"/>
                </a:solidFill>
                <a:latin typeface="Times New Roman" pitchFamily="18" charset="0"/>
              </a:rPr>
              <a:t>    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w 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||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z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[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k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] 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w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z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[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k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]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 连接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是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x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[1 . . </a:t>
            </a:r>
            <a:r>
              <a:rPr lang="en-US" altLang="zh-TW" sz="3200" i="1" dirty="0" err="1">
                <a:solidFill>
                  <a:srgbClr val="008A86"/>
                </a:solidFill>
                <a:latin typeface="Times New Roman" pitchFamily="18" charset="0"/>
              </a:rPr>
              <a:t>i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]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lang="zh-TW" alt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y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[1 . .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j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] </a:t>
            </a:r>
            <a:endParaRPr lang="en-US" altLang="zh-TW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 algn="just"/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的公共子序列，同时</a:t>
            </a:r>
            <a:r>
              <a:rPr lang="en-US" altLang="zh-TW" sz="4000" b="1" dirty="0">
                <a:solidFill>
                  <a:srgbClr val="008A86"/>
                </a:solidFill>
                <a:latin typeface="Times New Roman" pitchFamily="18" charset="0"/>
              </a:rPr>
              <a:t>|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w 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||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z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[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k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] </a:t>
            </a:r>
            <a:r>
              <a:rPr lang="en-US" altLang="zh-TW" sz="4000" b="1" dirty="0">
                <a:solidFill>
                  <a:srgbClr val="008A86"/>
                </a:solidFill>
                <a:latin typeface="Times New Roman" pitchFamily="18" charset="0"/>
              </a:rPr>
              <a:t>| 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&gt;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k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  <a:p>
            <a:pPr lvl="1" algn="just"/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自相矛盾，由此声明得证。</a:t>
            </a:r>
          </a:p>
          <a:p>
            <a:pPr lvl="1" algn="just"/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这样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c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[</a:t>
            </a:r>
            <a:r>
              <a:rPr lang="en-US" altLang="zh-TW" sz="3200" i="1" dirty="0" err="1">
                <a:solidFill>
                  <a:srgbClr val="008A86"/>
                </a:solidFill>
                <a:latin typeface="Times New Roman" pitchFamily="18" charset="0"/>
              </a:rPr>
              <a:t>i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–1,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j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–1] =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k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–1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</a:p>
          <a:p>
            <a:pPr lvl="1" algn="just"/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意味着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c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[</a:t>
            </a:r>
            <a:r>
              <a:rPr lang="en-US" altLang="zh-TW" sz="3200" i="1" dirty="0" err="1">
                <a:solidFill>
                  <a:srgbClr val="008A86"/>
                </a:solidFill>
                <a:latin typeface="Times New Roman" pitchFamily="18" charset="0"/>
              </a:rPr>
              <a:t>i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,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j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]=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c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[</a:t>
            </a:r>
            <a:r>
              <a:rPr lang="en-US" altLang="zh-TW" sz="3200" i="1" dirty="0" err="1">
                <a:solidFill>
                  <a:srgbClr val="008A86"/>
                </a:solidFill>
                <a:latin typeface="Times New Roman" pitchFamily="18" charset="0"/>
              </a:rPr>
              <a:t>i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–1,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j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–1] + 1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  其他情况类似。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/>
          <a:lstStyle/>
          <a:p>
            <a:r>
              <a:rPr lang="zh-CN" altLang="en-US" dirty="0"/>
              <a:t>最长公共子序列</a:t>
            </a:r>
            <a:r>
              <a:rPr lang="en-US" altLang="zh-CN" dirty="0"/>
              <a:t>-</a:t>
            </a:r>
            <a:r>
              <a:rPr lang="zh-CN" altLang="en-US" dirty="0"/>
              <a:t>递归公式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B5F573F-F8DD-4738-B8CC-4CF35A2A13E0}" type="datetime1">
              <a:rPr lang="en-US" altLang="zh-CN" smtClean="0"/>
              <a:t>12/7/2020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动态规划标志</a:t>
            </a:r>
            <a:r>
              <a:rPr lang="en-US" altLang="zh-CN" dirty="0"/>
              <a:t>#1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EF6ECEB6-5F16-4266-B844-B25836C240CD}" type="datetime1">
              <a:rPr lang="en-US" altLang="zh-CN" smtClean="0"/>
              <a:t>12/7/2020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939925" y="2068513"/>
            <a:ext cx="5384800" cy="18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179388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lvl="1" algn="ctr">
              <a:lnSpc>
                <a:spcPct val="90000"/>
              </a:lnSpc>
            </a:pPr>
            <a:r>
              <a:rPr lang="zh-CN" altLang="en-US" sz="3200" b="1" i="1" dirty="0">
                <a:solidFill>
                  <a:srgbClr val="CC0000"/>
                </a:solidFill>
                <a:latin typeface="Times New Roman" pitchFamily="18" charset="0"/>
              </a:rPr>
              <a:t>最优子结构</a:t>
            </a:r>
            <a:endParaRPr lang="zh-TW" altLang="en-US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CN" altLang="en-US" sz="3200" i="1" dirty="0">
                <a:solidFill>
                  <a:srgbClr val="000000"/>
                </a:solidFill>
                <a:latin typeface="Times New Roman" pitchFamily="18" charset="0"/>
              </a:rPr>
              <a:t>问题的一个最优解包含了子问题的最优解。</a:t>
            </a:r>
            <a:endParaRPr lang="zh-TW" altLang="en-US" sz="3200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1500188" y="1711325"/>
            <a:ext cx="6096000" cy="2438400"/>
          </a:xfrm>
          <a:custGeom>
            <a:avLst/>
            <a:gdLst>
              <a:gd name="T0" fmla="*/ 0 w 9600"/>
              <a:gd name="T1" fmla="*/ 721 h 3841"/>
              <a:gd name="T2" fmla="*/ 12 w 9600"/>
              <a:gd name="T3" fmla="*/ 644 h 3841"/>
              <a:gd name="T4" fmla="*/ 46 w 9600"/>
              <a:gd name="T5" fmla="*/ 578 h 3841"/>
              <a:gd name="T6" fmla="*/ 97 w 9600"/>
              <a:gd name="T7" fmla="*/ 527 h 3841"/>
              <a:gd name="T8" fmla="*/ 163 w 9600"/>
              <a:gd name="T9" fmla="*/ 493 h 3841"/>
              <a:gd name="T10" fmla="*/ 240 w 9600"/>
              <a:gd name="T11" fmla="*/ 481 h 3841"/>
              <a:gd name="T12" fmla="*/ 9120 w 9600"/>
              <a:gd name="T13" fmla="*/ 480 h 3841"/>
              <a:gd name="T14" fmla="*/ 9120 w 9600"/>
              <a:gd name="T15" fmla="*/ 240 h 3841"/>
              <a:gd name="T16" fmla="*/ 9132 w 9600"/>
              <a:gd name="T17" fmla="*/ 164 h 3841"/>
              <a:gd name="T18" fmla="*/ 9166 w 9600"/>
              <a:gd name="T19" fmla="*/ 98 h 3841"/>
              <a:gd name="T20" fmla="*/ 9217 w 9600"/>
              <a:gd name="T21" fmla="*/ 47 h 3841"/>
              <a:gd name="T22" fmla="*/ 9283 w 9600"/>
              <a:gd name="T23" fmla="*/ 13 h 3841"/>
              <a:gd name="T24" fmla="*/ 9360 w 9600"/>
              <a:gd name="T25" fmla="*/ 0 h 3841"/>
              <a:gd name="T26" fmla="*/ 9379 w 9600"/>
              <a:gd name="T27" fmla="*/ 1 h 3841"/>
              <a:gd name="T28" fmla="*/ 9453 w 9600"/>
              <a:gd name="T29" fmla="*/ 19 h 3841"/>
              <a:gd name="T30" fmla="*/ 9515 w 9600"/>
              <a:gd name="T31" fmla="*/ 58 h 3841"/>
              <a:gd name="T32" fmla="*/ 9563 w 9600"/>
              <a:gd name="T33" fmla="*/ 114 h 3841"/>
              <a:gd name="T34" fmla="*/ 9592 w 9600"/>
              <a:gd name="T35" fmla="*/ 183 h 3841"/>
              <a:gd name="T36" fmla="*/ 9600 w 9600"/>
              <a:gd name="T37" fmla="*/ 240 h 3841"/>
              <a:gd name="T38" fmla="*/ 9600 w 9600"/>
              <a:gd name="T39" fmla="*/ 3120 h 3841"/>
              <a:gd name="T40" fmla="*/ 9587 w 9600"/>
              <a:gd name="T41" fmla="*/ 3196 h 3841"/>
              <a:gd name="T42" fmla="*/ 9553 w 9600"/>
              <a:gd name="T43" fmla="*/ 3262 h 3841"/>
              <a:gd name="T44" fmla="*/ 9501 w 9600"/>
              <a:gd name="T45" fmla="*/ 3314 h 3841"/>
              <a:gd name="T46" fmla="*/ 9435 w 9600"/>
              <a:gd name="T47" fmla="*/ 3348 h 3841"/>
              <a:gd name="T48" fmla="*/ 9360 w 9600"/>
              <a:gd name="T49" fmla="*/ 3360 h 3841"/>
              <a:gd name="T50" fmla="*/ 480 w 9600"/>
              <a:gd name="T51" fmla="*/ 3361 h 3841"/>
              <a:gd name="T52" fmla="*/ 480 w 9600"/>
              <a:gd name="T53" fmla="*/ 3601 h 3841"/>
              <a:gd name="T54" fmla="*/ 467 w 9600"/>
              <a:gd name="T55" fmla="*/ 3676 h 3841"/>
              <a:gd name="T56" fmla="*/ 433 w 9600"/>
              <a:gd name="T57" fmla="*/ 3742 h 3841"/>
              <a:gd name="T58" fmla="*/ 381 w 9600"/>
              <a:gd name="T59" fmla="*/ 3794 h 3841"/>
              <a:gd name="T60" fmla="*/ 315 w 9600"/>
              <a:gd name="T61" fmla="*/ 3828 h 3841"/>
              <a:gd name="T62" fmla="*/ 240 w 9600"/>
              <a:gd name="T63" fmla="*/ 3841 h 3841"/>
              <a:gd name="T64" fmla="*/ 220 w 9600"/>
              <a:gd name="T65" fmla="*/ 3840 h 3841"/>
              <a:gd name="T66" fmla="*/ 146 w 9600"/>
              <a:gd name="T67" fmla="*/ 3822 h 3841"/>
              <a:gd name="T68" fmla="*/ 83 w 9600"/>
              <a:gd name="T69" fmla="*/ 3783 h 3841"/>
              <a:gd name="T70" fmla="*/ 35 w 9600"/>
              <a:gd name="T71" fmla="*/ 3727 h 3841"/>
              <a:gd name="T72" fmla="*/ 6 w 9600"/>
              <a:gd name="T73" fmla="*/ 3658 h 3841"/>
              <a:gd name="T74" fmla="*/ 0 w 9600"/>
              <a:gd name="T75" fmla="*/ 3601 h 3841"/>
              <a:gd name="T76" fmla="*/ 0 w 9600"/>
              <a:gd name="T77" fmla="*/ 721 h 3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600" h="3841">
                <a:moveTo>
                  <a:pt x="0" y="721"/>
                </a:moveTo>
                <a:lnTo>
                  <a:pt x="12" y="644"/>
                </a:lnTo>
                <a:lnTo>
                  <a:pt x="46" y="578"/>
                </a:lnTo>
                <a:lnTo>
                  <a:pt x="97" y="527"/>
                </a:lnTo>
                <a:lnTo>
                  <a:pt x="163" y="493"/>
                </a:lnTo>
                <a:lnTo>
                  <a:pt x="240" y="481"/>
                </a:lnTo>
                <a:lnTo>
                  <a:pt x="9120" y="480"/>
                </a:lnTo>
                <a:lnTo>
                  <a:pt x="9120" y="240"/>
                </a:lnTo>
                <a:lnTo>
                  <a:pt x="9132" y="164"/>
                </a:lnTo>
                <a:lnTo>
                  <a:pt x="9166" y="98"/>
                </a:lnTo>
                <a:lnTo>
                  <a:pt x="9217" y="47"/>
                </a:lnTo>
                <a:lnTo>
                  <a:pt x="9283" y="13"/>
                </a:lnTo>
                <a:lnTo>
                  <a:pt x="9360" y="0"/>
                </a:lnTo>
                <a:lnTo>
                  <a:pt x="9379" y="1"/>
                </a:lnTo>
                <a:lnTo>
                  <a:pt x="9453" y="19"/>
                </a:lnTo>
                <a:lnTo>
                  <a:pt x="9515" y="58"/>
                </a:lnTo>
                <a:lnTo>
                  <a:pt x="9563" y="114"/>
                </a:lnTo>
                <a:lnTo>
                  <a:pt x="9592" y="183"/>
                </a:lnTo>
                <a:lnTo>
                  <a:pt x="9600" y="240"/>
                </a:lnTo>
                <a:lnTo>
                  <a:pt x="9600" y="3120"/>
                </a:lnTo>
                <a:lnTo>
                  <a:pt x="9587" y="3196"/>
                </a:lnTo>
                <a:lnTo>
                  <a:pt x="9553" y="3262"/>
                </a:lnTo>
                <a:lnTo>
                  <a:pt x="9501" y="3314"/>
                </a:lnTo>
                <a:lnTo>
                  <a:pt x="9435" y="3348"/>
                </a:lnTo>
                <a:lnTo>
                  <a:pt x="9360" y="3360"/>
                </a:lnTo>
                <a:lnTo>
                  <a:pt x="480" y="3361"/>
                </a:lnTo>
                <a:lnTo>
                  <a:pt x="480" y="3601"/>
                </a:lnTo>
                <a:lnTo>
                  <a:pt x="467" y="3676"/>
                </a:lnTo>
                <a:lnTo>
                  <a:pt x="433" y="3742"/>
                </a:lnTo>
                <a:lnTo>
                  <a:pt x="381" y="3794"/>
                </a:lnTo>
                <a:lnTo>
                  <a:pt x="315" y="3828"/>
                </a:lnTo>
                <a:lnTo>
                  <a:pt x="240" y="3841"/>
                </a:lnTo>
                <a:lnTo>
                  <a:pt x="220" y="3840"/>
                </a:lnTo>
                <a:lnTo>
                  <a:pt x="146" y="3822"/>
                </a:lnTo>
                <a:lnTo>
                  <a:pt x="83" y="3783"/>
                </a:lnTo>
                <a:lnTo>
                  <a:pt x="35" y="3727"/>
                </a:lnTo>
                <a:lnTo>
                  <a:pt x="6" y="3658"/>
                </a:lnTo>
                <a:lnTo>
                  <a:pt x="0" y="3601"/>
                </a:lnTo>
                <a:lnTo>
                  <a:pt x="0" y="72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1511300" y="2120900"/>
            <a:ext cx="304800" cy="228600"/>
          </a:xfrm>
          <a:custGeom>
            <a:avLst/>
            <a:gdLst>
              <a:gd name="T0" fmla="*/ 0 w 480"/>
              <a:gd name="T1" fmla="*/ 120 h 360"/>
              <a:gd name="T2" fmla="*/ 12 w 480"/>
              <a:gd name="T3" fmla="*/ 195 h 360"/>
              <a:gd name="T4" fmla="*/ 46 w 480"/>
              <a:gd name="T5" fmla="*/ 261 h 360"/>
              <a:gd name="T6" fmla="*/ 97 w 480"/>
              <a:gd name="T7" fmla="*/ 313 h 360"/>
              <a:gd name="T8" fmla="*/ 163 w 480"/>
              <a:gd name="T9" fmla="*/ 347 h 360"/>
              <a:gd name="T10" fmla="*/ 240 w 480"/>
              <a:gd name="T11" fmla="*/ 360 h 360"/>
              <a:gd name="T12" fmla="*/ 259 w 480"/>
              <a:gd name="T13" fmla="*/ 359 h 360"/>
              <a:gd name="T14" fmla="*/ 333 w 480"/>
              <a:gd name="T15" fmla="*/ 341 h 360"/>
              <a:gd name="T16" fmla="*/ 395 w 480"/>
              <a:gd name="T17" fmla="*/ 302 h 360"/>
              <a:gd name="T18" fmla="*/ 443 w 480"/>
              <a:gd name="T19" fmla="*/ 246 h 360"/>
              <a:gd name="T20" fmla="*/ 472 w 480"/>
              <a:gd name="T21" fmla="*/ 177 h 360"/>
              <a:gd name="T22" fmla="*/ 480 w 480"/>
              <a:gd name="T23" fmla="*/ 120 h 360"/>
              <a:gd name="T24" fmla="*/ 479 w 480"/>
              <a:gd name="T25" fmla="*/ 110 h 360"/>
              <a:gd name="T26" fmla="*/ 456 w 480"/>
              <a:gd name="T27" fmla="*/ 49 h 360"/>
              <a:gd name="T28" fmla="*/ 406 w 480"/>
              <a:gd name="T29" fmla="*/ 9 h 360"/>
              <a:gd name="T30" fmla="*/ 360 w 480"/>
              <a:gd name="T31" fmla="*/ 0 h 360"/>
              <a:gd name="T32" fmla="*/ 350 w 480"/>
              <a:gd name="T33" fmla="*/ 0 h 360"/>
              <a:gd name="T34" fmla="*/ 289 w 480"/>
              <a:gd name="T35" fmla="*/ 23 h 360"/>
              <a:gd name="T36" fmla="*/ 249 w 480"/>
              <a:gd name="T37" fmla="*/ 73 h 360"/>
              <a:gd name="T38" fmla="*/ 240 w 480"/>
              <a:gd name="T39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0" h="360">
                <a:moveTo>
                  <a:pt x="0" y="120"/>
                </a:moveTo>
                <a:lnTo>
                  <a:pt x="12" y="195"/>
                </a:lnTo>
                <a:lnTo>
                  <a:pt x="46" y="261"/>
                </a:lnTo>
                <a:lnTo>
                  <a:pt x="97" y="313"/>
                </a:lnTo>
                <a:lnTo>
                  <a:pt x="163" y="347"/>
                </a:lnTo>
                <a:lnTo>
                  <a:pt x="240" y="360"/>
                </a:lnTo>
                <a:lnTo>
                  <a:pt x="259" y="359"/>
                </a:lnTo>
                <a:lnTo>
                  <a:pt x="333" y="341"/>
                </a:lnTo>
                <a:lnTo>
                  <a:pt x="395" y="302"/>
                </a:lnTo>
                <a:lnTo>
                  <a:pt x="443" y="246"/>
                </a:lnTo>
                <a:lnTo>
                  <a:pt x="472" y="177"/>
                </a:lnTo>
                <a:lnTo>
                  <a:pt x="480" y="120"/>
                </a:lnTo>
                <a:lnTo>
                  <a:pt x="479" y="110"/>
                </a:lnTo>
                <a:lnTo>
                  <a:pt x="456" y="49"/>
                </a:lnTo>
                <a:lnTo>
                  <a:pt x="406" y="9"/>
                </a:lnTo>
                <a:lnTo>
                  <a:pt x="360" y="0"/>
                </a:lnTo>
                <a:lnTo>
                  <a:pt x="350" y="0"/>
                </a:lnTo>
                <a:lnTo>
                  <a:pt x="289" y="23"/>
                </a:lnTo>
                <a:lnTo>
                  <a:pt x="249" y="73"/>
                </a:lnTo>
                <a:lnTo>
                  <a:pt x="240" y="36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1816100" y="2197100"/>
            <a:ext cx="0" cy="1676400"/>
          </a:xfrm>
          <a:custGeom>
            <a:avLst/>
            <a:gdLst>
              <a:gd name="T0" fmla="*/ 0 h 2640"/>
              <a:gd name="T1" fmla="*/ 2640 h 264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2640">
                <a:moveTo>
                  <a:pt x="0" y="0"/>
                </a:moveTo>
                <a:lnTo>
                  <a:pt x="0" y="264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>
            <a:off x="7302500" y="1892300"/>
            <a:ext cx="304800" cy="152400"/>
          </a:xfrm>
          <a:custGeom>
            <a:avLst/>
            <a:gdLst>
              <a:gd name="T0" fmla="*/ 480 w 480"/>
              <a:gd name="T1" fmla="*/ 0 h 240"/>
              <a:gd name="T2" fmla="*/ 467 w 480"/>
              <a:gd name="T3" fmla="*/ 76 h 240"/>
              <a:gd name="T4" fmla="*/ 433 w 480"/>
              <a:gd name="T5" fmla="*/ 142 h 240"/>
              <a:gd name="T6" fmla="*/ 381 w 480"/>
              <a:gd name="T7" fmla="*/ 194 h 240"/>
              <a:gd name="T8" fmla="*/ 315 w 480"/>
              <a:gd name="T9" fmla="*/ 228 h 240"/>
              <a:gd name="T10" fmla="*/ 240 w 480"/>
              <a:gd name="T11" fmla="*/ 240 h 240"/>
              <a:gd name="T12" fmla="*/ 0 w 480"/>
              <a:gd name="T13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0" h="240">
                <a:moveTo>
                  <a:pt x="480" y="0"/>
                </a:moveTo>
                <a:lnTo>
                  <a:pt x="467" y="76"/>
                </a:lnTo>
                <a:lnTo>
                  <a:pt x="433" y="142"/>
                </a:lnTo>
                <a:lnTo>
                  <a:pt x="381" y="194"/>
                </a:lnTo>
                <a:lnTo>
                  <a:pt x="315" y="228"/>
                </a:lnTo>
                <a:lnTo>
                  <a:pt x="240" y="240"/>
                </a:lnTo>
                <a:lnTo>
                  <a:pt x="0" y="24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7302500" y="1892300"/>
            <a:ext cx="152400" cy="152400"/>
          </a:xfrm>
          <a:custGeom>
            <a:avLst/>
            <a:gdLst>
              <a:gd name="T0" fmla="*/ 0 w 240"/>
              <a:gd name="T1" fmla="*/ 0 h 240"/>
              <a:gd name="T2" fmla="*/ 18 w 240"/>
              <a:gd name="T3" fmla="*/ 64 h 240"/>
              <a:gd name="T4" fmla="*/ 64 w 240"/>
              <a:gd name="T5" fmla="*/ 107 h 240"/>
              <a:gd name="T6" fmla="*/ 120 w 240"/>
              <a:gd name="T7" fmla="*/ 120 h 240"/>
              <a:gd name="T8" fmla="*/ 129 w 240"/>
              <a:gd name="T9" fmla="*/ 120 h 240"/>
              <a:gd name="T10" fmla="*/ 190 w 240"/>
              <a:gd name="T11" fmla="*/ 97 h 240"/>
              <a:gd name="T12" fmla="*/ 230 w 240"/>
              <a:gd name="T13" fmla="*/ 47 h 240"/>
              <a:gd name="T14" fmla="*/ 240 w 240"/>
              <a:gd name="T15" fmla="*/ 0 h 240"/>
              <a:gd name="T16" fmla="*/ 240 w 240"/>
              <a:gd name="T1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0" h="240">
                <a:moveTo>
                  <a:pt x="0" y="0"/>
                </a:moveTo>
                <a:lnTo>
                  <a:pt x="18" y="64"/>
                </a:lnTo>
                <a:lnTo>
                  <a:pt x="64" y="107"/>
                </a:lnTo>
                <a:lnTo>
                  <a:pt x="120" y="120"/>
                </a:lnTo>
                <a:lnTo>
                  <a:pt x="129" y="120"/>
                </a:lnTo>
                <a:lnTo>
                  <a:pt x="190" y="97"/>
                </a:lnTo>
                <a:lnTo>
                  <a:pt x="230" y="47"/>
                </a:lnTo>
                <a:lnTo>
                  <a:pt x="240" y="0"/>
                </a:lnTo>
                <a:lnTo>
                  <a:pt x="240" y="24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022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动态规划标志</a:t>
            </a:r>
            <a:r>
              <a:rPr lang="en-US" altLang="zh-CN" dirty="0"/>
              <a:t>#1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675BAC0-0771-46CA-9D8D-32D7F6BDB3FD}" type="datetime1">
              <a:rPr lang="en-US" altLang="zh-CN" smtClean="0"/>
              <a:t>12/7/2020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939925" y="2068513"/>
            <a:ext cx="5384800" cy="18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179388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lvl="1" algn="ctr">
              <a:lnSpc>
                <a:spcPct val="90000"/>
              </a:lnSpc>
            </a:pPr>
            <a:r>
              <a:rPr lang="zh-CN" altLang="en-US" sz="3200" b="1" i="1" dirty="0">
                <a:solidFill>
                  <a:srgbClr val="CC0000"/>
                </a:solidFill>
                <a:latin typeface="Times New Roman" pitchFamily="18" charset="0"/>
              </a:rPr>
              <a:t>最优子结构</a:t>
            </a:r>
            <a:endParaRPr lang="zh-TW" altLang="en-US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CN" altLang="en-US" sz="3200" i="1" dirty="0">
                <a:solidFill>
                  <a:srgbClr val="000000"/>
                </a:solidFill>
                <a:latin typeface="Times New Roman" pitchFamily="18" charset="0"/>
              </a:rPr>
              <a:t>问题的一个最优解包含了子问题的最优解。</a:t>
            </a:r>
            <a:endParaRPr lang="zh-TW" alt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1500188" y="1711325"/>
            <a:ext cx="6096000" cy="2438400"/>
          </a:xfrm>
          <a:custGeom>
            <a:avLst/>
            <a:gdLst>
              <a:gd name="T0" fmla="*/ 0 w 9600"/>
              <a:gd name="T1" fmla="*/ 721 h 3841"/>
              <a:gd name="T2" fmla="*/ 12 w 9600"/>
              <a:gd name="T3" fmla="*/ 644 h 3841"/>
              <a:gd name="T4" fmla="*/ 46 w 9600"/>
              <a:gd name="T5" fmla="*/ 578 h 3841"/>
              <a:gd name="T6" fmla="*/ 97 w 9600"/>
              <a:gd name="T7" fmla="*/ 527 h 3841"/>
              <a:gd name="T8" fmla="*/ 163 w 9600"/>
              <a:gd name="T9" fmla="*/ 493 h 3841"/>
              <a:gd name="T10" fmla="*/ 240 w 9600"/>
              <a:gd name="T11" fmla="*/ 481 h 3841"/>
              <a:gd name="T12" fmla="*/ 9120 w 9600"/>
              <a:gd name="T13" fmla="*/ 480 h 3841"/>
              <a:gd name="T14" fmla="*/ 9120 w 9600"/>
              <a:gd name="T15" fmla="*/ 240 h 3841"/>
              <a:gd name="T16" fmla="*/ 9132 w 9600"/>
              <a:gd name="T17" fmla="*/ 164 h 3841"/>
              <a:gd name="T18" fmla="*/ 9166 w 9600"/>
              <a:gd name="T19" fmla="*/ 98 h 3841"/>
              <a:gd name="T20" fmla="*/ 9217 w 9600"/>
              <a:gd name="T21" fmla="*/ 47 h 3841"/>
              <a:gd name="T22" fmla="*/ 9283 w 9600"/>
              <a:gd name="T23" fmla="*/ 13 h 3841"/>
              <a:gd name="T24" fmla="*/ 9360 w 9600"/>
              <a:gd name="T25" fmla="*/ 0 h 3841"/>
              <a:gd name="T26" fmla="*/ 9379 w 9600"/>
              <a:gd name="T27" fmla="*/ 1 h 3841"/>
              <a:gd name="T28" fmla="*/ 9453 w 9600"/>
              <a:gd name="T29" fmla="*/ 19 h 3841"/>
              <a:gd name="T30" fmla="*/ 9515 w 9600"/>
              <a:gd name="T31" fmla="*/ 58 h 3841"/>
              <a:gd name="T32" fmla="*/ 9563 w 9600"/>
              <a:gd name="T33" fmla="*/ 114 h 3841"/>
              <a:gd name="T34" fmla="*/ 9592 w 9600"/>
              <a:gd name="T35" fmla="*/ 183 h 3841"/>
              <a:gd name="T36" fmla="*/ 9600 w 9600"/>
              <a:gd name="T37" fmla="*/ 240 h 3841"/>
              <a:gd name="T38" fmla="*/ 9600 w 9600"/>
              <a:gd name="T39" fmla="*/ 3120 h 3841"/>
              <a:gd name="T40" fmla="*/ 9587 w 9600"/>
              <a:gd name="T41" fmla="*/ 3196 h 3841"/>
              <a:gd name="T42" fmla="*/ 9553 w 9600"/>
              <a:gd name="T43" fmla="*/ 3262 h 3841"/>
              <a:gd name="T44" fmla="*/ 9501 w 9600"/>
              <a:gd name="T45" fmla="*/ 3314 h 3841"/>
              <a:gd name="T46" fmla="*/ 9435 w 9600"/>
              <a:gd name="T47" fmla="*/ 3348 h 3841"/>
              <a:gd name="T48" fmla="*/ 9360 w 9600"/>
              <a:gd name="T49" fmla="*/ 3360 h 3841"/>
              <a:gd name="T50" fmla="*/ 480 w 9600"/>
              <a:gd name="T51" fmla="*/ 3361 h 3841"/>
              <a:gd name="T52" fmla="*/ 480 w 9600"/>
              <a:gd name="T53" fmla="*/ 3601 h 3841"/>
              <a:gd name="T54" fmla="*/ 467 w 9600"/>
              <a:gd name="T55" fmla="*/ 3676 h 3841"/>
              <a:gd name="T56" fmla="*/ 433 w 9600"/>
              <a:gd name="T57" fmla="*/ 3742 h 3841"/>
              <a:gd name="T58" fmla="*/ 381 w 9600"/>
              <a:gd name="T59" fmla="*/ 3794 h 3841"/>
              <a:gd name="T60" fmla="*/ 315 w 9600"/>
              <a:gd name="T61" fmla="*/ 3828 h 3841"/>
              <a:gd name="T62" fmla="*/ 240 w 9600"/>
              <a:gd name="T63" fmla="*/ 3841 h 3841"/>
              <a:gd name="T64" fmla="*/ 220 w 9600"/>
              <a:gd name="T65" fmla="*/ 3840 h 3841"/>
              <a:gd name="T66" fmla="*/ 146 w 9600"/>
              <a:gd name="T67" fmla="*/ 3822 h 3841"/>
              <a:gd name="T68" fmla="*/ 83 w 9600"/>
              <a:gd name="T69" fmla="*/ 3783 h 3841"/>
              <a:gd name="T70" fmla="*/ 35 w 9600"/>
              <a:gd name="T71" fmla="*/ 3727 h 3841"/>
              <a:gd name="T72" fmla="*/ 6 w 9600"/>
              <a:gd name="T73" fmla="*/ 3658 h 3841"/>
              <a:gd name="T74" fmla="*/ 0 w 9600"/>
              <a:gd name="T75" fmla="*/ 3601 h 3841"/>
              <a:gd name="T76" fmla="*/ 0 w 9600"/>
              <a:gd name="T77" fmla="*/ 721 h 3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600" h="3841">
                <a:moveTo>
                  <a:pt x="0" y="721"/>
                </a:moveTo>
                <a:lnTo>
                  <a:pt x="12" y="644"/>
                </a:lnTo>
                <a:lnTo>
                  <a:pt x="46" y="578"/>
                </a:lnTo>
                <a:lnTo>
                  <a:pt x="97" y="527"/>
                </a:lnTo>
                <a:lnTo>
                  <a:pt x="163" y="493"/>
                </a:lnTo>
                <a:lnTo>
                  <a:pt x="240" y="481"/>
                </a:lnTo>
                <a:lnTo>
                  <a:pt x="9120" y="480"/>
                </a:lnTo>
                <a:lnTo>
                  <a:pt x="9120" y="240"/>
                </a:lnTo>
                <a:lnTo>
                  <a:pt x="9132" y="164"/>
                </a:lnTo>
                <a:lnTo>
                  <a:pt x="9166" y="98"/>
                </a:lnTo>
                <a:lnTo>
                  <a:pt x="9217" y="47"/>
                </a:lnTo>
                <a:lnTo>
                  <a:pt x="9283" y="13"/>
                </a:lnTo>
                <a:lnTo>
                  <a:pt x="9360" y="0"/>
                </a:lnTo>
                <a:lnTo>
                  <a:pt x="9379" y="1"/>
                </a:lnTo>
                <a:lnTo>
                  <a:pt x="9453" y="19"/>
                </a:lnTo>
                <a:lnTo>
                  <a:pt x="9515" y="58"/>
                </a:lnTo>
                <a:lnTo>
                  <a:pt x="9563" y="114"/>
                </a:lnTo>
                <a:lnTo>
                  <a:pt x="9592" y="183"/>
                </a:lnTo>
                <a:lnTo>
                  <a:pt x="9600" y="240"/>
                </a:lnTo>
                <a:lnTo>
                  <a:pt x="9600" y="3120"/>
                </a:lnTo>
                <a:lnTo>
                  <a:pt x="9587" y="3196"/>
                </a:lnTo>
                <a:lnTo>
                  <a:pt x="9553" y="3262"/>
                </a:lnTo>
                <a:lnTo>
                  <a:pt x="9501" y="3314"/>
                </a:lnTo>
                <a:lnTo>
                  <a:pt x="9435" y="3348"/>
                </a:lnTo>
                <a:lnTo>
                  <a:pt x="9360" y="3360"/>
                </a:lnTo>
                <a:lnTo>
                  <a:pt x="480" y="3361"/>
                </a:lnTo>
                <a:lnTo>
                  <a:pt x="480" y="3601"/>
                </a:lnTo>
                <a:lnTo>
                  <a:pt x="467" y="3676"/>
                </a:lnTo>
                <a:lnTo>
                  <a:pt x="433" y="3742"/>
                </a:lnTo>
                <a:lnTo>
                  <a:pt x="381" y="3794"/>
                </a:lnTo>
                <a:lnTo>
                  <a:pt x="315" y="3828"/>
                </a:lnTo>
                <a:lnTo>
                  <a:pt x="240" y="3841"/>
                </a:lnTo>
                <a:lnTo>
                  <a:pt x="220" y="3840"/>
                </a:lnTo>
                <a:lnTo>
                  <a:pt x="146" y="3822"/>
                </a:lnTo>
                <a:lnTo>
                  <a:pt x="83" y="3783"/>
                </a:lnTo>
                <a:lnTo>
                  <a:pt x="35" y="3727"/>
                </a:lnTo>
                <a:lnTo>
                  <a:pt x="6" y="3658"/>
                </a:lnTo>
                <a:lnTo>
                  <a:pt x="0" y="3601"/>
                </a:lnTo>
                <a:lnTo>
                  <a:pt x="0" y="72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1511300" y="2120900"/>
            <a:ext cx="304800" cy="228600"/>
          </a:xfrm>
          <a:custGeom>
            <a:avLst/>
            <a:gdLst>
              <a:gd name="T0" fmla="*/ 0 w 480"/>
              <a:gd name="T1" fmla="*/ 120 h 360"/>
              <a:gd name="T2" fmla="*/ 12 w 480"/>
              <a:gd name="T3" fmla="*/ 195 h 360"/>
              <a:gd name="T4" fmla="*/ 46 w 480"/>
              <a:gd name="T5" fmla="*/ 261 h 360"/>
              <a:gd name="T6" fmla="*/ 97 w 480"/>
              <a:gd name="T7" fmla="*/ 313 h 360"/>
              <a:gd name="T8" fmla="*/ 163 w 480"/>
              <a:gd name="T9" fmla="*/ 347 h 360"/>
              <a:gd name="T10" fmla="*/ 240 w 480"/>
              <a:gd name="T11" fmla="*/ 360 h 360"/>
              <a:gd name="T12" fmla="*/ 259 w 480"/>
              <a:gd name="T13" fmla="*/ 359 h 360"/>
              <a:gd name="T14" fmla="*/ 333 w 480"/>
              <a:gd name="T15" fmla="*/ 341 h 360"/>
              <a:gd name="T16" fmla="*/ 395 w 480"/>
              <a:gd name="T17" fmla="*/ 302 h 360"/>
              <a:gd name="T18" fmla="*/ 443 w 480"/>
              <a:gd name="T19" fmla="*/ 246 h 360"/>
              <a:gd name="T20" fmla="*/ 472 w 480"/>
              <a:gd name="T21" fmla="*/ 177 h 360"/>
              <a:gd name="T22" fmla="*/ 480 w 480"/>
              <a:gd name="T23" fmla="*/ 120 h 360"/>
              <a:gd name="T24" fmla="*/ 479 w 480"/>
              <a:gd name="T25" fmla="*/ 110 h 360"/>
              <a:gd name="T26" fmla="*/ 456 w 480"/>
              <a:gd name="T27" fmla="*/ 49 h 360"/>
              <a:gd name="T28" fmla="*/ 406 w 480"/>
              <a:gd name="T29" fmla="*/ 9 h 360"/>
              <a:gd name="T30" fmla="*/ 360 w 480"/>
              <a:gd name="T31" fmla="*/ 0 h 360"/>
              <a:gd name="T32" fmla="*/ 350 w 480"/>
              <a:gd name="T33" fmla="*/ 0 h 360"/>
              <a:gd name="T34" fmla="*/ 289 w 480"/>
              <a:gd name="T35" fmla="*/ 23 h 360"/>
              <a:gd name="T36" fmla="*/ 249 w 480"/>
              <a:gd name="T37" fmla="*/ 73 h 360"/>
              <a:gd name="T38" fmla="*/ 240 w 480"/>
              <a:gd name="T39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0" h="360">
                <a:moveTo>
                  <a:pt x="0" y="120"/>
                </a:moveTo>
                <a:lnTo>
                  <a:pt x="12" y="195"/>
                </a:lnTo>
                <a:lnTo>
                  <a:pt x="46" y="261"/>
                </a:lnTo>
                <a:lnTo>
                  <a:pt x="97" y="313"/>
                </a:lnTo>
                <a:lnTo>
                  <a:pt x="163" y="347"/>
                </a:lnTo>
                <a:lnTo>
                  <a:pt x="240" y="360"/>
                </a:lnTo>
                <a:lnTo>
                  <a:pt x="259" y="359"/>
                </a:lnTo>
                <a:lnTo>
                  <a:pt x="333" y="341"/>
                </a:lnTo>
                <a:lnTo>
                  <a:pt x="395" y="302"/>
                </a:lnTo>
                <a:lnTo>
                  <a:pt x="443" y="246"/>
                </a:lnTo>
                <a:lnTo>
                  <a:pt x="472" y="177"/>
                </a:lnTo>
                <a:lnTo>
                  <a:pt x="480" y="120"/>
                </a:lnTo>
                <a:lnTo>
                  <a:pt x="479" y="110"/>
                </a:lnTo>
                <a:lnTo>
                  <a:pt x="456" y="49"/>
                </a:lnTo>
                <a:lnTo>
                  <a:pt x="406" y="9"/>
                </a:lnTo>
                <a:lnTo>
                  <a:pt x="360" y="0"/>
                </a:lnTo>
                <a:lnTo>
                  <a:pt x="350" y="0"/>
                </a:lnTo>
                <a:lnTo>
                  <a:pt x="289" y="23"/>
                </a:lnTo>
                <a:lnTo>
                  <a:pt x="249" y="73"/>
                </a:lnTo>
                <a:lnTo>
                  <a:pt x="240" y="36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1816100" y="2197100"/>
            <a:ext cx="0" cy="1676400"/>
          </a:xfrm>
          <a:custGeom>
            <a:avLst/>
            <a:gdLst>
              <a:gd name="T0" fmla="*/ 0 h 2640"/>
              <a:gd name="T1" fmla="*/ 2640 h 264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2640">
                <a:moveTo>
                  <a:pt x="0" y="0"/>
                </a:moveTo>
                <a:lnTo>
                  <a:pt x="0" y="264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>
            <a:off x="7302500" y="1892300"/>
            <a:ext cx="304800" cy="152400"/>
          </a:xfrm>
          <a:custGeom>
            <a:avLst/>
            <a:gdLst>
              <a:gd name="T0" fmla="*/ 480 w 480"/>
              <a:gd name="T1" fmla="*/ 0 h 240"/>
              <a:gd name="T2" fmla="*/ 467 w 480"/>
              <a:gd name="T3" fmla="*/ 76 h 240"/>
              <a:gd name="T4" fmla="*/ 433 w 480"/>
              <a:gd name="T5" fmla="*/ 142 h 240"/>
              <a:gd name="T6" fmla="*/ 381 w 480"/>
              <a:gd name="T7" fmla="*/ 194 h 240"/>
              <a:gd name="T8" fmla="*/ 315 w 480"/>
              <a:gd name="T9" fmla="*/ 228 h 240"/>
              <a:gd name="T10" fmla="*/ 240 w 480"/>
              <a:gd name="T11" fmla="*/ 240 h 240"/>
              <a:gd name="T12" fmla="*/ 0 w 480"/>
              <a:gd name="T13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0" h="240">
                <a:moveTo>
                  <a:pt x="480" y="0"/>
                </a:moveTo>
                <a:lnTo>
                  <a:pt x="467" y="76"/>
                </a:lnTo>
                <a:lnTo>
                  <a:pt x="433" y="142"/>
                </a:lnTo>
                <a:lnTo>
                  <a:pt x="381" y="194"/>
                </a:lnTo>
                <a:lnTo>
                  <a:pt x="315" y="228"/>
                </a:lnTo>
                <a:lnTo>
                  <a:pt x="240" y="240"/>
                </a:lnTo>
                <a:lnTo>
                  <a:pt x="0" y="24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7302500" y="1892300"/>
            <a:ext cx="152400" cy="152400"/>
          </a:xfrm>
          <a:custGeom>
            <a:avLst/>
            <a:gdLst>
              <a:gd name="T0" fmla="*/ 0 w 240"/>
              <a:gd name="T1" fmla="*/ 0 h 240"/>
              <a:gd name="T2" fmla="*/ 18 w 240"/>
              <a:gd name="T3" fmla="*/ 64 h 240"/>
              <a:gd name="T4" fmla="*/ 64 w 240"/>
              <a:gd name="T5" fmla="*/ 107 h 240"/>
              <a:gd name="T6" fmla="*/ 120 w 240"/>
              <a:gd name="T7" fmla="*/ 120 h 240"/>
              <a:gd name="T8" fmla="*/ 129 w 240"/>
              <a:gd name="T9" fmla="*/ 120 h 240"/>
              <a:gd name="T10" fmla="*/ 190 w 240"/>
              <a:gd name="T11" fmla="*/ 97 h 240"/>
              <a:gd name="T12" fmla="*/ 230 w 240"/>
              <a:gd name="T13" fmla="*/ 47 h 240"/>
              <a:gd name="T14" fmla="*/ 240 w 240"/>
              <a:gd name="T15" fmla="*/ 0 h 240"/>
              <a:gd name="T16" fmla="*/ 240 w 240"/>
              <a:gd name="T1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0" h="240">
                <a:moveTo>
                  <a:pt x="0" y="0"/>
                </a:moveTo>
                <a:lnTo>
                  <a:pt x="18" y="64"/>
                </a:lnTo>
                <a:lnTo>
                  <a:pt x="64" y="107"/>
                </a:lnTo>
                <a:lnTo>
                  <a:pt x="120" y="120"/>
                </a:lnTo>
                <a:lnTo>
                  <a:pt x="129" y="120"/>
                </a:lnTo>
                <a:lnTo>
                  <a:pt x="190" y="97"/>
                </a:lnTo>
                <a:lnTo>
                  <a:pt x="230" y="47"/>
                </a:lnTo>
                <a:lnTo>
                  <a:pt x="240" y="0"/>
                </a:lnTo>
                <a:lnTo>
                  <a:pt x="240" y="24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325562" y="4418910"/>
            <a:ext cx="661352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zh-CN" altLang="en-US" sz="3200" dirty="0">
                <a:latin typeface="Times New Roman" pitchFamily="18" charset="0"/>
              </a:rPr>
              <a:t>如果</a:t>
            </a:r>
            <a:r>
              <a:rPr lang="zh-TW" altLang="en-US" sz="3200" dirty="0">
                <a:latin typeface="Times New Roman" pitchFamily="18" charset="0"/>
              </a:rPr>
              <a:t>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z 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= LCS(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x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,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y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)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那么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z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的任何前缀</a:t>
            </a:r>
            <a:r>
              <a:rPr lang="zh-TW" alt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是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x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的前缀和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y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的前缀的一个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LCS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27849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LCS</a:t>
            </a:r>
            <a:r>
              <a:rPr lang="zh-CN" altLang="en-US" dirty="0"/>
              <a:t>的递归算法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37F22AE7-F486-4CD2-8E70-242C3FF06AEA}" type="datetime1">
              <a:rPr lang="en-US" altLang="zh-CN" smtClean="0"/>
              <a:t>12/7/2020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1006475" y="1631950"/>
                <a:ext cx="7094538" cy="2805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r>
                  <a:rPr lang="en-US" altLang="zh-TW" sz="3200" dirty="0">
                    <a:latin typeface="Times New Roman" pitchFamily="18" charset="0"/>
                  </a:rPr>
                  <a:t>LCS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(</a:t>
                </a:r>
                <a:r>
                  <a:rPr lang="en-US" altLang="zh-TW" sz="3200" i="1" dirty="0">
                    <a:solidFill>
                      <a:srgbClr val="008A86"/>
                    </a:solidFill>
                    <a:latin typeface="Times New Roman" pitchFamily="18" charset="0"/>
                  </a:rPr>
                  <a:t>x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, </a:t>
                </a:r>
                <a:r>
                  <a:rPr lang="en-US" altLang="zh-TW" sz="3200" i="1" dirty="0">
                    <a:solidFill>
                      <a:srgbClr val="008A86"/>
                    </a:solidFill>
                    <a:latin typeface="Times New Roman" pitchFamily="18" charset="0"/>
                  </a:rPr>
                  <a:t>y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, </a:t>
                </a:r>
                <a:r>
                  <a:rPr lang="en-US" altLang="zh-TW" sz="3200" i="1" dirty="0" err="1">
                    <a:solidFill>
                      <a:srgbClr val="008A86"/>
                    </a:solidFill>
                    <a:latin typeface="Times New Roman" pitchFamily="18" charset="0"/>
                  </a:rPr>
                  <a:t>i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, </a:t>
                </a:r>
                <a:r>
                  <a:rPr lang="en-US" altLang="zh-TW" sz="3200" i="1" dirty="0">
                    <a:solidFill>
                      <a:srgbClr val="008A86"/>
                    </a:solidFill>
                    <a:latin typeface="Times New Roman" pitchFamily="18" charset="0"/>
                  </a:rPr>
                  <a:t>j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)</a:t>
                </a:r>
                <a:endParaRPr lang="en-US" altLang="zh-TW" sz="3200" dirty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endParaRPr lang="en-US" altLang="zh-TW" sz="600" dirty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lvl="1"/>
                <a:r>
                  <a:rPr lang="en-US" altLang="zh-TW" sz="3200" b="1" dirty="0">
                    <a:solidFill>
                      <a:srgbClr val="000000"/>
                    </a:solidFill>
                    <a:latin typeface="Times New Roman" pitchFamily="18" charset="0"/>
                  </a:rPr>
                  <a:t>if </a:t>
                </a:r>
                <a:r>
                  <a:rPr lang="en-US" altLang="zh-TW" sz="3200" i="1" dirty="0">
                    <a:solidFill>
                      <a:srgbClr val="008A86"/>
                    </a:solidFill>
                    <a:latin typeface="Times New Roman" pitchFamily="18" charset="0"/>
                  </a:rPr>
                  <a:t>x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[</a:t>
                </a:r>
                <a:r>
                  <a:rPr lang="en-US" altLang="zh-TW" sz="3200" i="1" dirty="0" err="1">
                    <a:solidFill>
                      <a:srgbClr val="008A86"/>
                    </a:solidFill>
                    <a:latin typeface="Times New Roman" pitchFamily="18" charset="0"/>
                  </a:rPr>
                  <a:t>i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] = </a:t>
                </a:r>
                <a:r>
                  <a:rPr lang="en-US" altLang="zh-TW" sz="3200" i="1" dirty="0">
                    <a:solidFill>
                      <a:srgbClr val="008A86"/>
                    </a:solidFill>
                    <a:latin typeface="Times New Roman" pitchFamily="18" charset="0"/>
                  </a:rPr>
                  <a:t>y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[ </a:t>
                </a:r>
                <a:r>
                  <a:rPr lang="en-US" altLang="zh-TW" sz="3200" i="1" dirty="0">
                    <a:solidFill>
                      <a:srgbClr val="008A86"/>
                    </a:solidFill>
                    <a:latin typeface="Times New Roman" pitchFamily="18" charset="0"/>
                  </a:rPr>
                  <a:t>j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]</a:t>
                </a:r>
                <a:endParaRPr lang="en-US" altLang="zh-TW" sz="3200" dirty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lvl="2"/>
                <a:r>
                  <a:rPr lang="en-US" altLang="zh-TW" sz="3200" b="1" dirty="0">
                    <a:solidFill>
                      <a:srgbClr val="000000"/>
                    </a:solidFill>
                    <a:latin typeface="Times New Roman" pitchFamily="18" charset="0"/>
                  </a:rPr>
                  <a:t>then </a:t>
                </a:r>
                <a:r>
                  <a:rPr lang="en-US" altLang="zh-TW" sz="3200" i="1" dirty="0">
                    <a:solidFill>
                      <a:srgbClr val="008A86"/>
                    </a:solidFill>
                    <a:latin typeface="Times New Roman" pitchFamily="18" charset="0"/>
                  </a:rPr>
                  <a:t>c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[</a:t>
                </a:r>
                <a:r>
                  <a:rPr lang="en-US" altLang="zh-TW" sz="3200" i="1" dirty="0" err="1">
                    <a:solidFill>
                      <a:srgbClr val="008A86"/>
                    </a:solidFill>
                    <a:latin typeface="Times New Roman" pitchFamily="18" charset="0"/>
                  </a:rPr>
                  <a:t>i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, </a:t>
                </a:r>
                <a:r>
                  <a:rPr lang="en-US" altLang="zh-TW" sz="3200" i="1" dirty="0">
                    <a:solidFill>
                      <a:srgbClr val="008A86"/>
                    </a:solidFill>
                    <a:latin typeface="Times New Roman" pitchFamily="18" charset="0"/>
                  </a:rPr>
                  <a:t>j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en-US" altLang="zh-TW" sz="3200" i="1" dirty="0" smtClean="0">
                        <a:solidFill>
                          <a:srgbClr val="008A86"/>
                        </a:solidFill>
                        <a:latin typeface="Cambria Math"/>
                      </a:rPr>
                      <m:t>←</m:t>
                    </m:r>
                  </m:oMath>
                </a14:m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 </a:t>
                </a:r>
                <a:r>
                  <a:rPr lang="en-US" altLang="zh-TW" sz="3200" dirty="0">
                    <a:solidFill>
                      <a:srgbClr val="000000"/>
                    </a:solidFill>
                    <a:latin typeface="Times New Roman" pitchFamily="18" charset="0"/>
                  </a:rPr>
                  <a:t>LCS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(</a:t>
                </a:r>
                <a:r>
                  <a:rPr lang="en-US" altLang="zh-TW" sz="3200" i="1" dirty="0">
                    <a:solidFill>
                      <a:srgbClr val="008A86"/>
                    </a:solidFill>
                    <a:latin typeface="Times New Roman" pitchFamily="18" charset="0"/>
                  </a:rPr>
                  <a:t>x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, </a:t>
                </a:r>
                <a:r>
                  <a:rPr lang="en-US" altLang="zh-TW" sz="3200" i="1" dirty="0">
                    <a:solidFill>
                      <a:srgbClr val="008A86"/>
                    </a:solidFill>
                    <a:latin typeface="Times New Roman" pitchFamily="18" charset="0"/>
                  </a:rPr>
                  <a:t>y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, </a:t>
                </a:r>
                <a:r>
                  <a:rPr lang="en-US" altLang="zh-TW" sz="3200" i="1" dirty="0" err="1">
                    <a:solidFill>
                      <a:srgbClr val="008A86"/>
                    </a:solidFill>
                    <a:latin typeface="Times New Roman" pitchFamily="18" charset="0"/>
                  </a:rPr>
                  <a:t>i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–1, </a:t>
                </a:r>
                <a:r>
                  <a:rPr lang="en-US" altLang="zh-TW" sz="3200" i="1" dirty="0">
                    <a:solidFill>
                      <a:srgbClr val="008A86"/>
                    </a:solidFill>
                    <a:latin typeface="Times New Roman" pitchFamily="18" charset="0"/>
                  </a:rPr>
                  <a:t>j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–1) + 1 </a:t>
                </a:r>
                <a:r>
                  <a:rPr lang="en-US" altLang="zh-TW" sz="3200" b="1" dirty="0">
                    <a:solidFill>
                      <a:srgbClr val="000000"/>
                    </a:solidFill>
                    <a:latin typeface="Times New Roman" pitchFamily="18" charset="0"/>
                  </a:rPr>
                  <a:t>else </a:t>
                </a:r>
                <a:r>
                  <a:rPr lang="en-US" altLang="zh-TW" sz="3200" i="1" dirty="0">
                    <a:solidFill>
                      <a:srgbClr val="008A86"/>
                    </a:solidFill>
                    <a:latin typeface="Times New Roman" pitchFamily="18" charset="0"/>
                  </a:rPr>
                  <a:t>c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[</a:t>
                </a:r>
                <a:r>
                  <a:rPr lang="en-US" altLang="zh-TW" sz="3200" i="1" dirty="0" err="1">
                    <a:solidFill>
                      <a:srgbClr val="008A86"/>
                    </a:solidFill>
                    <a:latin typeface="Times New Roman" pitchFamily="18" charset="0"/>
                  </a:rPr>
                  <a:t>i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, </a:t>
                </a:r>
                <a:r>
                  <a:rPr lang="en-US" altLang="zh-TW" sz="3200" i="1" dirty="0">
                    <a:solidFill>
                      <a:srgbClr val="008A86"/>
                    </a:solidFill>
                    <a:latin typeface="Times New Roman" pitchFamily="18" charset="0"/>
                  </a:rPr>
                  <a:t>j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en-US" altLang="zh-TW" sz="3200" i="1" dirty="0" smtClean="0">
                        <a:solidFill>
                          <a:srgbClr val="008A86"/>
                        </a:solidFill>
                        <a:latin typeface="Cambria Math"/>
                      </a:rPr>
                      <m:t>←</m:t>
                    </m:r>
                  </m:oMath>
                </a14:m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 max</a:t>
                </a:r>
                <a:r>
                  <a:rPr lang="en-US" altLang="zh-TW" sz="4000" dirty="0">
                    <a:solidFill>
                      <a:srgbClr val="008A86"/>
                    </a:solidFill>
                    <a:latin typeface="Times New Roman" pitchFamily="18" charset="0"/>
                  </a:rPr>
                  <a:t>{ </a:t>
                </a:r>
                <a:r>
                  <a:rPr lang="en-US" altLang="zh-TW" sz="3200" dirty="0">
                    <a:solidFill>
                      <a:srgbClr val="000000"/>
                    </a:solidFill>
                    <a:latin typeface="Times New Roman" pitchFamily="18" charset="0"/>
                  </a:rPr>
                  <a:t>LCS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(</a:t>
                </a:r>
                <a:r>
                  <a:rPr lang="en-US" altLang="zh-TW" sz="3200" i="1" dirty="0">
                    <a:solidFill>
                      <a:srgbClr val="008A86"/>
                    </a:solidFill>
                    <a:latin typeface="Times New Roman" pitchFamily="18" charset="0"/>
                  </a:rPr>
                  <a:t>x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, </a:t>
                </a:r>
                <a:r>
                  <a:rPr lang="en-US" altLang="zh-TW" sz="3200" i="1" dirty="0">
                    <a:solidFill>
                      <a:srgbClr val="008A86"/>
                    </a:solidFill>
                    <a:latin typeface="Times New Roman" pitchFamily="18" charset="0"/>
                  </a:rPr>
                  <a:t>y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, </a:t>
                </a:r>
                <a:r>
                  <a:rPr lang="en-US" altLang="zh-TW" sz="3200" i="1" dirty="0" err="1">
                    <a:solidFill>
                      <a:srgbClr val="008A86"/>
                    </a:solidFill>
                    <a:latin typeface="Times New Roman" pitchFamily="18" charset="0"/>
                  </a:rPr>
                  <a:t>i</a:t>
                </a:r>
                <a:r>
                  <a:rPr lang="en-US" altLang="zh-TW" sz="3200" i="1" dirty="0">
                    <a:solidFill>
                      <a:srgbClr val="008A86"/>
                    </a:solidFill>
                    <a:latin typeface="Times New Roman" pitchFamily="18" charset="0"/>
                  </a:rPr>
                  <a:t>–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1, </a:t>
                </a:r>
                <a:r>
                  <a:rPr lang="en-US" altLang="zh-TW" sz="3200" i="1" dirty="0">
                    <a:solidFill>
                      <a:srgbClr val="008A86"/>
                    </a:solidFill>
                    <a:latin typeface="Times New Roman" pitchFamily="18" charset="0"/>
                  </a:rPr>
                  <a:t>j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),   </a:t>
                </a:r>
              </a:p>
              <a:p>
                <a:pPr lvl="2"/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                                 </a:t>
                </a:r>
                <a:r>
                  <a:rPr lang="en-US" altLang="zh-TW" sz="3200" dirty="0">
                    <a:solidFill>
                      <a:srgbClr val="000000"/>
                    </a:solidFill>
                    <a:latin typeface="Times New Roman" pitchFamily="18" charset="0"/>
                  </a:rPr>
                  <a:t>LCS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(</a:t>
                </a:r>
                <a:r>
                  <a:rPr lang="en-US" altLang="zh-TW" sz="3200" i="1" dirty="0">
                    <a:solidFill>
                      <a:srgbClr val="008A86"/>
                    </a:solidFill>
                    <a:latin typeface="Times New Roman" pitchFamily="18" charset="0"/>
                  </a:rPr>
                  <a:t>x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, </a:t>
                </a:r>
                <a:r>
                  <a:rPr lang="en-US" altLang="zh-TW" sz="3200" i="1" dirty="0">
                    <a:solidFill>
                      <a:srgbClr val="008A86"/>
                    </a:solidFill>
                    <a:latin typeface="Times New Roman" pitchFamily="18" charset="0"/>
                  </a:rPr>
                  <a:t>y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, </a:t>
                </a:r>
                <a:r>
                  <a:rPr lang="en-US" altLang="zh-TW" sz="3200" i="1" dirty="0" err="1">
                    <a:solidFill>
                      <a:srgbClr val="008A86"/>
                    </a:solidFill>
                    <a:latin typeface="Times New Roman" pitchFamily="18" charset="0"/>
                  </a:rPr>
                  <a:t>i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, </a:t>
                </a:r>
                <a:r>
                  <a:rPr lang="en-US" altLang="zh-TW" sz="3200" i="1" dirty="0">
                    <a:solidFill>
                      <a:srgbClr val="008A86"/>
                    </a:solidFill>
                    <a:latin typeface="Times New Roman" pitchFamily="18" charset="0"/>
                  </a:rPr>
                  <a:t>j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–1)</a:t>
                </a:r>
                <a:r>
                  <a:rPr lang="en-US" altLang="zh-TW" sz="4000" dirty="0">
                    <a:solidFill>
                      <a:srgbClr val="008A86"/>
                    </a:solidFill>
                    <a:latin typeface="Times New Roman" pitchFamily="18" charset="0"/>
                  </a:rPr>
                  <a:t>}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7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6475" y="1631950"/>
                <a:ext cx="7094538" cy="2805113"/>
              </a:xfrm>
              <a:prstGeom prst="rect">
                <a:avLst/>
              </a:prstGeom>
              <a:blipFill rotWithShape="1">
                <a:blip r:embed="rId2"/>
                <a:stretch>
                  <a:fillRect l="-3436" t="-4783" r="-4897" b="-1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763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LCS</a:t>
            </a:r>
            <a:r>
              <a:rPr lang="zh-CN" altLang="en-US" dirty="0"/>
              <a:t>的递归算法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D7542DC-EC44-4701-AD4E-7320EFF259E0}" type="datetime1">
              <a:rPr lang="en-US" altLang="zh-CN" smtClean="0"/>
              <a:t>12/7/2020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1006475" y="1631950"/>
                <a:ext cx="7094538" cy="2805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r>
                  <a:rPr lang="en-US" altLang="zh-TW" sz="3200" dirty="0">
                    <a:latin typeface="Times New Roman" pitchFamily="18" charset="0"/>
                  </a:rPr>
                  <a:t>LCS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(</a:t>
                </a:r>
                <a:r>
                  <a:rPr lang="en-US" altLang="zh-TW" sz="3200" i="1" dirty="0">
                    <a:solidFill>
                      <a:srgbClr val="008A86"/>
                    </a:solidFill>
                    <a:latin typeface="Times New Roman" pitchFamily="18" charset="0"/>
                  </a:rPr>
                  <a:t>x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, </a:t>
                </a:r>
                <a:r>
                  <a:rPr lang="en-US" altLang="zh-TW" sz="3200" i="1" dirty="0">
                    <a:solidFill>
                      <a:srgbClr val="008A86"/>
                    </a:solidFill>
                    <a:latin typeface="Times New Roman" pitchFamily="18" charset="0"/>
                  </a:rPr>
                  <a:t>y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, </a:t>
                </a:r>
                <a:r>
                  <a:rPr lang="en-US" altLang="zh-TW" sz="3200" i="1" dirty="0" err="1">
                    <a:solidFill>
                      <a:srgbClr val="008A86"/>
                    </a:solidFill>
                    <a:latin typeface="Times New Roman" pitchFamily="18" charset="0"/>
                  </a:rPr>
                  <a:t>i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, </a:t>
                </a:r>
                <a:r>
                  <a:rPr lang="en-US" altLang="zh-TW" sz="3200" i="1" dirty="0">
                    <a:solidFill>
                      <a:srgbClr val="008A86"/>
                    </a:solidFill>
                    <a:latin typeface="Times New Roman" pitchFamily="18" charset="0"/>
                  </a:rPr>
                  <a:t>j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)</a:t>
                </a:r>
                <a:endParaRPr lang="en-US" altLang="zh-TW" sz="3200" dirty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endParaRPr lang="en-US" altLang="zh-TW" sz="600" dirty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lvl="1"/>
                <a:r>
                  <a:rPr lang="en-US" altLang="zh-TW" sz="3200" b="1" dirty="0">
                    <a:solidFill>
                      <a:srgbClr val="000000"/>
                    </a:solidFill>
                    <a:latin typeface="Times New Roman" pitchFamily="18" charset="0"/>
                  </a:rPr>
                  <a:t>if </a:t>
                </a:r>
                <a:r>
                  <a:rPr lang="en-US" altLang="zh-TW" sz="3200" i="1" dirty="0">
                    <a:solidFill>
                      <a:srgbClr val="008A86"/>
                    </a:solidFill>
                    <a:latin typeface="Times New Roman" pitchFamily="18" charset="0"/>
                  </a:rPr>
                  <a:t>x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[</a:t>
                </a:r>
                <a:r>
                  <a:rPr lang="en-US" altLang="zh-TW" sz="3200" i="1" dirty="0" err="1">
                    <a:solidFill>
                      <a:srgbClr val="008A86"/>
                    </a:solidFill>
                    <a:latin typeface="Times New Roman" pitchFamily="18" charset="0"/>
                  </a:rPr>
                  <a:t>i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] = </a:t>
                </a:r>
                <a:r>
                  <a:rPr lang="en-US" altLang="zh-TW" sz="3200" i="1" dirty="0">
                    <a:solidFill>
                      <a:srgbClr val="008A86"/>
                    </a:solidFill>
                    <a:latin typeface="Times New Roman" pitchFamily="18" charset="0"/>
                  </a:rPr>
                  <a:t>y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[ </a:t>
                </a:r>
                <a:r>
                  <a:rPr lang="en-US" altLang="zh-TW" sz="3200" i="1" dirty="0">
                    <a:solidFill>
                      <a:srgbClr val="008A86"/>
                    </a:solidFill>
                    <a:latin typeface="Times New Roman" pitchFamily="18" charset="0"/>
                  </a:rPr>
                  <a:t>j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]</a:t>
                </a:r>
                <a:endParaRPr lang="en-US" altLang="zh-TW" sz="3200" dirty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lvl="2"/>
                <a:r>
                  <a:rPr lang="en-US" altLang="zh-TW" sz="3200" b="1" dirty="0">
                    <a:solidFill>
                      <a:srgbClr val="000000"/>
                    </a:solidFill>
                    <a:latin typeface="Times New Roman" pitchFamily="18" charset="0"/>
                  </a:rPr>
                  <a:t>then </a:t>
                </a:r>
                <a:r>
                  <a:rPr lang="en-US" altLang="zh-TW" sz="3200" i="1" dirty="0">
                    <a:solidFill>
                      <a:srgbClr val="008A86"/>
                    </a:solidFill>
                    <a:latin typeface="Times New Roman" pitchFamily="18" charset="0"/>
                  </a:rPr>
                  <a:t>c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[</a:t>
                </a:r>
                <a:r>
                  <a:rPr lang="en-US" altLang="zh-TW" sz="3200" i="1" dirty="0" err="1">
                    <a:solidFill>
                      <a:srgbClr val="008A86"/>
                    </a:solidFill>
                    <a:latin typeface="Times New Roman" pitchFamily="18" charset="0"/>
                  </a:rPr>
                  <a:t>i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, </a:t>
                </a:r>
                <a:r>
                  <a:rPr lang="en-US" altLang="zh-TW" sz="3200" i="1" dirty="0">
                    <a:solidFill>
                      <a:srgbClr val="008A86"/>
                    </a:solidFill>
                    <a:latin typeface="Times New Roman" pitchFamily="18" charset="0"/>
                  </a:rPr>
                  <a:t>j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en-US" altLang="zh-TW" sz="3200" i="1" dirty="0" smtClean="0">
                        <a:solidFill>
                          <a:srgbClr val="008A86"/>
                        </a:solidFill>
                        <a:latin typeface="Cambria Math"/>
                      </a:rPr>
                      <m:t>←</m:t>
                    </m:r>
                  </m:oMath>
                </a14:m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 </a:t>
                </a:r>
                <a:r>
                  <a:rPr lang="en-US" altLang="zh-TW" sz="3200" dirty="0">
                    <a:solidFill>
                      <a:srgbClr val="000000"/>
                    </a:solidFill>
                    <a:latin typeface="Times New Roman" pitchFamily="18" charset="0"/>
                  </a:rPr>
                  <a:t>LCS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(</a:t>
                </a:r>
                <a:r>
                  <a:rPr lang="en-US" altLang="zh-TW" sz="3200" i="1" dirty="0">
                    <a:solidFill>
                      <a:srgbClr val="008A86"/>
                    </a:solidFill>
                    <a:latin typeface="Times New Roman" pitchFamily="18" charset="0"/>
                  </a:rPr>
                  <a:t>x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, </a:t>
                </a:r>
                <a:r>
                  <a:rPr lang="en-US" altLang="zh-TW" sz="3200" i="1" dirty="0">
                    <a:solidFill>
                      <a:srgbClr val="008A86"/>
                    </a:solidFill>
                    <a:latin typeface="Times New Roman" pitchFamily="18" charset="0"/>
                  </a:rPr>
                  <a:t>y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, </a:t>
                </a:r>
                <a:r>
                  <a:rPr lang="en-US" altLang="zh-TW" sz="3200" i="1" dirty="0" err="1">
                    <a:solidFill>
                      <a:srgbClr val="008A86"/>
                    </a:solidFill>
                    <a:latin typeface="Times New Roman" pitchFamily="18" charset="0"/>
                  </a:rPr>
                  <a:t>i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–1, </a:t>
                </a:r>
                <a:r>
                  <a:rPr lang="en-US" altLang="zh-TW" sz="3200" i="1" dirty="0">
                    <a:solidFill>
                      <a:srgbClr val="008A86"/>
                    </a:solidFill>
                    <a:latin typeface="Times New Roman" pitchFamily="18" charset="0"/>
                  </a:rPr>
                  <a:t>j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–1) + 1 </a:t>
                </a:r>
                <a:r>
                  <a:rPr lang="en-US" altLang="zh-TW" sz="3200" b="1" dirty="0">
                    <a:solidFill>
                      <a:srgbClr val="000000"/>
                    </a:solidFill>
                    <a:latin typeface="Times New Roman" pitchFamily="18" charset="0"/>
                  </a:rPr>
                  <a:t>else </a:t>
                </a:r>
                <a:r>
                  <a:rPr lang="en-US" altLang="zh-TW" sz="3200" i="1" dirty="0">
                    <a:solidFill>
                      <a:srgbClr val="008A86"/>
                    </a:solidFill>
                    <a:latin typeface="Times New Roman" pitchFamily="18" charset="0"/>
                  </a:rPr>
                  <a:t>c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[</a:t>
                </a:r>
                <a:r>
                  <a:rPr lang="en-US" altLang="zh-TW" sz="3200" i="1" dirty="0" err="1">
                    <a:solidFill>
                      <a:srgbClr val="008A86"/>
                    </a:solidFill>
                    <a:latin typeface="Times New Roman" pitchFamily="18" charset="0"/>
                  </a:rPr>
                  <a:t>i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, </a:t>
                </a:r>
                <a:r>
                  <a:rPr lang="en-US" altLang="zh-TW" sz="3200" i="1" dirty="0">
                    <a:solidFill>
                      <a:srgbClr val="008A86"/>
                    </a:solidFill>
                    <a:latin typeface="Times New Roman" pitchFamily="18" charset="0"/>
                  </a:rPr>
                  <a:t>j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en-US" altLang="zh-TW" sz="3200" i="1" dirty="0" smtClean="0">
                        <a:solidFill>
                          <a:srgbClr val="008A86"/>
                        </a:solidFill>
                        <a:latin typeface="Cambria Math"/>
                      </a:rPr>
                      <m:t>←</m:t>
                    </m:r>
                  </m:oMath>
                </a14:m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 max</a:t>
                </a:r>
                <a:r>
                  <a:rPr lang="en-US" altLang="zh-TW" sz="4000" dirty="0">
                    <a:solidFill>
                      <a:srgbClr val="008A86"/>
                    </a:solidFill>
                    <a:latin typeface="Times New Roman" pitchFamily="18" charset="0"/>
                  </a:rPr>
                  <a:t>{ </a:t>
                </a:r>
                <a:r>
                  <a:rPr lang="en-US" altLang="zh-TW" sz="3200" dirty="0">
                    <a:solidFill>
                      <a:srgbClr val="000000"/>
                    </a:solidFill>
                    <a:latin typeface="Times New Roman" pitchFamily="18" charset="0"/>
                  </a:rPr>
                  <a:t>LCS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(</a:t>
                </a:r>
                <a:r>
                  <a:rPr lang="en-US" altLang="zh-TW" sz="3200" i="1" dirty="0">
                    <a:solidFill>
                      <a:srgbClr val="008A86"/>
                    </a:solidFill>
                    <a:latin typeface="Times New Roman" pitchFamily="18" charset="0"/>
                  </a:rPr>
                  <a:t>x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, </a:t>
                </a:r>
                <a:r>
                  <a:rPr lang="en-US" altLang="zh-TW" sz="3200" i="1" dirty="0">
                    <a:solidFill>
                      <a:srgbClr val="008A86"/>
                    </a:solidFill>
                    <a:latin typeface="Times New Roman" pitchFamily="18" charset="0"/>
                  </a:rPr>
                  <a:t>y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, </a:t>
                </a:r>
                <a:r>
                  <a:rPr lang="en-US" altLang="zh-TW" sz="3200" i="1" dirty="0" err="1">
                    <a:solidFill>
                      <a:srgbClr val="008A86"/>
                    </a:solidFill>
                    <a:latin typeface="Times New Roman" pitchFamily="18" charset="0"/>
                  </a:rPr>
                  <a:t>i</a:t>
                </a:r>
                <a:r>
                  <a:rPr lang="en-US" altLang="zh-TW" sz="3200" i="1" dirty="0">
                    <a:solidFill>
                      <a:srgbClr val="008A86"/>
                    </a:solidFill>
                    <a:latin typeface="Times New Roman" pitchFamily="18" charset="0"/>
                  </a:rPr>
                  <a:t>–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1, </a:t>
                </a:r>
                <a:r>
                  <a:rPr lang="en-US" altLang="zh-TW" sz="3200" i="1" dirty="0">
                    <a:solidFill>
                      <a:srgbClr val="008A86"/>
                    </a:solidFill>
                    <a:latin typeface="Times New Roman" pitchFamily="18" charset="0"/>
                  </a:rPr>
                  <a:t>j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),   </a:t>
                </a:r>
              </a:p>
              <a:p>
                <a:pPr lvl="2"/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                                 </a:t>
                </a:r>
                <a:r>
                  <a:rPr lang="en-US" altLang="zh-TW" sz="3200" dirty="0">
                    <a:solidFill>
                      <a:srgbClr val="000000"/>
                    </a:solidFill>
                    <a:latin typeface="Times New Roman" pitchFamily="18" charset="0"/>
                  </a:rPr>
                  <a:t>LCS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(</a:t>
                </a:r>
                <a:r>
                  <a:rPr lang="en-US" altLang="zh-TW" sz="3200" i="1" dirty="0">
                    <a:solidFill>
                      <a:srgbClr val="008A86"/>
                    </a:solidFill>
                    <a:latin typeface="Times New Roman" pitchFamily="18" charset="0"/>
                  </a:rPr>
                  <a:t>x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, </a:t>
                </a:r>
                <a:r>
                  <a:rPr lang="en-US" altLang="zh-TW" sz="3200" i="1" dirty="0">
                    <a:solidFill>
                      <a:srgbClr val="008A86"/>
                    </a:solidFill>
                    <a:latin typeface="Times New Roman" pitchFamily="18" charset="0"/>
                  </a:rPr>
                  <a:t>y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, </a:t>
                </a:r>
                <a:r>
                  <a:rPr lang="en-US" altLang="zh-TW" sz="3200" i="1" dirty="0" err="1">
                    <a:solidFill>
                      <a:srgbClr val="008A86"/>
                    </a:solidFill>
                    <a:latin typeface="Times New Roman" pitchFamily="18" charset="0"/>
                  </a:rPr>
                  <a:t>i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, </a:t>
                </a:r>
                <a:r>
                  <a:rPr lang="en-US" altLang="zh-TW" sz="3200" i="1" dirty="0">
                    <a:solidFill>
                      <a:srgbClr val="008A86"/>
                    </a:solidFill>
                    <a:latin typeface="Times New Roman" pitchFamily="18" charset="0"/>
                  </a:rPr>
                  <a:t>j</a:t>
                </a:r>
                <a:r>
                  <a:rPr lang="en-US" altLang="zh-TW" sz="3200" dirty="0">
                    <a:solidFill>
                      <a:srgbClr val="008A86"/>
                    </a:solidFill>
                    <a:latin typeface="Times New Roman" pitchFamily="18" charset="0"/>
                  </a:rPr>
                  <a:t>–1)</a:t>
                </a:r>
                <a:r>
                  <a:rPr lang="en-US" altLang="zh-TW" sz="4000" dirty="0">
                    <a:solidFill>
                      <a:srgbClr val="008A86"/>
                    </a:solidFill>
                    <a:latin typeface="Times New Roman" pitchFamily="18" charset="0"/>
                  </a:rPr>
                  <a:t>}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7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6475" y="1631950"/>
                <a:ext cx="7094538" cy="2805113"/>
              </a:xfrm>
              <a:prstGeom prst="rect">
                <a:avLst/>
              </a:prstGeom>
              <a:blipFill rotWithShape="1">
                <a:blip r:embed="rId2"/>
                <a:stretch>
                  <a:fillRect l="-3436" t="-4783" r="-4897" b="-1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900113" y="4581525"/>
            <a:ext cx="78486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最坏情况</a:t>
            </a:r>
            <a:r>
              <a:rPr lang="en-US" altLang="zh-TW" sz="32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3200" i="1" dirty="0" err="1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≠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这种情况下算法要计算两个子问题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每个子问题只有一个参数递减了。</a:t>
            </a:r>
            <a:endParaRPr lang="zh-TW" altLang="en-US" sz="3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9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纲要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2" indent="-457200"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最长公共子序列</a:t>
            </a:r>
            <a:endParaRPr lang="zh-TW" altLang="en-US" sz="6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57200" lvl="2" indent="-457200"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最优子结构</a:t>
            </a:r>
            <a:endParaRPr lang="zh-TW" altLang="en-US" sz="6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57200" lvl="2" indent="-457200">
              <a:lnSpc>
                <a:spcPct val="85000"/>
              </a:lnSpc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重叠子问题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FAC112F-BD0C-4D3B-B0E0-3A828F883FF4}" type="datetime1">
              <a:rPr lang="en-US" altLang="zh-CN" smtClean="0"/>
              <a:t>12/7/2020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959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Freeform 5"/>
          <p:cNvSpPr>
            <a:spLocks/>
          </p:cNvSpPr>
          <p:nvPr/>
        </p:nvSpPr>
        <p:spPr bwMode="auto">
          <a:xfrm>
            <a:off x="3894138" y="1355725"/>
            <a:ext cx="547687" cy="533400"/>
          </a:xfrm>
          <a:custGeom>
            <a:avLst/>
            <a:gdLst>
              <a:gd name="T0" fmla="*/ 861 w 863"/>
              <a:gd name="T1" fmla="*/ 454 h 840"/>
              <a:gd name="T2" fmla="*/ 850 w 863"/>
              <a:gd name="T3" fmla="*/ 521 h 840"/>
              <a:gd name="T4" fmla="*/ 829 w 863"/>
              <a:gd name="T5" fmla="*/ 583 h 840"/>
              <a:gd name="T6" fmla="*/ 798 w 863"/>
              <a:gd name="T7" fmla="*/ 641 h 840"/>
              <a:gd name="T8" fmla="*/ 759 w 863"/>
              <a:gd name="T9" fmla="*/ 693 h 840"/>
              <a:gd name="T10" fmla="*/ 712 w 863"/>
              <a:gd name="T11" fmla="*/ 738 h 840"/>
              <a:gd name="T12" fmla="*/ 658 w 863"/>
              <a:gd name="T13" fmla="*/ 777 h 840"/>
              <a:gd name="T14" fmla="*/ 599 w 863"/>
              <a:gd name="T15" fmla="*/ 807 h 840"/>
              <a:gd name="T16" fmla="*/ 535 w 863"/>
              <a:gd name="T17" fmla="*/ 827 h 840"/>
              <a:gd name="T18" fmla="*/ 466 w 863"/>
              <a:gd name="T19" fmla="*/ 838 h 840"/>
              <a:gd name="T20" fmla="*/ 431 w 863"/>
              <a:gd name="T21" fmla="*/ 840 h 840"/>
              <a:gd name="T22" fmla="*/ 395 w 863"/>
              <a:gd name="T23" fmla="*/ 838 h 840"/>
              <a:gd name="T24" fmla="*/ 327 w 863"/>
              <a:gd name="T25" fmla="*/ 827 h 840"/>
              <a:gd name="T26" fmla="*/ 263 w 863"/>
              <a:gd name="T27" fmla="*/ 807 h 840"/>
              <a:gd name="T28" fmla="*/ 204 w 863"/>
              <a:gd name="T29" fmla="*/ 777 h 840"/>
              <a:gd name="T30" fmla="*/ 150 w 863"/>
              <a:gd name="T31" fmla="*/ 738 h 840"/>
              <a:gd name="T32" fmla="*/ 104 w 863"/>
              <a:gd name="T33" fmla="*/ 693 h 840"/>
              <a:gd name="T34" fmla="*/ 65 w 863"/>
              <a:gd name="T35" fmla="*/ 641 h 840"/>
              <a:gd name="T36" fmla="*/ 34 w 863"/>
              <a:gd name="T37" fmla="*/ 583 h 840"/>
              <a:gd name="T38" fmla="*/ 12 w 863"/>
              <a:gd name="T39" fmla="*/ 521 h 840"/>
              <a:gd name="T40" fmla="*/ 1 w 863"/>
              <a:gd name="T41" fmla="*/ 454 h 840"/>
              <a:gd name="T42" fmla="*/ 0 w 863"/>
              <a:gd name="T43" fmla="*/ 420 h 840"/>
              <a:gd name="T44" fmla="*/ 1 w 863"/>
              <a:gd name="T45" fmla="*/ 385 h 840"/>
              <a:gd name="T46" fmla="*/ 12 w 863"/>
              <a:gd name="T47" fmla="*/ 318 h 840"/>
              <a:gd name="T48" fmla="*/ 34 w 863"/>
              <a:gd name="T49" fmla="*/ 256 h 840"/>
              <a:gd name="T50" fmla="*/ 65 w 863"/>
              <a:gd name="T51" fmla="*/ 198 h 840"/>
              <a:gd name="T52" fmla="*/ 104 w 863"/>
              <a:gd name="T53" fmla="*/ 146 h 840"/>
              <a:gd name="T54" fmla="*/ 150 w 863"/>
              <a:gd name="T55" fmla="*/ 101 h 840"/>
              <a:gd name="T56" fmla="*/ 204 w 863"/>
              <a:gd name="T57" fmla="*/ 62 h 840"/>
              <a:gd name="T58" fmla="*/ 263 w 863"/>
              <a:gd name="T59" fmla="*/ 33 h 840"/>
              <a:gd name="T60" fmla="*/ 327 w 863"/>
              <a:gd name="T61" fmla="*/ 12 h 840"/>
              <a:gd name="T62" fmla="*/ 395 w 863"/>
              <a:gd name="T63" fmla="*/ 1 h 840"/>
              <a:gd name="T64" fmla="*/ 431 w 863"/>
              <a:gd name="T65" fmla="*/ 0 h 840"/>
              <a:gd name="T66" fmla="*/ 466 w 863"/>
              <a:gd name="T67" fmla="*/ 1 h 840"/>
              <a:gd name="T68" fmla="*/ 535 w 863"/>
              <a:gd name="T69" fmla="*/ 12 h 840"/>
              <a:gd name="T70" fmla="*/ 599 w 863"/>
              <a:gd name="T71" fmla="*/ 33 h 840"/>
              <a:gd name="T72" fmla="*/ 658 w 863"/>
              <a:gd name="T73" fmla="*/ 62 h 840"/>
              <a:gd name="T74" fmla="*/ 712 w 863"/>
              <a:gd name="T75" fmla="*/ 101 h 840"/>
              <a:gd name="T76" fmla="*/ 759 w 863"/>
              <a:gd name="T77" fmla="*/ 146 h 840"/>
              <a:gd name="T78" fmla="*/ 798 w 863"/>
              <a:gd name="T79" fmla="*/ 198 h 840"/>
              <a:gd name="T80" fmla="*/ 829 w 863"/>
              <a:gd name="T81" fmla="*/ 256 h 840"/>
              <a:gd name="T82" fmla="*/ 850 w 863"/>
              <a:gd name="T83" fmla="*/ 318 h 840"/>
              <a:gd name="T84" fmla="*/ 861 w 863"/>
              <a:gd name="T85" fmla="*/ 385 h 840"/>
              <a:gd name="T86" fmla="*/ 863 w 863"/>
              <a:gd name="T87" fmla="*/ 420 h 840"/>
              <a:gd name="T88" fmla="*/ 861 w 863"/>
              <a:gd name="T89" fmla="*/ 454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63" h="840">
                <a:moveTo>
                  <a:pt x="861" y="454"/>
                </a:moveTo>
                <a:lnTo>
                  <a:pt x="850" y="521"/>
                </a:lnTo>
                <a:lnTo>
                  <a:pt x="829" y="583"/>
                </a:lnTo>
                <a:lnTo>
                  <a:pt x="798" y="641"/>
                </a:lnTo>
                <a:lnTo>
                  <a:pt x="759" y="693"/>
                </a:lnTo>
                <a:lnTo>
                  <a:pt x="712" y="738"/>
                </a:lnTo>
                <a:lnTo>
                  <a:pt x="658" y="777"/>
                </a:lnTo>
                <a:lnTo>
                  <a:pt x="599" y="807"/>
                </a:lnTo>
                <a:lnTo>
                  <a:pt x="535" y="827"/>
                </a:lnTo>
                <a:lnTo>
                  <a:pt x="466" y="838"/>
                </a:lnTo>
                <a:lnTo>
                  <a:pt x="431" y="840"/>
                </a:lnTo>
                <a:lnTo>
                  <a:pt x="395" y="838"/>
                </a:lnTo>
                <a:lnTo>
                  <a:pt x="327" y="827"/>
                </a:lnTo>
                <a:lnTo>
                  <a:pt x="263" y="807"/>
                </a:lnTo>
                <a:lnTo>
                  <a:pt x="204" y="777"/>
                </a:lnTo>
                <a:lnTo>
                  <a:pt x="150" y="738"/>
                </a:lnTo>
                <a:lnTo>
                  <a:pt x="104" y="693"/>
                </a:lnTo>
                <a:lnTo>
                  <a:pt x="65" y="641"/>
                </a:lnTo>
                <a:lnTo>
                  <a:pt x="34" y="583"/>
                </a:lnTo>
                <a:lnTo>
                  <a:pt x="12" y="521"/>
                </a:lnTo>
                <a:lnTo>
                  <a:pt x="1" y="454"/>
                </a:lnTo>
                <a:lnTo>
                  <a:pt x="0" y="420"/>
                </a:lnTo>
                <a:lnTo>
                  <a:pt x="1" y="385"/>
                </a:lnTo>
                <a:lnTo>
                  <a:pt x="12" y="318"/>
                </a:lnTo>
                <a:lnTo>
                  <a:pt x="34" y="256"/>
                </a:lnTo>
                <a:lnTo>
                  <a:pt x="65" y="198"/>
                </a:lnTo>
                <a:lnTo>
                  <a:pt x="104" y="146"/>
                </a:lnTo>
                <a:lnTo>
                  <a:pt x="150" y="101"/>
                </a:lnTo>
                <a:lnTo>
                  <a:pt x="204" y="62"/>
                </a:lnTo>
                <a:lnTo>
                  <a:pt x="263" y="33"/>
                </a:lnTo>
                <a:lnTo>
                  <a:pt x="327" y="12"/>
                </a:lnTo>
                <a:lnTo>
                  <a:pt x="395" y="1"/>
                </a:lnTo>
                <a:lnTo>
                  <a:pt x="431" y="0"/>
                </a:lnTo>
                <a:lnTo>
                  <a:pt x="466" y="1"/>
                </a:lnTo>
                <a:lnTo>
                  <a:pt x="535" y="12"/>
                </a:lnTo>
                <a:lnTo>
                  <a:pt x="599" y="33"/>
                </a:lnTo>
                <a:lnTo>
                  <a:pt x="658" y="62"/>
                </a:lnTo>
                <a:lnTo>
                  <a:pt x="712" y="101"/>
                </a:lnTo>
                <a:lnTo>
                  <a:pt x="759" y="146"/>
                </a:lnTo>
                <a:lnTo>
                  <a:pt x="798" y="198"/>
                </a:lnTo>
                <a:lnTo>
                  <a:pt x="829" y="256"/>
                </a:lnTo>
                <a:lnTo>
                  <a:pt x="850" y="318"/>
                </a:lnTo>
                <a:lnTo>
                  <a:pt x="861" y="385"/>
                </a:lnTo>
                <a:lnTo>
                  <a:pt x="863" y="420"/>
                </a:lnTo>
                <a:lnTo>
                  <a:pt x="861" y="454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92" name="Freeform 36"/>
          <p:cNvSpPr>
            <a:spLocks/>
          </p:cNvSpPr>
          <p:nvPr/>
        </p:nvSpPr>
        <p:spPr bwMode="auto">
          <a:xfrm>
            <a:off x="3889375" y="1341438"/>
            <a:ext cx="547688" cy="533400"/>
          </a:xfrm>
          <a:custGeom>
            <a:avLst/>
            <a:gdLst>
              <a:gd name="T0" fmla="*/ 431 w 863"/>
              <a:gd name="T1" fmla="*/ 0 h 840"/>
              <a:gd name="T2" fmla="*/ 361 w 863"/>
              <a:gd name="T3" fmla="*/ 5 h 840"/>
              <a:gd name="T4" fmla="*/ 295 w 863"/>
              <a:gd name="T5" fmla="*/ 21 h 840"/>
              <a:gd name="T6" fmla="*/ 233 w 863"/>
              <a:gd name="T7" fmla="*/ 46 h 840"/>
              <a:gd name="T8" fmla="*/ 176 w 863"/>
              <a:gd name="T9" fmla="*/ 80 h 840"/>
              <a:gd name="T10" fmla="*/ 126 w 863"/>
              <a:gd name="T11" fmla="*/ 122 h 840"/>
              <a:gd name="T12" fmla="*/ 83 w 863"/>
              <a:gd name="T13" fmla="*/ 171 h 840"/>
              <a:gd name="T14" fmla="*/ 48 w 863"/>
              <a:gd name="T15" fmla="*/ 226 h 840"/>
              <a:gd name="T16" fmla="*/ 22 w 863"/>
              <a:gd name="T17" fmla="*/ 287 h 840"/>
              <a:gd name="T18" fmla="*/ 6 w 863"/>
              <a:gd name="T19" fmla="*/ 351 h 840"/>
              <a:gd name="T20" fmla="*/ 0 w 863"/>
              <a:gd name="T21" fmla="*/ 420 h 840"/>
              <a:gd name="T22" fmla="*/ 1 w 863"/>
              <a:gd name="T23" fmla="*/ 454 h 840"/>
              <a:gd name="T24" fmla="*/ 12 w 863"/>
              <a:gd name="T25" fmla="*/ 521 h 840"/>
              <a:gd name="T26" fmla="*/ 34 w 863"/>
              <a:gd name="T27" fmla="*/ 583 h 840"/>
              <a:gd name="T28" fmla="*/ 65 w 863"/>
              <a:gd name="T29" fmla="*/ 641 h 840"/>
              <a:gd name="T30" fmla="*/ 104 w 863"/>
              <a:gd name="T31" fmla="*/ 693 h 840"/>
              <a:gd name="T32" fmla="*/ 150 w 863"/>
              <a:gd name="T33" fmla="*/ 738 h 840"/>
              <a:gd name="T34" fmla="*/ 204 w 863"/>
              <a:gd name="T35" fmla="*/ 777 h 840"/>
              <a:gd name="T36" fmla="*/ 263 w 863"/>
              <a:gd name="T37" fmla="*/ 807 h 840"/>
              <a:gd name="T38" fmla="*/ 327 w 863"/>
              <a:gd name="T39" fmla="*/ 827 h 840"/>
              <a:gd name="T40" fmla="*/ 395 w 863"/>
              <a:gd name="T41" fmla="*/ 838 h 840"/>
              <a:gd name="T42" fmla="*/ 431 w 863"/>
              <a:gd name="T43" fmla="*/ 840 h 840"/>
              <a:gd name="T44" fmla="*/ 466 w 863"/>
              <a:gd name="T45" fmla="*/ 838 h 840"/>
              <a:gd name="T46" fmla="*/ 535 w 863"/>
              <a:gd name="T47" fmla="*/ 827 h 840"/>
              <a:gd name="T48" fmla="*/ 599 w 863"/>
              <a:gd name="T49" fmla="*/ 807 h 840"/>
              <a:gd name="T50" fmla="*/ 658 w 863"/>
              <a:gd name="T51" fmla="*/ 777 h 840"/>
              <a:gd name="T52" fmla="*/ 712 w 863"/>
              <a:gd name="T53" fmla="*/ 738 h 840"/>
              <a:gd name="T54" fmla="*/ 759 w 863"/>
              <a:gd name="T55" fmla="*/ 693 h 840"/>
              <a:gd name="T56" fmla="*/ 798 w 863"/>
              <a:gd name="T57" fmla="*/ 641 h 840"/>
              <a:gd name="T58" fmla="*/ 829 w 863"/>
              <a:gd name="T59" fmla="*/ 583 h 840"/>
              <a:gd name="T60" fmla="*/ 850 w 863"/>
              <a:gd name="T61" fmla="*/ 521 h 840"/>
              <a:gd name="T62" fmla="*/ 861 w 863"/>
              <a:gd name="T63" fmla="*/ 454 h 840"/>
              <a:gd name="T64" fmla="*/ 863 w 863"/>
              <a:gd name="T65" fmla="*/ 420 h 840"/>
              <a:gd name="T66" fmla="*/ 861 w 863"/>
              <a:gd name="T67" fmla="*/ 385 h 840"/>
              <a:gd name="T68" fmla="*/ 850 w 863"/>
              <a:gd name="T69" fmla="*/ 318 h 840"/>
              <a:gd name="T70" fmla="*/ 829 w 863"/>
              <a:gd name="T71" fmla="*/ 256 h 840"/>
              <a:gd name="T72" fmla="*/ 798 w 863"/>
              <a:gd name="T73" fmla="*/ 198 h 840"/>
              <a:gd name="T74" fmla="*/ 759 w 863"/>
              <a:gd name="T75" fmla="*/ 146 h 840"/>
              <a:gd name="T76" fmla="*/ 712 w 863"/>
              <a:gd name="T77" fmla="*/ 101 h 840"/>
              <a:gd name="T78" fmla="*/ 658 w 863"/>
              <a:gd name="T79" fmla="*/ 62 h 840"/>
              <a:gd name="T80" fmla="*/ 599 w 863"/>
              <a:gd name="T81" fmla="*/ 33 h 840"/>
              <a:gd name="T82" fmla="*/ 535 w 863"/>
              <a:gd name="T83" fmla="*/ 12 h 840"/>
              <a:gd name="T84" fmla="*/ 466 w 863"/>
              <a:gd name="T85" fmla="*/ 1 h 840"/>
              <a:gd name="T86" fmla="*/ 431 w 863"/>
              <a:gd name="T87" fmla="*/ 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63" h="840">
                <a:moveTo>
                  <a:pt x="431" y="0"/>
                </a:moveTo>
                <a:lnTo>
                  <a:pt x="361" y="5"/>
                </a:lnTo>
                <a:lnTo>
                  <a:pt x="295" y="21"/>
                </a:lnTo>
                <a:lnTo>
                  <a:pt x="233" y="46"/>
                </a:lnTo>
                <a:lnTo>
                  <a:pt x="176" y="80"/>
                </a:lnTo>
                <a:lnTo>
                  <a:pt x="126" y="122"/>
                </a:lnTo>
                <a:lnTo>
                  <a:pt x="83" y="171"/>
                </a:lnTo>
                <a:lnTo>
                  <a:pt x="48" y="226"/>
                </a:lnTo>
                <a:lnTo>
                  <a:pt x="22" y="287"/>
                </a:lnTo>
                <a:lnTo>
                  <a:pt x="6" y="351"/>
                </a:lnTo>
                <a:lnTo>
                  <a:pt x="0" y="420"/>
                </a:lnTo>
                <a:lnTo>
                  <a:pt x="1" y="454"/>
                </a:lnTo>
                <a:lnTo>
                  <a:pt x="12" y="521"/>
                </a:lnTo>
                <a:lnTo>
                  <a:pt x="34" y="583"/>
                </a:lnTo>
                <a:lnTo>
                  <a:pt x="65" y="641"/>
                </a:lnTo>
                <a:lnTo>
                  <a:pt x="104" y="693"/>
                </a:lnTo>
                <a:lnTo>
                  <a:pt x="150" y="738"/>
                </a:lnTo>
                <a:lnTo>
                  <a:pt x="204" y="777"/>
                </a:lnTo>
                <a:lnTo>
                  <a:pt x="263" y="807"/>
                </a:lnTo>
                <a:lnTo>
                  <a:pt x="327" y="827"/>
                </a:lnTo>
                <a:lnTo>
                  <a:pt x="395" y="838"/>
                </a:lnTo>
                <a:lnTo>
                  <a:pt x="431" y="840"/>
                </a:lnTo>
                <a:lnTo>
                  <a:pt x="466" y="838"/>
                </a:lnTo>
                <a:lnTo>
                  <a:pt x="535" y="827"/>
                </a:lnTo>
                <a:lnTo>
                  <a:pt x="599" y="807"/>
                </a:lnTo>
                <a:lnTo>
                  <a:pt x="658" y="777"/>
                </a:lnTo>
                <a:lnTo>
                  <a:pt x="712" y="738"/>
                </a:lnTo>
                <a:lnTo>
                  <a:pt x="759" y="693"/>
                </a:lnTo>
                <a:lnTo>
                  <a:pt x="798" y="641"/>
                </a:lnTo>
                <a:lnTo>
                  <a:pt x="829" y="583"/>
                </a:lnTo>
                <a:lnTo>
                  <a:pt x="850" y="521"/>
                </a:lnTo>
                <a:lnTo>
                  <a:pt x="861" y="454"/>
                </a:lnTo>
                <a:lnTo>
                  <a:pt x="863" y="420"/>
                </a:lnTo>
                <a:lnTo>
                  <a:pt x="861" y="385"/>
                </a:lnTo>
                <a:lnTo>
                  <a:pt x="850" y="318"/>
                </a:lnTo>
                <a:lnTo>
                  <a:pt x="829" y="256"/>
                </a:lnTo>
                <a:lnTo>
                  <a:pt x="798" y="198"/>
                </a:lnTo>
                <a:lnTo>
                  <a:pt x="759" y="146"/>
                </a:lnTo>
                <a:lnTo>
                  <a:pt x="712" y="101"/>
                </a:lnTo>
                <a:lnTo>
                  <a:pt x="658" y="62"/>
                </a:lnTo>
                <a:lnTo>
                  <a:pt x="599" y="33"/>
                </a:lnTo>
                <a:lnTo>
                  <a:pt x="535" y="12"/>
                </a:lnTo>
                <a:lnTo>
                  <a:pt x="466" y="1"/>
                </a:lnTo>
                <a:lnTo>
                  <a:pt x="431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97" name="Freeform 41"/>
          <p:cNvSpPr>
            <a:spLocks/>
          </p:cNvSpPr>
          <p:nvPr/>
        </p:nvSpPr>
        <p:spPr bwMode="auto">
          <a:xfrm>
            <a:off x="2443163" y="3170238"/>
            <a:ext cx="547687" cy="533400"/>
          </a:xfrm>
          <a:custGeom>
            <a:avLst/>
            <a:gdLst>
              <a:gd name="T0" fmla="*/ 862 w 863"/>
              <a:gd name="T1" fmla="*/ 454 h 840"/>
              <a:gd name="T2" fmla="*/ 851 w 863"/>
              <a:gd name="T3" fmla="*/ 521 h 840"/>
              <a:gd name="T4" fmla="*/ 829 w 863"/>
              <a:gd name="T5" fmla="*/ 583 h 840"/>
              <a:gd name="T6" fmla="*/ 798 w 863"/>
              <a:gd name="T7" fmla="*/ 641 h 840"/>
              <a:gd name="T8" fmla="*/ 759 w 863"/>
              <a:gd name="T9" fmla="*/ 693 h 840"/>
              <a:gd name="T10" fmla="*/ 713 w 863"/>
              <a:gd name="T11" fmla="*/ 738 h 840"/>
              <a:gd name="T12" fmla="*/ 659 w 863"/>
              <a:gd name="T13" fmla="*/ 777 h 840"/>
              <a:gd name="T14" fmla="*/ 600 w 863"/>
              <a:gd name="T15" fmla="*/ 807 h 840"/>
              <a:gd name="T16" fmla="*/ 536 w 863"/>
              <a:gd name="T17" fmla="*/ 827 h 840"/>
              <a:gd name="T18" fmla="*/ 468 w 863"/>
              <a:gd name="T19" fmla="*/ 838 h 840"/>
              <a:gd name="T20" fmla="*/ 432 w 863"/>
              <a:gd name="T21" fmla="*/ 840 h 840"/>
              <a:gd name="T22" fmla="*/ 397 w 863"/>
              <a:gd name="T23" fmla="*/ 838 h 840"/>
              <a:gd name="T24" fmla="*/ 328 w 863"/>
              <a:gd name="T25" fmla="*/ 827 h 840"/>
              <a:gd name="T26" fmla="*/ 264 w 863"/>
              <a:gd name="T27" fmla="*/ 807 h 840"/>
              <a:gd name="T28" fmla="*/ 205 w 863"/>
              <a:gd name="T29" fmla="*/ 777 h 840"/>
              <a:gd name="T30" fmla="*/ 151 w 863"/>
              <a:gd name="T31" fmla="*/ 738 h 840"/>
              <a:gd name="T32" fmla="*/ 104 w 863"/>
              <a:gd name="T33" fmla="*/ 693 h 840"/>
              <a:gd name="T34" fmla="*/ 65 w 863"/>
              <a:gd name="T35" fmla="*/ 641 h 840"/>
              <a:gd name="T36" fmla="*/ 34 w 863"/>
              <a:gd name="T37" fmla="*/ 583 h 840"/>
              <a:gd name="T38" fmla="*/ 13 w 863"/>
              <a:gd name="T39" fmla="*/ 521 h 840"/>
              <a:gd name="T40" fmla="*/ 2 w 863"/>
              <a:gd name="T41" fmla="*/ 454 h 840"/>
              <a:gd name="T42" fmla="*/ 0 w 863"/>
              <a:gd name="T43" fmla="*/ 420 h 840"/>
              <a:gd name="T44" fmla="*/ 2 w 863"/>
              <a:gd name="T45" fmla="*/ 385 h 840"/>
              <a:gd name="T46" fmla="*/ 13 w 863"/>
              <a:gd name="T47" fmla="*/ 318 h 840"/>
              <a:gd name="T48" fmla="*/ 34 w 863"/>
              <a:gd name="T49" fmla="*/ 256 h 840"/>
              <a:gd name="T50" fmla="*/ 65 w 863"/>
              <a:gd name="T51" fmla="*/ 198 h 840"/>
              <a:gd name="T52" fmla="*/ 104 w 863"/>
              <a:gd name="T53" fmla="*/ 146 h 840"/>
              <a:gd name="T54" fmla="*/ 151 w 863"/>
              <a:gd name="T55" fmla="*/ 101 h 840"/>
              <a:gd name="T56" fmla="*/ 205 w 863"/>
              <a:gd name="T57" fmla="*/ 62 h 840"/>
              <a:gd name="T58" fmla="*/ 264 w 863"/>
              <a:gd name="T59" fmla="*/ 33 h 840"/>
              <a:gd name="T60" fmla="*/ 328 w 863"/>
              <a:gd name="T61" fmla="*/ 12 h 840"/>
              <a:gd name="T62" fmla="*/ 397 w 863"/>
              <a:gd name="T63" fmla="*/ 1 h 840"/>
              <a:gd name="T64" fmla="*/ 432 w 863"/>
              <a:gd name="T65" fmla="*/ 0 h 840"/>
              <a:gd name="T66" fmla="*/ 468 w 863"/>
              <a:gd name="T67" fmla="*/ 1 h 840"/>
              <a:gd name="T68" fmla="*/ 536 w 863"/>
              <a:gd name="T69" fmla="*/ 12 h 840"/>
              <a:gd name="T70" fmla="*/ 600 w 863"/>
              <a:gd name="T71" fmla="*/ 33 h 840"/>
              <a:gd name="T72" fmla="*/ 659 w 863"/>
              <a:gd name="T73" fmla="*/ 62 h 840"/>
              <a:gd name="T74" fmla="*/ 713 w 863"/>
              <a:gd name="T75" fmla="*/ 101 h 840"/>
              <a:gd name="T76" fmla="*/ 759 w 863"/>
              <a:gd name="T77" fmla="*/ 146 h 840"/>
              <a:gd name="T78" fmla="*/ 798 w 863"/>
              <a:gd name="T79" fmla="*/ 198 h 840"/>
              <a:gd name="T80" fmla="*/ 829 w 863"/>
              <a:gd name="T81" fmla="*/ 256 h 840"/>
              <a:gd name="T82" fmla="*/ 851 w 863"/>
              <a:gd name="T83" fmla="*/ 318 h 840"/>
              <a:gd name="T84" fmla="*/ 862 w 863"/>
              <a:gd name="T85" fmla="*/ 385 h 840"/>
              <a:gd name="T86" fmla="*/ 863 w 863"/>
              <a:gd name="T87" fmla="*/ 420 h 840"/>
              <a:gd name="T88" fmla="*/ 862 w 863"/>
              <a:gd name="T89" fmla="*/ 454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63" h="840">
                <a:moveTo>
                  <a:pt x="862" y="454"/>
                </a:moveTo>
                <a:lnTo>
                  <a:pt x="851" y="521"/>
                </a:lnTo>
                <a:lnTo>
                  <a:pt x="829" y="583"/>
                </a:lnTo>
                <a:lnTo>
                  <a:pt x="798" y="641"/>
                </a:lnTo>
                <a:lnTo>
                  <a:pt x="759" y="693"/>
                </a:lnTo>
                <a:lnTo>
                  <a:pt x="713" y="738"/>
                </a:lnTo>
                <a:lnTo>
                  <a:pt x="659" y="777"/>
                </a:lnTo>
                <a:lnTo>
                  <a:pt x="600" y="807"/>
                </a:lnTo>
                <a:lnTo>
                  <a:pt x="536" y="827"/>
                </a:lnTo>
                <a:lnTo>
                  <a:pt x="468" y="838"/>
                </a:lnTo>
                <a:lnTo>
                  <a:pt x="432" y="840"/>
                </a:lnTo>
                <a:lnTo>
                  <a:pt x="397" y="838"/>
                </a:lnTo>
                <a:lnTo>
                  <a:pt x="328" y="827"/>
                </a:lnTo>
                <a:lnTo>
                  <a:pt x="264" y="807"/>
                </a:lnTo>
                <a:lnTo>
                  <a:pt x="205" y="777"/>
                </a:lnTo>
                <a:lnTo>
                  <a:pt x="151" y="738"/>
                </a:lnTo>
                <a:lnTo>
                  <a:pt x="104" y="693"/>
                </a:lnTo>
                <a:lnTo>
                  <a:pt x="65" y="641"/>
                </a:lnTo>
                <a:lnTo>
                  <a:pt x="34" y="583"/>
                </a:lnTo>
                <a:lnTo>
                  <a:pt x="13" y="521"/>
                </a:lnTo>
                <a:lnTo>
                  <a:pt x="2" y="454"/>
                </a:lnTo>
                <a:lnTo>
                  <a:pt x="0" y="420"/>
                </a:lnTo>
                <a:lnTo>
                  <a:pt x="2" y="385"/>
                </a:lnTo>
                <a:lnTo>
                  <a:pt x="13" y="318"/>
                </a:lnTo>
                <a:lnTo>
                  <a:pt x="34" y="256"/>
                </a:lnTo>
                <a:lnTo>
                  <a:pt x="65" y="198"/>
                </a:lnTo>
                <a:lnTo>
                  <a:pt x="104" y="146"/>
                </a:lnTo>
                <a:lnTo>
                  <a:pt x="151" y="101"/>
                </a:lnTo>
                <a:lnTo>
                  <a:pt x="205" y="62"/>
                </a:lnTo>
                <a:lnTo>
                  <a:pt x="264" y="33"/>
                </a:lnTo>
                <a:lnTo>
                  <a:pt x="328" y="12"/>
                </a:lnTo>
                <a:lnTo>
                  <a:pt x="397" y="1"/>
                </a:lnTo>
                <a:lnTo>
                  <a:pt x="432" y="0"/>
                </a:lnTo>
                <a:lnTo>
                  <a:pt x="468" y="1"/>
                </a:lnTo>
                <a:lnTo>
                  <a:pt x="536" y="12"/>
                </a:lnTo>
                <a:lnTo>
                  <a:pt x="600" y="33"/>
                </a:lnTo>
                <a:lnTo>
                  <a:pt x="659" y="62"/>
                </a:lnTo>
                <a:lnTo>
                  <a:pt x="713" y="101"/>
                </a:lnTo>
                <a:lnTo>
                  <a:pt x="759" y="146"/>
                </a:lnTo>
                <a:lnTo>
                  <a:pt x="798" y="198"/>
                </a:lnTo>
                <a:lnTo>
                  <a:pt x="829" y="256"/>
                </a:lnTo>
                <a:lnTo>
                  <a:pt x="851" y="318"/>
                </a:lnTo>
                <a:lnTo>
                  <a:pt x="862" y="385"/>
                </a:lnTo>
                <a:lnTo>
                  <a:pt x="863" y="420"/>
                </a:lnTo>
                <a:lnTo>
                  <a:pt x="862" y="454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99" name="Freeform 43"/>
          <p:cNvSpPr>
            <a:spLocks/>
          </p:cNvSpPr>
          <p:nvPr/>
        </p:nvSpPr>
        <p:spPr bwMode="auto">
          <a:xfrm>
            <a:off x="3030538" y="4084638"/>
            <a:ext cx="549275" cy="533400"/>
          </a:xfrm>
          <a:custGeom>
            <a:avLst/>
            <a:gdLst>
              <a:gd name="T0" fmla="*/ 863 w 865"/>
              <a:gd name="T1" fmla="*/ 454 h 840"/>
              <a:gd name="T2" fmla="*/ 852 w 865"/>
              <a:gd name="T3" fmla="*/ 521 h 840"/>
              <a:gd name="T4" fmla="*/ 831 w 865"/>
              <a:gd name="T5" fmla="*/ 583 h 840"/>
              <a:gd name="T6" fmla="*/ 800 w 865"/>
              <a:gd name="T7" fmla="*/ 641 h 840"/>
              <a:gd name="T8" fmla="*/ 760 w 865"/>
              <a:gd name="T9" fmla="*/ 693 h 840"/>
              <a:gd name="T10" fmla="*/ 713 w 865"/>
              <a:gd name="T11" fmla="*/ 738 h 840"/>
              <a:gd name="T12" fmla="*/ 659 w 865"/>
              <a:gd name="T13" fmla="*/ 777 h 840"/>
              <a:gd name="T14" fmla="*/ 600 w 865"/>
              <a:gd name="T15" fmla="*/ 807 h 840"/>
              <a:gd name="T16" fmla="*/ 535 w 865"/>
              <a:gd name="T17" fmla="*/ 827 h 840"/>
              <a:gd name="T18" fmla="*/ 467 w 865"/>
              <a:gd name="T19" fmla="*/ 838 h 840"/>
              <a:gd name="T20" fmla="*/ 432 w 865"/>
              <a:gd name="T21" fmla="*/ 840 h 840"/>
              <a:gd name="T22" fmla="*/ 396 w 865"/>
              <a:gd name="T23" fmla="*/ 838 h 840"/>
              <a:gd name="T24" fmla="*/ 328 w 865"/>
              <a:gd name="T25" fmla="*/ 827 h 840"/>
              <a:gd name="T26" fmla="*/ 263 w 865"/>
              <a:gd name="T27" fmla="*/ 807 h 840"/>
              <a:gd name="T28" fmla="*/ 204 w 865"/>
              <a:gd name="T29" fmla="*/ 777 h 840"/>
              <a:gd name="T30" fmla="*/ 150 w 865"/>
              <a:gd name="T31" fmla="*/ 738 h 840"/>
              <a:gd name="T32" fmla="*/ 103 w 865"/>
              <a:gd name="T33" fmla="*/ 693 h 840"/>
              <a:gd name="T34" fmla="*/ 64 w 865"/>
              <a:gd name="T35" fmla="*/ 641 h 840"/>
              <a:gd name="T36" fmla="*/ 33 w 865"/>
              <a:gd name="T37" fmla="*/ 583 h 840"/>
              <a:gd name="T38" fmla="*/ 12 w 865"/>
              <a:gd name="T39" fmla="*/ 521 h 840"/>
              <a:gd name="T40" fmla="*/ 1 w 865"/>
              <a:gd name="T41" fmla="*/ 454 h 840"/>
              <a:gd name="T42" fmla="*/ 0 w 865"/>
              <a:gd name="T43" fmla="*/ 420 h 840"/>
              <a:gd name="T44" fmla="*/ 1 w 865"/>
              <a:gd name="T45" fmla="*/ 385 h 840"/>
              <a:gd name="T46" fmla="*/ 12 w 865"/>
              <a:gd name="T47" fmla="*/ 318 h 840"/>
              <a:gd name="T48" fmla="*/ 33 w 865"/>
              <a:gd name="T49" fmla="*/ 256 h 840"/>
              <a:gd name="T50" fmla="*/ 64 w 865"/>
              <a:gd name="T51" fmla="*/ 198 h 840"/>
              <a:gd name="T52" fmla="*/ 103 w 865"/>
              <a:gd name="T53" fmla="*/ 146 h 840"/>
              <a:gd name="T54" fmla="*/ 150 w 865"/>
              <a:gd name="T55" fmla="*/ 101 h 840"/>
              <a:gd name="T56" fmla="*/ 204 w 865"/>
              <a:gd name="T57" fmla="*/ 62 h 840"/>
              <a:gd name="T58" fmla="*/ 263 w 865"/>
              <a:gd name="T59" fmla="*/ 33 h 840"/>
              <a:gd name="T60" fmla="*/ 328 w 865"/>
              <a:gd name="T61" fmla="*/ 12 h 840"/>
              <a:gd name="T62" fmla="*/ 396 w 865"/>
              <a:gd name="T63" fmla="*/ 1 h 840"/>
              <a:gd name="T64" fmla="*/ 432 w 865"/>
              <a:gd name="T65" fmla="*/ 0 h 840"/>
              <a:gd name="T66" fmla="*/ 467 w 865"/>
              <a:gd name="T67" fmla="*/ 1 h 840"/>
              <a:gd name="T68" fmla="*/ 535 w 865"/>
              <a:gd name="T69" fmla="*/ 12 h 840"/>
              <a:gd name="T70" fmla="*/ 600 w 865"/>
              <a:gd name="T71" fmla="*/ 33 h 840"/>
              <a:gd name="T72" fmla="*/ 659 w 865"/>
              <a:gd name="T73" fmla="*/ 62 h 840"/>
              <a:gd name="T74" fmla="*/ 713 w 865"/>
              <a:gd name="T75" fmla="*/ 101 h 840"/>
              <a:gd name="T76" fmla="*/ 760 w 865"/>
              <a:gd name="T77" fmla="*/ 146 h 840"/>
              <a:gd name="T78" fmla="*/ 800 w 865"/>
              <a:gd name="T79" fmla="*/ 198 h 840"/>
              <a:gd name="T80" fmla="*/ 831 w 865"/>
              <a:gd name="T81" fmla="*/ 256 h 840"/>
              <a:gd name="T82" fmla="*/ 852 w 865"/>
              <a:gd name="T83" fmla="*/ 318 h 840"/>
              <a:gd name="T84" fmla="*/ 863 w 865"/>
              <a:gd name="T85" fmla="*/ 385 h 840"/>
              <a:gd name="T86" fmla="*/ 865 w 865"/>
              <a:gd name="T87" fmla="*/ 420 h 840"/>
              <a:gd name="T88" fmla="*/ 863 w 865"/>
              <a:gd name="T89" fmla="*/ 454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65" h="840">
                <a:moveTo>
                  <a:pt x="863" y="454"/>
                </a:moveTo>
                <a:lnTo>
                  <a:pt x="852" y="521"/>
                </a:lnTo>
                <a:lnTo>
                  <a:pt x="831" y="583"/>
                </a:lnTo>
                <a:lnTo>
                  <a:pt x="800" y="641"/>
                </a:lnTo>
                <a:lnTo>
                  <a:pt x="760" y="693"/>
                </a:lnTo>
                <a:lnTo>
                  <a:pt x="713" y="738"/>
                </a:lnTo>
                <a:lnTo>
                  <a:pt x="659" y="777"/>
                </a:lnTo>
                <a:lnTo>
                  <a:pt x="600" y="807"/>
                </a:lnTo>
                <a:lnTo>
                  <a:pt x="535" y="827"/>
                </a:lnTo>
                <a:lnTo>
                  <a:pt x="467" y="838"/>
                </a:lnTo>
                <a:lnTo>
                  <a:pt x="432" y="840"/>
                </a:lnTo>
                <a:lnTo>
                  <a:pt x="396" y="838"/>
                </a:lnTo>
                <a:lnTo>
                  <a:pt x="328" y="827"/>
                </a:lnTo>
                <a:lnTo>
                  <a:pt x="263" y="807"/>
                </a:lnTo>
                <a:lnTo>
                  <a:pt x="204" y="777"/>
                </a:lnTo>
                <a:lnTo>
                  <a:pt x="150" y="738"/>
                </a:lnTo>
                <a:lnTo>
                  <a:pt x="103" y="693"/>
                </a:lnTo>
                <a:lnTo>
                  <a:pt x="64" y="641"/>
                </a:lnTo>
                <a:lnTo>
                  <a:pt x="33" y="583"/>
                </a:lnTo>
                <a:lnTo>
                  <a:pt x="12" y="521"/>
                </a:lnTo>
                <a:lnTo>
                  <a:pt x="1" y="454"/>
                </a:lnTo>
                <a:lnTo>
                  <a:pt x="0" y="420"/>
                </a:lnTo>
                <a:lnTo>
                  <a:pt x="1" y="385"/>
                </a:lnTo>
                <a:lnTo>
                  <a:pt x="12" y="318"/>
                </a:lnTo>
                <a:lnTo>
                  <a:pt x="33" y="256"/>
                </a:lnTo>
                <a:lnTo>
                  <a:pt x="64" y="198"/>
                </a:lnTo>
                <a:lnTo>
                  <a:pt x="103" y="146"/>
                </a:lnTo>
                <a:lnTo>
                  <a:pt x="150" y="101"/>
                </a:lnTo>
                <a:lnTo>
                  <a:pt x="204" y="62"/>
                </a:lnTo>
                <a:lnTo>
                  <a:pt x="263" y="33"/>
                </a:lnTo>
                <a:lnTo>
                  <a:pt x="328" y="12"/>
                </a:lnTo>
                <a:lnTo>
                  <a:pt x="396" y="1"/>
                </a:lnTo>
                <a:lnTo>
                  <a:pt x="432" y="0"/>
                </a:lnTo>
                <a:lnTo>
                  <a:pt x="467" y="1"/>
                </a:lnTo>
                <a:lnTo>
                  <a:pt x="535" y="12"/>
                </a:lnTo>
                <a:lnTo>
                  <a:pt x="600" y="33"/>
                </a:lnTo>
                <a:lnTo>
                  <a:pt x="659" y="62"/>
                </a:lnTo>
                <a:lnTo>
                  <a:pt x="713" y="101"/>
                </a:lnTo>
                <a:lnTo>
                  <a:pt x="760" y="146"/>
                </a:lnTo>
                <a:lnTo>
                  <a:pt x="800" y="198"/>
                </a:lnTo>
                <a:lnTo>
                  <a:pt x="831" y="256"/>
                </a:lnTo>
                <a:lnTo>
                  <a:pt x="852" y="318"/>
                </a:lnTo>
                <a:lnTo>
                  <a:pt x="863" y="385"/>
                </a:lnTo>
                <a:lnTo>
                  <a:pt x="865" y="420"/>
                </a:lnTo>
                <a:lnTo>
                  <a:pt x="863" y="454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700" name="Freeform 44"/>
          <p:cNvSpPr>
            <a:spLocks/>
          </p:cNvSpPr>
          <p:nvPr/>
        </p:nvSpPr>
        <p:spPr bwMode="auto">
          <a:xfrm>
            <a:off x="5553075" y="3171825"/>
            <a:ext cx="547688" cy="533400"/>
          </a:xfrm>
          <a:custGeom>
            <a:avLst/>
            <a:gdLst>
              <a:gd name="T0" fmla="*/ 432 w 862"/>
              <a:gd name="T1" fmla="*/ 0 h 840"/>
              <a:gd name="T2" fmla="*/ 361 w 862"/>
              <a:gd name="T3" fmla="*/ 6 h 840"/>
              <a:gd name="T4" fmla="*/ 295 w 862"/>
              <a:gd name="T5" fmla="*/ 22 h 840"/>
              <a:gd name="T6" fmla="*/ 233 w 862"/>
              <a:gd name="T7" fmla="*/ 47 h 840"/>
              <a:gd name="T8" fmla="*/ 176 w 862"/>
              <a:gd name="T9" fmla="*/ 81 h 840"/>
              <a:gd name="T10" fmla="*/ 126 w 862"/>
              <a:gd name="T11" fmla="*/ 123 h 840"/>
              <a:gd name="T12" fmla="*/ 83 w 862"/>
              <a:gd name="T13" fmla="*/ 172 h 840"/>
              <a:gd name="T14" fmla="*/ 48 w 862"/>
              <a:gd name="T15" fmla="*/ 227 h 840"/>
              <a:gd name="T16" fmla="*/ 22 w 862"/>
              <a:gd name="T17" fmla="*/ 287 h 840"/>
              <a:gd name="T18" fmla="*/ 5 w 862"/>
              <a:gd name="T19" fmla="*/ 352 h 840"/>
              <a:gd name="T20" fmla="*/ 0 w 862"/>
              <a:gd name="T21" fmla="*/ 420 h 840"/>
              <a:gd name="T22" fmla="*/ 1 w 862"/>
              <a:gd name="T23" fmla="*/ 454 h 840"/>
              <a:gd name="T24" fmla="*/ 12 w 862"/>
              <a:gd name="T25" fmla="*/ 521 h 840"/>
              <a:gd name="T26" fmla="*/ 33 w 862"/>
              <a:gd name="T27" fmla="*/ 583 h 840"/>
              <a:gd name="T28" fmla="*/ 64 w 862"/>
              <a:gd name="T29" fmla="*/ 641 h 840"/>
              <a:gd name="T30" fmla="*/ 103 w 862"/>
              <a:gd name="T31" fmla="*/ 693 h 840"/>
              <a:gd name="T32" fmla="*/ 150 w 862"/>
              <a:gd name="T33" fmla="*/ 739 h 840"/>
              <a:gd name="T34" fmla="*/ 204 w 862"/>
              <a:gd name="T35" fmla="*/ 777 h 840"/>
              <a:gd name="T36" fmla="*/ 263 w 862"/>
              <a:gd name="T37" fmla="*/ 807 h 840"/>
              <a:gd name="T38" fmla="*/ 328 w 862"/>
              <a:gd name="T39" fmla="*/ 828 h 840"/>
              <a:gd name="T40" fmla="*/ 396 w 862"/>
              <a:gd name="T41" fmla="*/ 839 h 840"/>
              <a:gd name="T42" fmla="*/ 432 w 862"/>
              <a:gd name="T43" fmla="*/ 840 h 840"/>
              <a:gd name="T44" fmla="*/ 467 w 862"/>
              <a:gd name="T45" fmla="*/ 839 h 840"/>
              <a:gd name="T46" fmla="*/ 535 w 862"/>
              <a:gd name="T47" fmla="*/ 828 h 840"/>
              <a:gd name="T48" fmla="*/ 599 w 862"/>
              <a:gd name="T49" fmla="*/ 807 h 840"/>
              <a:gd name="T50" fmla="*/ 658 w 862"/>
              <a:gd name="T51" fmla="*/ 777 h 840"/>
              <a:gd name="T52" fmla="*/ 712 w 862"/>
              <a:gd name="T53" fmla="*/ 739 h 840"/>
              <a:gd name="T54" fmla="*/ 758 w 862"/>
              <a:gd name="T55" fmla="*/ 693 h 840"/>
              <a:gd name="T56" fmla="*/ 798 w 862"/>
              <a:gd name="T57" fmla="*/ 641 h 840"/>
              <a:gd name="T58" fmla="*/ 828 w 862"/>
              <a:gd name="T59" fmla="*/ 583 h 840"/>
              <a:gd name="T60" fmla="*/ 850 w 862"/>
              <a:gd name="T61" fmla="*/ 521 h 840"/>
              <a:gd name="T62" fmla="*/ 861 w 862"/>
              <a:gd name="T63" fmla="*/ 454 h 840"/>
              <a:gd name="T64" fmla="*/ 862 w 862"/>
              <a:gd name="T65" fmla="*/ 420 h 840"/>
              <a:gd name="T66" fmla="*/ 861 w 862"/>
              <a:gd name="T67" fmla="*/ 386 h 840"/>
              <a:gd name="T68" fmla="*/ 850 w 862"/>
              <a:gd name="T69" fmla="*/ 319 h 840"/>
              <a:gd name="T70" fmla="*/ 828 w 862"/>
              <a:gd name="T71" fmla="*/ 257 h 840"/>
              <a:gd name="T72" fmla="*/ 798 w 862"/>
              <a:gd name="T73" fmla="*/ 199 h 840"/>
              <a:gd name="T74" fmla="*/ 758 w 862"/>
              <a:gd name="T75" fmla="*/ 147 h 840"/>
              <a:gd name="T76" fmla="*/ 712 w 862"/>
              <a:gd name="T77" fmla="*/ 101 h 840"/>
              <a:gd name="T78" fmla="*/ 658 w 862"/>
              <a:gd name="T79" fmla="*/ 63 h 840"/>
              <a:gd name="T80" fmla="*/ 599 w 862"/>
              <a:gd name="T81" fmla="*/ 33 h 840"/>
              <a:gd name="T82" fmla="*/ 535 w 862"/>
              <a:gd name="T83" fmla="*/ 12 h 840"/>
              <a:gd name="T84" fmla="*/ 467 w 862"/>
              <a:gd name="T85" fmla="*/ 1 h 840"/>
              <a:gd name="T86" fmla="*/ 432 w 862"/>
              <a:gd name="T87" fmla="*/ 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62" h="840">
                <a:moveTo>
                  <a:pt x="432" y="0"/>
                </a:moveTo>
                <a:lnTo>
                  <a:pt x="361" y="6"/>
                </a:lnTo>
                <a:lnTo>
                  <a:pt x="295" y="22"/>
                </a:lnTo>
                <a:lnTo>
                  <a:pt x="233" y="47"/>
                </a:lnTo>
                <a:lnTo>
                  <a:pt x="176" y="81"/>
                </a:lnTo>
                <a:lnTo>
                  <a:pt x="126" y="123"/>
                </a:lnTo>
                <a:lnTo>
                  <a:pt x="83" y="172"/>
                </a:lnTo>
                <a:lnTo>
                  <a:pt x="48" y="227"/>
                </a:lnTo>
                <a:lnTo>
                  <a:pt x="22" y="287"/>
                </a:lnTo>
                <a:lnTo>
                  <a:pt x="5" y="352"/>
                </a:lnTo>
                <a:lnTo>
                  <a:pt x="0" y="420"/>
                </a:lnTo>
                <a:lnTo>
                  <a:pt x="1" y="454"/>
                </a:lnTo>
                <a:lnTo>
                  <a:pt x="12" y="521"/>
                </a:lnTo>
                <a:lnTo>
                  <a:pt x="33" y="583"/>
                </a:lnTo>
                <a:lnTo>
                  <a:pt x="64" y="641"/>
                </a:lnTo>
                <a:lnTo>
                  <a:pt x="103" y="693"/>
                </a:lnTo>
                <a:lnTo>
                  <a:pt x="150" y="739"/>
                </a:lnTo>
                <a:lnTo>
                  <a:pt x="204" y="777"/>
                </a:lnTo>
                <a:lnTo>
                  <a:pt x="263" y="807"/>
                </a:lnTo>
                <a:lnTo>
                  <a:pt x="328" y="828"/>
                </a:lnTo>
                <a:lnTo>
                  <a:pt x="396" y="839"/>
                </a:lnTo>
                <a:lnTo>
                  <a:pt x="432" y="840"/>
                </a:lnTo>
                <a:lnTo>
                  <a:pt x="467" y="839"/>
                </a:lnTo>
                <a:lnTo>
                  <a:pt x="535" y="828"/>
                </a:lnTo>
                <a:lnTo>
                  <a:pt x="599" y="807"/>
                </a:lnTo>
                <a:lnTo>
                  <a:pt x="658" y="777"/>
                </a:lnTo>
                <a:lnTo>
                  <a:pt x="712" y="739"/>
                </a:lnTo>
                <a:lnTo>
                  <a:pt x="758" y="693"/>
                </a:lnTo>
                <a:lnTo>
                  <a:pt x="798" y="641"/>
                </a:lnTo>
                <a:lnTo>
                  <a:pt x="828" y="583"/>
                </a:lnTo>
                <a:lnTo>
                  <a:pt x="850" y="521"/>
                </a:lnTo>
                <a:lnTo>
                  <a:pt x="861" y="454"/>
                </a:lnTo>
                <a:lnTo>
                  <a:pt x="862" y="420"/>
                </a:lnTo>
                <a:lnTo>
                  <a:pt x="861" y="386"/>
                </a:lnTo>
                <a:lnTo>
                  <a:pt x="850" y="319"/>
                </a:lnTo>
                <a:lnTo>
                  <a:pt x="828" y="257"/>
                </a:lnTo>
                <a:lnTo>
                  <a:pt x="798" y="199"/>
                </a:lnTo>
                <a:lnTo>
                  <a:pt x="758" y="147"/>
                </a:lnTo>
                <a:lnTo>
                  <a:pt x="712" y="101"/>
                </a:lnTo>
                <a:lnTo>
                  <a:pt x="658" y="63"/>
                </a:lnTo>
                <a:lnTo>
                  <a:pt x="599" y="33"/>
                </a:lnTo>
                <a:lnTo>
                  <a:pt x="535" y="12"/>
                </a:lnTo>
                <a:lnTo>
                  <a:pt x="467" y="1"/>
                </a:lnTo>
                <a:lnTo>
                  <a:pt x="432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701" name="Freeform 45"/>
          <p:cNvSpPr>
            <a:spLocks/>
          </p:cNvSpPr>
          <p:nvPr/>
        </p:nvSpPr>
        <p:spPr bwMode="auto">
          <a:xfrm>
            <a:off x="4983163" y="4086225"/>
            <a:ext cx="547687" cy="533400"/>
          </a:xfrm>
          <a:custGeom>
            <a:avLst/>
            <a:gdLst>
              <a:gd name="T0" fmla="*/ 861 w 863"/>
              <a:gd name="T1" fmla="*/ 454 h 840"/>
              <a:gd name="T2" fmla="*/ 850 w 863"/>
              <a:gd name="T3" fmla="*/ 521 h 840"/>
              <a:gd name="T4" fmla="*/ 829 w 863"/>
              <a:gd name="T5" fmla="*/ 583 h 840"/>
              <a:gd name="T6" fmla="*/ 798 w 863"/>
              <a:gd name="T7" fmla="*/ 641 h 840"/>
              <a:gd name="T8" fmla="*/ 759 w 863"/>
              <a:gd name="T9" fmla="*/ 693 h 840"/>
              <a:gd name="T10" fmla="*/ 712 w 863"/>
              <a:gd name="T11" fmla="*/ 739 h 840"/>
              <a:gd name="T12" fmla="*/ 659 w 863"/>
              <a:gd name="T13" fmla="*/ 777 h 840"/>
              <a:gd name="T14" fmla="*/ 599 w 863"/>
              <a:gd name="T15" fmla="*/ 807 h 840"/>
              <a:gd name="T16" fmla="*/ 535 w 863"/>
              <a:gd name="T17" fmla="*/ 828 h 840"/>
              <a:gd name="T18" fmla="*/ 467 w 863"/>
              <a:gd name="T19" fmla="*/ 839 h 840"/>
              <a:gd name="T20" fmla="*/ 432 w 863"/>
              <a:gd name="T21" fmla="*/ 840 h 840"/>
              <a:gd name="T22" fmla="*/ 396 w 863"/>
              <a:gd name="T23" fmla="*/ 839 h 840"/>
              <a:gd name="T24" fmla="*/ 328 w 863"/>
              <a:gd name="T25" fmla="*/ 828 h 840"/>
              <a:gd name="T26" fmla="*/ 264 w 863"/>
              <a:gd name="T27" fmla="*/ 807 h 840"/>
              <a:gd name="T28" fmla="*/ 204 w 863"/>
              <a:gd name="T29" fmla="*/ 777 h 840"/>
              <a:gd name="T30" fmla="*/ 151 w 863"/>
              <a:gd name="T31" fmla="*/ 739 h 840"/>
              <a:gd name="T32" fmla="*/ 104 w 863"/>
              <a:gd name="T33" fmla="*/ 693 h 840"/>
              <a:gd name="T34" fmla="*/ 65 w 863"/>
              <a:gd name="T35" fmla="*/ 641 h 840"/>
              <a:gd name="T36" fmla="*/ 34 w 863"/>
              <a:gd name="T37" fmla="*/ 583 h 840"/>
              <a:gd name="T38" fmla="*/ 12 w 863"/>
              <a:gd name="T39" fmla="*/ 521 h 840"/>
              <a:gd name="T40" fmla="*/ 1 w 863"/>
              <a:gd name="T41" fmla="*/ 454 h 840"/>
              <a:gd name="T42" fmla="*/ 0 w 863"/>
              <a:gd name="T43" fmla="*/ 420 h 840"/>
              <a:gd name="T44" fmla="*/ 1 w 863"/>
              <a:gd name="T45" fmla="*/ 386 h 840"/>
              <a:gd name="T46" fmla="*/ 12 w 863"/>
              <a:gd name="T47" fmla="*/ 319 h 840"/>
              <a:gd name="T48" fmla="*/ 34 w 863"/>
              <a:gd name="T49" fmla="*/ 257 h 840"/>
              <a:gd name="T50" fmla="*/ 65 w 863"/>
              <a:gd name="T51" fmla="*/ 199 h 840"/>
              <a:gd name="T52" fmla="*/ 104 w 863"/>
              <a:gd name="T53" fmla="*/ 147 h 840"/>
              <a:gd name="T54" fmla="*/ 151 w 863"/>
              <a:gd name="T55" fmla="*/ 101 h 840"/>
              <a:gd name="T56" fmla="*/ 204 w 863"/>
              <a:gd name="T57" fmla="*/ 63 h 840"/>
              <a:gd name="T58" fmla="*/ 264 w 863"/>
              <a:gd name="T59" fmla="*/ 33 h 840"/>
              <a:gd name="T60" fmla="*/ 328 w 863"/>
              <a:gd name="T61" fmla="*/ 12 h 840"/>
              <a:gd name="T62" fmla="*/ 396 w 863"/>
              <a:gd name="T63" fmla="*/ 1 h 840"/>
              <a:gd name="T64" fmla="*/ 432 w 863"/>
              <a:gd name="T65" fmla="*/ 0 h 840"/>
              <a:gd name="T66" fmla="*/ 467 w 863"/>
              <a:gd name="T67" fmla="*/ 1 h 840"/>
              <a:gd name="T68" fmla="*/ 535 w 863"/>
              <a:gd name="T69" fmla="*/ 12 h 840"/>
              <a:gd name="T70" fmla="*/ 599 w 863"/>
              <a:gd name="T71" fmla="*/ 33 h 840"/>
              <a:gd name="T72" fmla="*/ 659 w 863"/>
              <a:gd name="T73" fmla="*/ 63 h 840"/>
              <a:gd name="T74" fmla="*/ 712 w 863"/>
              <a:gd name="T75" fmla="*/ 101 h 840"/>
              <a:gd name="T76" fmla="*/ 759 w 863"/>
              <a:gd name="T77" fmla="*/ 147 h 840"/>
              <a:gd name="T78" fmla="*/ 798 w 863"/>
              <a:gd name="T79" fmla="*/ 199 h 840"/>
              <a:gd name="T80" fmla="*/ 829 w 863"/>
              <a:gd name="T81" fmla="*/ 257 h 840"/>
              <a:gd name="T82" fmla="*/ 850 w 863"/>
              <a:gd name="T83" fmla="*/ 319 h 840"/>
              <a:gd name="T84" fmla="*/ 861 w 863"/>
              <a:gd name="T85" fmla="*/ 386 h 840"/>
              <a:gd name="T86" fmla="*/ 863 w 863"/>
              <a:gd name="T87" fmla="*/ 420 h 840"/>
              <a:gd name="T88" fmla="*/ 861 w 863"/>
              <a:gd name="T89" fmla="*/ 454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63" h="840">
                <a:moveTo>
                  <a:pt x="861" y="454"/>
                </a:moveTo>
                <a:lnTo>
                  <a:pt x="850" y="521"/>
                </a:lnTo>
                <a:lnTo>
                  <a:pt x="829" y="583"/>
                </a:lnTo>
                <a:lnTo>
                  <a:pt x="798" y="641"/>
                </a:lnTo>
                <a:lnTo>
                  <a:pt x="759" y="693"/>
                </a:lnTo>
                <a:lnTo>
                  <a:pt x="712" y="739"/>
                </a:lnTo>
                <a:lnTo>
                  <a:pt x="659" y="777"/>
                </a:lnTo>
                <a:lnTo>
                  <a:pt x="599" y="807"/>
                </a:lnTo>
                <a:lnTo>
                  <a:pt x="535" y="828"/>
                </a:lnTo>
                <a:lnTo>
                  <a:pt x="467" y="839"/>
                </a:lnTo>
                <a:lnTo>
                  <a:pt x="432" y="840"/>
                </a:lnTo>
                <a:lnTo>
                  <a:pt x="396" y="839"/>
                </a:lnTo>
                <a:lnTo>
                  <a:pt x="328" y="828"/>
                </a:lnTo>
                <a:lnTo>
                  <a:pt x="264" y="807"/>
                </a:lnTo>
                <a:lnTo>
                  <a:pt x="204" y="777"/>
                </a:lnTo>
                <a:lnTo>
                  <a:pt x="151" y="739"/>
                </a:lnTo>
                <a:lnTo>
                  <a:pt x="104" y="693"/>
                </a:lnTo>
                <a:lnTo>
                  <a:pt x="65" y="641"/>
                </a:lnTo>
                <a:lnTo>
                  <a:pt x="34" y="583"/>
                </a:lnTo>
                <a:lnTo>
                  <a:pt x="12" y="521"/>
                </a:lnTo>
                <a:lnTo>
                  <a:pt x="1" y="454"/>
                </a:lnTo>
                <a:lnTo>
                  <a:pt x="0" y="420"/>
                </a:lnTo>
                <a:lnTo>
                  <a:pt x="1" y="386"/>
                </a:lnTo>
                <a:lnTo>
                  <a:pt x="12" y="319"/>
                </a:lnTo>
                <a:lnTo>
                  <a:pt x="34" y="257"/>
                </a:lnTo>
                <a:lnTo>
                  <a:pt x="65" y="199"/>
                </a:lnTo>
                <a:lnTo>
                  <a:pt x="104" y="147"/>
                </a:lnTo>
                <a:lnTo>
                  <a:pt x="151" y="101"/>
                </a:lnTo>
                <a:lnTo>
                  <a:pt x="204" y="63"/>
                </a:lnTo>
                <a:lnTo>
                  <a:pt x="264" y="33"/>
                </a:lnTo>
                <a:lnTo>
                  <a:pt x="328" y="12"/>
                </a:lnTo>
                <a:lnTo>
                  <a:pt x="396" y="1"/>
                </a:lnTo>
                <a:lnTo>
                  <a:pt x="432" y="0"/>
                </a:lnTo>
                <a:lnTo>
                  <a:pt x="467" y="1"/>
                </a:lnTo>
                <a:lnTo>
                  <a:pt x="535" y="12"/>
                </a:lnTo>
                <a:lnTo>
                  <a:pt x="599" y="33"/>
                </a:lnTo>
                <a:lnTo>
                  <a:pt x="659" y="63"/>
                </a:lnTo>
                <a:lnTo>
                  <a:pt x="712" y="101"/>
                </a:lnTo>
                <a:lnTo>
                  <a:pt x="759" y="147"/>
                </a:lnTo>
                <a:lnTo>
                  <a:pt x="798" y="199"/>
                </a:lnTo>
                <a:lnTo>
                  <a:pt x="829" y="257"/>
                </a:lnTo>
                <a:lnTo>
                  <a:pt x="850" y="319"/>
                </a:lnTo>
                <a:lnTo>
                  <a:pt x="861" y="386"/>
                </a:lnTo>
                <a:lnTo>
                  <a:pt x="863" y="420"/>
                </a:lnTo>
                <a:lnTo>
                  <a:pt x="861" y="454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2" name="Freeform 6"/>
          <p:cNvSpPr>
            <a:spLocks/>
          </p:cNvSpPr>
          <p:nvPr/>
        </p:nvSpPr>
        <p:spPr bwMode="auto">
          <a:xfrm>
            <a:off x="1555750" y="2270125"/>
            <a:ext cx="549275" cy="533400"/>
          </a:xfrm>
          <a:custGeom>
            <a:avLst/>
            <a:gdLst>
              <a:gd name="T0" fmla="*/ 433 w 865"/>
              <a:gd name="T1" fmla="*/ 0 h 840"/>
              <a:gd name="T2" fmla="*/ 363 w 865"/>
              <a:gd name="T3" fmla="*/ 5 h 840"/>
              <a:gd name="T4" fmla="*/ 297 w 865"/>
              <a:gd name="T5" fmla="*/ 21 h 840"/>
              <a:gd name="T6" fmla="*/ 234 w 865"/>
              <a:gd name="T7" fmla="*/ 46 h 840"/>
              <a:gd name="T8" fmla="*/ 178 w 865"/>
              <a:gd name="T9" fmla="*/ 80 h 840"/>
              <a:gd name="T10" fmla="*/ 127 w 865"/>
              <a:gd name="T11" fmla="*/ 122 h 840"/>
              <a:gd name="T12" fmla="*/ 84 w 865"/>
              <a:gd name="T13" fmla="*/ 171 h 840"/>
              <a:gd name="T14" fmla="*/ 49 w 865"/>
              <a:gd name="T15" fmla="*/ 226 h 840"/>
              <a:gd name="T16" fmla="*/ 22 w 865"/>
              <a:gd name="T17" fmla="*/ 287 h 840"/>
              <a:gd name="T18" fmla="*/ 6 w 865"/>
              <a:gd name="T19" fmla="*/ 351 h 840"/>
              <a:gd name="T20" fmla="*/ 0 w 865"/>
              <a:gd name="T21" fmla="*/ 420 h 840"/>
              <a:gd name="T22" fmla="*/ 2 w 865"/>
              <a:gd name="T23" fmla="*/ 454 h 840"/>
              <a:gd name="T24" fmla="*/ 13 w 865"/>
              <a:gd name="T25" fmla="*/ 521 h 840"/>
              <a:gd name="T26" fmla="*/ 34 w 865"/>
              <a:gd name="T27" fmla="*/ 583 h 840"/>
              <a:gd name="T28" fmla="*/ 65 w 865"/>
              <a:gd name="T29" fmla="*/ 641 h 840"/>
              <a:gd name="T30" fmla="*/ 105 w 865"/>
              <a:gd name="T31" fmla="*/ 693 h 840"/>
              <a:gd name="T32" fmla="*/ 152 w 865"/>
              <a:gd name="T33" fmla="*/ 738 h 840"/>
              <a:gd name="T34" fmla="*/ 205 w 865"/>
              <a:gd name="T35" fmla="*/ 777 h 840"/>
              <a:gd name="T36" fmla="*/ 265 w 865"/>
              <a:gd name="T37" fmla="*/ 807 h 840"/>
              <a:gd name="T38" fmla="*/ 329 w 865"/>
              <a:gd name="T39" fmla="*/ 827 h 840"/>
              <a:gd name="T40" fmla="*/ 398 w 865"/>
              <a:gd name="T41" fmla="*/ 838 h 840"/>
              <a:gd name="T42" fmla="*/ 433 w 865"/>
              <a:gd name="T43" fmla="*/ 840 h 840"/>
              <a:gd name="T44" fmla="*/ 469 w 865"/>
              <a:gd name="T45" fmla="*/ 838 h 840"/>
              <a:gd name="T46" fmla="*/ 537 w 865"/>
              <a:gd name="T47" fmla="*/ 827 h 840"/>
              <a:gd name="T48" fmla="*/ 602 w 865"/>
              <a:gd name="T49" fmla="*/ 807 h 840"/>
              <a:gd name="T50" fmla="*/ 661 w 865"/>
              <a:gd name="T51" fmla="*/ 777 h 840"/>
              <a:gd name="T52" fmla="*/ 715 w 865"/>
              <a:gd name="T53" fmla="*/ 738 h 840"/>
              <a:gd name="T54" fmla="*/ 761 w 865"/>
              <a:gd name="T55" fmla="*/ 693 h 840"/>
              <a:gd name="T56" fmla="*/ 801 w 865"/>
              <a:gd name="T57" fmla="*/ 641 h 840"/>
              <a:gd name="T58" fmla="*/ 831 w 865"/>
              <a:gd name="T59" fmla="*/ 583 h 840"/>
              <a:gd name="T60" fmla="*/ 853 w 865"/>
              <a:gd name="T61" fmla="*/ 521 h 840"/>
              <a:gd name="T62" fmla="*/ 864 w 865"/>
              <a:gd name="T63" fmla="*/ 454 h 840"/>
              <a:gd name="T64" fmla="*/ 865 w 865"/>
              <a:gd name="T65" fmla="*/ 420 h 840"/>
              <a:gd name="T66" fmla="*/ 864 w 865"/>
              <a:gd name="T67" fmla="*/ 385 h 840"/>
              <a:gd name="T68" fmla="*/ 853 w 865"/>
              <a:gd name="T69" fmla="*/ 318 h 840"/>
              <a:gd name="T70" fmla="*/ 831 w 865"/>
              <a:gd name="T71" fmla="*/ 256 h 840"/>
              <a:gd name="T72" fmla="*/ 801 w 865"/>
              <a:gd name="T73" fmla="*/ 198 h 840"/>
              <a:gd name="T74" fmla="*/ 761 w 865"/>
              <a:gd name="T75" fmla="*/ 146 h 840"/>
              <a:gd name="T76" fmla="*/ 715 w 865"/>
              <a:gd name="T77" fmla="*/ 101 h 840"/>
              <a:gd name="T78" fmla="*/ 661 w 865"/>
              <a:gd name="T79" fmla="*/ 62 h 840"/>
              <a:gd name="T80" fmla="*/ 602 w 865"/>
              <a:gd name="T81" fmla="*/ 33 h 840"/>
              <a:gd name="T82" fmla="*/ 537 w 865"/>
              <a:gd name="T83" fmla="*/ 12 h 840"/>
              <a:gd name="T84" fmla="*/ 469 w 865"/>
              <a:gd name="T85" fmla="*/ 1 h 840"/>
              <a:gd name="T86" fmla="*/ 433 w 865"/>
              <a:gd name="T87" fmla="*/ 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65" h="840">
                <a:moveTo>
                  <a:pt x="433" y="0"/>
                </a:moveTo>
                <a:lnTo>
                  <a:pt x="363" y="5"/>
                </a:lnTo>
                <a:lnTo>
                  <a:pt x="297" y="21"/>
                </a:lnTo>
                <a:lnTo>
                  <a:pt x="234" y="46"/>
                </a:lnTo>
                <a:lnTo>
                  <a:pt x="178" y="80"/>
                </a:lnTo>
                <a:lnTo>
                  <a:pt x="127" y="122"/>
                </a:lnTo>
                <a:lnTo>
                  <a:pt x="84" y="171"/>
                </a:lnTo>
                <a:lnTo>
                  <a:pt x="49" y="226"/>
                </a:lnTo>
                <a:lnTo>
                  <a:pt x="22" y="287"/>
                </a:lnTo>
                <a:lnTo>
                  <a:pt x="6" y="351"/>
                </a:lnTo>
                <a:lnTo>
                  <a:pt x="0" y="420"/>
                </a:lnTo>
                <a:lnTo>
                  <a:pt x="2" y="454"/>
                </a:lnTo>
                <a:lnTo>
                  <a:pt x="13" y="521"/>
                </a:lnTo>
                <a:lnTo>
                  <a:pt x="34" y="583"/>
                </a:lnTo>
                <a:lnTo>
                  <a:pt x="65" y="641"/>
                </a:lnTo>
                <a:lnTo>
                  <a:pt x="105" y="693"/>
                </a:lnTo>
                <a:lnTo>
                  <a:pt x="152" y="738"/>
                </a:lnTo>
                <a:lnTo>
                  <a:pt x="205" y="777"/>
                </a:lnTo>
                <a:lnTo>
                  <a:pt x="265" y="807"/>
                </a:lnTo>
                <a:lnTo>
                  <a:pt x="329" y="827"/>
                </a:lnTo>
                <a:lnTo>
                  <a:pt x="398" y="838"/>
                </a:lnTo>
                <a:lnTo>
                  <a:pt x="433" y="840"/>
                </a:lnTo>
                <a:lnTo>
                  <a:pt x="469" y="838"/>
                </a:lnTo>
                <a:lnTo>
                  <a:pt x="537" y="827"/>
                </a:lnTo>
                <a:lnTo>
                  <a:pt x="602" y="807"/>
                </a:lnTo>
                <a:lnTo>
                  <a:pt x="661" y="777"/>
                </a:lnTo>
                <a:lnTo>
                  <a:pt x="715" y="738"/>
                </a:lnTo>
                <a:lnTo>
                  <a:pt x="761" y="693"/>
                </a:lnTo>
                <a:lnTo>
                  <a:pt x="801" y="641"/>
                </a:lnTo>
                <a:lnTo>
                  <a:pt x="831" y="583"/>
                </a:lnTo>
                <a:lnTo>
                  <a:pt x="853" y="521"/>
                </a:lnTo>
                <a:lnTo>
                  <a:pt x="864" y="454"/>
                </a:lnTo>
                <a:lnTo>
                  <a:pt x="865" y="420"/>
                </a:lnTo>
                <a:lnTo>
                  <a:pt x="864" y="385"/>
                </a:lnTo>
                <a:lnTo>
                  <a:pt x="853" y="318"/>
                </a:lnTo>
                <a:lnTo>
                  <a:pt x="831" y="256"/>
                </a:lnTo>
                <a:lnTo>
                  <a:pt x="801" y="198"/>
                </a:lnTo>
                <a:lnTo>
                  <a:pt x="761" y="146"/>
                </a:lnTo>
                <a:lnTo>
                  <a:pt x="715" y="101"/>
                </a:lnTo>
                <a:lnTo>
                  <a:pt x="661" y="62"/>
                </a:lnTo>
                <a:lnTo>
                  <a:pt x="602" y="33"/>
                </a:lnTo>
                <a:lnTo>
                  <a:pt x="537" y="12"/>
                </a:lnTo>
                <a:lnTo>
                  <a:pt x="469" y="1"/>
                </a:lnTo>
                <a:lnTo>
                  <a:pt x="433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3" name="Freeform 7"/>
          <p:cNvSpPr>
            <a:spLocks/>
          </p:cNvSpPr>
          <p:nvPr/>
        </p:nvSpPr>
        <p:spPr bwMode="auto">
          <a:xfrm>
            <a:off x="904875" y="3184525"/>
            <a:ext cx="549275" cy="533400"/>
          </a:xfrm>
          <a:custGeom>
            <a:avLst/>
            <a:gdLst>
              <a:gd name="T0" fmla="*/ 434 w 866"/>
              <a:gd name="T1" fmla="*/ 0 h 840"/>
              <a:gd name="T2" fmla="*/ 363 w 866"/>
              <a:gd name="T3" fmla="*/ 5 h 840"/>
              <a:gd name="T4" fmla="*/ 296 w 866"/>
              <a:gd name="T5" fmla="*/ 21 h 840"/>
              <a:gd name="T6" fmla="*/ 234 w 866"/>
              <a:gd name="T7" fmla="*/ 46 h 840"/>
              <a:gd name="T8" fmla="*/ 177 w 866"/>
              <a:gd name="T9" fmla="*/ 80 h 840"/>
              <a:gd name="T10" fmla="*/ 127 w 866"/>
              <a:gd name="T11" fmla="*/ 122 h 840"/>
              <a:gd name="T12" fmla="*/ 84 w 866"/>
              <a:gd name="T13" fmla="*/ 171 h 840"/>
              <a:gd name="T14" fmla="*/ 49 w 866"/>
              <a:gd name="T15" fmla="*/ 226 h 840"/>
              <a:gd name="T16" fmla="*/ 22 w 866"/>
              <a:gd name="T17" fmla="*/ 287 h 840"/>
              <a:gd name="T18" fmla="*/ 6 w 866"/>
              <a:gd name="T19" fmla="*/ 351 h 840"/>
              <a:gd name="T20" fmla="*/ 0 w 866"/>
              <a:gd name="T21" fmla="*/ 420 h 840"/>
              <a:gd name="T22" fmla="*/ 2 w 866"/>
              <a:gd name="T23" fmla="*/ 454 h 840"/>
              <a:gd name="T24" fmla="*/ 13 w 866"/>
              <a:gd name="T25" fmla="*/ 521 h 840"/>
              <a:gd name="T26" fmla="*/ 34 w 866"/>
              <a:gd name="T27" fmla="*/ 583 h 840"/>
              <a:gd name="T28" fmla="*/ 65 w 866"/>
              <a:gd name="T29" fmla="*/ 641 h 840"/>
              <a:gd name="T30" fmla="*/ 104 w 866"/>
              <a:gd name="T31" fmla="*/ 693 h 840"/>
              <a:gd name="T32" fmla="*/ 151 w 866"/>
              <a:gd name="T33" fmla="*/ 738 h 840"/>
              <a:gd name="T34" fmla="*/ 205 w 866"/>
              <a:gd name="T35" fmla="*/ 777 h 840"/>
              <a:gd name="T36" fmla="*/ 265 w 866"/>
              <a:gd name="T37" fmla="*/ 807 h 840"/>
              <a:gd name="T38" fmla="*/ 329 w 866"/>
              <a:gd name="T39" fmla="*/ 827 h 840"/>
              <a:gd name="T40" fmla="*/ 398 w 866"/>
              <a:gd name="T41" fmla="*/ 838 h 840"/>
              <a:gd name="T42" fmla="*/ 434 w 866"/>
              <a:gd name="T43" fmla="*/ 840 h 840"/>
              <a:gd name="T44" fmla="*/ 469 w 866"/>
              <a:gd name="T45" fmla="*/ 838 h 840"/>
              <a:gd name="T46" fmla="*/ 537 w 866"/>
              <a:gd name="T47" fmla="*/ 827 h 840"/>
              <a:gd name="T48" fmla="*/ 602 w 866"/>
              <a:gd name="T49" fmla="*/ 807 h 840"/>
              <a:gd name="T50" fmla="*/ 661 w 866"/>
              <a:gd name="T51" fmla="*/ 777 h 840"/>
              <a:gd name="T52" fmla="*/ 715 w 866"/>
              <a:gd name="T53" fmla="*/ 738 h 840"/>
              <a:gd name="T54" fmla="*/ 762 w 866"/>
              <a:gd name="T55" fmla="*/ 693 h 840"/>
              <a:gd name="T56" fmla="*/ 801 w 866"/>
              <a:gd name="T57" fmla="*/ 641 h 840"/>
              <a:gd name="T58" fmla="*/ 832 w 866"/>
              <a:gd name="T59" fmla="*/ 583 h 840"/>
              <a:gd name="T60" fmla="*/ 853 w 866"/>
              <a:gd name="T61" fmla="*/ 521 h 840"/>
              <a:gd name="T62" fmla="*/ 864 w 866"/>
              <a:gd name="T63" fmla="*/ 454 h 840"/>
              <a:gd name="T64" fmla="*/ 866 w 866"/>
              <a:gd name="T65" fmla="*/ 420 h 840"/>
              <a:gd name="T66" fmla="*/ 864 w 866"/>
              <a:gd name="T67" fmla="*/ 385 h 840"/>
              <a:gd name="T68" fmla="*/ 853 w 866"/>
              <a:gd name="T69" fmla="*/ 318 h 840"/>
              <a:gd name="T70" fmla="*/ 832 w 866"/>
              <a:gd name="T71" fmla="*/ 256 h 840"/>
              <a:gd name="T72" fmla="*/ 801 w 866"/>
              <a:gd name="T73" fmla="*/ 198 h 840"/>
              <a:gd name="T74" fmla="*/ 762 w 866"/>
              <a:gd name="T75" fmla="*/ 146 h 840"/>
              <a:gd name="T76" fmla="*/ 715 w 866"/>
              <a:gd name="T77" fmla="*/ 101 h 840"/>
              <a:gd name="T78" fmla="*/ 661 w 866"/>
              <a:gd name="T79" fmla="*/ 62 h 840"/>
              <a:gd name="T80" fmla="*/ 602 w 866"/>
              <a:gd name="T81" fmla="*/ 33 h 840"/>
              <a:gd name="T82" fmla="*/ 537 w 866"/>
              <a:gd name="T83" fmla="*/ 12 h 840"/>
              <a:gd name="T84" fmla="*/ 469 w 866"/>
              <a:gd name="T85" fmla="*/ 1 h 840"/>
              <a:gd name="T86" fmla="*/ 434 w 866"/>
              <a:gd name="T87" fmla="*/ 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66" h="840">
                <a:moveTo>
                  <a:pt x="434" y="0"/>
                </a:moveTo>
                <a:lnTo>
                  <a:pt x="363" y="5"/>
                </a:lnTo>
                <a:lnTo>
                  <a:pt x="296" y="21"/>
                </a:lnTo>
                <a:lnTo>
                  <a:pt x="234" y="46"/>
                </a:lnTo>
                <a:lnTo>
                  <a:pt x="177" y="80"/>
                </a:lnTo>
                <a:lnTo>
                  <a:pt x="127" y="122"/>
                </a:lnTo>
                <a:lnTo>
                  <a:pt x="84" y="171"/>
                </a:lnTo>
                <a:lnTo>
                  <a:pt x="49" y="226"/>
                </a:lnTo>
                <a:lnTo>
                  <a:pt x="22" y="287"/>
                </a:lnTo>
                <a:lnTo>
                  <a:pt x="6" y="351"/>
                </a:lnTo>
                <a:lnTo>
                  <a:pt x="0" y="420"/>
                </a:lnTo>
                <a:lnTo>
                  <a:pt x="2" y="454"/>
                </a:lnTo>
                <a:lnTo>
                  <a:pt x="13" y="521"/>
                </a:lnTo>
                <a:lnTo>
                  <a:pt x="34" y="583"/>
                </a:lnTo>
                <a:lnTo>
                  <a:pt x="65" y="641"/>
                </a:lnTo>
                <a:lnTo>
                  <a:pt x="104" y="693"/>
                </a:lnTo>
                <a:lnTo>
                  <a:pt x="151" y="738"/>
                </a:lnTo>
                <a:lnTo>
                  <a:pt x="205" y="777"/>
                </a:lnTo>
                <a:lnTo>
                  <a:pt x="265" y="807"/>
                </a:lnTo>
                <a:lnTo>
                  <a:pt x="329" y="827"/>
                </a:lnTo>
                <a:lnTo>
                  <a:pt x="398" y="838"/>
                </a:lnTo>
                <a:lnTo>
                  <a:pt x="434" y="840"/>
                </a:lnTo>
                <a:lnTo>
                  <a:pt x="469" y="838"/>
                </a:lnTo>
                <a:lnTo>
                  <a:pt x="537" y="827"/>
                </a:lnTo>
                <a:lnTo>
                  <a:pt x="602" y="807"/>
                </a:lnTo>
                <a:lnTo>
                  <a:pt x="661" y="777"/>
                </a:lnTo>
                <a:lnTo>
                  <a:pt x="715" y="738"/>
                </a:lnTo>
                <a:lnTo>
                  <a:pt x="762" y="693"/>
                </a:lnTo>
                <a:lnTo>
                  <a:pt x="801" y="641"/>
                </a:lnTo>
                <a:lnTo>
                  <a:pt x="832" y="583"/>
                </a:lnTo>
                <a:lnTo>
                  <a:pt x="853" y="521"/>
                </a:lnTo>
                <a:lnTo>
                  <a:pt x="864" y="454"/>
                </a:lnTo>
                <a:lnTo>
                  <a:pt x="866" y="420"/>
                </a:lnTo>
                <a:lnTo>
                  <a:pt x="864" y="385"/>
                </a:lnTo>
                <a:lnTo>
                  <a:pt x="853" y="318"/>
                </a:lnTo>
                <a:lnTo>
                  <a:pt x="832" y="256"/>
                </a:lnTo>
                <a:lnTo>
                  <a:pt x="801" y="198"/>
                </a:lnTo>
                <a:lnTo>
                  <a:pt x="762" y="146"/>
                </a:lnTo>
                <a:lnTo>
                  <a:pt x="715" y="101"/>
                </a:lnTo>
                <a:lnTo>
                  <a:pt x="661" y="62"/>
                </a:lnTo>
                <a:lnTo>
                  <a:pt x="602" y="33"/>
                </a:lnTo>
                <a:lnTo>
                  <a:pt x="537" y="12"/>
                </a:lnTo>
                <a:lnTo>
                  <a:pt x="469" y="1"/>
                </a:lnTo>
                <a:lnTo>
                  <a:pt x="434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4" name="Freeform 8"/>
          <p:cNvSpPr>
            <a:spLocks/>
          </p:cNvSpPr>
          <p:nvPr/>
        </p:nvSpPr>
        <p:spPr bwMode="auto">
          <a:xfrm>
            <a:off x="1179513" y="2725738"/>
            <a:ext cx="457200" cy="458787"/>
          </a:xfrm>
          <a:custGeom>
            <a:avLst/>
            <a:gdLst>
              <a:gd name="T0" fmla="*/ 0 w 720"/>
              <a:gd name="T1" fmla="*/ 723 h 723"/>
              <a:gd name="T2" fmla="*/ 720 w 720"/>
              <a:gd name="T3" fmla="*/ 0 h 72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0" h="723">
                <a:moveTo>
                  <a:pt x="0" y="723"/>
                </a:moveTo>
                <a:lnTo>
                  <a:pt x="720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5" name="Freeform 9"/>
          <p:cNvSpPr>
            <a:spLocks/>
          </p:cNvSpPr>
          <p:nvPr/>
        </p:nvSpPr>
        <p:spPr bwMode="auto">
          <a:xfrm>
            <a:off x="2024063" y="2725738"/>
            <a:ext cx="504825" cy="536575"/>
          </a:xfrm>
          <a:custGeom>
            <a:avLst/>
            <a:gdLst>
              <a:gd name="T0" fmla="*/ 0 w 795"/>
              <a:gd name="T1" fmla="*/ 0 h 845"/>
              <a:gd name="T2" fmla="*/ 795 w 795"/>
              <a:gd name="T3" fmla="*/ 845 h 8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95" h="845">
                <a:moveTo>
                  <a:pt x="0" y="0"/>
                </a:moveTo>
                <a:lnTo>
                  <a:pt x="795" y="845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6" name="Freeform 10"/>
          <p:cNvSpPr>
            <a:spLocks/>
          </p:cNvSpPr>
          <p:nvPr/>
        </p:nvSpPr>
        <p:spPr bwMode="auto">
          <a:xfrm>
            <a:off x="825500" y="3640138"/>
            <a:ext cx="160338" cy="382587"/>
          </a:xfrm>
          <a:custGeom>
            <a:avLst/>
            <a:gdLst>
              <a:gd name="T0" fmla="*/ 252 w 252"/>
              <a:gd name="T1" fmla="*/ 0 h 603"/>
              <a:gd name="T2" fmla="*/ 0 w 252"/>
              <a:gd name="T3" fmla="*/ 603 h 60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2" h="603">
                <a:moveTo>
                  <a:pt x="252" y="0"/>
                </a:moveTo>
                <a:lnTo>
                  <a:pt x="0" y="603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7" name="Freeform 11"/>
          <p:cNvSpPr>
            <a:spLocks/>
          </p:cNvSpPr>
          <p:nvPr/>
        </p:nvSpPr>
        <p:spPr bwMode="auto">
          <a:xfrm>
            <a:off x="1373188" y="3640138"/>
            <a:ext cx="160337" cy="382587"/>
          </a:xfrm>
          <a:custGeom>
            <a:avLst/>
            <a:gdLst>
              <a:gd name="T0" fmla="*/ 0 w 252"/>
              <a:gd name="T1" fmla="*/ 0 h 603"/>
              <a:gd name="T2" fmla="*/ 252 w 252"/>
              <a:gd name="T3" fmla="*/ 603 h 60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2" h="603">
                <a:moveTo>
                  <a:pt x="0" y="0"/>
                </a:moveTo>
                <a:lnTo>
                  <a:pt x="252" y="603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8" name="Freeform 12"/>
          <p:cNvSpPr>
            <a:spLocks/>
          </p:cNvSpPr>
          <p:nvPr/>
        </p:nvSpPr>
        <p:spPr bwMode="auto">
          <a:xfrm>
            <a:off x="1830388" y="1811338"/>
            <a:ext cx="2144712" cy="458787"/>
          </a:xfrm>
          <a:custGeom>
            <a:avLst/>
            <a:gdLst>
              <a:gd name="T0" fmla="*/ 3377 w 3377"/>
              <a:gd name="T1" fmla="*/ 0 h 723"/>
              <a:gd name="T2" fmla="*/ 0 w 3377"/>
              <a:gd name="T3" fmla="*/ 723 h 72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77" h="723">
                <a:moveTo>
                  <a:pt x="3377" y="0"/>
                </a:moveTo>
                <a:lnTo>
                  <a:pt x="0" y="723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9" name="Freeform 13"/>
          <p:cNvSpPr>
            <a:spLocks/>
          </p:cNvSpPr>
          <p:nvPr/>
        </p:nvSpPr>
        <p:spPr bwMode="auto">
          <a:xfrm>
            <a:off x="6230938" y="2270125"/>
            <a:ext cx="547687" cy="533400"/>
          </a:xfrm>
          <a:custGeom>
            <a:avLst/>
            <a:gdLst>
              <a:gd name="T0" fmla="*/ 431 w 862"/>
              <a:gd name="T1" fmla="*/ 0 h 840"/>
              <a:gd name="T2" fmla="*/ 361 w 862"/>
              <a:gd name="T3" fmla="*/ 5 h 840"/>
              <a:gd name="T4" fmla="*/ 295 w 862"/>
              <a:gd name="T5" fmla="*/ 21 h 840"/>
              <a:gd name="T6" fmla="*/ 233 w 862"/>
              <a:gd name="T7" fmla="*/ 46 h 840"/>
              <a:gd name="T8" fmla="*/ 177 w 862"/>
              <a:gd name="T9" fmla="*/ 80 h 840"/>
              <a:gd name="T10" fmla="*/ 127 w 862"/>
              <a:gd name="T11" fmla="*/ 122 h 840"/>
              <a:gd name="T12" fmla="*/ 84 w 862"/>
              <a:gd name="T13" fmla="*/ 171 h 840"/>
              <a:gd name="T14" fmla="*/ 48 w 862"/>
              <a:gd name="T15" fmla="*/ 226 h 840"/>
              <a:gd name="T16" fmla="*/ 22 w 862"/>
              <a:gd name="T17" fmla="*/ 287 h 840"/>
              <a:gd name="T18" fmla="*/ 6 w 862"/>
              <a:gd name="T19" fmla="*/ 351 h 840"/>
              <a:gd name="T20" fmla="*/ 0 w 862"/>
              <a:gd name="T21" fmla="*/ 420 h 840"/>
              <a:gd name="T22" fmla="*/ 2 w 862"/>
              <a:gd name="T23" fmla="*/ 454 h 840"/>
              <a:gd name="T24" fmla="*/ 13 w 862"/>
              <a:gd name="T25" fmla="*/ 521 h 840"/>
              <a:gd name="T26" fmla="*/ 34 w 862"/>
              <a:gd name="T27" fmla="*/ 583 h 840"/>
              <a:gd name="T28" fmla="*/ 65 w 862"/>
              <a:gd name="T29" fmla="*/ 641 h 840"/>
              <a:gd name="T30" fmla="*/ 104 w 862"/>
              <a:gd name="T31" fmla="*/ 693 h 840"/>
              <a:gd name="T32" fmla="*/ 151 w 862"/>
              <a:gd name="T33" fmla="*/ 738 h 840"/>
              <a:gd name="T34" fmla="*/ 204 w 862"/>
              <a:gd name="T35" fmla="*/ 777 h 840"/>
              <a:gd name="T36" fmla="*/ 264 w 862"/>
              <a:gd name="T37" fmla="*/ 807 h 840"/>
              <a:gd name="T38" fmla="*/ 328 w 862"/>
              <a:gd name="T39" fmla="*/ 827 h 840"/>
              <a:gd name="T40" fmla="*/ 396 w 862"/>
              <a:gd name="T41" fmla="*/ 838 h 840"/>
              <a:gd name="T42" fmla="*/ 431 w 862"/>
              <a:gd name="T43" fmla="*/ 840 h 840"/>
              <a:gd name="T44" fmla="*/ 467 w 862"/>
              <a:gd name="T45" fmla="*/ 838 h 840"/>
              <a:gd name="T46" fmla="*/ 535 w 862"/>
              <a:gd name="T47" fmla="*/ 827 h 840"/>
              <a:gd name="T48" fmla="*/ 599 w 862"/>
              <a:gd name="T49" fmla="*/ 807 h 840"/>
              <a:gd name="T50" fmla="*/ 658 w 862"/>
              <a:gd name="T51" fmla="*/ 777 h 840"/>
              <a:gd name="T52" fmla="*/ 712 w 862"/>
              <a:gd name="T53" fmla="*/ 738 h 840"/>
              <a:gd name="T54" fmla="*/ 758 w 862"/>
              <a:gd name="T55" fmla="*/ 693 h 840"/>
              <a:gd name="T56" fmla="*/ 798 w 862"/>
              <a:gd name="T57" fmla="*/ 641 h 840"/>
              <a:gd name="T58" fmla="*/ 828 w 862"/>
              <a:gd name="T59" fmla="*/ 583 h 840"/>
              <a:gd name="T60" fmla="*/ 849 w 862"/>
              <a:gd name="T61" fmla="*/ 521 h 840"/>
              <a:gd name="T62" fmla="*/ 860 w 862"/>
              <a:gd name="T63" fmla="*/ 454 h 840"/>
              <a:gd name="T64" fmla="*/ 862 w 862"/>
              <a:gd name="T65" fmla="*/ 420 h 840"/>
              <a:gd name="T66" fmla="*/ 860 w 862"/>
              <a:gd name="T67" fmla="*/ 385 h 840"/>
              <a:gd name="T68" fmla="*/ 849 w 862"/>
              <a:gd name="T69" fmla="*/ 318 h 840"/>
              <a:gd name="T70" fmla="*/ 828 w 862"/>
              <a:gd name="T71" fmla="*/ 256 h 840"/>
              <a:gd name="T72" fmla="*/ 798 w 862"/>
              <a:gd name="T73" fmla="*/ 198 h 840"/>
              <a:gd name="T74" fmla="*/ 758 w 862"/>
              <a:gd name="T75" fmla="*/ 146 h 840"/>
              <a:gd name="T76" fmla="*/ 712 w 862"/>
              <a:gd name="T77" fmla="*/ 101 h 840"/>
              <a:gd name="T78" fmla="*/ 658 w 862"/>
              <a:gd name="T79" fmla="*/ 62 h 840"/>
              <a:gd name="T80" fmla="*/ 599 w 862"/>
              <a:gd name="T81" fmla="*/ 33 h 840"/>
              <a:gd name="T82" fmla="*/ 535 w 862"/>
              <a:gd name="T83" fmla="*/ 12 h 840"/>
              <a:gd name="T84" fmla="*/ 467 w 862"/>
              <a:gd name="T85" fmla="*/ 1 h 840"/>
              <a:gd name="T86" fmla="*/ 431 w 862"/>
              <a:gd name="T87" fmla="*/ 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62" h="840">
                <a:moveTo>
                  <a:pt x="431" y="0"/>
                </a:moveTo>
                <a:lnTo>
                  <a:pt x="361" y="5"/>
                </a:lnTo>
                <a:lnTo>
                  <a:pt x="295" y="21"/>
                </a:lnTo>
                <a:lnTo>
                  <a:pt x="233" y="46"/>
                </a:lnTo>
                <a:lnTo>
                  <a:pt x="177" y="80"/>
                </a:lnTo>
                <a:lnTo>
                  <a:pt x="127" y="122"/>
                </a:lnTo>
                <a:lnTo>
                  <a:pt x="84" y="171"/>
                </a:lnTo>
                <a:lnTo>
                  <a:pt x="48" y="226"/>
                </a:lnTo>
                <a:lnTo>
                  <a:pt x="22" y="287"/>
                </a:lnTo>
                <a:lnTo>
                  <a:pt x="6" y="351"/>
                </a:lnTo>
                <a:lnTo>
                  <a:pt x="0" y="420"/>
                </a:lnTo>
                <a:lnTo>
                  <a:pt x="2" y="454"/>
                </a:lnTo>
                <a:lnTo>
                  <a:pt x="13" y="521"/>
                </a:lnTo>
                <a:lnTo>
                  <a:pt x="34" y="583"/>
                </a:lnTo>
                <a:lnTo>
                  <a:pt x="65" y="641"/>
                </a:lnTo>
                <a:lnTo>
                  <a:pt x="104" y="693"/>
                </a:lnTo>
                <a:lnTo>
                  <a:pt x="151" y="738"/>
                </a:lnTo>
                <a:lnTo>
                  <a:pt x="204" y="777"/>
                </a:lnTo>
                <a:lnTo>
                  <a:pt x="264" y="807"/>
                </a:lnTo>
                <a:lnTo>
                  <a:pt x="328" y="827"/>
                </a:lnTo>
                <a:lnTo>
                  <a:pt x="396" y="838"/>
                </a:lnTo>
                <a:lnTo>
                  <a:pt x="431" y="840"/>
                </a:lnTo>
                <a:lnTo>
                  <a:pt x="467" y="838"/>
                </a:lnTo>
                <a:lnTo>
                  <a:pt x="535" y="827"/>
                </a:lnTo>
                <a:lnTo>
                  <a:pt x="599" y="807"/>
                </a:lnTo>
                <a:lnTo>
                  <a:pt x="658" y="777"/>
                </a:lnTo>
                <a:lnTo>
                  <a:pt x="712" y="738"/>
                </a:lnTo>
                <a:lnTo>
                  <a:pt x="758" y="693"/>
                </a:lnTo>
                <a:lnTo>
                  <a:pt x="798" y="641"/>
                </a:lnTo>
                <a:lnTo>
                  <a:pt x="828" y="583"/>
                </a:lnTo>
                <a:lnTo>
                  <a:pt x="849" y="521"/>
                </a:lnTo>
                <a:lnTo>
                  <a:pt x="860" y="454"/>
                </a:lnTo>
                <a:lnTo>
                  <a:pt x="862" y="420"/>
                </a:lnTo>
                <a:lnTo>
                  <a:pt x="860" y="385"/>
                </a:lnTo>
                <a:lnTo>
                  <a:pt x="849" y="318"/>
                </a:lnTo>
                <a:lnTo>
                  <a:pt x="828" y="256"/>
                </a:lnTo>
                <a:lnTo>
                  <a:pt x="798" y="198"/>
                </a:lnTo>
                <a:lnTo>
                  <a:pt x="758" y="146"/>
                </a:lnTo>
                <a:lnTo>
                  <a:pt x="712" y="101"/>
                </a:lnTo>
                <a:lnTo>
                  <a:pt x="658" y="62"/>
                </a:lnTo>
                <a:lnTo>
                  <a:pt x="599" y="33"/>
                </a:lnTo>
                <a:lnTo>
                  <a:pt x="535" y="12"/>
                </a:lnTo>
                <a:lnTo>
                  <a:pt x="467" y="1"/>
                </a:lnTo>
                <a:lnTo>
                  <a:pt x="431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0" name="Freeform 14"/>
          <p:cNvSpPr>
            <a:spLocks/>
          </p:cNvSpPr>
          <p:nvPr/>
        </p:nvSpPr>
        <p:spPr bwMode="auto">
          <a:xfrm>
            <a:off x="5892800" y="2725738"/>
            <a:ext cx="419100" cy="458787"/>
          </a:xfrm>
          <a:custGeom>
            <a:avLst/>
            <a:gdLst>
              <a:gd name="T0" fmla="*/ 660 w 660"/>
              <a:gd name="T1" fmla="*/ 0 h 723"/>
              <a:gd name="T2" fmla="*/ 0 w 660"/>
              <a:gd name="T3" fmla="*/ 723 h 72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60" h="723">
                <a:moveTo>
                  <a:pt x="660" y="0"/>
                </a:moveTo>
                <a:lnTo>
                  <a:pt x="0" y="723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1" name="Freeform 15"/>
          <p:cNvSpPr>
            <a:spLocks/>
          </p:cNvSpPr>
          <p:nvPr/>
        </p:nvSpPr>
        <p:spPr bwMode="auto">
          <a:xfrm>
            <a:off x="6989763" y="3184525"/>
            <a:ext cx="549275" cy="533400"/>
          </a:xfrm>
          <a:custGeom>
            <a:avLst/>
            <a:gdLst>
              <a:gd name="T0" fmla="*/ 432 w 864"/>
              <a:gd name="T1" fmla="*/ 0 h 840"/>
              <a:gd name="T2" fmla="*/ 361 w 864"/>
              <a:gd name="T3" fmla="*/ 5 h 840"/>
              <a:gd name="T4" fmla="*/ 295 w 864"/>
              <a:gd name="T5" fmla="*/ 21 h 840"/>
              <a:gd name="T6" fmla="*/ 233 w 864"/>
              <a:gd name="T7" fmla="*/ 46 h 840"/>
              <a:gd name="T8" fmla="*/ 176 w 864"/>
              <a:gd name="T9" fmla="*/ 80 h 840"/>
              <a:gd name="T10" fmla="*/ 126 w 864"/>
              <a:gd name="T11" fmla="*/ 122 h 840"/>
              <a:gd name="T12" fmla="*/ 83 w 864"/>
              <a:gd name="T13" fmla="*/ 171 h 840"/>
              <a:gd name="T14" fmla="*/ 48 w 864"/>
              <a:gd name="T15" fmla="*/ 226 h 840"/>
              <a:gd name="T16" fmla="*/ 22 w 864"/>
              <a:gd name="T17" fmla="*/ 287 h 840"/>
              <a:gd name="T18" fmla="*/ 5 w 864"/>
              <a:gd name="T19" fmla="*/ 351 h 840"/>
              <a:gd name="T20" fmla="*/ 0 w 864"/>
              <a:gd name="T21" fmla="*/ 420 h 840"/>
              <a:gd name="T22" fmla="*/ 1 w 864"/>
              <a:gd name="T23" fmla="*/ 454 h 840"/>
              <a:gd name="T24" fmla="*/ 12 w 864"/>
              <a:gd name="T25" fmla="*/ 521 h 840"/>
              <a:gd name="T26" fmla="*/ 33 w 864"/>
              <a:gd name="T27" fmla="*/ 583 h 840"/>
              <a:gd name="T28" fmla="*/ 64 w 864"/>
              <a:gd name="T29" fmla="*/ 641 h 840"/>
              <a:gd name="T30" fmla="*/ 103 w 864"/>
              <a:gd name="T31" fmla="*/ 693 h 840"/>
              <a:gd name="T32" fmla="*/ 150 w 864"/>
              <a:gd name="T33" fmla="*/ 738 h 840"/>
              <a:gd name="T34" fmla="*/ 204 w 864"/>
              <a:gd name="T35" fmla="*/ 777 h 840"/>
              <a:gd name="T36" fmla="*/ 263 w 864"/>
              <a:gd name="T37" fmla="*/ 807 h 840"/>
              <a:gd name="T38" fmla="*/ 328 w 864"/>
              <a:gd name="T39" fmla="*/ 827 h 840"/>
              <a:gd name="T40" fmla="*/ 396 w 864"/>
              <a:gd name="T41" fmla="*/ 838 h 840"/>
              <a:gd name="T42" fmla="*/ 432 w 864"/>
              <a:gd name="T43" fmla="*/ 840 h 840"/>
              <a:gd name="T44" fmla="*/ 467 w 864"/>
              <a:gd name="T45" fmla="*/ 838 h 840"/>
              <a:gd name="T46" fmla="*/ 535 w 864"/>
              <a:gd name="T47" fmla="*/ 827 h 840"/>
              <a:gd name="T48" fmla="*/ 600 w 864"/>
              <a:gd name="T49" fmla="*/ 807 h 840"/>
              <a:gd name="T50" fmla="*/ 659 w 864"/>
              <a:gd name="T51" fmla="*/ 777 h 840"/>
              <a:gd name="T52" fmla="*/ 713 w 864"/>
              <a:gd name="T53" fmla="*/ 738 h 840"/>
              <a:gd name="T54" fmla="*/ 760 w 864"/>
              <a:gd name="T55" fmla="*/ 693 h 840"/>
              <a:gd name="T56" fmla="*/ 799 w 864"/>
              <a:gd name="T57" fmla="*/ 641 h 840"/>
              <a:gd name="T58" fmla="*/ 830 w 864"/>
              <a:gd name="T59" fmla="*/ 583 h 840"/>
              <a:gd name="T60" fmla="*/ 851 w 864"/>
              <a:gd name="T61" fmla="*/ 521 h 840"/>
              <a:gd name="T62" fmla="*/ 862 w 864"/>
              <a:gd name="T63" fmla="*/ 454 h 840"/>
              <a:gd name="T64" fmla="*/ 864 w 864"/>
              <a:gd name="T65" fmla="*/ 420 h 840"/>
              <a:gd name="T66" fmla="*/ 862 w 864"/>
              <a:gd name="T67" fmla="*/ 385 h 840"/>
              <a:gd name="T68" fmla="*/ 851 w 864"/>
              <a:gd name="T69" fmla="*/ 318 h 840"/>
              <a:gd name="T70" fmla="*/ 830 w 864"/>
              <a:gd name="T71" fmla="*/ 256 h 840"/>
              <a:gd name="T72" fmla="*/ 799 w 864"/>
              <a:gd name="T73" fmla="*/ 198 h 840"/>
              <a:gd name="T74" fmla="*/ 760 w 864"/>
              <a:gd name="T75" fmla="*/ 146 h 840"/>
              <a:gd name="T76" fmla="*/ 713 w 864"/>
              <a:gd name="T77" fmla="*/ 101 h 840"/>
              <a:gd name="T78" fmla="*/ 659 w 864"/>
              <a:gd name="T79" fmla="*/ 62 h 840"/>
              <a:gd name="T80" fmla="*/ 600 w 864"/>
              <a:gd name="T81" fmla="*/ 33 h 840"/>
              <a:gd name="T82" fmla="*/ 535 w 864"/>
              <a:gd name="T83" fmla="*/ 12 h 840"/>
              <a:gd name="T84" fmla="*/ 467 w 864"/>
              <a:gd name="T85" fmla="*/ 1 h 840"/>
              <a:gd name="T86" fmla="*/ 432 w 864"/>
              <a:gd name="T87" fmla="*/ 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64" h="840">
                <a:moveTo>
                  <a:pt x="432" y="0"/>
                </a:moveTo>
                <a:lnTo>
                  <a:pt x="361" y="5"/>
                </a:lnTo>
                <a:lnTo>
                  <a:pt x="295" y="21"/>
                </a:lnTo>
                <a:lnTo>
                  <a:pt x="233" y="46"/>
                </a:lnTo>
                <a:lnTo>
                  <a:pt x="176" y="80"/>
                </a:lnTo>
                <a:lnTo>
                  <a:pt x="126" y="122"/>
                </a:lnTo>
                <a:lnTo>
                  <a:pt x="83" y="171"/>
                </a:lnTo>
                <a:lnTo>
                  <a:pt x="48" y="226"/>
                </a:lnTo>
                <a:lnTo>
                  <a:pt x="22" y="287"/>
                </a:lnTo>
                <a:lnTo>
                  <a:pt x="5" y="351"/>
                </a:lnTo>
                <a:lnTo>
                  <a:pt x="0" y="420"/>
                </a:lnTo>
                <a:lnTo>
                  <a:pt x="1" y="454"/>
                </a:lnTo>
                <a:lnTo>
                  <a:pt x="12" y="521"/>
                </a:lnTo>
                <a:lnTo>
                  <a:pt x="33" y="583"/>
                </a:lnTo>
                <a:lnTo>
                  <a:pt x="64" y="641"/>
                </a:lnTo>
                <a:lnTo>
                  <a:pt x="103" y="693"/>
                </a:lnTo>
                <a:lnTo>
                  <a:pt x="150" y="738"/>
                </a:lnTo>
                <a:lnTo>
                  <a:pt x="204" y="777"/>
                </a:lnTo>
                <a:lnTo>
                  <a:pt x="263" y="807"/>
                </a:lnTo>
                <a:lnTo>
                  <a:pt x="328" y="827"/>
                </a:lnTo>
                <a:lnTo>
                  <a:pt x="396" y="838"/>
                </a:lnTo>
                <a:lnTo>
                  <a:pt x="432" y="840"/>
                </a:lnTo>
                <a:lnTo>
                  <a:pt x="467" y="838"/>
                </a:lnTo>
                <a:lnTo>
                  <a:pt x="535" y="827"/>
                </a:lnTo>
                <a:lnTo>
                  <a:pt x="600" y="807"/>
                </a:lnTo>
                <a:lnTo>
                  <a:pt x="659" y="777"/>
                </a:lnTo>
                <a:lnTo>
                  <a:pt x="713" y="738"/>
                </a:lnTo>
                <a:lnTo>
                  <a:pt x="760" y="693"/>
                </a:lnTo>
                <a:lnTo>
                  <a:pt x="799" y="641"/>
                </a:lnTo>
                <a:lnTo>
                  <a:pt x="830" y="583"/>
                </a:lnTo>
                <a:lnTo>
                  <a:pt x="851" y="521"/>
                </a:lnTo>
                <a:lnTo>
                  <a:pt x="862" y="454"/>
                </a:lnTo>
                <a:lnTo>
                  <a:pt x="864" y="420"/>
                </a:lnTo>
                <a:lnTo>
                  <a:pt x="862" y="385"/>
                </a:lnTo>
                <a:lnTo>
                  <a:pt x="851" y="318"/>
                </a:lnTo>
                <a:lnTo>
                  <a:pt x="830" y="256"/>
                </a:lnTo>
                <a:lnTo>
                  <a:pt x="799" y="198"/>
                </a:lnTo>
                <a:lnTo>
                  <a:pt x="760" y="146"/>
                </a:lnTo>
                <a:lnTo>
                  <a:pt x="713" y="101"/>
                </a:lnTo>
                <a:lnTo>
                  <a:pt x="659" y="62"/>
                </a:lnTo>
                <a:lnTo>
                  <a:pt x="600" y="33"/>
                </a:lnTo>
                <a:lnTo>
                  <a:pt x="535" y="12"/>
                </a:lnTo>
                <a:lnTo>
                  <a:pt x="467" y="1"/>
                </a:lnTo>
                <a:lnTo>
                  <a:pt x="432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2" name="Freeform 16"/>
          <p:cNvSpPr>
            <a:spLocks/>
          </p:cNvSpPr>
          <p:nvPr/>
        </p:nvSpPr>
        <p:spPr bwMode="auto">
          <a:xfrm>
            <a:off x="6697663" y="2725738"/>
            <a:ext cx="566737" cy="458787"/>
          </a:xfrm>
          <a:custGeom>
            <a:avLst/>
            <a:gdLst>
              <a:gd name="T0" fmla="*/ 0 w 893"/>
              <a:gd name="T1" fmla="*/ 0 h 723"/>
              <a:gd name="T2" fmla="*/ 893 w 893"/>
              <a:gd name="T3" fmla="*/ 723 h 72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93" h="723">
                <a:moveTo>
                  <a:pt x="0" y="0"/>
                </a:moveTo>
                <a:lnTo>
                  <a:pt x="893" y="723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3" name="Freeform 17"/>
          <p:cNvSpPr>
            <a:spLocks/>
          </p:cNvSpPr>
          <p:nvPr/>
        </p:nvSpPr>
        <p:spPr bwMode="auto">
          <a:xfrm>
            <a:off x="6921500" y="3640138"/>
            <a:ext cx="149225" cy="382587"/>
          </a:xfrm>
          <a:custGeom>
            <a:avLst/>
            <a:gdLst>
              <a:gd name="T0" fmla="*/ 235 w 235"/>
              <a:gd name="T1" fmla="*/ 0 h 603"/>
              <a:gd name="T2" fmla="*/ 0 w 235"/>
              <a:gd name="T3" fmla="*/ 603 h 60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5" h="603">
                <a:moveTo>
                  <a:pt x="235" y="0"/>
                </a:moveTo>
                <a:lnTo>
                  <a:pt x="0" y="603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4" name="Freeform 18"/>
          <p:cNvSpPr>
            <a:spLocks/>
          </p:cNvSpPr>
          <p:nvPr/>
        </p:nvSpPr>
        <p:spPr bwMode="auto">
          <a:xfrm>
            <a:off x="7458075" y="3640138"/>
            <a:ext cx="149225" cy="382587"/>
          </a:xfrm>
          <a:custGeom>
            <a:avLst/>
            <a:gdLst>
              <a:gd name="T0" fmla="*/ 0 w 236"/>
              <a:gd name="T1" fmla="*/ 0 h 603"/>
              <a:gd name="T2" fmla="*/ 236 w 236"/>
              <a:gd name="T3" fmla="*/ 603 h 60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6" h="603">
                <a:moveTo>
                  <a:pt x="0" y="0"/>
                </a:moveTo>
                <a:lnTo>
                  <a:pt x="236" y="603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5" name="Freeform 19"/>
          <p:cNvSpPr>
            <a:spLocks/>
          </p:cNvSpPr>
          <p:nvPr/>
        </p:nvSpPr>
        <p:spPr bwMode="auto">
          <a:xfrm>
            <a:off x="4360863" y="1811338"/>
            <a:ext cx="2144712" cy="458787"/>
          </a:xfrm>
          <a:custGeom>
            <a:avLst/>
            <a:gdLst>
              <a:gd name="T0" fmla="*/ 0 w 3377"/>
              <a:gd name="T1" fmla="*/ 0 h 723"/>
              <a:gd name="T2" fmla="*/ 3377 w 3377"/>
              <a:gd name="T3" fmla="*/ 723 h 72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77" h="723">
                <a:moveTo>
                  <a:pt x="0" y="0"/>
                </a:moveTo>
                <a:lnTo>
                  <a:pt x="3377" y="723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6" name="Freeform 20"/>
          <p:cNvSpPr>
            <a:spLocks/>
          </p:cNvSpPr>
          <p:nvPr/>
        </p:nvSpPr>
        <p:spPr bwMode="auto">
          <a:xfrm>
            <a:off x="2447925" y="3184525"/>
            <a:ext cx="547688" cy="533400"/>
          </a:xfrm>
          <a:custGeom>
            <a:avLst/>
            <a:gdLst>
              <a:gd name="T0" fmla="*/ 432 w 863"/>
              <a:gd name="T1" fmla="*/ 0 h 840"/>
              <a:gd name="T2" fmla="*/ 362 w 863"/>
              <a:gd name="T3" fmla="*/ 5 h 840"/>
              <a:gd name="T4" fmla="*/ 296 w 863"/>
              <a:gd name="T5" fmla="*/ 21 h 840"/>
              <a:gd name="T6" fmla="*/ 234 w 863"/>
              <a:gd name="T7" fmla="*/ 46 h 840"/>
              <a:gd name="T8" fmla="*/ 177 w 863"/>
              <a:gd name="T9" fmla="*/ 80 h 840"/>
              <a:gd name="T10" fmla="*/ 127 w 863"/>
              <a:gd name="T11" fmla="*/ 122 h 840"/>
              <a:gd name="T12" fmla="*/ 84 w 863"/>
              <a:gd name="T13" fmla="*/ 171 h 840"/>
              <a:gd name="T14" fmla="*/ 48 w 863"/>
              <a:gd name="T15" fmla="*/ 226 h 840"/>
              <a:gd name="T16" fmla="*/ 22 w 863"/>
              <a:gd name="T17" fmla="*/ 287 h 840"/>
              <a:gd name="T18" fmla="*/ 6 w 863"/>
              <a:gd name="T19" fmla="*/ 351 h 840"/>
              <a:gd name="T20" fmla="*/ 0 w 863"/>
              <a:gd name="T21" fmla="*/ 420 h 840"/>
              <a:gd name="T22" fmla="*/ 2 w 863"/>
              <a:gd name="T23" fmla="*/ 454 h 840"/>
              <a:gd name="T24" fmla="*/ 13 w 863"/>
              <a:gd name="T25" fmla="*/ 521 h 840"/>
              <a:gd name="T26" fmla="*/ 34 w 863"/>
              <a:gd name="T27" fmla="*/ 583 h 840"/>
              <a:gd name="T28" fmla="*/ 65 w 863"/>
              <a:gd name="T29" fmla="*/ 641 h 840"/>
              <a:gd name="T30" fmla="*/ 104 w 863"/>
              <a:gd name="T31" fmla="*/ 693 h 840"/>
              <a:gd name="T32" fmla="*/ 151 w 863"/>
              <a:gd name="T33" fmla="*/ 738 h 840"/>
              <a:gd name="T34" fmla="*/ 205 w 863"/>
              <a:gd name="T35" fmla="*/ 777 h 840"/>
              <a:gd name="T36" fmla="*/ 264 w 863"/>
              <a:gd name="T37" fmla="*/ 807 h 840"/>
              <a:gd name="T38" fmla="*/ 328 w 863"/>
              <a:gd name="T39" fmla="*/ 827 h 840"/>
              <a:gd name="T40" fmla="*/ 397 w 863"/>
              <a:gd name="T41" fmla="*/ 838 h 840"/>
              <a:gd name="T42" fmla="*/ 432 w 863"/>
              <a:gd name="T43" fmla="*/ 840 h 840"/>
              <a:gd name="T44" fmla="*/ 468 w 863"/>
              <a:gd name="T45" fmla="*/ 838 h 840"/>
              <a:gd name="T46" fmla="*/ 536 w 863"/>
              <a:gd name="T47" fmla="*/ 827 h 840"/>
              <a:gd name="T48" fmla="*/ 600 w 863"/>
              <a:gd name="T49" fmla="*/ 807 h 840"/>
              <a:gd name="T50" fmla="*/ 659 w 863"/>
              <a:gd name="T51" fmla="*/ 777 h 840"/>
              <a:gd name="T52" fmla="*/ 713 w 863"/>
              <a:gd name="T53" fmla="*/ 738 h 840"/>
              <a:gd name="T54" fmla="*/ 759 w 863"/>
              <a:gd name="T55" fmla="*/ 693 h 840"/>
              <a:gd name="T56" fmla="*/ 798 w 863"/>
              <a:gd name="T57" fmla="*/ 641 h 840"/>
              <a:gd name="T58" fmla="*/ 829 w 863"/>
              <a:gd name="T59" fmla="*/ 583 h 840"/>
              <a:gd name="T60" fmla="*/ 851 w 863"/>
              <a:gd name="T61" fmla="*/ 521 h 840"/>
              <a:gd name="T62" fmla="*/ 862 w 863"/>
              <a:gd name="T63" fmla="*/ 454 h 840"/>
              <a:gd name="T64" fmla="*/ 863 w 863"/>
              <a:gd name="T65" fmla="*/ 420 h 840"/>
              <a:gd name="T66" fmla="*/ 862 w 863"/>
              <a:gd name="T67" fmla="*/ 385 h 840"/>
              <a:gd name="T68" fmla="*/ 851 w 863"/>
              <a:gd name="T69" fmla="*/ 318 h 840"/>
              <a:gd name="T70" fmla="*/ 829 w 863"/>
              <a:gd name="T71" fmla="*/ 256 h 840"/>
              <a:gd name="T72" fmla="*/ 798 w 863"/>
              <a:gd name="T73" fmla="*/ 198 h 840"/>
              <a:gd name="T74" fmla="*/ 759 w 863"/>
              <a:gd name="T75" fmla="*/ 146 h 840"/>
              <a:gd name="T76" fmla="*/ 713 w 863"/>
              <a:gd name="T77" fmla="*/ 101 h 840"/>
              <a:gd name="T78" fmla="*/ 659 w 863"/>
              <a:gd name="T79" fmla="*/ 62 h 840"/>
              <a:gd name="T80" fmla="*/ 600 w 863"/>
              <a:gd name="T81" fmla="*/ 33 h 840"/>
              <a:gd name="T82" fmla="*/ 536 w 863"/>
              <a:gd name="T83" fmla="*/ 12 h 840"/>
              <a:gd name="T84" fmla="*/ 468 w 863"/>
              <a:gd name="T85" fmla="*/ 1 h 840"/>
              <a:gd name="T86" fmla="*/ 432 w 863"/>
              <a:gd name="T87" fmla="*/ 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63" h="840">
                <a:moveTo>
                  <a:pt x="432" y="0"/>
                </a:moveTo>
                <a:lnTo>
                  <a:pt x="362" y="5"/>
                </a:lnTo>
                <a:lnTo>
                  <a:pt x="296" y="21"/>
                </a:lnTo>
                <a:lnTo>
                  <a:pt x="234" y="46"/>
                </a:lnTo>
                <a:lnTo>
                  <a:pt x="177" y="80"/>
                </a:lnTo>
                <a:lnTo>
                  <a:pt x="127" y="122"/>
                </a:lnTo>
                <a:lnTo>
                  <a:pt x="84" y="171"/>
                </a:lnTo>
                <a:lnTo>
                  <a:pt x="48" y="226"/>
                </a:lnTo>
                <a:lnTo>
                  <a:pt x="22" y="287"/>
                </a:lnTo>
                <a:lnTo>
                  <a:pt x="6" y="351"/>
                </a:lnTo>
                <a:lnTo>
                  <a:pt x="0" y="420"/>
                </a:lnTo>
                <a:lnTo>
                  <a:pt x="2" y="454"/>
                </a:lnTo>
                <a:lnTo>
                  <a:pt x="13" y="521"/>
                </a:lnTo>
                <a:lnTo>
                  <a:pt x="34" y="583"/>
                </a:lnTo>
                <a:lnTo>
                  <a:pt x="65" y="641"/>
                </a:lnTo>
                <a:lnTo>
                  <a:pt x="104" y="693"/>
                </a:lnTo>
                <a:lnTo>
                  <a:pt x="151" y="738"/>
                </a:lnTo>
                <a:lnTo>
                  <a:pt x="205" y="777"/>
                </a:lnTo>
                <a:lnTo>
                  <a:pt x="264" y="807"/>
                </a:lnTo>
                <a:lnTo>
                  <a:pt x="328" y="827"/>
                </a:lnTo>
                <a:lnTo>
                  <a:pt x="397" y="838"/>
                </a:lnTo>
                <a:lnTo>
                  <a:pt x="432" y="840"/>
                </a:lnTo>
                <a:lnTo>
                  <a:pt x="468" y="838"/>
                </a:lnTo>
                <a:lnTo>
                  <a:pt x="536" y="827"/>
                </a:lnTo>
                <a:lnTo>
                  <a:pt x="600" y="807"/>
                </a:lnTo>
                <a:lnTo>
                  <a:pt x="659" y="777"/>
                </a:lnTo>
                <a:lnTo>
                  <a:pt x="713" y="738"/>
                </a:lnTo>
                <a:lnTo>
                  <a:pt x="759" y="693"/>
                </a:lnTo>
                <a:lnTo>
                  <a:pt x="798" y="641"/>
                </a:lnTo>
                <a:lnTo>
                  <a:pt x="829" y="583"/>
                </a:lnTo>
                <a:lnTo>
                  <a:pt x="851" y="521"/>
                </a:lnTo>
                <a:lnTo>
                  <a:pt x="862" y="454"/>
                </a:lnTo>
                <a:lnTo>
                  <a:pt x="863" y="420"/>
                </a:lnTo>
                <a:lnTo>
                  <a:pt x="862" y="385"/>
                </a:lnTo>
                <a:lnTo>
                  <a:pt x="851" y="318"/>
                </a:lnTo>
                <a:lnTo>
                  <a:pt x="829" y="256"/>
                </a:lnTo>
                <a:lnTo>
                  <a:pt x="798" y="198"/>
                </a:lnTo>
                <a:lnTo>
                  <a:pt x="759" y="146"/>
                </a:lnTo>
                <a:lnTo>
                  <a:pt x="713" y="101"/>
                </a:lnTo>
                <a:lnTo>
                  <a:pt x="659" y="62"/>
                </a:lnTo>
                <a:lnTo>
                  <a:pt x="600" y="33"/>
                </a:lnTo>
                <a:lnTo>
                  <a:pt x="536" y="12"/>
                </a:lnTo>
                <a:lnTo>
                  <a:pt x="468" y="1"/>
                </a:lnTo>
                <a:lnTo>
                  <a:pt x="432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7" name="Freeform 21"/>
          <p:cNvSpPr>
            <a:spLocks/>
          </p:cNvSpPr>
          <p:nvPr/>
        </p:nvSpPr>
        <p:spPr bwMode="auto">
          <a:xfrm>
            <a:off x="1878013" y="4098925"/>
            <a:ext cx="547687" cy="533400"/>
          </a:xfrm>
          <a:custGeom>
            <a:avLst/>
            <a:gdLst>
              <a:gd name="T0" fmla="*/ 432 w 863"/>
              <a:gd name="T1" fmla="*/ 0 h 840"/>
              <a:gd name="T2" fmla="*/ 362 w 863"/>
              <a:gd name="T3" fmla="*/ 5 h 840"/>
              <a:gd name="T4" fmla="*/ 295 w 863"/>
              <a:gd name="T5" fmla="*/ 21 h 840"/>
              <a:gd name="T6" fmla="*/ 233 w 863"/>
              <a:gd name="T7" fmla="*/ 46 h 840"/>
              <a:gd name="T8" fmla="*/ 176 w 863"/>
              <a:gd name="T9" fmla="*/ 80 h 840"/>
              <a:gd name="T10" fmla="*/ 126 w 863"/>
              <a:gd name="T11" fmla="*/ 122 h 840"/>
              <a:gd name="T12" fmla="*/ 83 w 863"/>
              <a:gd name="T13" fmla="*/ 171 h 840"/>
              <a:gd name="T14" fmla="*/ 48 w 863"/>
              <a:gd name="T15" fmla="*/ 226 h 840"/>
              <a:gd name="T16" fmla="*/ 22 w 863"/>
              <a:gd name="T17" fmla="*/ 287 h 840"/>
              <a:gd name="T18" fmla="*/ 5 w 863"/>
              <a:gd name="T19" fmla="*/ 351 h 840"/>
              <a:gd name="T20" fmla="*/ 0 w 863"/>
              <a:gd name="T21" fmla="*/ 420 h 840"/>
              <a:gd name="T22" fmla="*/ 1 w 863"/>
              <a:gd name="T23" fmla="*/ 454 h 840"/>
              <a:gd name="T24" fmla="*/ 12 w 863"/>
              <a:gd name="T25" fmla="*/ 521 h 840"/>
              <a:gd name="T26" fmla="*/ 34 w 863"/>
              <a:gd name="T27" fmla="*/ 583 h 840"/>
              <a:gd name="T28" fmla="*/ 64 w 863"/>
              <a:gd name="T29" fmla="*/ 641 h 840"/>
              <a:gd name="T30" fmla="*/ 104 w 863"/>
              <a:gd name="T31" fmla="*/ 693 h 840"/>
              <a:gd name="T32" fmla="*/ 150 w 863"/>
              <a:gd name="T33" fmla="*/ 738 h 840"/>
              <a:gd name="T34" fmla="*/ 204 w 863"/>
              <a:gd name="T35" fmla="*/ 777 h 840"/>
              <a:gd name="T36" fmla="*/ 263 w 863"/>
              <a:gd name="T37" fmla="*/ 807 h 840"/>
              <a:gd name="T38" fmla="*/ 328 w 863"/>
              <a:gd name="T39" fmla="*/ 827 h 840"/>
              <a:gd name="T40" fmla="*/ 396 w 863"/>
              <a:gd name="T41" fmla="*/ 838 h 840"/>
              <a:gd name="T42" fmla="*/ 432 w 863"/>
              <a:gd name="T43" fmla="*/ 840 h 840"/>
              <a:gd name="T44" fmla="*/ 467 w 863"/>
              <a:gd name="T45" fmla="*/ 838 h 840"/>
              <a:gd name="T46" fmla="*/ 535 w 863"/>
              <a:gd name="T47" fmla="*/ 827 h 840"/>
              <a:gd name="T48" fmla="*/ 599 w 863"/>
              <a:gd name="T49" fmla="*/ 807 h 840"/>
              <a:gd name="T50" fmla="*/ 658 w 863"/>
              <a:gd name="T51" fmla="*/ 777 h 840"/>
              <a:gd name="T52" fmla="*/ 712 w 863"/>
              <a:gd name="T53" fmla="*/ 738 h 840"/>
              <a:gd name="T54" fmla="*/ 759 w 863"/>
              <a:gd name="T55" fmla="*/ 693 h 840"/>
              <a:gd name="T56" fmla="*/ 798 w 863"/>
              <a:gd name="T57" fmla="*/ 641 h 840"/>
              <a:gd name="T58" fmla="*/ 829 w 863"/>
              <a:gd name="T59" fmla="*/ 583 h 840"/>
              <a:gd name="T60" fmla="*/ 850 w 863"/>
              <a:gd name="T61" fmla="*/ 521 h 840"/>
              <a:gd name="T62" fmla="*/ 861 w 863"/>
              <a:gd name="T63" fmla="*/ 454 h 840"/>
              <a:gd name="T64" fmla="*/ 863 w 863"/>
              <a:gd name="T65" fmla="*/ 420 h 840"/>
              <a:gd name="T66" fmla="*/ 861 w 863"/>
              <a:gd name="T67" fmla="*/ 385 h 840"/>
              <a:gd name="T68" fmla="*/ 850 w 863"/>
              <a:gd name="T69" fmla="*/ 318 h 840"/>
              <a:gd name="T70" fmla="*/ 829 w 863"/>
              <a:gd name="T71" fmla="*/ 256 h 840"/>
              <a:gd name="T72" fmla="*/ 798 w 863"/>
              <a:gd name="T73" fmla="*/ 198 h 840"/>
              <a:gd name="T74" fmla="*/ 759 w 863"/>
              <a:gd name="T75" fmla="*/ 146 h 840"/>
              <a:gd name="T76" fmla="*/ 712 w 863"/>
              <a:gd name="T77" fmla="*/ 101 h 840"/>
              <a:gd name="T78" fmla="*/ 658 w 863"/>
              <a:gd name="T79" fmla="*/ 62 h 840"/>
              <a:gd name="T80" fmla="*/ 599 w 863"/>
              <a:gd name="T81" fmla="*/ 33 h 840"/>
              <a:gd name="T82" fmla="*/ 535 w 863"/>
              <a:gd name="T83" fmla="*/ 12 h 840"/>
              <a:gd name="T84" fmla="*/ 467 w 863"/>
              <a:gd name="T85" fmla="*/ 1 h 840"/>
              <a:gd name="T86" fmla="*/ 432 w 863"/>
              <a:gd name="T87" fmla="*/ 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63" h="840">
                <a:moveTo>
                  <a:pt x="432" y="0"/>
                </a:moveTo>
                <a:lnTo>
                  <a:pt x="362" y="5"/>
                </a:lnTo>
                <a:lnTo>
                  <a:pt x="295" y="21"/>
                </a:lnTo>
                <a:lnTo>
                  <a:pt x="233" y="46"/>
                </a:lnTo>
                <a:lnTo>
                  <a:pt x="176" y="80"/>
                </a:lnTo>
                <a:lnTo>
                  <a:pt x="126" y="122"/>
                </a:lnTo>
                <a:lnTo>
                  <a:pt x="83" y="171"/>
                </a:lnTo>
                <a:lnTo>
                  <a:pt x="48" y="226"/>
                </a:lnTo>
                <a:lnTo>
                  <a:pt x="22" y="287"/>
                </a:lnTo>
                <a:lnTo>
                  <a:pt x="5" y="351"/>
                </a:lnTo>
                <a:lnTo>
                  <a:pt x="0" y="420"/>
                </a:lnTo>
                <a:lnTo>
                  <a:pt x="1" y="454"/>
                </a:lnTo>
                <a:lnTo>
                  <a:pt x="12" y="521"/>
                </a:lnTo>
                <a:lnTo>
                  <a:pt x="34" y="583"/>
                </a:lnTo>
                <a:lnTo>
                  <a:pt x="64" y="641"/>
                </a:lnTo>
                <a:lnTo>
                  <a:pt x="104" y="693"/>
                </a:lnTo>
                <a:lnTo>
                  <a:pt x="150" y="738"/>
                </a:lnTo>
                <a:lnTo>
                  <a:pt x="204" y="777"/>
                </a:lnTo>
                <a:lnTo>
                  <a:pt x="263" y="807"/>
                </a:lnTo>
                <a:lnTo>
                  <a:pt x="328" y="827"/>
                </a:lnTo>
                <a:lnTo>
                  <a:pt x="396" y="838"/>
                </a:lnTo>
                <a:lnTo>
                  <a:pt x="432" y="840"/>
                </a:lnTo>
                <a:lnTo>
                  <a:pt x="467" y="838"/>
                </a:lnTo>
                <a:lnTo>
                  <a:pt x="535" y="827"/>
                </a:lnTo>
                <a:lnTo>
                  <a:pt x="599" y="807"/>
                </a:lnTo>
                <a:lnTo>
                  <a:pt x="658" y="777"/>
                </a:lnTo>
                <a:lnTo>
                  <a:pt x="712" y="738"/>
                </a:lnTo>
                <a:lnTo>
                  <a:pt x="759" y="693"/>
                </a:lnTo>
                <a:lnTo>
                  <a:pt x="798" y="641"/>
                </a:lnTo>
                <a:lnTo>
                  <a:pt x="829" y="583"/>
                </a:lnTo>
                <a:lnTo>
                  <a:pt x="850" y="521"/>
                </a:lnTo>
                <a:lnTo>
                  <a:pt x="861" y="454"/>
                </a:lnTo>
                <a:lnTo>
                  <a:pt x="863" y="420"/>
                </a:lnTo>
                <a:lnTo>
                  <a:pt x="861" y="385"/>
                </a:lnTo>
                <a:lnTo>
                  <a:pt x="850" y="318"/>
                </a:lnTo>
                <a:lnTo>
                  <a:pt x="829" y="256"/>
                </a:lnTo>
                <a:lnTo>
                  <a:pt x="798" y="198"/>
                </a:lnTo>
                <a:lnTo>
                  <a:pt x="759" y="146"/>
                </a:lnTo>
                <a:lnTo>
                  <a:pt x="712" y="101"/>
                </a:lnTo>
                <a:lnTo>
                  <a:pt x="658" y="62"/>
                </a:lnTo>
                <a:lnTo>
                  <a:pt x="599" y="33"/>
                </a:lnTo>
                <a:lnTo>
                  <a:pt x="535" y="12"/>
                </a:lnTo>
                <a:lnTo>
                  <a:pt x="467" y="1"/>
                </a:lnTo>
                <a:lnTo>
                  <a:pt x="432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8" name="Freeform 22"/>
          <p:cNvSpPr>
            <a:spLocks/>
          </p:cNvSpPr>
          <p:nvPr/>
        </p:nvSpPr>
        <p:spPr bwMode="auto">
          <a:xfrm>
            <a:off x="3035300" y="4098925"/>
            <a:ext cx="549275" cy="533400"/>
          </a:xfrm>
          <a:custGeom>
            <a:avLst/>
            <a:gdLst>
              <a:gd name="T0" fmla="*/ 432 w 865"/>
              <a:gd name="T1" fmla="*/ 0 h 840"/>
              <a:gd name="T2" fmla="*/ 361 w 865"/>
              <a:gd name="T3" fmla="*/ 5 h 840"/>
              <a:gd name="T4" fmla="*/ 295 w 865"/>
              <a:gd name="T5" fmla="*/ 21 h 840"/>
              <a:gd name="T6" fmla="*/ 233 w 865"/>
              <a:gd name="T7" fmla="*/ 46 h 840"/>
              <a:gd name="T8" fmla="*/ 176 w 865"/>
              <a:gd name="T9" fmla="*/ 80 h 840"/>
              <a:gd name="T10" fmla="*/ 126 w 865"/>
              <a:gd name="T11" fmla="*/ 122 h 840"/>
              <a:gd name="T12" fmla="*/ 83 w 865"/>
              <a:gd name="T13" fmla="*/ 171 h 840"/>
              <a:gd name="T14" fmla="*/ 48 w 865"/>
              <a:gd name="T15" fmla="*/ 226 h 840"/>
              <a:gd name="T16" fmla="*/ 22 w 865"/>
              <a:gd name="T17" fmla="*/ 287 h 840"/>
              <a:gd name="T18" fmla="*/ 5 w 865"/>
              <a:gd name="T19" fmla="*/ 351 h 840"/>
              <a:gd name="T20" fmla="*/ 0 w 865"/>
              <a:gd name="T21" fmla="*/ 420 h 840"/>
              <a:gd name="T22" fmla="*/ 1 w 865"/>
              <a:gd name="T23" fmla="*/ 454 h 840"/>
              <a:gd name="T24" fmla="*/ 12 w 865"/>
              <a:gd name="T25" fmla="*/ 521 h 840"/>
              <a:gd name="T26" fmla="*/ 33 w 865"/>
              <a:gd name="T27" fmla="*/ 583 h 840"/>
              <a:gd name="T28" fmla="*/ 64 w 865"/>
              <a:gd name="T29" fmla="*/ 641 h 840"/>
              <a:gd name="T30" fmla="*/ 103 w 865"/>
              <a:gd name="T31" fmla="*/ 693 h 840"/>
              <a:gd name="T32" fmla="*/ 150 w 865"/>
              <a:gd name="T33" fmla="*/ 738 h 840"/>
              <a:gd name="T34" fmla="*/ 204 w 865"/>
              <a:gd name="T35" fmla="*/ 777 h 840"/>
              <a:gd name="T36" fmla="*/ 263 w 865"/>
              <a:gd name="T37" fmla="*/ 807 h 840"/>
              <a:gd name="T38" fmla="*/ 328 w 865"/>
              <a:gd name="T39" fmla="*/ 827 h 840"/>
              <a:gd name="T40" fmla="*/ 396 w 865"/>
              <a:gd name="T41" fmla="*/ 838 h 840"/>
              <a:gd name="T42" fmla="*/ 432 w 865"/>
              <a:gd name="T43" fmla="*/ 840 h 840"/>
              <a:gd name="T44" fmla="*/ 467 w 865"/>
              <a:gd name="T45" fmla="*/ 838 h 840"/>
              <a:gd name="T46" fmla="*/ 535 w 865"/>
              <a:gd name="T47" fmla="*/ 827 h 840"/>
              <a:gd name="T48" fmla="*/ 600 w 865"/>
              <a:gd name="T49" fmla="*/ 807 h 840"/>
              <a:gd name="T50" fmla="*/ 659 w 865"/>
              <a:gd name="T51" fmla="*/ 777 h 840"/>
              <a:gd name="T52" fmla="*/ 713 w 865"/>
              <a:gd name="T53" fmla="*/ 738 h 840"/>
              <a:gd name="T54" fmla="*/ 760 w 865"/>
              <a:gd name="T55" fmla="*/ 693 h 840"/>
              <a:gd name="T56" fmla="*/ 800 w 865"/>
              <a:gd name="T57" fmla="*/ 641 h 840"/>
              <a:gd name="T58" fmla="*/ 831 w 865"/>
              <a:gd name="T59" fmla="*/ 583 h 840"/>
              <a:gd name="T60" fmla="*/ 852 w 865"/>
              <a:gd name="T61" fmla="*/ 521 h 840"/>
              <a:gd name="T62" fmla="*/ 863 w 865"/>
              <a:gd name="T63" fmla="*/ 454 h 840"/>
              <a:gd name="T64" fmla="*/ 865 w 865"/>
              <a:gd name="T65" fmla="*/ 420 h 840"/>
              <a:gd name="T66" fmla="*/ 863 w 865"/>
              <a:gd name="T67" fmla="*/ 385 h 840"/>
              <a:gd name="T68" fmla="*/ 852 w 865"/>
              <a:gd name="T69" fmla="*/ 318 h 840"/>
              <a:gd name="T70" fmla="*/ 831 w 865"/>
              <a:gd name="T71" fmla="*/ 256 h 840"/>
              <a:gd name="T72" fmla="*/ 800 w 865"/>
              <a:gd name="T73" fmla="*/ 198 h 840"/>
              <a:gd name="T74" fmla="*/ 760 w 865"/>
              <a:gd name="T75" fmla="*/ 146 h 840"/>
              <a:gd name="T76" fmla="*/ 713 w 865"/>
              <a:gd name="T77" fmla="*/ 101 h 840"/>
              <a:gd name="T78" fmla="*/ 659 w 865"/>
              <a:gd name="T79" fmla="*/ 62 h 840"/>
              <a:gd name="T80" fmla="*/ 600 w 865"/>
              <a:gd name="T81" fmla="*/ 33 h 840"/>
              <a:gd name="T82" fmla="*/ 535 w 865"/>
              <a:gd name="T83" fmla="*/ 12 h 840"/>
              <a:gd name="T84" fmla="*/ 467 w 865"/>
              <a:gd name="T85" fmla="*/ 1 h 840"/>
              <a:gd name="T86" fmla="*/ 432 w 865"/>
              <a:gd name="T87" fmla="*/ 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65" h="840">
                <a:moveTo>
                  <a:pt x="432" y="0"/>
                </a:moveTo>
                <a:lnTo>
                  <a:pt x="361" y="5"/>
                </a:lnTo>
                <a:lnTo>
                  <a:pt x="295" y="21"/>
                </a:lnTo>
                <a:lnTo>
                  <a:pt x="233" y="46"/>
                </a:lnTo>
                <a:lnTo>
                  <a:pt x="176" y="80"/>
                </a:lnTo>
                <a:lnTo>
                  <a:pt x="126" y="122"/>
                </a:lnTo>
                <a:lnTo>
                  <a:pt x="83" y="171"/>
                </a:lnTo>
                <a:lnTo>
                  <a:pt x="48" y="226"/>
                </a:lnTo>
                <a:lnTo>
                  <a:pt x="22" y="287"/>
                </a:lnTo>
                <a:lnTo>
                  <a:pt x="5" y="351"/>
                </a:lnTo>
                <a:lnTo>
                  <a:pt x="0" y="420"/>
                </a:lnTo>
                <a:lnTo>
                  <a:pt x="1" y="454"/>
                </a:lnTo>
                <a:lnTo>
                  <a:pt x="12" y="521"/>
                </a:lnTo>
                <a:lnTo>
                  <a:pt x="33" y="583"/>
                </a:lnTo>
                <a:lnTo>
                  <a:pt x="64" y="641"/>
                </a:lnTo>
                <a:lnTo>
                  <a:pt x="103" y="693"/>
                </a:lnTo>
                <a:lnTo>
                  <a:pt x="150" y="738"/>
                </a:lnTo>
                <a:lnTo>
                  <a:pt x="204" y="777"/>
                </a:lnTo>
                <a:lnTo>
                  <a:pt x="263" y="807"/>
                </a:lnTo>
                <a:lnTo>
                  <a:pt x="328" y="827"/>
                </a:lnTo>
                <a:lnTo>
                  <a:pt x="396" y="838"/>
                </a:lnTo>
                <a:lnTo>
                  <a:pt x="432" y="840"/>
                </a:lnTo>
                <a:lnTo>
                  <a:pt x="467" y="838"/>
                </a:lnTo>
                <a:lnTo>
                  <a:pt x="535" y="827"/>
                </a:lnTo>
                <a:lnTo>
                  <a:pt x="600" y="807"/>
                </a:lnTo>
                <a:lnTo>
                  <a:pt x="659" y="777"/>
                </a:lnTo>
                <a:lnTo>
                  <a:pt x="713" y="738"/>
                </a:lnTo>
                <a:lnTo>
                  <a:pt x="760" y="693"/>
                </a:lnTo>
                <a:lnTo>
                  <a:pt x="800" y="641"/>
                </a:lnTo>
                <a:lnTo>
                  <a:pt x="831" y="583"/>
                </a:lnTo>
                <a:lnTo>
                  <a:pt x="852" y="521"/>
                </a:lnTo>
                <a:lnTo>
                  <a:pt x="863" y="454"/>
                </a:lnTo>
                <a:lnTo>
                  <a:pt x="865" y="420"/>
                </a:lnTo>
                <a:lnTo>
                  <a:pt x="863" y="385"/>
                </a:lnTo>
                <a:lnTo>
                  <a:pt x="852" y="318"/>
                </a:lnTo>
                <a:lnTo>
                  <a:pt x="831" y="256"/>
                </a:lnTo>
                <a:lnTo>
                  <a:pt x="800" y="198"/>
                </a:lnTo>
                <a:lnTo>
                  <a:pt x="760" y="146"/>
                </a:lnTo>
                <a:lnTo>
                  <a:pt x="713" y="101"/>
                </a:lnTo>
                <a:lnTo>
                  <a:pt x="659" y="62"/>
                </a:lnTo>
                <a:lnTo>
                  <a:pt x="600" y="33"/>
                </a:lnTo>
                <a:lnTo>
                  <a:pt x="535" y="12"/>
                </a:lnTo>
                <a:lnTo>
                  <a:pt x="467" y="1"/>
                </a:lnTo>
                <a:lnTo>
                  <a:pt x="432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9" name="Freeform 23"/>
          <p:cNvSpPr>
            <a:spLocks/>
          </p:cNvSpPr>
          <p:nvPr/>
        </p:nvSpPr>
        <p:spPr bwMode="auto">
          <a:xfrm>
            <a:off x="2914650" y="3640138"/>
            <a:ext cx="395288" cy="458787"/>
          </a:xfrm>
          <a:custGeom>
            <a:avLst/>
            <a:gdLst>
              <a:gd name="T0" fmla="*/ 0 w 622"/>
              <a:gd name="T1" fmla="*/ 0 h 723"/>
              <a:gd name="T2" fmla="*/ 622 w 622"/>
              <a:gd name="T3" fmla="*/ 723 h 72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2" h="723">
                <a:moveTo>
                  <a:pt x="0" y="0"/>
                </a:moveTo>
                <a:lnTo>
                  <a:pt x="622" y="723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80" name="Freeform 24"/>
          <p:cNvSpPr>
            <a:spLocks/>
          </p:cNvSpPr>
          <p:nvPr/>
        </p:nvSpPr>
        <p:spPr bwMode="auto">
          <a:xfrm>
            <a:off x="1798638" y="4554538"/>
            <a:ext cx="160337" cy="382587"/>
          </a:xfrm>
          <a:custGeom>
            <a:avLst/>
            <a:gdLst>
              <a:gd name="T0" fmla="*/ 252 w 252"/>
              <a:gd name="T1" fmla="*/ 0 h 603"/>
              <a:gd name="T2" fmla="*/ 0 w 252"/>
              <a:gd name="T3" fmla="*/ 603 h 60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2" h="603">
                <a:moveTo>
                  <a:pt x="252" y="0"/>
                </a:moveTo>
                <a:lnTo>
                  <a:pt x="0" y="603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81" name="Freeform 25"/>
          <p:cNvSpPr>
            <a:spLocks/>
          </p:cNvSpPr>
          <p:nvPr/>
        </p:nvSpPr>
        <p:spPr bwMode="auto">
          <a:xfrm>
            <a:off x="2967038" y="4554538"/>
            <a:ext cx="149225" cy="382587"/>
          </a:xfrm>
          <a:custGeom>
            <a:avLst/>
            <a:gdLst>
              <a:gd name="T0" fmla="*/ 235 w 235"/>
              <a:gd name="T1" fmla="*/ 0 h 603"/>
              <a:gd name="T2" fmla="*/ 0 w 235"/>
              <a:gd name="T3" fmla="*/ 603 h 60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5" h="603">
                <a:moveTo>
                  <a:pt x="235" y="0"/>
                </a:moveTo>
                <a:lnTo>
                  <a:pt x="0" y="603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82" name="Freeform 26"/>
          <p:cNvSpPr>
            <a:spLocks/>
          </p:cNvSpPr>
          <p:nvPr/>
        </p:nvSpPr>
        <p:spPr bwMode="auto">
          <a:xfrm>
            <a:off x="3503613" y="4554538"/>
            <a:ext cx="179387" cy="373062"/>
          </a:xfrm>
          <a:custGeom>
            <a:avLst/>
            <a:gdLst>
              <a:gd name="T0" fmla="*/ 0 w 283"/>
              <a:gd name="T1" fmla="*/ 0 h 587"/>
              <a:gd name="T2" fmla="*/ 283 w 283"/>
              <a:gd name="T3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83" h="587">
                <a:moveTo>
                  <a:pt x="0" y="0"/>
                </a:moveTo>
                <a:lnTo>
                  <a:pt x="283" y="587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84" name="Freeform 28"/>
          <p:cNvSpPr>
            <a:spLocks/>
          </p:cNvSpPr>
          <p:nvPr/>
        </p:nvSpPr>
        <p:spPr bwMode="auto">
          <a:xfrm>
            <a:off x="4987925" y="4100513"/>
            <a:ext cx="547688" cy="533400"/>
          </a:xfrm>
          <a:custGeom>
            <a:avLst/>
            <a:gdLst>
              <a:gd name="T0" fmla="*/ 432 w 863"/>
              <a:gd name="T1" fmla="*/ 0 h 840"/>
              <a:gd name="T2" fmla="*/ 362 w 863"/>
              <a:gd name="T3" fmla="*/ 6 h 840"/>
              <a:gd name="T4" fmla="*/ 295 w 863"/>
              <a:gd name="T5" fmla="*/ 22 h 840"/>
              <a:gd name="T6" fmla="*/ 233 w 863"/>
              <a:gd name="T7" fmla="*/ 47 h 840"/>
              <a:gd name="T8" fmla="*/ 177 w 863"/>
              <a:gd name="T9" fmla="*/ 81 h 840"/>
              <a:gd name="T10" fmla="*/ 126 w 863"/>
              <a:gd name="T11" fmla="*/ 123 h 840"/>
              <a:gd name="T12" fmla="*/ 83 w 863"/>
              <a:gd name="T13" fmla="*/ 172 h 840"/>
              <a:gd name="T14" fmla="*/ 48 w 863"/>
              <a:gd name="T15" fmla="*/ 227 h 840"/>
              <a:gd name="T16" fmla="*/ 22 w 863"/>
              <a:gd name="T17" fmla="*/ 287 h 840"/>
              <a:gd name="T18" fmla="*/ 6 w 863"/>
              <a:gd name="T19" fmla="*/ 352 h 840"/>
              <a:gd name="T20" fmla="*/ 0 w 863"/>
              <a:gd name="T21" fmla="*/ 420 h 840"/>
              <a:gd name="T22" fmla="*/ 1 w 863"/>
              <a:gd name="T23" fmla="*/ 454 h 840"/>
              <a:gd name="T24" fmla="*/ 12 w 863"/>
              <a:gd name="T25" fmla="*/ 521 h 840"/>
              <a:gd name="T26" fmla="*/ 34 w 863"/>
              <a:gd name="T27" fmla="*/ 583 h 840"/>
              <a:gd name="T28" fmla="*/ 65 w 863"/>
              <a:gd name="T29" fmla="*/ 641 h 840"/>
              <a:gd name="T30" fmla="*/ 104 w 863"/>
              <a:gd name="T31" fmla="*/ 693 h 840"/>
              <a:gd name="T32" fmla="*/ 151 w 863"/>
              <a:gd name="T33" fmla="*/ 739 h 840"/>
              <a:gd name="T34" fmla="*/ 204 w 863"/>
              <a:gd name="T35" fmla="*/ 777 h 840"/>
              <a:gd name="T36" fmla="*/ 264 w 863"/>
              <a:gd name="T37" fmla="*/ 807 h 840"/>
              <a:gd name="T38" fmla="*/ 328 w 863"/>
              <a:gd name="T39" fmla="*/ 828 h 840"/>
              <a:gd name="T40" fmla="*/ 396 w 863"/>
              <a:gd name="T41" fmla="*/ 839 h 840"/>
              <a:gd name="T42" fmla="*/ 432 w 863"/>
              <a:gd name="T43" fmla="*/ 840 h 840"/>
              <a:gd name="T44" fmla="*/ 467 w 863"/>
              <a:gd name="T45" fmla="*/ 839 h 840"/>
              <a:gd name="T46" fmla="*/ 535 w 863"/>
              <a:gd name="T47" fmla="*/ 828 h 840"/>
              <a:gd name="T48" fmla="*/ 599 w 863"/>
              <a:gd name="T49" fmla="*/ 807 h 840"/>
              <a:gd name="T50" fmla="*/ 659 w 863"/>
              <a:gd name="T51" fmla="*/ 777 h 840"/>
              <a:gd name="T52" fmla="*/ 712 w 863"/>
              <a:gd name="T53" fmla="*/ 739 h 840"/>
              <a:gd name="T54" fmla="*/ 759 w 863"/>
              <a:gd name="T55" fmla="*/ 693 h 840"/>
              <a:gd name="T56" fmla="*/ 798 w 863"/>
              <a:gd name="T57" fmla="*/ 641 h 840"/>
              <a:gd name="T58" fmla="*/ 829 w 863"/>
              <a:gd name="T59" fmla="*/ 583 h 840"/>
              <a:gd name="T60" fmla="*/ 850 w 863"/>
              <a:gd name="T61" fmla="*/ 521 h 840"/>
              <a:gd name="T62" fmla="*/ 861 w 863"/>
              <a:gd name="T63" fmla="*/ 454 h 840"/>
              <a:gd name="T64" fmla="*/ 863 w 863"/>
              <a:gd name="T65" fmla="*/ 420 h 840"/>
              <a:gd name="T66" fmla="*/ 861 w 863"/>
              <a:gd name="T67" fmla="*/ 386 h 840"/>
              <a:gd name="T68" fmla="*/ 850 w 863"/>
              <a:gd name="T69" fmla="*/ 319 h 840"/>
              <a:gd name="T70" fmla="*/ 829 w 863"/>
              <a:gd name="T71" fmla="*/ 257 h 840"/>
              <a:gd name="T72" fmla="*/ 798 w 863"/>
              <a:gd name="T73" fmla="*/ 199 h 840"/>
              <a:gd name="T74" fmla="*/ 759 w 863"/>
              <a:gd name="T75" fmla="*/ 147 h 840"/>
              <a:gd name="T76" fmla="*/ 712 w 863"/>
              <a:gd name="T77" fmla="*/ 101 h 840"/>
              <a:gd name="T78" fmla="*/ 659 w 863"/>
              <a:gd name="T79" fmla="*/ 63 h 840"/>
              <a:gd name="T80" fmla="*/ 599 w 863"/>
              <a:gd name="T81" fmla="*/ 33 h 840"/>
              <a:gd name="T82" fmla="*/ 535 w 863"/>
              <a:gd name="T83" fmla="*/ 12 h 840"/>
              <a:gd name="T84" fmla="*/ 467 w 863"/>
              <a:gd name="T85" fmla="*/ 1 h 840"/>
              <a:gd name="T86" fmla="*/ 432 w 863"/>
              <a:gd name="T87" fmla="*/ 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63" h="840">
                <a:moveTo>
                  <a:pt x="432" y="0"/>
                </a:moveTo>
                <a:lnTo>
                  <a:pt x="362" y="6"/>
                </a:lnTo>
                <a:lnTo>
                  <a:pt x="295" y="22"/>
                </a:lnTo>
                <a:lnTo>
                  <a:pt x="233" y="47"/>
                </a:lnTo>
                <a:lnTo>
                  <a:pt x="177" y="81"/>
                </a:lnTo>
                <a:lnTo>
                  <a:pt x="126" y="123"/>
                </a:lnTo>
                <a:lnTo>
                  <a:pt x="83" y="172"/>
                </a:lnTo>
                <a:lnTo>
                  <a:pt x="48" y="227"/>
                </a:lnTo>
                <a:lnTo>
                  <a:pt x="22" y="287"/>
                </a:lnTo>
                <a:lnTo>
                  <a:pt x="6" y="352"/>
                </a:lnTo>
                <a:lnTo>
                  <a:pt x="0" y="420"/>
                </a:lnTo>
                <a:lnTo>
                  <a:pt x="1" y="454"/>
                </a:lnTo>
                <a:lnTo>
                  <a:pt x="12" y="521"/>
                </a:lnTo>
                <a:lnTo>
                  <a:pt x="34" y="583"/>
                </a:lnTo>
                <a:lnTo>
                  <a:pt x="65" y="641"/>
                </a:lnTo>
                <a:lnTo>
                  <a:pt x="104" y="693"/>
                </a:lnTo>
                <a:lnTo>
                  <a:pt x="151" y="739"/>
                </a:lnTo>
                <a:lnTo>
                  <a:pt x="204" y="777"/>
                </a:lnTo>
                <a:lnTo>
                  <a:pt x="264" y="807"/>
                </a:lnTo>
                <a:lnTo>
                  <a:pt x="328" y="828"/>
                </a:lnTo>
                <a:lnTo>
                  <a:pt x="396" y="839"/>
                </a:lnTo>
                <a:lnTo>
                  <a:pt x="432" y="840"/>
                </a:lnTo>
                <a:lnTo>
                  <a:pt x="467" y="839"/>
                </a:lnTo>
                <a:lnTo>
                  <a:pt x="535" y="828"/>
                </a:lnTo>
                <a:lnTo>
                  <a:pt x="599" y="807"/>
                </a:lnTo>
                <a:lnTo>
                  <a:pt x="659" y="777"/>
                </a:lnTo>
                <a:lnTo>
                  <a:pt x="712" y="739"/>
                </a:lnTo>
                <a:lnTo>
                  <a:pt x="759" y="693"/>
                </a:lnTo>
                <a:lnTo>
                  <a:pt x="798" y="641"/>
                </a:lnTo>
                <a:lnTo>
                  <a:pt x="829" y="583"/>
                </a:lnTo>
                <a:lnTo>
                  <a:pt x="850" y="521"/>
                </a:lnTo>
                <a:lnTo>
                  <a:pt x="861" y="454"/>
                </a:lnTo>
                <a:lnTo>
                  <a:pt x="863" y="420"/>
                </a:lnTo>
                <a:lnTo>
                  <a:pt x="861" y="386"/>
                </a:lnTo>
                <a:lnTo>
                  <a:pt x="850" y="319"/>
                </a:lnTo>
                <a:lnTo>
                  <a:pt x="829" y="257"/>
                </a:lnTo>
                <a:lnTo>
                  <a:pt x="798" y="199"/>
                </a:lnTo>
                <a:lnTo>
                  <a:pt x="759" y="147"/>
                </a:lnTo>
                <a:lnTo>
                  <a:pt x="712" y="101"/>
                </a:lnTo>
                <a:lnTo>
                  <a:pt x="659" y="63"/>
                </a:lnTo>
                <a:lnTo>
                  <a:pt x="599" y="33"/>
                </a:lnTo>
                <a:lnTo>
                  <a:pt x="535" y="12"/>
                </a:lnTo>
                <a:lnTo>
                  <a:pt x="467" y="1"/>
                </a:lnTo>
                <a:lnTo>
                  <a:pt x="432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85" name="Freeform 29"/>
          <p:cNvSpPr>
            <a:spLocks/>
          </p:cNvSpPr>
          <p:nvPr/>
        </p:nvSpPr>
        <p:spPr bwMode="auto">
          <a:xfrm>
            <a:off x="5262563" y="3641725"/>
            <a:ext cx="376237" cy="458788"/>
          </a:xfrm>
          <a:custGeom>
            <a:avLst/>
            <a:gdLst>
              <a:gd name="T0" fmla="*/ 593 w 593"/>
              <a:gd name="T1" fmla="*/ 0 h 722"/>
              <a:gd name="T2" fmla="*/ 0 w 593"/>
              <a:gd name="T3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93" h="722">
                <a:moveTo>
                  <a:pt x="593" y="0"/>
                </a:moveTo>
                <a:lnTo>
                  <a:pt x="0" y="722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86" name="Freeform 30"/>
          <p:cNvSpPr>
            <a:spLocks/>
          </p:cNvSpPr>
          <p:nvPr/>
        </p:nvSpPr>
        <p:spPr bwMode="auto">
          <a:xfrm>
            <a:off x="6145213" y="4100513"/>
            <a:ext cx="549275" cy="533400"/>
          </a:xfrm>
          <a:custGeom>
            <a:avLst/>
            <a:gdLst>
              <a:gd name="T0" fmla="*/ 433 w 865"/>
              <a:gd name="T1" fmla="*/ 0 h 840"/>
              <a:gd name="T2" fmla="*/ 363 w 865"/>
              <a:gd name="T3" fmla="*/ 6 h 840"/>
              <a:gd name="T4" fmla="*/ 296 w 865"/>
              <a:gd name="T5" fmla="*/ 22 h 840"/>
              <a:gd name="T6" fmla="*/ 234 w 865"/>
              <a:gd name="T7" fmla="*/ 47 h 840"/>
              <a:gd name="T8" fmla="*/ 177 w 865"/>
              <a:gd name="T9" fmla="*/ 81 h 840"/>
              <a:gd name="T10" fmla="*/ 127 w 865"/>
              <a:gd name="T11" fmla="*/ 123 h 840"/>
              <a:gd name="T12" fmla="*/ 83 w 865"/>
              <a:gd name="T13" fmla="*/ 172 h 840"/>
              <a:gd name="T14" fmla="*/ 48 w 865"/>
              <a:gd name="T15" fmla="*/ 227 h 840"/>
              <a:gd name="T16" fmla="*/ 22 w 865"/>
              <a:gd name="T17" fmla="*/ 287 h 840"/>
              <a:gd name="T18" fmla="*/ 5 w 865"/>
              <a:gd name="T19" fmla="*/ 352 h 840"/>
              <a:gd name="T20" fmla="*/ 0 w 865"/>
              <a:gd name="T21" fmla="*/ 420 h 840"/>
              <a:gd name="T22" fmla="*/ 1 w 865"/>
              <a:gd name="T23" fmla="*/ 454 h 840"/>
              <a:gd name="T24" fmla="*/ 12 w 865"/>
              <a:gd name="T25" fmla="*/ 521 h 840"/>
              <a:gd name="T26" fmla="*/ 34 w 865"/>
              <a:gd name="T27" fmla="*/ 583 h 840"/>
              <a:gd name="T28" fmla="*/ 65 w 865"/>
              <a:gd name="T29" fmla="*/ 641 h 840"/>
              <a:gd name="T30" fmla="*/ 104 w 865"/>
              <a:gd name="T31" fmla="*/ 693 h 840"/>
              <a:gd name="T32" fmla="*/ 151 w 865"/>
              <a:gd name="T33" fmla="*/ 739 h 840"/>
              <a:gd name="T34" fmla="*/ 205 w 865"/>
              <a:gd name="T35" fmla="*/ 777 h 840"/>
              <a:gd name="T36" fmla="*/ 264 w 865"/>
              <a:gd name="T37" fmla="*/ 807 h 840"/>
              <a:gd name="T38" fmla="*/ 329 w 865"/>
              <a:gd name="T39" fmla="*/ 828 h 840"/>
              <a:gd name="T40" fmla="*/ 397 w 865"/>
              <a:gd name="T41" fmla="*/ 839 h 840"/>
              <a:gd name="T42" fmla="*/ 433 w 865"/>
              <a:gd name="T43" fmla="*/ 840 h 840"/>
              <a:gd name="T44" fmla="*/ 468 w 865"/>
              <a:gd name="T45" fmla="*/ 839 h 840"/>
              <a:gd name="T46" fmla="*/ 537 w 865"/>
              <a:gd name="T47" fmla="*/ 828 h 840"/>
              <a:gd name="T48" fmla="*/ 601 w 865"/>
              <a:gd name="T49" fmla="*/ 807 h 840"/>
              <a:gd name="T50" fmla="*/ 661 w 865"/>
              <a:gd name="T51" fmla="*/ 777 h 840"/>
              <a:gd name="T52" fmla="*/ 714 w 865"/>
              <a:gd name="T53" fmla="*/ 739 h 840"/>
              <a:gd name="T54" fmla="*/ 761 w 865"/>
              <a:gd name="T55" fmla="*/ 693 h 840"/>
              <a:gd name="T56" fmla="*/ 800 w 865"/>
              <a:gd name="T57" fmla="*/ 641 h 840"/>
              <a:gd name="T58" fmla="*/ 831 w 865"/>
              <a:gd name="T59" fmla="*/ 583 h 840"/>
              <a:gd name="T60" fmla="*/ 852 w 865"/>
              <a:gd name="T61" fmla="*/ 521 h 840"/>
              <a:gd name="T62" fmla="*/ 863 w 865"/>
              <a:gd name="T63" fmla="*/ 454 h 840"/>
              <a:gd name="T64" fmla="*/ 865 w 865"/>
              <a:gd name="T65" fmla="*/ 420 h 840"/>
              <a:gd name="T66" fmla="*/ 863 w 865"/>
              <a:gd name="T67" fmla="*/ 386 h 840"/>
              <a:gd name="T68" fmla="*/ 852 w 865"/>
              <a:gd name="T69" fmla="*/ 319 h 840"/>
              <a:gd name="T70" fmla="*/ 831 w 865"/>
              <a:gd name="T71" fmla="*/ 257 h 840"/>
              <a:gd name="T72" fmla="*/ 800 w 865"/>
              <a:gd name="T73" fmla="*/ 199 h 840"/>
              <a:gd name="T74" fmla="*/ 761 w 865"/>
              <a:gd name="T75" fmla="*/ 147 h 840"/>
              <a:gd name="T76" fmla="*/ 714 w 865"/>
              <a:gd name="T77" fmla="*/ 101 h 840"/>
              <a:gd name="T78" fmla="*/ 661 w 865"/>
              <a:gd name="T79" fmla="*/ 63 h 840"/>
              <a:gd name="T80" fmla="*/ 601 w 865"/>
              <a:gd name="T81" fmla="*/ 33 h 840"/>
              <a:gd name="T82" fmla="*/ 537 w 865"/>
              <a:gd name="T83" fmla="*/ 12 h 840"/>
              <a:gd name="T84" fmla="*/ 468 w 865"/>
              <a:gd name="T85" fmla="*/ 1 h 840"/>
              <a:gd name="T86" fmla="*/ 433 w 865"/>
              <a:gd name="T87" fmla="*/ 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65" h="840">
                <a:moveTo>
                  <a:pt x="433" y="0"/>
                </a:moveTo>
                <a:lnTo>
                  <a:pt x="363" y="6"/>
                </a:lnTo>
                <a:lnTo>
                  <a:pt x="296" y="22"/>
                </a:lnTo>
                <a:lnTo>
                  <a:pt x="234" y="47"/>
                </a:lnTo>
                <a:lnTo>
                  <a:pt x="177" y="81"/>
                </a:lnTo>
                <a:lnTo>
                  <a:pt x="127" y="123"/>
                </a:lnTo>
                <a:lnTo>
                  <a:pt x="83" y="172"/>
                </a:lnTo>
                <a:lnTo>
                  <a:pt x="48" y="227"/>
                </a:lnTo>
                <a:lnTo>
                  <a:pt x="22" y="287"/>
                </a:lnTo>
                <a:lnTo>
                  <a:pt x="5" y="352"/>
                </a:lnTo>
                <a:lnTo>
                  <a:pt x="0" y="420"/>
                </a:lnTo>
                <a:lnTo>
                  <a:pt x="1" y="454"/>
                </a:lnTo>
                <a:lnTo>
                  <a:pt x="12" y="521"/>
                </a:lnTo>
                <a:lnTo>
                  <a:pt x="34" y="583"/>
                </a:lnTo>
                <a:lnTo>
                  <a:pt x="65" y="641"/>
                </a:lnTo>
                <a:lnTo>
                  <a:pt x="104" y="693"/>
                </a:lnTo>
                <a:lnTo>
                  <a:pt x="151" y="739"/>
                </a:lnTo>
                <a:lnTo>
                  <a:pt x="205" y="777"/>
                </a:lnTo>
                <a:lnTo>
                  <a:pt x="264" y="807"/>
                </a:lnTo>
                <a:lnTo>
                  <a:pt x="329" y="828"/>
                </a:lnTo>
                <a:lnTo>
                  <a:pt x="397" y="839"/>
                </a:lnTo>
                <a:lnTo>
                  <a:pt x="433" y="840"/>
                </a:lnTo>
                <a:lnTo>
                  <a:pt x="468" y="839"/>
                </a:lnTo>
                <a:lnTo>
                  <a:pt x="537" y="828"/>
                </a:lnTo>
                <a:lnTo>
                  <a:pt x="601" y="807"/>
                </a:lnTo>
                <a:lnTo>
                  <a:pt x="661" y="777"/>
                </a:lnTo>
                <a:lnTo>
                  <a:pt x="714" y="739"/>
                </a:lnTo>
                <a:lnTo>
                  <a:pt x="761" y="693"/>
                </a:lnTo>
                <a:lnTo>
                  <a:pt x="800" y="641"/>
                </a:lnTo>
                <a:lnTo>
                  <a:pt x="831" y="583"/>
                </a:lnTo>
                <a:lnTo>
                  <a:pt x="852" y="521"/>
                </a:lnTo>
                <a:lnTo>
                  <a:pt x="863" y="454"/>
                </a:lnTo>
                <a:lnTo>
                  <a:pt x="865" y="420"/>
                </a:lnTo>
                <a:lnTo>
                  <a:pt x="863" y="386"/>
                </a:lnTo>
                <a:lnTo>
                  <a:pt x="852" y="319"/>
                </a:lnTo>
                <a:lnTo>
                  <a:pt x="831" y="257"/>
                </a:lnTo>
                <a:lnTo>
                  <a:pt x="800" y="199"/>
                </a:lnTo>
                <a:lnTo>
                  <a:pt x="761" y="147"/>
                </a:lnTo>
                <a:lnTo>
                  <a:pt x="714" y="101"/>
                </a:lnTo>
                <a:lnTo>
                  <a:pt x="661" y="63"/>
                </a:lnTo>
                <a:lnTo>
                  <a:pt x="601" y="33"/>
                </a:lnTo>
                <a:lnTo>
                  <a:pt x="537" y="12"/>
                </a:lnTo>
                <a:lnTo>
                  <a:pt x="468" y="1"/>
                </a:lnTo>
                <a:lnTo>
                  <a:pt x="433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87" name="Freeform 31"/>
          <p:cNvSpPr>
            <a:spLocks/>
          </p:cNvSpPr>
          <p:nvPr/>
        </p:nvSpPr>
        <p:spPr bwMode="auto">
          <a:xfrm>
            <a:off x="6024563" y="3641725"/>
            <a:ext cx="395287" cy="458788"/>
          </a:xfrm>
          <a:custGeom>
            <a:avLst/>
            <a:gdLst>
              <a:gd name="T0" fmla="*/ 0 w 623"/>
              <a:gd name="T1" fmla="*/ 0 h 722"/>
              <a:gd name="T2" fmla="*/ 623 w 623"/>
              <a:gd name="T3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3" h="722">
                <a:moveTo>
                  <a:pt x="0" y="0"/>
                </a:moveTo>
                <a:lnTo>
                  <a:pt x="623" y="722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88" name="Freeform 32"/>
          <p:cNvSpPr>
            <a:spLocks/>
          </p:cNvSpPr>
          <p:nvPr/>
        </p:nvSpPr>
        <p:spPr bwMode="auto">
          <a:xfrm>
            <a:off x="4908550" y="4556125"/>
            <a:ext cx="160338" cy="382588"/>
          </a:xfrm>
          <a:custGeom>
            <a:avLst/>
            <a:gdLst>
              <a:gd name="T0" fmla="*/ 253 w 253"/>
              <a:gd name="T1" fmla="*/ 0 h 602"/>
              <a:gd name="T2" fmla="*/ 0 w 253"/>
              <a:gd name="T3" fmla="*/ 602 h 60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3" h="602">
                <a:moveTo>
                  <a:pt x="253" y="0"/>
                </a:moveTo>
                <a:lnTo>
                  <a:pt x="0" y="602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89" name="Freeform 33"/>
          <p:cNvSpPr>
            <a:spLocks/>
          </p:cNvSpPr>
          <p:nvPr/>
        </p:nvSpPr>
        <p:spPr bwMode="auto">
          <a:xfrm>
            <a:off x="5454650" y="4556125"/>
            <a:ext cx="160338" cy="382588"/>
          </a:xfrm>
          <a:custGeom>
            <a:avLst/>
            <a:gdLst>
              <a:gd name="T0" fmla="*/ 0 w 252"/>
              <a:gd name="T1" fmla="*/ 0 h 602"/>
              <a:gd name="T2" fmla="*/ 252 w 252"/>
              <a:gd name="T3" fmla="*/ 602 h 60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2" h="602">
                <a:moveTo>
                  <a:pt x="0" y="0"/>
                </a:moveTo>
                <a:lnTo>
                  <a:pt x="252" y="602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90" name="Freeform 34"/>
          <p:cNvSpPr>
            <a:spLocks/>
          </p:cNvSpPr>
          <p:nvPr/>
        </p:nvSpPr>
        <p:spPr bwMode="auto">
          <a:xfrm>
            <a:off x="6076950" y="4556125"/>
            <a:ext cx="149225" cy="382588"/>
          </a:xfrm>
          <a:custGeom>
            <a:avLst/>
            <a:gdLst>
              <a:gd name="T0" fmla="*/ 234 w 234"/>
              <a:gd name="T1" fmla="*/ 0 h 602"/>
              <a:gd name="T2" fmla="*/ 0 w 234"/>
              <a:gd name="T3" fmla="*/ 602 h 60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4" h="602">
                <a:moveTo>
                  <a:pt x="234" y="0"/>
                </a:moveTo>
                <a:lnTo>
                  <a:pt x="0" y="602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91" name="Freeform 35"/>
          <p:cNvSpPr>
            <a:spLocks/>
          </p:cNvSpPr>
          <p:nvPr/>
        </p:nvSpPr>
        <p:spPr bwMode="auto">
          <a:xfrm>
            <a:off x="6613525" y="4556125"/>
            <a:ext cx="147638" cy="382588"/>
          </a:xfrm>
          <a:custGeom>
            <a:avLst/>
            <a:gdLst>
              <a:gd name="T0" fmla="*/ 0 w 233"/>
              <a:gd name="T1" fmla="*/ 0 h 602"/>
              <a:gd name="T2" fmla="*/ 233 w 233"/>
              <a:gd name="T3" fmla="*/ 602 h 60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3" h="602">
                <a:moveTo>
                  <a:pt x="0" y="0"/>
                </a:moveTo>
                <a:lnTo>
                  <a:pt x="233" y="602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703" name="Freeform 47"/>
          <p:cNvSpPr>
            <a:spLocks/>
          </p:cNvSpPr>
          <p:nvPr/>
        </p:nvSpPr>
        <p:spPr bwMode="auto">
          <a:xfrm>
            <a:off x="2152650" y="3640138"/>
            <a:ext cx="376238" cy="458787"/>
          </a:xfrm>
          <a:custGeom>
            <a:avLst/>
            <a:gdLst>
              <a:gd name="T0" fmla="*/ 592 w 592"/>
              <a:gd name="T1" fmla="*/ 0 h 723"/>
              <a:gd name="T2" fmla="*/ 0 w 592"/>
              <a:gd name="T3" fmla="*/ 723 h 72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92" h="723">
                <a:moveTo>
                  <a:pt x="592" y="0"/>
                </a:moveTo>
                <a:lnTo>
                  <a:pt x="0" y="723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704" name="Freeform 48"/>
          <p:cNvSpPr>
            <a:spLocks/>
          </p:cNvSpPr>
          <p:nvPr/>
        </p:nvSpPr>
        <p:spPr bwMode="auto">
          <a:xfrm>
            <a:off x="2344738" y="4554538"/>
            <a:ext cx="160337" cy="382587"/>
          </a:xfrm>
          <a:custGeom>
            <a:avLst/>
            <a:gdLst>
              <a:gd name="T0" fmla="*/ 0 w 252"/>
              <a:gd name="T1" fmla="*/ 0 h 603"/>
              <a:gd name="T2" fmla="*/ 252 w 252"/>
              <a:gd name="T3" fmla="*/ 603 h 60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2" h="603">
                <a:moveTo>
                  <a:pt x="0" y="0"/>
                </a:moveTo>
                <a:lnTo>
                  <a:pt x="252" y="603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705" name="Text Box 49"/>
          <p:cNvSpPr txBox="1">
            <a:spLocks noChangeArrowheads="1"/>
          </p:cNvSpPr>
          <p:nvPr/>
        </p:nvSpPr>
        <p:spPr bwMode="auto">
          <a:xfrm>
            <a:off x="1636713" y="23495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400">
                <a:solidFill>
                  <a:srgbClr val="008086"/>
                </a:solidFill>
                <a:latin typeface="Times New Roman" pitchFamily="18" charset="0"/>
              </a:rPr>
              <a:t>2,4</a:t>
            </a:r>
            <a:endParaRPr lang="en-US" altLang="zh-TW">
              <a:solidFill>
                <a:srgbClr val="008086"/>
              </a:solidFill>
            </a:endParaRPr>
          </a:p>
        </p:txBody>
      </p:sp>
      <p:sp>
        <p:nvSpPr>
          <p:cNvPr id="70706" name="Text Box 50"/>
          <p:cNvSpPr txBox="1">
            <a:spLocks noChangeArrowheads="1"/>
          </p:cNvSpPr>
          <p:nvPr/>
        </p:nvSpPr>
        <p:spPr bwMode="auto">
          <a:xfrm>
            <a:off x="6311900" y="23495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400">
                <a:solidFill>
                  <a:srgbClr val="008086"/>
                </a:solidFill>
                <a:latin typeface="Times New Roman" pitchFamily="18" charset="0"/>
              </a:rPr>
              <a:t>3,3</a:t>
            </a:r>
            <a:endParaRPr lang="en-US" altLang="zh-TW">
              <a:solidFill>
                <a:srgbClr val="008086"/>
              </a:solidFill>
            </a:endParaRPr>
          </a:p>
        </p:txBody>
      </p:sp>
      <p:sp>
        <p:nvSpPr>
          <p:cNvPr id="70707" name="Text Box 51"/>
          <p:cNvSpPr txBox="1">
            <a:spLocks noChangeArrowheads="1"/>
          </p:cNvSpPr>
          <p:nvPr/>
        </p:nvSpPr>
        <p:spPr bwMode="auto">
          <a:xfrm>
            <a:off x="985838" y="32639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400">
                <a:solidFill>
                  <a:srgbClr val="008086"/>
                </a:solidFill>
                <a:latin typeface="Times New Roman" pitchFamily="18" charset="0"/>
              </a:rPr>
              <a:t>1,4</a:t>
            </a:r>
            <a:endParaRPr lang="en-US" altLang="zh-TW">
              <a:solidFill>
                <a:srgbClr val="008086"/>
              </a:solidFill>
            </a:endParaRPr>
          </a:p>
        </p:txBody>
      </p:sp>
      <p:sp>
        <p:nvSpPr>
          <p:cNvPr id="70708" name="Text Box 52"/>
          <p:cNvSpPr txBox="1">
            <a:spLocks noChangeArrowheads="1"/>
          </p:cNvSpPr>
          <p:nvPr/>
        </p:nvSpPr>
        <p:spPr bwMode="auto">
          <a:xfrm>
            <a:off x="2528888" y="32639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400">
                <a:solidFill>
                  <a:srgbClr val="008086"/>
                </a:solidFill>
                <a:latin typeface="Times New Roman" pitchFamily="18" charset="0"/>
              </a:rPr>
              <a:t>2,3</a:t>
            </a:r>
            <a:endParaRPr lang="en-US" altLang="zh-TW">
              <a:solidFill>
                <a:srgbClr val="008086"/>
              </a:solidFill>
            </a:endParaRPr>
          </a:p>
        </p:txBody>
      </p:sp>
      <p:sp>
        <p:nvSpPr>
          <p:cNvPr id="70709" name="Text Box 53"/>
          <p:cNvSpPr txBox="1">
            <a:spLocks noChangeArrowheads="1"/>
          </p:cNvSpPr>
          <p:nvPr/>
        </p:nvSpPr>
        <p:spPr bwMode="auto">
          <a:xfrm>
            <a:off x="5638800" y="3265488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400">
                <a:solidFill>
                  <a:srgbClr val="008086"/>
                </a:solidFill>
                <a:latin typeface="Times New Roman" pitchFamily="18" charset="0"/>
              </a:rPr>
              <a:t>2,3</a:t>
            </a:r>
            <a:endParaRPr lang="en-US" altLang="zh-TW">
              <a:solidFill>
                <a:srgbClr val="008086"/>
              </a:solidFill>
            </a:endParaRPr>
          </a:p>
        </p:txBody>
      </p:sp>
      <p:sp>
        <p:nvSpPr>
          <p:cNvPr id="70710" name="Text Box 54"/>
          <p:cNvSpPr txBox="1">
            <a:spLocks noChangeArrowheads="1"/>
          </p:cNvSpPr>
          <p:nvPr/>
        </p:nvSpPr>
        <p:spPr bwMode="auto">
          <a:xfrm>
            <a:off x="7070725" y="32639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400">
                <a:solidFill>
                  <a:srgbClr val="008086"/>
                </a:solidFill>
                <a:latin typeface="Times New Roman" pitchFamily="18" charset="0"/>
              </a:rPr>
              <a:t>3,2</a:t>
            </a:r>
            <a:endParaRPr lang="en-US" altLang="zh-TW">
              <a:solidFill>
                <a:srgbClr val="008086"/>
              </a:solidFill>
            </a:endParaRPr>
          </a:p>
        </p:txBody>
      </p:sp>
      <p:sp>
        <p:nvSpPr>
          <p:cNvPr id="70711" name="Text Box 55"/>
          <p:cNvSpPr txBox="1">
            <a:spLocks noChangeArrowheads="1"/>
          </p:cNvSpPr>
          <p:nvPr/>
        </p:nvSpPr>
        <p:spPr bwMode="auto">
          <a:xfrm>
            <a:off x="1958975" y="4178300"/>
            <a:ext cx="1538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400">
                <a:solidFill>
                  <a:srgbClr val="008086"/>
                </a:solidFill>
                <a:latin typeface="Times New Roman" pitchFamily="18" charset="0"/>
              </a:rPr>
              <a:t>1,3	   2,2</a:t>
            </a:r>
            <a:endParaRPr lang="en-US" altLang="zh-TW">
              <a:solidFill>
                <a:srgbClr val="008086"/>
              </a:solidFill>
            </a:endParaRPr>
          </a:p>
        </p:txBody>
      </p:sp>
      <p:sp>
        <p:nvSpPr>
          <p:cNvPr id="70712" name="Text Box 56"/>
          <p:cNvSpPr txBox="1">
            <a:spLocks noChangeArrowheads="1"/>
          </p:cNvSpPr>
          <p:nvPr/>
        </p:nvSpPr>
        <p:spPr bwMode="auto">
          <a:xfrm>
            <a:off x="5068888" y="4179888"/>
            <a:ext cx="1538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400">
                <a:solidFill>
                  <a:srgbClr val="008086"/>
                </a:solidFill>
                <a:latin typeface="Times New Roman" pitchFamily="18" charset="0"/>
              </a:rPr>
              <a:t>1,3	   2,2</a:t>
            </a:r>
            <a:endParaRPr lang="en-US" altLang="zh-TW">
              <a:solidFill>
                <a:srgbClr val="008086"/>
              </a:solidFill>
            </a:endParaRPr>
          </a:p>
        </p:txBody>
      </p:sp>
      <p:sp>
        <p:nvSpPr>
          <p:cNvPr id="70714" name="Rectangle 58"/>
          <p:cNvSpPr>
            <a:spLocks noChangeArrowheads="1"/>
          </p:cNvSpPr>
          <p:nvPr/>
        </p:nvSpPr>
        <p:spPr bwMode="auto">
          <a:xfrm>
            <a:off x="3851275" y="1341438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400">
                <a:solidFill>
                  <a:srgbClr val="008086"/>
                </a:solidFill>
                <a:latin typeface="Times New Roman" pitchFamily="18" charset="0"/>
                <a:cs typeface="Times New Roman" pitchFamily="18" charset="0"/>
              </a:rPr>
              <a:t>3,4</a:t>
            </a:r>
            <a:r>
              <a:rPr lang="en-US" altLang="zh-TW" sz="2400">
                <a:solidFill>
                  <a:srgbClr val="008086"/>
                </a:solidFill>
              </a:rPr>
              <a:t> </a:t>
            </a:r>
          </a:p>
        </p:txBody>
      </p:sp>
      <p:sp>
        <p:nvSpPr>
          <p:cNvPr id="49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>
            <a:normAutofit/>
          </a:bodyPr>
          <a:lstStyle/>
          <a:p>
            <a:r>
              <a:rPr lang="zh-CN" altLang="en-US" dirty="0"/>
              <a:t>递归树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5B7D67D-2526-4A22-A86D-116B992F5E4F}" type="datetime1">
              <a:rPr lang="en-US" altLang="zh-CN" smtClean="0"/>
              <a:t>12/7/2020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reeform 2"/>
          <p:cNvSpPr>
            <a:spLocks/>
          </p:cNvSpPr>
          <p:nvPr/>
        </p:nvSpPr>
        <p:spPr bwMode="auto">
          <a:xfrm>
            <a:off x="3894138" y="1355725"/>
            <a:ext cx="547687" cy="533400"/>
          </a:xfrm>
          <a:custGeom>
            <a:avLst/>
            <a:gdLst>
              <a:gd name="T0" fmla="*/ 861 w 863"/>
              <a:gd name="T1" fmla="*/ 454 h 840"/>
              <a:gd name="T2" fmla="*/ 850 w 863"/>
              <a:gd name="T3" fmla="*/ 521 h 840"/>
              <a:gd name="T4" fmla="*/ 829 w 863"/>
              <a:gd name="T5" fmla="*/ 583 h 840"/>
              <a:gd name="T6" fmla="*/ 798 w 863"/>
              <a:gd name="T7" fmla="*/ 641 h 840"/>
              <a:gd name="T8" fmla="*/ 759 w 863"/>
              <a:gd name="T9" fmla="*/ 693 h 840"/>
              <a:gd name="T10" fmla="*/ 712 w 863"/>
              <a:gd name="T11" fmla="*/ 738 h 840"/>
              <a:gd name="T12" fmla="*/ 658 w 863"/>
              <a:gd name="T13" fmla="*/ 777 h 840"/>
              <a:gd name="T14" fmla="*/ 599 w 863"/>
              <a:gd name="T15" fmla="*/ 807 h 840"/>
              <a:gd name="T16" fmla="*/ 535 w 863"/>
              <a:gd name="T17" fmla="*/ 827 h 840"/>
              <a:gd name="T18" fmla="*/ 466 w 863"/>
              <a:gd name="T19" fmla="*/ 838 h 840"/>
              <a:gd name="T20" fmla="*/ 431 w 863"/>
              <a:gd name="T21" fmla="*/ 840 h 840"/>
              <a:gd name="T22" fmla="*/ 395 w 863"/>
              <a:gd name="T23" fmla="*/ 838 h 840"/>
              <a:gd name="T24" fmla="*/ 327 w 863"/>
              <a:gd name="T25" fmla="*/ 827 h 840"/>
              <a:gd name="T26" fmla="*/ 263 w 863"/>
              <a:gd name="T27" fmla="*/ 807 h 840"/>
              <a:gd name="T28" fmla="*/ 204 w 863"/>
              <a:gd name="T29" fmla="*/ 777 h 840"/>
              <a:gd name="T30" fmla="*/ 150 w 863"/>
              <a:gd name="T31" fmla="*/ 738 h 840"/>
              <a:gd name="T32" fmla="*/ 104 w 863"/>
              <a:gd name="T33" fmla="*/ 693 h 840"/>
              <a:gd name="T34" fmla="*/ 65 w 863"/>
              <a:gd name="T35" fmla="*/ 641 h 840"/>
              <a:gd name="T36" fmla="*/ 34 w 863"/>
              <a:gd name="T37" fmla="*/ 583 h 840"/>
              <a:gd name="T38" fmla="*/ 12 w 863"/>
              <a:gd name="T39" fmla="*/ 521 h 840"/>
              <a:gd name="T40" fmla="*/ 1 w 863"/>
              <a:gd name="T41" fmla="*/ 454 h 840"/>
              <a:gd name="T42" fmla="*/ 0 w 863"/>
              <a:gd name="T43" fmla="*/ 420 h 840"/>
              <a:gd name="T44" fmla="*/ 1 w 863"/>
              <a:gd name="T45" fmla="*/ 385 h 840"/>
              <a:gd name="T46" fmla="*/ 12 w 863"/>
              <a:gd name="T47" fmla="*/ 318 h 840"/>
              <a:gd name="T48" fmla="*/ 34 w 863"/>
              <a:gd name="T49" fmla="*/ 256 h 840"/>
              <a:gd name="T50" fmla="*/ 65 w 863"/>
              <a:gd name="T51" fmla="*/ 198 h 840"/>
              <a:gd name="T52" fmla="*/ 104 w 863"/>
              <a:gd name="T53" fmla="*/ 146 h 840"/>
              <a:gd name="T54" fmla="*/ 150 w 863"/>
              <a:gd name="T55" fmla="*/ 101 h 840"/>
              <a:gd name="T56" fmla="*/ 204 w 863"/>
              <a:gd name="T57" fmla="*/ 62 h 840"/>
              <a:gd name="T58" fmla="*/ 263 w 863"/>
              <a:gd name="T59" fmla="*/ 33 h 840"/>
              <a:gd name="T60" fmla="*/ 327 w 863"/>
              <a:gd name="T61" fmla="*/ 12 h 840"/>
              <a:gd name="T62" fmla="*/ 395 w 863"/>
              <a:gd name="T63" fmla="*/ 1 h 840"/>
              <a:gd name="T64" fmla="*/ 431 w 863"/>
              <a:gd name="T65" fmla="*/ 0 h 840"/>
              <a:gd name="T66" fmla="*/ 466 w 863"/>
              <a:gd name="T67" fmla="*/ 1 h 840"/>
              <a:gd name="T68" fmla="*/ 535 w 863"/>
              <a:gd name="T69" fmla="*/ 12 h 840"/>
              <a:gd name="T70" fmla="*/ 599 w 863"/>
              <a:gd name="T71" fmla="*/ 33 h 840"/>
              <a:gd name="T72" fmla="*/ 658 w 863"/>
              <a:gd name="T73" fmla="*/ 62 h 840"/>
              <a:gd name="T74" fmla="*/ 712 w 863"/>
              <a:gd name="T75" fmla="*/ 101 h 840"/>
              <a:gd name="T76" fmla="*/ 759 w 863"/>
              <a:gd name="T77" fmla="*/ 146 h 840"/>
              <a:gd name="T78" fmla="*/ 798 w 863"/>
              <a:gd name="T79" fmla="*/ 198 h 840"/>
              <a:gd name="T80" fmla="*/ 829 w 863"/>
              <a:gd name="T81" fmla="*/ 256 h 840"/>
              <a:gd name="T82" fmla="*/ 850 w 863"/>
              <a:gd name="T83" fmla="*/ 318 h 840"/>
              <a:gd name="T84" fmla="*/ 861 w 863"/>
              <a:gd name="T85" fmla="*/ 385 h 840"/>
              <a:gd name="T86" fmla="*/ 863 w 863"/>
              <a:gd name="T87" fmla="*/ 420 h 840"/>
              <a:gd name="T88" fmla="*/ 861 w 863"/>
              <a:gd name="T89" fmla="*/ 454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63" h="840">
                <a:moveTo>
                  <a:pt x="861" y="454"/>
                </a:moveTo>
                <a:lnTo>
                  <a:pt x="850" y="521"/>
                </a:lnTo>
                <a:lnTo>
                  <a:pt x="829" y="583"/>
                </a:lnTo>
                <a:lnTo>
                  <a:pt x="798" y="641"/>
                </a:lnTo>
                <a:lnTo>
                  <a:pt x="759" y="693"/>
                </a:lnTo>
                <a:lnTo>
                  <a:pt x="712" y="738"/>
                </a:lnTo>
                <a:lnTo>
                  <a:pt x="658" y="777"/>
                </a:lnTo>
                <a:lnTo>
                  <a:pt x="599" y="807"/>
                </a:lnTo>
                <a:lnTo>
                  <a:pt x="535" y="827"/>
                </a:lnTo>
                <a:lnTo>
                  <a:pt x="466" y="838"/>
                </a:lnTo>
                <a:lnTo>
                  <a:pt x="431" y="840"/>
                </a:lnTo>
                <a:lnTo>
                  <a:pt x="395" y="838"/>
                </a:lnTo>
                <a:lnTo>
                  <a:pt x="327" y="827"/>
                </a:lnTo>
                <a:lnTo>
                  <a:pt x="263" y="807"/>
                </a:lnTo>
                <a:lnTo>
                  <a:pt x="204" y="777"/>
                </a:lnTo>
                <a:lnTo>
                  <a:pt x="150" y="738"/>
                </a:lnTo>
                <a:lnTo>
                  <a:pt x="104" y="693"/>
                </a:lnTo>
                <a:lnTo>
                  <a:pt x="65" y="641"/>
                </a:lnTo>
                <a:lnTo>
                  <a:pt x="34" y="583"/>
                </a:lnTo>
                <a:lnTo>
                  <a:pt x="12" y="521"/>
                </a:lnTo>
                <a:lnTo>
                  <a:pt x="1" y="454"/>
                </a:lnTo>
                <a:lnTo>
                  <a:pt x="0" y="420"/>
                </a:lnTo>
                <a:lnTo>
                  <a:pt x="1" y="385"/>
                </a:lnTo>
                <a:lnTo>
                  <a:pt x="12" y="318"/>
                </a:lnTo>
                <a:lnTo>
                  <a:pt x="34" y="256"/>
                </a:lnTo>
                <a:lnTo>
                  <a:pt x="65" y="198"/>
                </a:lnTo>
                <a:lnTo>
                  <a:pt x="104" y="146"/>
                </a:lnTo>
                <a:lnTo>
                  <a:pt x="150" y="101"/>
                </a:lnTo>
                <a:lnTo>
                  <a:pt x="204" y="62"/>
                </a:lnTo>
                <a:lnTo>
                  <a:pt x="263" y="33"/>
                </a:lnTo>
                <a:lnTo>
                  <a:pt x="327" y="12"/>
                </a:lnTo>
                <a:lnTo>
                  <a:pt x="395" y="1"/>
                </a:lnTo>
                <a:lnTo>
                  <a:pt x="431" y="0"/>
                </a:lnTo>
                <a:lnTo>
                  <a:pt x="466" y="1"/>
                </a:lnTo>
                <a:lnTo>
                  <a:pt x="535" y="12"/>
                </a:lnTo>
                <a:lnTo>
                  <a:pt x="599" y="33"/>
                </a:lnTo>
                <a:lnTo>
                  <a:pt x="658" y="62"/>
                </a:lnTo>
                <a:lnTo>
                  <a:pt x="712" y="101"/>
                </a:lnTo>
                <a:lnTo>
                  <a:pt x="759" y="146"/>
                </a:lnTo>
                <a:lnTo>
                  <a:pt x="798" y="198"/>
                </a:lnTo>
                <a:lnTo>
                  <a:pt x="829" y="256"/>
                </a:lnTo>
                <a:lnTo>
                  <a:pt x="850" y="318"/>
                </a:lnTo>
                <a:lnTo>
                  <a:pt x="861" y="385"/>
                </a:lnTo>
                <a:lnTo>
                  <a:pt x="863" y="420"/>
                </a:lnTo>
                <a:lnTo>
                  <a:pt x="861" y="454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20" name="Freeform 4"/>
          <p:cNvSpPr>
            <a:spLocks/>
          </p:cNvSpPr>
          <p:nvPr/>
        </p:nvSpPr>
        <p:spPr bwMode="auto">
          <a:xfrm>
            <a:off x="3889375" y="1341438"/>
            <a:ext cx="547688" cy="533400"/>
          </a:xfrm>
          <a:custGeom>
            <a:avLst/>
            <a:gdLst>
              <a:gd name="T0" fmla="*/ 431 w 863"/>
              <a:gd name="T1" fmla="*/ 0 h 840"/>
              <a:gd name="T2" fmla="*/ 361 w 863"/>
              <a:gd name="T3" fmla="*/ 5 h 840"/>
              <a:gd name="T4" fmla="*/ 295 w 863"/>
              <a:gd name="T5" fmla="*/ 21 h 840"/>
              <a:gd name="T6" fmla="*/ 233 w 863"/>
              <a:gd name="T7" fmla="*/ 46 h 840"/>
              <a:gd name="T8" fmla="*/ 176 w 863"/>
              <a:gd name="T9" fmla="*/ 80 h 840"/>
              <a:gd name="T10" fmla="*/ 126 w 863"/>
              <a:gd name="T11" fmla="*/ 122 h 840"/>
              <a:gd name="T12" fmla="*/ 83 w 863"/>
              <a:gd name="T13" fmla="*/ 171 h 840"/>
              <a:gd name="T14" fmla="*/ 48 w 863"/>
              <a:gd name="T15" fmla="*/ 226 h 840"/>
              <a:gd name="T16" fmla="*/ 22 w 863"/>
              <a:gd name="T17" fmla="*/ 287 h 840"/>
              <a:gd name="T18" fmla="*/ 6 w 863"/>
              <a:gd name="T19" fmla="*/ 351 h 840"/>
              <a:gd name="T20" fmla="*/ 0 w 863"/>
              <a:gd name="T21" fmla="*/ 420 h 840"/>
              <a:gd name="T22" fmla="*/ 1 w 863"/>
              <a:gd name="T23" fmla="*/ 454 h 840"/>
              <a:gd name="T24" fmla="*/ 12 w 863"/>
              <a:gd name="T25" fmla="*/ 521 h 840"/>
              <a:gd name="T26" fmla="*/ 34 w 863"/>
              <a:gd name="T27" fmla="*/ 583 h 840"/>
              <a:gd name="T28" fmla="*/ 65 w 863"/>
              <a:gd name="T29" fmla="*/ 641 h 840"/>
              <a:gd name="T30" fmla="*/ 104 w 863"/>
              <a:gd name="T31" fmla="*/ 693 h 840"/>
              <a:gd name="T32" fmla="*/ 150 w 863"/>
              <a:gd name="T33" fmla="*/ 738 h 840"/>
              <a:gd name="T34" fmla="*/ 204 w 863"/>
              <a:gd name="T35" fmla="*/ 777 h 840"/>
              <a:gd name="T36" fmla="*/ 263 w 863"/>
              <a:gd name="T37" fmla="*/ 807 h 840"/>
              <a:gd name="T38" fmla="*/ 327 w 863"/>
              <a:gd name="T39" fmla="*/ 827 h 840"/>
              <a:gd name="T40" fmla="*/ 395 w 863"/>
              <a:gd name="T41" fmla="*/ 838 h 840"/>
              <a:gd name="T42" fmla="*/ 431 w 863"/>
              <a:gd name="T43" fmla="*/ 840 h 840"/>
              <a:gd name="T44" fmla="*/ 466 w 863"/>
              <a:gd name="T45" fmla="*/ 838 h 840"/>
              <a:gd name="T46" fmla="*/ 535 w 863"/>
              <a:gd name="T47" fmla="*/ 827 h 840"/>
              <a:gd name="T48" fmla="*/ 599 w 863"/>
              <a:gd name="T49" fmla="*/ 807 h 840"/>
              <a:gd name="T50" fmla="*/ 658 w 863"/>
              <a:gd name="T51" fmla="*/ 777 h 840"/>
              <a:gd name="T52" fmla="*/ 712 w 863"/>
              <a:gd name="T53" fmla="*/ 738 h 840"/>
              <a:gd name="T54" fmla="*/ 759 w 863"/>
              <a:gd name="T55" fmla="*/ 693 h 840"/>
              <a:gd name="T56" fmla="*/ 798 w 863"/>
              <a:gd name="T57" fmla="*/ 641 h 840"/>
              <a:gd name="T58" fmla="*/ 829 w 863"/>
              <a:gd name="T59" fmla="*/ 583 h 840"/>
              <a:gd name="T60" fmla="*/ 850 w 863"/>
              <a:gd name="T61" fmla="*/ 521 h 840"/>
              <a:gd name="T62" fmla="*/ 861 w 863"/>
              <a:gd name="T63" fmla="*/ 454 h 840"/>
              <a:gd name="T64" fmla="*/ 863 w 863"/>
              <a:gd name="T65" fmla="*/ 420 h 840"/>
              <a:gd name="T66" fmla="*/ 861 w 863"/>
              <a:gd name="T67" fmla="*/ 385 h 840"/>
              <a:gd name="T68" fmla="*/ 850 w 863"/>
              <a:gd name="T69" fmla="*/ 318 h 840"/>
              <a:gd name="T70" fmla="*/ 829 w 863"/>
              <a:gd name="T71" fmla="*/ 256 h 840"/>
              <a:gd name="T72" fmla="*/ 798 w 863"/>
              <a:gd name="T73" fmla="*/ 198 h 840"/>
              <a:gd name="T74" fmla="*/ 759 w 863"/>
              <a:gd name="T75" fmla="*/ 146 h 840"/>
              <a:gd name="T76" fmla="*/ 712 w 863"/>
              <a:gd name="T77" fmla="*/ 101 h 840"/>
              <a:gd name="T78" fmla="*/ 658 w 863"/>
              <a:gd name="T79" fmla="*/ 62 h 840"/>
              <a:gd name="T80" fmla="*/ 599 w 863"/>
              <a:gd name="T81" fmla="*/ 33 h 840"/>
              <a:gd name="T82" fmla="*/ 535 w 863"/>
              <a:gd name="T83" fmla="*/ 12 h 840"/>
              <a:gd name="T84" fmla="*/ 466 w 863"/>
              <a:gd name="T85" fmla="*/ 1 h 840"/>
              <a:gd name="T86" fmla="*/ 431 w 863"/>
              <a:gd name="T87" fmla="*/ 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63" h="840">
                <a:moveTo>
                  <a:pt x="431" y="0"/>
                </a:moveTo>
                <a:lnTo>
                  <a:pt x="361" y="5"/>
                </a:lnTo>
                <a:lnTo>
                  <a:pt x="295" y="21"/>
                </a:lnTo>
                <a:lnTo>
                  <a:pt x="233" y="46"/>
                </a:lnTo>
                <a:lnTo>
                  <a:pt x="176" y="80"/>
                </a:lnTo>
                <a:lnTo>
                  <a:pt x="126" y="122"/>
                </a:lnTo>
                <a:lnTo>
                  <a:pt x="83" y="171"/>
                </a:lnTo>
                <a:lnTo>
                  <a:pt x="48" y="226"/>
                </a:lnTo>
                <a:lnTo>
                  <a:pt x="22" y="287"/>
                </a:lnTo>
                <a:lnTo>
                  <a:pt x="6" y="351"/>
                </a:lnTo>
                <a:lnTo>
                  <a:pt x="0" y="420"/>
                </a:lnTo>
                <a:lnTo>
                  <a:pt x="1" y="454"/>
                </a:lnTo>
                <a:lnTo>
                  <a:pt x="12" y="521"/>
                </a:lnTo>
                <a:lnTo>
                  <a:pt x="34" y="583"/>
                </a:lnTo>
                <a:lnTo>
                  <a:pt x="65" y="641"/>
                </a:lnTo>
                <a:lnTo>
                  <a:pt x="104" y="693"/>
                </a:lnTo>
                <a:lnTo>
                  <a:pt x="150" y="738"/>
                </a:lnTo>
                <a:lnTo>
                  <a:pt x="204" y="777"/>
                </a:lnTo>
                <a:lnTo>
                  <a:pt x="263" y="807"/>
                </a:lnTo>
                <a:lnTo>
                  <a:pt x="327" y="827"/>
                </a:lnTo>
                <a:lnTo>
                  <a:pt x="395" y="838"/>
                </a:lnTo>
                <a:lnTo>
                  <a:pt x="431" y="840"/>
                </a:lnTo>
                <a:lnTo>
                  <a:pt x="466" y="838"/>
                </a:lnTo>
                <a:lnTo>
                  <a:pt x="535" y="827"/>
                </a:lnTo>
                <a:lnTo>
                  <a:pt x="599" y="807"/>
                </a:lnTo>
                <a:lnTo>
                  <a:pt x="658" y="777"/>
                </a:lnTo>
                <a:lnTo>
                  <a:pt x="712" y="738"/>
                </a:lnTo>
                <a:lnTo>
                  <a:pt x="759" y="693"/>
                </a:lnTo>
                <a:lnTo>
                  <a:pt x="798" y="641"/>
                </a:lnTo>
                <a:lnTo>
                  <a:pt x="829" y="583"/>
                </a:lnTo>
                <a:lnTo>
                  <a:pt x="850" y="521"/>
                </a:lnTo>
                <a:lnTo>
                  <a:pt x="861" y="454"/>
                </a:lnTo>
                <a:lnTo>
                  <a:pt x="863" y="420"/>
                </a:lnTo>
                <a:lnTo>
                  <a:pt x="861" y="385"/>
                </a:lnTo>
                <a:lnTo>
                  <a:pt x="850" y="318"/>
                </a:lnTo>
                <a:lnTo>
                  <a:pt x="829" y="256"/>
                </a:lnTo>
                <a:lnTo>
                  <a:pt x="798" y="198"/>
                </a:lnTo>
                <a:lnTo>
                  <a:pt x="759" y="146"/>
                </a:lnTo>
                <a:lnTo>
                  <a:pt x="712" y="101"/>
                </a:lnTo>
                <a:lnTo>
                  <a:pt x="658" y="62"/>
                </a:lnTo>
                <a:lnTo>
                  <a:pt x="599" y="33"/>
                </a:lnTo>
                <a:lnTo>
                  <a:pt x="535" y="12"/>
                </a:lnTo>
                <a:lnTo>
                  <a:pt x="466" y="1"/>
                </a:lnTo>
                <a:lnTo>
                  <a:pt x="431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25" name="Freeform 9"/>
          <p:cNvSpPr>
            <a:spLocks/>
          </p:cNvSpPr>
          <p:nvPr/>
        </p:nvSpPr>
        <p:spPr bwMode="auto">
          <a:xfrm>
            <a:off x="2443163" y="3170238"/>
            <a:ext cx="547687" cy="533400"/>
          </a:xfrm>
          <a:custGeom>
            <a:avLst/>
            <a:gdLst>
              <a:gd name="T0" fmla="*/ 862 w 863"/>
              <a:gd name="T1" fmla="*/ 454 h 840"/>
              <a:gd name="T2" fmla="*/ 851 w 863"/>
              <a:gd name="T3" fmla="*/ 521 h 840"/>
              <a:gd name="T4" fmla="*/ 829 w 863"/>
              <a:gd name="T5" fmla="*/ 583 h 840"/>
              <a:gd name="T6" fmla="*/ 798 w 863"/>
              <a:gd name="T7" fmla="*/ 641 h 840"/>
              <a:gd name="T8" fmla="*/ 759 w 863"/>
              <a:gd name="T9" fmla="*/ 693 h 840"/>
              <a:gd name="T10" fmla="*/ 713 w 863"/>
              <a:gd name="T11" fmla="*/ 738 h 840"/>
              <a:gd name="T12" fmla="*/ 659 w 863"/>
              <a:gd name="T13" fmla="*/ 777 h 840"/>
              <a:gd name="T14" fmla="*/ 600 w 863"/>
              <a:gd name="T15" fmla="*/ 807 h 840"/>
              <a:gd name="T16" fmla="*/ 536 w 863"/>
              <a:gd name="T17" fmla="*/ 827 h 840"/>
              <a:gd name="T18" fmla="*/ 468 w 863"/>
              <a:gd name="T19" fmla="*/ 838 h 840"/>
              <a:gd name="T20" fmla="*/ 432 w 863"/>
              <a:gd name="T21" fmla="*/ 840 h 840"/>
              <a:gd name="T22" fmla="*/ 397 w 863"/>
              <a:gd name="T23" fmla="*/ 838 h 840"/>
              <a:gd name="T24" fmla="*/ 328 w 863"/>
              <a:gd name="T25" fmla="*/ 827 h 840"/>
              <a:gd name="T26" fmla="*/ 264 w 863"/>
              <a:gd name="T27" fmla="*/ 807 h 840"/>
              <a:gd name="T28" fmla="*/ 205 w 863"/>
              <a:gd name="T29" fmla="*/ 777 h 840"/>
              <a:gd name="T30" fmla="*/ 151 w 863"/>
              <a:gd name="T31" fmla="*/ 738 h 840"/>
              <a:gd name="T32" fmla="*/ 104 w 863"/>
              <a:gd name="T33" fmla="*/ 693 h 840"/>
              <a:gd name="T34" fmla="*/ 65 w 863"/>
              <a:gd name="T35" fmla="*/ 641 h 840"/>
              <a:gd name="T36" fmla="*/ 34 w 863"/>
              <a:gd name="T37" fmla="*/ 583 h 840"/>
              <a:gd name="T38" fmla="*/ 13 w 863"/>
              <a:gd name="T39" fmla="*/ 521 h 840"/>
              <a:gd name="T40" fmla="*/ 2 w 863"/>
              <a:gd name="T41" fmla="*/ 454 h 840"/>
              <a:gd name="T42" fmla="*/ 0 w 863"/>
              <a:gd name="T43" fmla="*/ 420 h 840"/>
              <a:gd name="T44" fmla="*/ 2 w 863"/>
              <a:gd name="T45" fmla="*/ 385 h 840"/>
              <a:gd name="T46" fmla="*/ 13 w 863"/>
              <a:gd name="T47" fmla="*/ 318 h 840"/>
              <a:gd name="T48" fmla="*/ 34 w 863"/>
              <a:gd name="T49" fmla="*/ 256 h 840"/>
              <a:gd name="T50" fmla="*/ 65 w 863"/>
              <a:gd name="T51" fmla="*/ 198 h 840"/>
              <a:gd name="T52" fmla="*/ 104 w 863"/>
              <a:gd name="T53" fmla="*/ 146 h 840"/>
              <a:gd name="T54" fmla="*/ 151 w 863"/>
              <a:gd name="T55" fmla="*/ 101 h 840"/>
              <a:gd name="T56" fmla="*/ 205 w 863"/>
              <a:gd name="T57" fmla="*/ 62 h 840"/>
              <a:gd name="T58" fmla="*/ 264 w 863"/>
              <a:gd name="T59" fmla="*/ 33 h 840"/>
              <a:gd name="T60" fmla="*/ 328 w 863"/>
              <a:gd name="T61" fmla="*/ 12 h 840"/>
              <a:gd name="T62" fmla="*/ 397 w 863"/>
              <a:gd name="T63" fmla="*/ 1 h 840"/>
              <a:gd name="T64" fmla="*/ 432 w 863"/>
              <a:gd name="T65" fmla="*/ 0 h 840"/>
              <a:gd name="T66" fmla="*/ 468 w 863"/>
              <a:gd name="T67" fmla="*/ 1 h 840"/>
              <a:gd name="T68" fmla="*/ 536 w 863"/>
              <a:gd name="T69" fmla="*/ 12 h 840"/>
              <a:gd name="T70" fmla="*/ 600 w 863"/>
              <a:gd name="T71" fmla="*/ 33 h 840"/>
              <a:gd name="T72" fmla="*/ 659 w 863"/>
              <a:gd name="T73" fmla="*/ 62 h 840"/>
              <a:gd name="T74" fmla="*/ 713 w 863"/>
              <a:gd name="T75" fmla="*/ 101 h 840"/>
              <a:gd name="T76" fmla="*/ 759 w 863"/>
              <a:gd name="T77" fmla="*/ 146 h 840"/>
              <a:gd name="T78" fmla="*/ 798 w 863"/>
              <a:gd name="T79" fmla="*/ 198 h 840"/>
              <a:gd name="T80" fmla="*/ 829 w 863"/>
              <a:gd name="T81" fmla="*/ 256 h 840"/>
              <a:gd name="T82" fmla="*/ 851 w 863"/>
              <a:gd name="T83" fmla="*/ 318 h 840"/>
              <a:gd name="T84" fmla="*/ 862 w 863"/>
              <a:gd name="T85" fmla="*/ 385 h 840"/>
              <a:gd name="T86" fmla="*/ 863 w 863"/>
              <a:gd name="T87" fmla="*/ 420 h 840"/>
              <a:gd name="T88" fmla="*/ 862 w 863"/>
              <a:gd name="T89" fmla="*/ 454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63" h="840">
                <a:moveTo>
                  <a:pt x="862" y="454"/>
                </a:moveTo>
                <a:lnTo>
                  <a:pt x="851" y="521"/>
                </a:lnTo>
                <a:lnTo>
                  <a:pt x="829" y="583"/>
                </a:lnTo>
                <a:lnTo>
                  <a:pt x="798" y="641"/>
                </a:lnTo>
                <a:lnTo>
                  <a:pt x="759" y="693"/>
                </a:lnTo>
                <a:lnTo>
                  <a:pt x="713" y="738"/>
                </a:lnTo>
                <a:lnTo>
                  <a:pt x="659" y="777"/>
                </a:lnTo>
                <a:lnTo>
                  <a:pt x="600" y="807"/>
                </a:lnTo>
                <a:lnTo>
                  <a:pt x="536" y="827"/>
                </a:lnTo>
                <a:lnTo>
                  <a:pt x="468" y="838"/>
                </a:lnTo>
                <a:lnTo>
                  <a:pt x="432" y="840"/>
                </a:lnTo>
                <a:lnTo>
                  <a:pt x="397" y="838"/>
                </a:lnTo>
                <a:lnTo>
                  <a:pt x="328" y="827"/>
                </a:lnTo>
                <a:lnTo>
                  <a:pt x="264" y="807"/>
                </a:lnTo>
                <a:lnTo>
                  <a:pt x="205" y="777"/>
                </a:lnTo>
                <a:lnTo>
                  <a:pt x="151" y="738"/>
                </a:lnTo>
                <a:lnTo>
                  <a:pt x="104" y="693"/>
                </a:lnTo>
                <a:lnTo>
                  <a:pt x="65" y="641"/>
                </a:lnTo>
                <a:lnTo>
                  <a:pt x="34" y="583"/>
                </a:lnTo>
                <a:lnTo>
                  <a:pt x="13" y="521"/>
                </a:lnTo>
                <a:lnTo>
                  <a:pt x="2" y="454"/>
                </a:lnTo>
                <a:lnTo>
                  <a:pt x="0" y="420"/>
                </a:lnTo>
                <a:lnTo>
                  <a:pt x="2" y="385"/>
                </a:lnTo>
                <a:lnTo>
                  <a:pt x="13" y="318"/>
                </a:lnTo>
                <a:lnTo>
                  <a:pt x="34" y="256"/>
                </a:lnTo>
                <a:lnTo>
                  <a:pt x="65" y="198"/>
                </a:lnTo>
                <a:lnTo>
                  <a:pt x="104" y="146"/>
                </a:lnTo>
                <a:lnTo>
                  <a:pt x="151" y="101"/>
                </a:lnTo>
                <a:lnTo>
                  <a:pt x="205" y="62"/>
                </a:lnTo>
                <a:lnTo>
                  <a:pt x="264" y="33"/>
                </a:lnTo>
                <a:lnTo>
                  <a:pt x="328" y="12"/>
                </a:lnTo>
                <a:lnTo>
                  <a:pt x="397" y="1"/>
                </a:lnTo>
                <a:lnTo>
                  <a:pt x="432" y="0"/>
                </a:lnTo>
                <a:lnTo>
                  <a:pt x="468" y="1"/>
                </a:lnTo>
                <a:lnTo>
                  <a:pt x="536" y="12"/>
                </a:lnTo>
                <a:lnTo>
                  <a:pt x="600" y="33"/>
                </a:lnTo>
                <a:lnTo>
                  <a:pt x="659" y="62"/>
                </a:lnTo>
                <a:lnTo>
                  <a:pt x="713" y="101"/>
                </a:lnTo>
                <a:lnTo>
                  <a:pt x="759" y="146"/>
                </a:lnTo>
                <a:lnTo>
                  <a:pt x="798" y="198"/>
                </a:lnTo>
                <a:lnTo>
                  <a:pt x="829" y="256"/>
                </a:lnTo>
                <a:lnTo>
                  <a:pt x="851" y="318"/>
                </a:lnTo>
                <a:lnTo>
                  <a:pt x="862" y="385"/>
                </a:lnTo>
                <a:lnTo>
                  <a:pt x="863" y="420"/>
                </a:lnTo>
                <a:lnTo>
                  <a:pt x="862" y="454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27" name="Freeform 11"/>
          <p:cNvSpPr>
            <a:spLocks/>
          </p:cNvSpPr>
          <p:nvPr/>
        </p:nvSpPr>
        <p:spPr bwMode="auto">
          <a:xfrm>
            <a:off x="3030538" y="4084638"/>
            <a:ext cx="549275" cy="533400"/>
          </a:xfrm>
          <a:custGeom>
            <a:avLst/>
            <a:gdLst>
              <a:gd name="T0" fmla="*/ 863 w 865"/>
              <a:gd name="T1" fmla="*/ 454 h 840"/>
              <a:gd name="T2" fmla="*/ 852 w 865"/>
              <a:gd name="T3" fmla="*/ 521 h 840"/>
              <a:gd name="T4" fmla="*/ 831 w 865"/>
              <a:gd name="T5" fmla="*/ 583 h 840"/>
              <a:gd name="T6" fmla="*/ 800 w 865"/>
              <a:gd name="T7" fmla="*/ 641 h 840"/>
              <a:gd name="T8" fmla="*/ 760 w 865"/>
              <a:gd name="T9" fmla="*/ 693 h 840"/>
              <a:gd name="T10" fmla="*/ 713 w 865"/>
              <a:gd name="T11" fmla="*/ 738 h 840"/>
              <a:gd name="T12" fmla="*/ 659 w 865"/>
              <a:gd name="T13" fmla="*/ 777 h 840"/>
              <a:gd name="T14" fmla="*/ 600 w 865"/>
              <a:gd name="T15" fmla="*/ 807 h 840"/>
              <a:gd name="T16" fmla="*/ 535 w 865"/>
              <a:gd name="T17" fmla="*/ 827 h 840"/>
              <a:gd name="T18" fmla="*/ 467 w 865"/>
              <a:gd name="T19" fmla="*/ 838 h 840"/>
              <a:gd name="T20" fmla="*/ 432 w 865"/>
              <a:gd name="T21" fmla="*/ 840 h 840"/>
              <a:gd name="T22" fmla="*/ 396 w 865"/>
              <a:gd name="T23" fmla="*/ 838 h 840"/>
              <a:gd name="T24" fmla="*/ 328 w 865"/>
              <a:gd name="T25" fmla="*/ 827 h 840"/>
              <a:gd name="T26" fmla="*/ 263 w 865"/>
              <a:gd name="T27" fmla="*/ 807 h 840"/>
              <a:gd name="T28" fmla="*/ 204 w 865"/>
              <a:gd name="T29" fmla="*/ 777 h 840"/>
              <a:gd name="T30" fmla="*/ 150 w 865"/>
              <a:gd name="T31" fmla="*/ 738 h 840"/>
              <a:gd name="T32" fmla="*/ 103 w 865"/>
              <a:gd name="T33" fmla="*/ 693 h 840"/>
              <a:gd name="T34" fmla="*/ 64 w 865"/>
              <a:gd name="T35" fmla="*/ 641 h 840"/>
              <a:gd name="T36" fmla="*/ 33 w 865"/>
              <a:gd name="T37" fmla="*/ 583 h 840"/>
              <a:gd name="T38" fmla="*/ 12 w 865"/>
              <a:gd name="T39" fmla="*/ 521 h 840"/>
              <a:gd name="T40" fmla="*/ 1 w 865"/>
              <a:gd name="T41" fmla="*/ 454 h 840"/>
              <a:gd name="T42" fmla="*/ 0 w 865"/>
              <a:gd name="T43" fmla="*/ 420 h 840"/>
              <a:gd name="T44" fmla="*/ 1 w 865"/>
              <a:gd name="T45" fmla="*/ 385 h 840"/>
              <a:gd name="T46" fmla="*/ 12 w 865"/>
              <a:gd name="T47" fmla="*/ 318 h 840"/>
              <a:gd name="T48" fmla="*/ 33 w 865"/>
              <a:gd name="T49" fmla="*/ 256 h 840"/>
              <a:gd name="T50" fmla="*/ 64 w 865"/>
              <a:gd name="T51" fmla="*/ 198 h 840"/>
              <a:gd name="T52" fmla="*/ 103 w 865"/>
              <a:gd name="T53" fmla="*/ 146 h 840"/>
              <a:gd name="T54" fmla="*/ 150 w 865"/>
              <a:gd name="T55" fmla="*/ 101 h 840"/>
              <a:gd name="T56" fmla="*/ 204 w 865"/>
              <a:gd name="T57" fmla="*/ 62 h 840"/>
              <a:gd name="T58" fmla="*/ 263 w 865"/>
              <a:gd name="T59" fmla="*/ 33 h 840"/>
              <a:gd name="T60" fmla="*/ 328 w 865"/>
              <a:gd name="T61" fmla="*/ 12 h 840"/>
              <a:gd name="T62" fmla="*/ 396 w 865"/>
              <a:gd name="T63" fmla="*/ 1 h 840"/>
              <a:gd name="T64" fmla="*/ 432 w 865"/>
              <a:gd name="T65" fmla="*/ 0 h 840"/>
              <a:gd name="T66" fmla="*/ 467 w 865"/>
              <a:gd name="T67" fmla="*/ 1 h 840"/>
              <a:gd name="T68" fmla="*/ 535 w 865"/>
              <a:gd name="T69" fmla="*/ 12 h 840"/>
              <a:gd name="T70" fmla="*/ 600 w 865"/>
              <a:gd name="T71" fmla="*/ 33 h 840"/>
              <a:gd name="T72" fmla="*/ 659 w 865"/>
              <a:gd name="T73" fmla="*/ 62 h 840"/>
              <a:gd name="T74" fmla="*/ 713 w 865"/>
              <a:gd name="T75" fmla="*/ 101 h 840"/>
              <a:gd name="T76" fmla="*/ 760 w 865"/>
              <a:gd name="T77" fmla="*/ 146 h 840"/>
              <a:gd name="T78" fmla="*/ 800 w 865"/>
              <a:gd name="T79" fmla="*/ 198 h 840"/>
              <a:gd name="T80" fmla="*/ 831 w 865"/>
              <a:gd name="T81" fmla="*/ 256 h 840"/>
              <a:gd name="T82" fmla="*/ 852 w 865"/>
              <a:gd name="T83" fmla="*/ 318 h 840"/>
              <a:gd name="T84" fmla="*/ 863 w 865"/>
              <a:gd name="T85" fmla="*/ 385 h 840"/>
              <a:gd name="T86" fmla="*/ 865 w 865"/>
              <a:gd name="T87" fmla="*/ 420 h 840"/>
              <a:gd name="T88" fmla="*/ 863 w 865"/>
              <a:gd name="T89" fmla="*/ 454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65" h="840">
                <a:moveTo>
                  <a:pt x="863" y="454"/>
                </a:moveTo>
                <a:lnTo>
                  <a:pt x="852" y="521"/>
                </a:lnTo>
                <a:lnTo>
                  <a:pt x="831" y="583"/>
                </a:lnTo>
                <a:lnTo>
                  <a:pt x="800" y="641"/>
                </a:lnTo>
                <a:lnTo>
                  <a:pt x="760" y="693"/>
                </a:lnTo>
                <a:lnTo>
                  <a:pt x="713" y="738"/>
                </a:lnTo>
                <a:lnTo>
                  <a:pt x="659" y="777"/>
                </a:lnTo>
                <a:lnTo>
                  <a:pt x="600" y="807"/>
                </a:lnTo>
                <a:lnTo>
                  <a:pt x="535" y="827"/>
                </a:lnTo>
                <a:lnTo>
                  <a:pt x="467" y="838"/>
                </a:lnTo>
                <a:lnTo>
                  <a:pt x="432" y="840"/>
                </a:lnTo>
                <a:lnTo>
                  <a:pt x="396" y="838"/>
                </a:lnTo>
                <a:lnTo>
                  <a:pt x="328" y="827"/>
                </a:lnTo>
                <a:lnTo>
                  <a:pt x="263" y="807"/>
                </a:lnTo>
                <a:lnTo>
                  <a:pt x="204" y="777"/>
                </a:lnTo>
                <a:lnTo>
                  <a:pt x="150" y="738"/>
                </a:lnTo>
                <a:lnTo>
                  <a:pt x="103" y="693"/>
                </a:lnTo>
                <a:lnTo>
                  <a:pt x="64" y="641"/>
                </a:lnTo>
                <a:lnTo>
                  <a:pt x="33" y="583"/>
                </a:lnTo>
                <a:lnTo>
                  <a:pt x="12" y="521"/>
                </a:lnTo>
                <a:lnTo>
                  <a:pt x="1" y="454"/>
                </a:lnTo>
                <a:lnTo>
                  <a:pt x="0" y="420"/>
                </a:lnTo>
                <a:lnTo>
                  <a:pt x="1" y="385"/>
                </a:lnTo>
                <a:lnTo>
                  <a:pt x="12" y="318"/>
                </a:lnTo>
                <a:lnTo>
                  <a:pt x="33" y="256"/>
                </a:lnTo>
                <a:lnTo>
                  <a:pt x="64" y="198"/>
                </a:lnTo>
                <a:lnTo>
                  <a:pt x="103" y="146"/>
                </a:lnTo>
                <a:lnTo>
                  <a:pt x="150" y="101"/>
                </a:lnTo>
                <a:lnTo>
                  <a:pt x="204" y="62"/>
                </a:lnTo>
                <a:lnTo>
                  <a:pt x="263" y="33"/>
                </a:lnTo>
                <a:lnTo>
                  <a:pt x="328" y="12"/>
                </a:lnTo>
                <a:lnTo>
                  <a:pt x="396" y="1"/>
                </a:lnTo>
                <a:lnTo>
                  <a:pt x="432" y="0"/>
                </a:lnTo>
                <a:lnTo>
                  <a:pt x="467" y="1"/>
                </a:lnTo>
                <a:lnTo>
                  <a:pt x="535" y="12"/>
                </a:lnTo>
                <a:lnTo>
                  <a:pt x="600" y="33"/>
                </a:lnTo>
                <a:lnTo>
                  <a:pt x="659" y="62"/>
                </a:lnTo>
                <a:lnTo>
                  <a:pt x="713" y="101"/>
                </a:lnTo>
                <a:lnTo>
                  <a:pt x="760" y="146"/>
                </a:lnTo>
                <a:lnTo>
                  <a:pt x="800" y="198"/>
                </a:lnTo>
                <a:lnTo>
                  <a:pt x="831" y="256"/>
                </a:lnTo>
                <a:lnTo>
                  <a:pt x="852" y="318"/>
                </a:lnTo>
                <a:lnTo>
                  <a:pt x="863" y="385"/>
                </a:lnTo>
                <a:lnTo>
                  <a:pt x="865" y="420"/>
                </a:lnTo>
                <a:lnTo>
                  <a:pt x="863" y="454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28" name="Freeform 12"/>
          <p:cNvSpPr>
            <a:spLocks/>
          </p:cNvSpPr>
          <p:nvPr/>
        </p:nvSpPr>
        <p:spPr bwMode="auto">
          <a:xfrm>
            <a:off x="5553075" y="3171825"/>
            <a:ext cx="547688" cy="533400"/>
          </a:xfrm>
          <a:custGeom>
            <a:avLst/>
            <a:gdLst>
              <a:gd name="T0" fmla="*/ 432 w 862"/>
              <a:gd name="T1" fmla="*/ 0 h 840"/>
              <a:gd name="T2" fmla="*/ 361 w 862"/>
              <a:gd name="T3" fmla="*/ 6 h 840"/>
              <a:gd name="T4" fmla="*/ 295 w 862"/>
              <a:gd name="T5" fmla="*/ 22 h 840"/>
              <a:gd name="T6" fmla="*/ 233 w 862"/>
              <a:gd name="T7" fmla="*/ 47 h 840"/>
              <a:gd name="T8" fmla="*/ 176 w 862"/>
              <a:gd name="T9" fmla="*/ 81 h 840"/>
              <a:gd name="T10" fmla="*/ 126 w 862"/>
              <a:gd name="T11" fmla="*/ 123 h 840"/>
              <a:gd name="T12" fmla="*/ 83 w 862"/>
              <a:gd name="T13" fmla="*/ 172 h 840"/>
              <a:gd name="T14" fmla="*/ 48 w 862"/>
              <a:gd name="T15" fmla="*/ 227 h 840"/>
              <a:gd name="T16" fmla="*/ 22 w 862"/>
              <a:gd name="T17" fmla="*/ 287 h 840"/>
              <a:gd name="T18" fmla="*/ 5 w 862"/>
              <a:gd name="T19" fmla="*/ 352 h 840"/>
              <a:gd name="T20" fmla="*/ 0 w 862"/>
              <a:gd name="T21" fmla="*/ 420 h 840"/>
              <a:gd name="T22" fmla="*/ 1 w 862"/>
              <a:gd name="T23" fmla="*/ 454 h 840"/>
              <a:gd name="T24" fmla="*/ 12 w 862"/>
              <a:gd name="T25" fmla="*/ 521 h 840"/>
              <a:gd name="T26" fmla="*/ 33 w 862"/>
              <a:gd name="T27" fmla="*/ 583 h 840"/>
              <a:gd name="T28" fmla="*/ 64 w 862"/>
              <a:gd name="T29" fmla="*/ 641 h 840"/>
              <a:gd name="T30" fmla="*/ 103 w 862"/>
              <a:gd name="T31" fmla="*/ 693 h 840"/>
              <a:gd name="T32" fmla="*/ 150 w 862"/>
              <a:gd name="T33" fmla="*/ 739 h 840"/>
              <a:gd name="T34" fmla="*/ 204 w 862"/>
              <a:gd name="T35" fmla="*/ 777 h 840"/>
              <a:gd name="T36" fmla="*/ 263 w 862"/>
              <a:gd name="T37" fmla="*/ 807 h 840"/>
              <a:gd name="T38" fmla="*/ 328 w 862"/>
              <a:gd name="T39" fmla="*/ 828 h 840"/>
              <a:gd name="T40" fmla="*/ 396 w 862"/>
              <a:gd name="T41" fmla="*/ 839 h 840"/>
              <a:gd name="T42" fmla="*/ 432 w 862"/>
              <a:gd name="T43" fmla="*/ 840 h 840"/>
              <a:gd name="T44" fmla="*/ 467 w 862"/>
              <a:gd name="T45" fmla="*/ 839 h 840"/>
              <a:gd name="T46" fmla="*/ 535 w 862"/>
              <a:gd name="T47" fmla="*/ 828 h 840"/>
              <a:gd name="T48" fmla="*/ 599 w 862"/>
              <a:gd name="T49" fmla="*/ 807 h 840"/>
              <a:gd name="T50" fmla="*/ 658 w 862"/>
              <a:gd name="T51" fmla="*/ 777 h 840"/>
              <a:gd name="T52" fmla="*/ 712 w 862"/>
              <a:gd name="T53" fmla="*/ 739 h 840"/>
              <a:gd name="T54" fmla="*/ 758 w 862"/>
              <a:gd name="T55" fmla="*/ 693 h 840"/>
              <a:gd name="T56" fmla="*/ 798 w 862"/>
              <a:gd name="T57" fmla="*/ 641 h 840"/>
              <a:gd name="T58" fmla="*/ 828 w 862"/>
              <a:gd name="T59" fmla="*/ 583 h 840"/>
              <a:gd name="T60" fmla="*/ 850 w 862"/>
              <a:gd name="T61" fmla="*/ 521 h 840"/>
              <a:gd name="T62" fmla="*/ 861 w 862"/>
              <a:gd name="T63" fmla="*/ 454 h 840"/>
              <a:gd name="T64" fmla="*/ 862 w 862"/>
              <a:gd name="T65" fmla="*/ 420 h 840"/>
              <a:gd name="T66" fmla="*/ 861 w 862"/>
              <a:gd name="T67" fmla="*/ 386 h 840"/>
              <a:gd name="T68" fmla="*/ 850 w 862"/>
              <a:gd name="T69" fmla="*/ 319 h 840"/>
              <a:gd name="T70" fmla="*/ 828 w 862"/>
              <a:gd name="T71" fmla="*/ 257 h 840"/>
              <a:gd name="T72" fmla="*/ 798 w 862"/>
              <a:gd name="T73" fmla="*/ 199 h 840"/>
              <a:gd name="T74" fmla="*/ 758 w 862"/>
              <a:gd name="T75" fmla="*/ 147 h 840"/>
              <a:gd name="T76" fmla="*/ 712 w 862"/>
              <a:gd name="T77" fmla="*/ 101 h 840"/>
              <a:gd name="T78" fmla="*/ 658 w 862"/>
              <a:gd name="T79" fmla="*/ 63 h 840"/>
              <a:gd name="T80" fmla="*/ 599 w 862"/>
              <a:gd name="T81" fmla="*/ 33 h 840"/>
              <a:gd name="T82" fmla="*/ 535 w 862"/>
              <a:gd name="T83" fmla="*/ 12 h 840"/>
              <a:gd name="T84" fmla="*/ 467 w 862"/>
              <a:gd name="T85" fmla="*/ 1 h 840"/>
              <a:gd name="T86" fmla="*/ 432 w 862"/>
              <a:gd name="T87" fmla="*/ 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62" h="840">
                <a:moveTo>
                  <a:pt x="432" y="0"/>
                </a:moveTo>
                <a:lnTo>
                  <a:pt x="361" y="6"/>
                </a:lnTo>
                <a:lnTo>
                  <a:pt x="295" y="22"/>
                </a:lnTo>
                <a:lnTo>
                  <a:pt x="233" y="47"/>
                </a:lnTo>
                <a:lnTo>
                  <a:pt x="176" y="81"/>
                </a:lnTo>
                <a:lnTo>
                  <a:pt x="126" y="123"/>
                </a:lnTo>
                <a:lnTo>
                  <a:pt x="83" y="172"/>
                </a:lnTo>
                <a:lnTo>
                  <a:pt x="48" y="227"/>
                </a:lnTo>
                <a:lnTo>
                  <a:pt x="22" y="287"/>
                </a:lnTo>
                <a:lnTo>
                  <a:pt x="5" y="352"/>
                </a:lnTo>
                <a:lnTo>
                  <a:pt x="0" y="420"/>
                </a:lnTo>
                <a:lnTo>
                  <a:pt x="1" y="454"/>
                </a:lnTo>
                <a:lnTo>
                  <a:pt x="12" y="521"/>
                </a:lnTo>
                <a:lnTo>
                  <a:pt x="33" y="583"/>
                </a:lnTo>
                <a:lnTo>
                  <a:pt x="64" y="641"/>
                </a:lnTo>
                <a:lnTo>
                  <a:pt x="103" y="693"/>
                </a:lnTo>
                <a:lnTo>
                  <a:pt x="150" y="739"/>
                </a:lnTo>
                <a:lnTo>
                  <a:pt x="204" y="777"/>
                </a:lnTo>
                <a:lnTo>
                  <a:pt x="263" y="807"/>
                </a:lnTo>
                <a:lnTo>
                  <a:pt x="328" y="828"/>
                </a:lnTo>
                <a:lnTo>
                  <a:pt x="396" y="839"/>
                </a:lnTo>
                <a:lnTo>
                  <a:pt x="432" y="840"/>
                </a:lnTo>
                <a:lnTo>
                  <a:pt x="467" y="839"/>
                </a:lnTo>
                <a:lnTo>
                  <a:pt x="535" y="828"/>
                </a:lnTo>
                <a:lnTo>
                  <a:pt x="599" y="807"/>
                </a:lnTo>
                <a:lnTo>
                  <a:pt x="658" y="777"/>
                </a:lnTo>
                <a:lnTo>
                  <a:pt x="712" y="739"/>
                </a:lnTo>
                <a:lnTo>
                  <a:pt x="758" y="693"/>
                </a:lnTo>
                <a:lnTo>
                  <a:pt x="798" y="641"/>
                </a:lnTo>
                <a:lnTo>
                  <a:pt x="828" y="583"/>
                </a:lnTo>
                <a:lnTo>
                  <a:pt x="850" y="521"/>
                </a:lnTo>
                <a:lnTo>
                  <a:pt x="861" y="454"/>
                </a:lnTo>
                <a:lnTo>
                  <a:pt x="862" y="420"/>
                </a:lnTo>
                <a:lnTo>
                  <a:pt x="861" y="386"/>
                </a:lnTo>
                <a:lnTo>
                  <a:pt x="850" y="319"/>
                </a:lnTo>
                <a:lnTo>
                  <a:pt x="828" y="257"/>
                </a:lnTo>
                <a:lnTo>
                  <a:pt x="798" y="199"/>
                </a:lnTo>
                <a:lnTo>
                  <a:pt x="758" y="147"/>
                </a:lnTo>
                <a:lnTo>
                  <a:pt x="712" y="101"/>
                </a:lnTo>
                <a:lnTo>
                  <a:pt x="658" y="63"/>
                </a:lnTo>
                <a:lnTo>
                  <a:pt x="599" y="33"/>
                </a:lnTo>
                <a:lnTo>
                  <a:pt x="535" y="12"/>
                </a:lnTo>
                <a:lnTo>
                  <a:pt x="467" y="1"/>
                </a:lnTo>
                <a:lnTo>
                  <a:pt x="432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29" name="Freeform 13"/>
          <p:cNvSpPr>
            <a:spLocks/>
          </p:cNvSpPr>
          <p:nvPr/>
        </p:nvSpPr>
        <p:spPr bwMode="auto">
          <a:xfrm>
            <a:off x="4983163" y="4086225"/>
            <a:ext cx="547687" cy="533400"/>
          </a:xfrm>
          <a:custGeom>
            <a:avLst/>
            <a:gdLst>
              <a:gd name="T0" fmla="*/ 861 w 863"/>
              <a:gd name="T1" fmla="*/ 454 h 840"/>
              <a:gd name="T2" fmla="*/ 850 w 863"/>
              <a:gd name="T3" fmla="*/ 521 h 840"/>
              <a:gd name="T4" fmla="*/ 829 w 863"/>
              <a:gd name="T5" fmla="*/ 583 h 840"/>
              <a:gd name="T6" fmla="*/ 798 w 863"/>
              <a:gd name="T7" fmla="*/ 641 h 840"/>
              <a:gd name="T8" fmla="*/ 759 w 863"/>
              <a:gd name="T9" fmla="*/ 693 h 840"/>
              <a:gd name="T10" fmla="*/ 712 w 863"/>
              <a:gd name="T11" fmla="*/ 739 h 840"/>
              <a:gd name="T12" fmla="*/ 659 w 863"/>
              <a:gd name="T13" fmla="*/ 777 h 840"/>
              <a:gd name="T14" fmla="*/ 599 w 863"/>
              <a:gd name="T15" fmla="*/ 807 h 840"/>
              <a:gd name="T16" fmla="*/ 535 w 863"/>
              <a:gd name="T17" fmla="*/ 828 h 840"/>
              <a:gd name="T18" fmla="*/ 467 w 863"/>
              <a:gd name="T19" fmla="*/ 839 h 840"/>
              <a:gd name="T20" fmla="*/ 432 w 863"/>
              <a:gd name="T21" fmla="*/ 840 h 840"/>
              <a:gd name="T22" fmla="*/ 396 w 863"/>
              <a:gd name="T23" fmla="*/ 839 h 840"/>
              <a:gd name="T24" fmla="*/ 328 w 863"/>
              <a:gd name="T25" fmla="*/ 828 h 840"/>
              <a:gd name="T26" fmla="*/ 264 w 863"/>
              <a:gd name="T27" fmla="*/ 807 h 840"/>
              <a:gd name="T28" fmla="*/ 204 w 863"/>
              <a:gd name="T29" fmla="*/ 777 h 840"/>
              <a:gd name="T30" fmla="*/ 151 w 863"/>
              <a:gd name="T31" fmla="*/ 739 h 840"/>
              <a:gd name="T32" fmla="*/ 104 w 863"/>
              <a:gd name="T33" fmla="*/ 693 h 840"/>
              <a:gd name="T34" fmla="*/ 65 w 863"/>
              <a:gd name="T35" fmla="*/ 641 h 840"/>
              <a:gd name="T36" fmla="*/ 34 w 863"/>
              <a:gd name="T37" fmla="*/ 583 h 840"/>
              <a:gd name="T38" fmla="*/ 12 w 863"/>
              <a:gd name="T39" fmla="*/ 521 h 840"/>
              <a:gd name="T40" fmla="*/ 1 w 863"/>
              <a:gd name="T41" fmla="*/ 454 h 840"/>
              <a:gd name="T42" fmla="*/ 0 w 863"/>
              <a:gd name="T43" fmla="*/ 420 h 840"/>
              <a:gd name="T44" fmla="*/ 1 w 863"/>
              <a:gd name="T45" fmla="*/ 386 h 840"/>
              <a:gd name="T46" fmla="*/ 12 w 863"/>
              <a:gd name="T47" fmla="*/ 319 h 840"/>
              <a:gd name="T48" fmla="*/ 34 w 863"/>
              <a:gd name="T49" fmla="*/ 257 h 840"/>
              <a:gd name="T50" fmla="*/ 65 w 863"/>
              <a:gd name="T51" fmla="*/ 199 h 840"/>
              <a:gd name="T52" fmla="*/ 104 w 863"/>
              <a:gd name="T53" fmla="*/ 147 h 840"/>
              <a:gd name="T54" fmla="*/ 151 w 863"/>
              <a:gd name="T55" fmla="*/ 101 h 840"/>
              <a:gd name="T56" fmla="*/ 204 w 863"/>
              <a:gd name="T57" fmla="*/ 63 h 840"/>
              <a:gd name="T58" fmla="*/ 264 w 863"/>
              <a:gd name="T59" fmla="*/ 33 h 840"/>
              <a:gd name="T60" fmla="*/ 328 w 863"/>
              <a:gd name="T61" fmla="*/ 12 h 840"/>
              <a:gd name="T62" fmla="*/ 396 w 863"/>
              <a:gd name="T63" fmla="*/ 1 h 840"/>
              <a:gd name="T64" fmla="*/ 432 w 863"/>
              <a:gd name="T65" fmla="*/ 0 h 840"/>
              <a:gd name="T66" fmla="*/ 467 w 863"/>
              <a:gd name="T67" fmla="*/ 1 h 840"/>
              <a:gd name="T68" fmla="*/ 535 w 863"/>
              <a:gd name="T69" fmla="*/ 12 h 840"/>
              <a:gd name="T70" fmla="*/ 599 w 863"/>
              <a:gd name="T71" fmla="*/ 33 h 840"/>
              <a:gd name="T72" fmla="*/ 659 w 863"/>
              <a:gd name="T73" fmla="*/ 63 h 840"/>
              <a:gd name="T74" fmla="*/ 712 w 863"/>
              <a:gd name="T75" fmla="*/ 101 h 840"/>
              <a:gd name="T76" fmla="*/ 759 w 863"/>
              <a:gd name="T77" fmla="*/ 147 h 840"/>
              <a:gd name="T78" fmla="*/ 798 w 863"/>
              <a:gd name="T79" fmla="*/ 199 h 840"/>
              <a:gd name="T80" fmla="*/ 829 w 863"/>
              <a:gd name="T81" fmla="*/ 257 h 840"/>
              <a:gd name="T82" fmla="*/ 850 w 863"/>
              <a:gd name="T83" fmla="*/ 319 h 840"/>
              <a:gd name="T84" fmla="*/ 861 w 863"/>
              <a:gd name="T85" fmla="*/ 386 h 840"/>
              <a:gd name="T86" fmla="*/ 863 w 863"/>
              <a:gd name="T87" fmla="*/ 420 h 840"/>
              <a:gd name="T88" fmla="*/ 861 w 863"/>
              <a:gd name="T89" fmla="*/ 454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63" h="840">
                <a:moveTo>
                  <a:pt x="861" y="454"/>
                </a:moveTo>
                <a:lnTo>
                  <a:pt x="850" y="521"/>
                </a:lnTo>
                <a:lnTo>
                  <a:pt x="829" y="583"/>
                </a:lnTo>
                <a:lnTo>
                  <a:pt x="798" y="641"/>
                </a:lnTo>
                <a:lnTo>
                  <a:pt x="759" y="693"/>
                </a:lnTo>
                <a:lnTo>
                  <a:pt x="712" y="739"/>
                </a:lnTo>
                <a:lnTo>
                  <a:pt x="659" y="777"/>
                </a:lnTo>
                <a:lnTo>
                  <a:pt x="599" y="807"/>
                </a:lnTo>
                <a:lnTo>
                  <a:pt x="535" y="828"/>
                </a:lnTo>
                <a:lnTo>
                  <a:pt x="467" y="839"/>
                </a:lnTo>
                <a:lnTo>
                  <a:pt x="432" y="840"/>
                </a:lnTo>
                <a:lnTo>
                  <a:pt x="396" y="839"/>
                </a:lnTo>
                <a:lnTo>
                  <a:pt x="328" y="828"/>
                </a:lnTo>
                <a:lnTo>
                  <a:pt x="264" y="807"/>
                </a:lnTo>
                <a:lnTo>
                  <a:pt x="204" y="777"/>
                </a:lnTo>
                <a:lnTo>
                  <a:pt x="151" y="739"/>
                </a:lnTo>
                <a:lnTo>
                  <a:pt x="104" y="693"/>
                </a:lnTo>
                <a:lnTo>
                  <a:pt x="65" y="641"/>
                </a:lnTo>
                <a:lnTo>
                  <a:pt x="34" y="583"/>
                </a:lnTo>
                <a:lnTo>
                  <a:pt x="12" y="521"/>
                </a:lnTo>
                <a:lnTo>
                  <a:pt x="1" y="454"/>
                </a:lnTo>
                <a:lnTo>
                  <a:pt x="0" y="420"/>
                </a:lnTo>
                <a:lnTo>
                  <a:pt x="1" y="386"/>
                </a:lnTo>
                <a:lnTo>
                  <a:pt x="12" y="319"/>
                </a:lnTo>
                <a:lnTo>
                  <a:pt x="34" y="257"/>
                </a:lnTo>
                <a:lnTo>
                  <a:pt x="65" y="199"/>
                </a:lnTo>
                <a:lnTo>
                  <a:pt x="104" y="147"/>
                </a:lnTo>
                <a:lnTo>
                  <a:pt x="151" y="101"/>
                </a:lnTo>
                <a:lnTo>
                  <a:pt x="204" y="63"/>
                </a:lnTo>
                <a:lnTo>
                  <a:pt x="264" y="33"/>
                </a:lnTo>
                <a:lnTo>
                  <a:pt x="328" y="12"/>
                </a:lnTo>
                <a:lnTo>
                  <a:pt x="396" y="1"/>
                </a:lnTo>
                <a:lnTo>
                  <a:pt x="432" y="0"/>
                </a:lnTo>
                <a:lnTo>
                  <a:pt x="467" y="1"/>
                </a:lnTo>
                <a:lnTo>
                  <a:pt x="535" y="12"/>
                </a:lnTo>
                <a:lnTo>
                  <a:pt x="599" y="33"/>
                </a:lnTo>
                <a:lnTo>
                  <a:pt x="659" y="63"/>
                </a:lnTo>
                <a:lnTo>
                  <a:pt x="712" y="101"/>
                </a:lnTo>
                <a:lnTo>
                  <a:pt x="759" y="147"/>
                </a:lnTo>
                <a:lnTo>
                  <a:pt x="798" y="199"/>
                </a:lnTo>
                <a:lnTo>
                  <a:pt x="829" y="257"/>
                </a:lnTo>
                <a:lnTo>
                  <a:pt x="850" y="319"/>
                </a:lnTo>
                <a:lnTo>
                  <a:pt x="861" y="386"/>
                </a:lnTo>
                <a:lnTo>
                  <a:pt x="863" y="420"/>
                </a:lnTo>
                <a:lnTo>
                  <a:pt x="861" y="454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4" name="Freeform 18"/>
          <p:cNvSpPr>
            <a:spLocks/>
          </p:cNvSpPr>
          <p:nvPr/>
        </p:nvSpPr>
        <p:spPr bwMode="auto">
          <a:xfrm>
            <a:off x="1555750" y="2270125"/>
            <a:ext cx="549275" cy="533400"/>
          </a:xfrm>
          <a:custGeom>
            <a:avLst/>
            <a:gdLst>
              <a:gd name="T0" fmla="*/ 433 w 865"/>
              <a:gd name="T1" fmla="*/ 0 h 840"/>
              <a:gd name="T2" fmla="*/ 363 w 865"/>
              <a:gd name="T3" fmla="*/ 5 h 840"/>
              <a:gd name="T4" fmla="*/ 297 w 865"/>
              <a:gd name="T5" fmla="*/ 21 h 840"/>
              <a:gd name="T6" fmla="*/ 234 w 865"/>
              <a:gd name="T7" fmla="*/ 46 h 840"/>
              <a:gd name="T8" fmla="*/ 178 w 865"/>
              <a:gd name="T9" fmla="*/ 80 h 840"/>
              <a:gd name="T10" fmla="*/ 127 w 865"/>
              <a:gd name="T11" fmla="*/ 122 h 840"/>
              <a:gd name="T12" fmla="*/ 84 w 865"/>
              <a:gd name="T13" fmla="*/ 171 h 840"/>
              <a:gd name="T14" fmla="*/ 49 w 865"/>
              <a:gd name="T15" fmla="*/ 226 h 840"/>
              <a:gd name="T16" fmla="*/ 22 w 865"/>
              <a:gd name="T17" fmla="*/ 287 h 840"/>
              <a:gd name="T18" fmla="*/ 6 w 865"/>
              <a:gd name="T19" fmla="*/ 351 h 840"/>
              <a:gd name="T20" fmla="*/ 0 w 865"/>
              <a:gd name="T21" fmla="*/ 420 h 840"/>
              <a:gd name="T22" fmla="*/ 2 w 865"/>
              <a:gd name="T23" fmla="*/ 454 h 840"/>
              <a:gd name="T24" fmla="*/ 13 w 865"/>
              <a:gd name="T25" fmla="*/ 521 h 840"/>
              <a:gd name="T26" fmla="*/ 34 w 865"/>
              <a:gd name="T27" fmla="*/ 583 h 840"/>
              <a:gd name="T28" fmla="*/ 65 w 865"/>
              <a:gd name="T29" fmla="*/ 641 h 840"/>
              <a:gd name="T30" fmla="*/ 105 w 865"/>
              <a:gd name="T31" fmla="*/ 693 h 840"/>
              <a:gd name="T32" fmla="*/ 152 w 865"/>
              <a:gd name="T33" fmla="*/ 738 h 840"/>
              <a:gd name="T34" fmla="*/ 205 w 865"/>
              <a:gd name="T35" fmla="*/ 777 h 840"/>
              <a:gd name="T36" fmla="*/ 265 w 865"/>
              <a:gd name="T37" fmla="*/ 807 h 840"/>
              <a:gd name="T38" fmla="*/ 329 w 865"/>
              <a:gd name="T39" fmla="*/ 827 h 840"/>
              <a:gd name="T40" fmla="*/ 398 w 865"/>
              <a:gd name="T41" fmla="*/ 838 h 840"/>
              <a:gd name="T42" fmla="*/ 433 w 865"/>
              <a:gd name="T43" fmla="*/ 840 h 840"/>
              <a:gd name="T44" fmla="*/ 469 w 865"/>
              <a:gd name="T45" fmla="*/ 838 h 840"/>
              <a:gd name="T46" fmla="*/ 537 w 865"/>
              <a:gd name="T47" fmla="*/ 827 h 840"/>
              <a:gd name="T48" fmla="*/ 602 w 865"/>
              <a:gd name="T49" fmla="*/ 807 h 840"/>
              <a:gd name="T50" fmla="*/ 661 w 865"/>
              <a:gd name="T51" fmla="*/ 777 h 840"/>
              <a:gd name="T52" fmla="*/ 715 w 865"/>
              <a:gd name="T53" fmla="*/ 738 h 840"/>
              <a:gd name="T54" fmla="*/ 761 w 865"/>
              <a:gd name="T55" fmla="*/ 693 h 840"/>
              <a:gd name="T56" fmla="*/ 801 w 865"/>
              <a:gd name="T57" fmla="*/ 641 h 840"/>
              <a:gd name="T58" fmla="*/ 831 w 865"/>
              <a:gd name="T59" fmla="*/ 583 h 840"/>
              <a:gd name="T60" fmla="*/ 853 w 865"/>
              <a:gd name="T61" fmla="*/ 521 h 840"/>
              <a:gd name="T62" fmla="*/ 864 w 865"/>
              <a:gd name="T63" fmla="*/ 454 h 840"/>
              <a:gd name="T64" fmla="*/ 865 w 865"/>
              <a:gd name="T65" fmla="*/ 420 h 840"/>
              <a:gd name="T66" fmla="*/ 864 w 865"/>
              <a:gd name="T67" fmla="*/ 385 h 840"/>
              <a:gd name="T68" fmla="*/ 853 w 865"/>
              <a:gd name="T69" fmla="*/ 318 h 840"/>
              <a:gd name="T70" fmla="*/ 831 w 865"/>
              <a:gd name="T71" fmla="*/ 256 h 840"/>
              <a:gd name="T72" fmla="*/ 801 w 865"/>
              <a:gd name="T73" fmla="*/ 198 h 840"/>
              <a:gd name="T74" fmla="*/ 761 w 865"/>
              <a:gd name="T75" fmla="*/ 146 h 840"/>
              <a:gd name="T76" fmla="*/ 715 w 865"/>
              <a:gd name="T77" fmla="*/ 101 h 840"/>
              <a:gd name="T78" fmla="*/ 661 w 865"/>
              <a:gd name="T79" fmla="*/ 62 h 840"/>
              <a:gd name="T80" fmla="*/ 602 w 865"/>
              <a:gd name="T81" fmla="*/ 33 h 840"/>
              <a:gd name="T82" fmla="*/ 537 w 865"/>
              <a:gd name="T83" fmla="*/ 12 h 840"/>
              <a:gd name="T84" fmla="*/ 469 w 865"/>
              <a:gd name="T85" fmla="*/ 1 h 840"/>
              <a:gd name="T86" fmla="*/ 433 w 865"/>
              <a:gd name="T87" fmla="*/ 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65" h="840">
                <a:moveTo>
                  <a:pt x="433" y="0"/>
                </a:moveTo>
                <a:lnTo>
                  <a:pt x="363" y="5"/>
                </a:lnTo>
                <a:lnTo>
                  <a:pt x="297" y="21"/>
                </a:lnTo>
                <a:lnTo>
                  <a:pt x="234" y="46"/>
                </a:lnTo>
                <a:lnTo>
                  <a:pt x="178" y="80"/>
                </a:lnTo>
                <a:lnTo>
                  <a:pt x="127" y="122"/>
                </a:lnTo>
                <a:lnTo>
                  <a:pt x="84" y="171"/>
                </a:lnTo>
                <a:lnTo>
                  <a:pt x="49" y="226"/>
                </a:lnTo>
                <a:lnTo>
                  <a:pt x="22" y="287"/>
                </a:lnTo>
                <a:lnTo>
                  <a:pt x="6" y="351"/>
                </a:lnTo>
                <a:lnTo>
                  <a:pt x="0" y="420"/>
                </a:lnTo>
                <a:lnTo>
                  <a:pt x="2" y="454"/>
                </a:lnTo>
                <a:lnTo>
                  <a:pt x="13" y="521"/>
                </a:lnTo>
                <a:lnTo>
                  <a:pt x="34" y="583"/>
                </a:lnTo>
                <a:lnTo>
                  <a:pt x="65" y="641"/>
                </a:lnTo>
                <a:lnTo>
                  <a:pt x="105" y="693"/>
                </a:lnTo>
                <a:lnTo>
                  <a:pt x="152" y="738"/>
                </a:lnTo>
                <a:lnTo>
                  <a:pt x="205" y="777"/>
                </a:lnTo>
                <a:lnTo>
                  <a:pt x="265" y="807"/>
                </a:lnTo>
                <a:lnTo>
                  <a:pt x="329" y="827"/>
                </a:lnTo>
                <a:lnTo>
                  <a:pt x="398" y="838"/>
                </a:lnTo>
                <a:lnTo>
                  <a:pt x="433" y="840"/>
                </a:lnTo>
                <a:lnTo>
                  <a:pt x="469" y="838"/>
                </a:lnTo>
                <a:lnTo>
                  <a:pt x="537" y="827"/>
                </a:lnTo>
                <a:lnTo>
                  <a:pt x="602" y="807"/>
                </a:lnTo>
                <a:lnTo>
                  <a:pt x="661" y="777"/>
                </a:lnTo>
                <a:lnTo>
                  <a:pt x="715" y="738"/>
                </a:lnTo>
                <a:lnTo>
                  <a:pt x="761" y="693"/>
                </a:lnTo>
                <a:lnTo>
                  <a:pt x="801" y="641"/>
                </a:lnTo>
                <a:lnTo>
                  <a:pt x="831" y="583"/>
                </a:lnTo>
                <a:lnTo>
                  <a:pt x="853" y="521"/>
                </a:lnTo>
                <a:lnTo>
                  <a:pt x="864" y="454"/>
                </a:lnTo>
                <a:lnTo>
                  <a:pt x="865" y="420"/>
                </a:lnTo>
                <a:lnTo>
                  <a:pt x="864" y="385"/>
                </a:lnTo>
                <a:lnTo>
                  <a:pt x="853" y="318"/>
                </a:lnTo>
                <a:lnTo>
                  <a:pt x="831" y="256"/>
                </a:lnTo>
                <a:lnTo>
                  <a:pt x="801" y="198"/>
                </a:lnTo>
                <a:lnTo>
                  <a:pt x="761" y="146"/>
                </a:lnTo>
                <a:lnTo>
                  <a:pt x="715" y="101"/>
                </a:lnTo>
                <a:lnTo>
                  <a:pt x="661" y="62"/>
                </a:lnTo>
                <a:lnTo>
                  <a:pt x="602" y="33"/>
                </a:lnTo>
                <a:lnTo>
                  <a:pt x="537" y="12"/>
                </a:lnTo>
                <a:lnTo>
                  <a:pt x="469" y="1"/>
                </a:lnTo>
                <a:lnTo>
                  <a:pt x="433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5" name="Freeform 19"/>
          <p:cNvSpPr>
            <a:spLocks/>
          </p:cNvSpPr>
          <p:nvPr/>
        </p:nvSpPr>
        <p:spPr bwMode="auto">
          <a:xfrm>
            <a:off x="904875" y="3184525"/>
            <a:ext cx="549275" cy="533400"/>
          </a:xfrm>
          <a:custGeom>
            <a:avLst/>
            <a:gdLst>
              <a:gd name="T0" fmla="*/ 434 w 866"/>
              <a:gd name="T1" fmla="*/ 0 h 840"/>
              <a:gd name="T2" fmla="*/ 363 w 866"/>
              <a:gd name="T3" fmla="*/ 5 h 840"/>
              <a:gd name="T4" fmla="*/ 296 w 866"/>
              <a:gd name="T5" fmla="*/ 21 h 840"/>
              <a:gd name="T6" fmla="*/ 234 w 866"/>
              <a:gd name="T7" fmla="*/ 46 h 840"/>
              <a:gd name="T8" fmla="*/ 177 w 866"/>
              <a:gd name="T9" fmla="*/ 80 h 840"/>
              <a:gd name="T10" fmla="*/ 127 w 866"/>
              <a:gd name="T11" fmla="*/ 122 h 840"/>
              <a:gd name="T12" fmla="*/ 84 w 866"/>
              <a:gd name="T13" fmla="*/ 171 h 840"/>
              <a:gd name="T14" fmla="*/ 49 w 866"/>
              <a:gd name="T15" fmla="*/ 226 h 840"/>
              <a:gd name="T16" fmla="*/ 22 w 866"/>
              <a:gd name="T17" fmla="*/ 287 h 840"/>
              <a:gd name="T18" fmla="*/ 6 w 866"/>
              <a:gd name="T19" fmla="*/ 351 h 840"/>
              <a:gd name="T20" fmla="*/ 0 w 866"/>
              <a:gd name="T21" fmla="*/ 420 h 840"/>
              <a:gd name="T22" fmla="*/ 2 w 866"/>
              <a:gd name="T23" fmla="*/ 454 h 840"/>
              <a:gd name="T24" fmla="*/ 13 w 866"/>
              <a:gd name="T25" fmla="*/ 521 h 840"/>
              <a:gd name="T26" fmla="*/ 34 w 866"/>
              <a:gd name="T27" fmla="*/ 583 h 840"/>
              <a:gd name="T28" fmla="*/ 65 w 866"/>
              <a:gd name="T29" fmla="*/ 641 h 840"/>
              <a:gd name="T30" fmla="*/ 104 w 866"/>
              <a:gd name="T31" fmla="*/ 693 h 840"/>
              <a:gd name="T32" fmla="*/ 151 w 866"/>
              <a:gd name="T33" fmla="*/ 738 h 840"/>
              <a:gd name="T34" fmla="*/ 205 w 866"/>
              <a:gd name="T35" fmla="*/ 777 h 840"/>
              <a:gd name="T36" fmla="*/ 265 w 866"/>
              <a:gd name="T37" fmla="*/ 807 h 840"/>
              <a:gd name="T38" fmla="*/ 329 w 866"/>
              <a:gd name="T39" fmla="*/ 827 h 840"/>
              <a:gd name="T40" fmla="*/ 398 w 866"/>
              <a:gd name="T41" fmla="*/ 838 h 840"/>
              <a:gd name="T42" fmla="*/ 434 w 866"/>
              <a:gd name="T43" fmla="*/ 840 h 840"/>
              <a:gd name="T44" fmla="*/ 469 w 866"/>
              <a:gd name="T45" fmla="*/ 838 h 840"/>
              <a:gd name="T46" fmla="*/ 537 w 866"/>
              <a:gd name="T47" fmla="*/ 827 h 840"/>
              <a:gd name="T48" fmla="*/ 602 w 866"/>
              <a:gd name="T49" fmla="*/ 807 h 840"/>
              <a:gd name="T50" fmla="*/ 661 w 866"/>
              <a:gd name="T51" fmla="*/ 777 h 840"/>
              <a:gd name="T52" fmla="*/ 715 w 866"/>
              <a:gd name="T53" fmla="*/ 738 h 840"/>
              <a:gd name="T54" fmla="*/ 762 w 866"/>
              <a:gd name="T55" fmla="*/ 693 h 840"/>
              <a:gd name="T56" fmla="*/ 801 w 866"/>
              <a:gd name="T57" fmla="*/ 641 h 840"/>
              <a:gd name="T58" fmla="*/ 832 w 866"/>
              <a:gd name="T59" fmla="*/ 583 h 840"/>
              <a:gd name="T60" fmla="*/ 853 w 866"/>
              <a:gd name="T61" fmla="*/ 521 h 840"/>
              <a:gd name="T62" fmla="*/ 864 w 866"/>
              <a:gd name="T63" fmla="*/ 454 h 840"/>
              <a:gd name="T64" fmla="*/ 866 w 866"/>
              <a:gd name="T65" fmla="*/ 420 h 840"/>
              <a:gd name="T66" fmla="*/ 864 w 866"/>
              <a:gd name="T67" fmla="*/ 385 h 840"/>
              <a:gd name="T68" fmla="*/ 853 w 866"/>
              <a:gd name="T69" fmla="*/ 318 h 840"/>
              <a:gd name="T70" fmla="*/ 832 w 866"/>
              <a:gd name="T71" fmla="*/ 256 h 840"/>
              <a:gd name="T72" fmla="*/ 801 w 866"/>
              <a:gd name="T73" fmla="*/ 198 h 840"/>
              <a:gd name="T74" fmla="*/ 762 w 866"/>
              <a:gd name="T75" fmla="*/ 146 h 840"/>
              <a:gd name="T76" fmla="*/ 715 w 866"/>
              <a:gd name="T77" fmla="*/ 101 h 840"/>
              <a:gd name="T78" fmla="*/ 661 w 866"/>
              <a:gd name="T79" fmla="*/ 62 h 840"/>
              <a:gd name="T80" fmla="*/ 602 w 866"/>
              <a:gd name="T81" fmla="*/ 33 h 840"/>
              <a:gd name="T82" fmla="*/ 537 w 866"/>
              <a:gd name="T83" fmla="*/ 12 h 840"/>
              <a:gd name="T84" fmla="*/ 469 w 866"/>
              <a:gd name="T85" fmla="*/ 1 h 840"/>
              <a:gd name="T86" fmla="*/ 434 w 866"/>
              <a:gd name="T87" fmla="*/ 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66" h="840">
                <a:moveTo>
                  <a:pt x="434" y="0"/>
                </a:moveTo>
                <a:lnTo>
                  <a:pt x="363" y="5"/>
                </a:lnTo>
                <a:lnTo>
                  <a:pt x="296" y="21"/>
                </a:lnTo>
                <a:lnTo>
                  <a:pt x="234" y="46"/>
                </a:lnTo>
                <a:lnTo>
                  <a:pt x="177" y="80"/>
                </a:lnTo>
                <a:lnTo>
                  <a:pt x="127" y="122"/>
                </a:lnTo>
                <a:lnTo>
                  <a:pt x="84" y="171"/>
                </a:lnTo>
                <a:lnTo>
                  <a:pt x="49" y="226"/>
                </a:lnTo>
                <a:lnTo>
                  <a:pt x="22" y="287"/>
                </a:lnTo>
                <a:lnTo>
                  <a:pt x="6" y="351"/>
                </a:lnTo>
                <a:lnTo>
                  <a:pt x="0" y="420"/>
                </a:lnTo>
                <a:lnTo>
                  <a:pt x="2" y="454"/>
                </a:lnTo>
                <a:lnTo>
                  <a:pt x="13" y="521"/>
                </a:lnTo>
                <a:lnTo>
                  <a:pt x="34" y="583"/>
                </a:lnTo>
                <a:lnTo>
                  <a:pt x="65" y="641"/>
                </a:lnTo>
                <a:lnTo>
                  <a:pt x="104" y="693"/>
                </a:lnTo>
                <a:lnTo>
                  <a:pt x="151" y="738"/>
                </a:lnTo>
                <a:lnTo>
                  <a:pt x="205" y="777"/>
                </a:lnTo>
                <a:lnTo>
                  <a:pt x="265" y="807"/>
                </a:lnTo>
                <a:lnTo>
                  <a:pt x="329" y="827"/>
                </a:lnTo>
                <a:lnTo>
                  <a:pt x="398" y="838"/>
                </a:lnTo>
                <a:lnTo>
                  <a:pt x="434" y="840"/>
                </a:lnTo>
                <a:lnTo>
                  <a:pt x="469" y="838"/>
                </a:lnTo>
                <a:lnTo>
                  <a:pt x="537" y="827"/>
                </a:lnTo>
                <a:lnTo>
                  <a:pt x="602" y="807"/>
                </a:lnTo>
                <a:lnTo>
                  <a:pt x="661" y="777"/>
                </a:lnTo>
                <a:lnTo>
                  <a:pt x="715" y="738"/>
                </a:lnTo>
                <a:lnTo>
                  <a:pt x="762" y="693"/>
                </a:lnTo>
                <a:lnTo>
                  <a:pt x="801" y="641"/>
                </a:lnTo>
                <a:lnTo>
                  <a:pt x="832" y="583"/>
                </a:lnTo>
                <a:lnTo>
                  <a:pt x="853" y="521"/>
                </a:lnTo>
                <a:lnTo>
                  <a:pt x="864" y="454"/>
                </a:lnTo>
                <a:lnTo>
                  <a:pt x="866" y="420"/>
                </a:lnTo>
                <a:lnTo>
                  <a:pt x="864" y="385"/>
                </a:lnTo>
                <a:lnTo>
                  <a:pt x="853" y="318"/>
                </a:lnTo>
                <a:lnTo>
                  <a:pt x="832" y="256"/>
                </a:lnTo>
                <a:lnTo>
                  <a:pt x="801" y="198"/>
                </a:lnTo>
                <a:lnTo>
                  <a:pt x="762" y="146"/>
                </a:lnTo>
                <a:lnTo>
                  <a:pt x="715" y="101"/>
                </a:lnTo>
                <a:lnTo>
                  <a:pt x="661" y="62"/>
                </a:lnTo>
                <a:lnTo>
                  <a:pt x="602" y="33"/>
                </a:lnTo>
                <a:lnTo>
                  <a:pt x="537" y="12"/>
                </a:lnTo>
                <a:lnTo>
                  <a:pt x="469" y="1"/>
                </a:lnTo>
                <a:lnTo>
                  <a:pt x="434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6" name="Freeform 20"/>
          <p:cNvSpPr>
            <a:spLocks/>
          </p:cNvSpPr>
          <p:nvPr/>
        </p:nvSpPr>
        <p:spPr bwMode="auto">
          <a:xfrm>
            <a:off x="1179513" y="2725738"/>
            <a:ext cx="457200" cy="458787"/>
          </a:xfrm>
          <a:custGeom>
            <a:avLst/>
            <a:gdLst>
              <a:gd name="T0" fmla="*/ 0 w 720"/>
              <a:gd name="T1" fmla="*/ 723 h 723"/>
              <a:gd name="T2" fmla="*/ 720 w 720"/>
              <a:gd name="T3" fmla="*/ 0 h 72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0" h="723">
                <a:moveTo>
                  <a:pt x="0" y="723"/>
                </a:moveTo>
                <a:lnTo>
                  <a:pt x="720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7" name="Freeform 21"/>
          <p:cNvSpPr>
            <a:spLocks/>
          </p:cNvSpPr>
          <p:nvPr/>
        </p:nvSpPr>
        <p:spPr bwMode="auto">
          <a:xfrm>
            <a:off x="2024063" y="2725738"/>
            <a:ext cx="504825" cy="536575"/>
          </a:xfrm>
          <a:custGeom>
            <a:avLst/>
            <a:gdLst>
              <a:gd name="T0" fmla="*/ 0 w 795"/>
              <a:gd name="T1" fmla="*/ 0 h 845"/>
              <a:gd name="T2" fmla="*/ 795 w 795"/>
              <a:gd name="T3" fmla="*/ 845 h 8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95" h="845">
                <a:moveTo>
                  <a:pt x="0" y="0"/>
                </a:moveTo>
                <a:lnTo>
                  <a:pt x="795" y="845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8" name="Freeform 22"/>
          <p:cNvSpPr>
            <a:spLocks/>
          </p:cNvSpPr>
          <p:nvPr/>
        </p:nvSpPr>
        <p:spPr bwMode="auto">
          <a:xfrm>
            <a:off x="825500" y="3640138"/>
            <a:ext cx="160338" cy="382587"/>
          </a:xfrm>
          <a:custGeom>
            <a:avLst/>
            <a:gdLst>
              <a:gd name="T0" fmla="*/ 252 w 252"/>
              <a:gd name="T1" fmla="*/ 0 h 603"/>
              <a:gd name="T2" fmla="*/ 0 w 252"/>
              <a:gd name="T3" fmla="*/ 603 h 60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2" h="603">
                <a:moveTo>
                  <a:pt x="252" y="0"/>
                </a:moveTo>
                <a:lnTo>
                  <a:pt x="0" y="603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9" name="Freeform 23"/>
          <p:cNvSpPr>
            <a:spLocks/>
          </p:cNvSpPr>
          <p:nvPr/>
        </p:nvSpPr>
        <p:spPr bwMode="auto">
          <a:xfrm>
            <a:off x="1373188" y="3640138"/>
            <a:ext cx="160337" cy="382587"/>
          </a:xfrm>
          <a:custGeom>
            <a:avLst/>
            <a:gdLst>
              <a:gd name="T0" fmla="*/ 0 w 252"/>
              <a:gd name="T1" fmla="*/ 0 h 603"/>
              <a:gd name="T2" fmla="*/ 252 w 252"/>
              <a:gd name="T3" fmla="*/ 603 h 60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2" h="603">
                <a:moveTo>
                  <a:pt x="0" y="0"/>
                </a:moveTo>
                <a:lnTo>
                  <a:pt x="252" y="603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40" name="Freeform 24"/>
          <p:cNvSpPr>
            <a:spLocks/>
          </p:cNvSpPr>
          <p:nvPr/>
        </p:nvSpPr>
        <p:spPr bwMode="auto">
          <a:xfrm>
            <a:off x="1830388" y="1811338"/>
            <a:ext cx="2144712" cy="458787"/>
          </a:xfrm>
          <a:custGeom>
            <a:avLst/>
            <a:gdLst>
              <a:gd name="T0" fmla="*/ 3377 w 3377"/>
              <a:gd name="T1" fmla="*/ 0 h 723"/>
              <a:gd name="T2" fmla="*/ 0 w 3377"/>
              <a:gd name="T3" fmla="*/ 723 h 72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77" h="723">
                <a:moveTo>
                  <a:pt x="3377" y="0"/>
                </a:moveTo>
                <a:lnTo>
                  <a:pt x="0" y="723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41" name="Freeform 25"/>
          <p:cNvSpPr>
            <a:spLocks/>
          </p:cNvSpPr>
          <p:nvPr/>
        </p:nvSpPr>
        <p:spPr bwMode="auto">
          <a:xfrm>
            <a:off x="6230938" y="2270125"/>
            <a:ext cx="547687" cy="533400"/>
          </a:xfrm>
          <a:custGeom>
            <a:avLst/>
            <a:gdLst>
              <a:gd name="T0" fmla="*/ 431 w 862"/>
              <a:gd name="T1" fmla="*/ 0 h 840"/>
              <a:gd name="T2" fmla="*/ 361 w 862"/>
              <a:gd name="T3" fmla="*/ 5 h 840"/>
              <a:gd name="T4" fmla="*/ 295 w 862"/>
              <a:gd name="T5" fmla="*/ 21 h 840"/>
              <a:gd name="T6" fmla="*/ 233 w 862"/>
              <a:gd name="T7" fmla="*/ 46 h 840"/>
              <a:gd name="T8" fmla="*/ 177 w 862"/>
              <a:gd name="T9" fmla="*/ 80 h 840"/>
              <a:gd name="T10" fmla="*/ 127 w 862"/>
              <a:gd name="T11" fmla="*/ 122 h 840"/>
              <a:gd name="T12" fmla="*/ 84 w 862"/>
              <a:gd name="T13" fmla="*/ 171 h 840"/>
              <a:gd name="T14" fmla="*/ 48 w 862"/>
              <a:gd name="T15" fmla="*/ 226 h 840"/>
              <a:gd name="T16" fmla="*/ 22 w 862"/>
              <a:gd name="T17" fmla="*/ 287 h 840"/>
              <a:gd name="T18" fmla="*/ 6 w 862"/>
              <a:gd name="T19" fmla="*/ 351 h 840"/>
              <a:gd name="T20" fmla="*/ 0 w 862"/>
              <a:gd name="T21" fmla="*/ 420 h 840"/>
              <a:gd name="T22" fmla="*/ 2 w 862"/>
              <a:gd name="T23" fmla="*/ 454 h 840"/>
              <a:gd name="T24" fmla="*/ 13 w 862"/>
              <a:gd name="T25" fmla="*/ 521 h 840"/>
              <a:gd name="T26" fmla="*/ 34 w 862"/>
              <a:gd name="T27" fmla="*/ 583 h 840"/>
              <a:gd name="T28" fmla="*/ 65 w 862"/>
              <a:gd name="T29" fmla="*/ 641 h 840"/>
              <a:gd name="T30" fmla="*/ 104 w 862"/>
              <a:gd name="T31" fmla="*/ 693 h 840"/>
              <a:gd name="T32" fmla="*/ 151 w 862"/>
              <a:gd name="T33" fmla="*/ 738 h 840"/>
              <a:gd name="T34" fmla="*/ 204 w 862"/>
              <a:gd name="T35" fmla="*/ 777 h 840"/>
              <a:gd name="T36" fmla="*/ 264 w 862"/>
              <a:gd name="T37" fmla="*/ 807 h 840"/>
              <a:gd name="T38" fmla="*/ 328 w 862"/>
              <a:gd name="T39" fmla="*/ 827 h 840"/>
              <a:gd name="T40" fmla="*/ 396 w 862"/>
              <a:gd name="T41" fmla="*/ 838 h 840"/>
              <a:gd name="T42" fmla="*/ 431 w 862"/>
              <a:gd name="T43" fmla="*/ 840 h 840"/>
              <a:gd name="T44" fmla="*/ 467 w 862"/>
              <a:gd name="T45" fmla="*/ 838 h 840"/>
              <a:gd name="T46" fmla="*/ 535 w 862"/>
              <a:gd name="T47" fmla="*/ 827 h 840"/>
              <a:gd name="T48" fmla="*/ 599 w 862"/>
              <a:gd name="T49" fmla="*/ 807 h 840"/>
              <a:gd name="T50" fmla="*/ 658 w 862"/>
              <a:gd name="T51" fmla="*/ 777 h 840"/>
              <a:gd name="T52" fmla="*/ 712 w 862"/>
              <a:gd name="T53" fmla="*/ 738 h 840"/>
              <a:gd name="T54" fmla="*/ 758 w 862"/>
              <a:gd name="T55" fmla="*/ 693 h 840"/>
              <a:gd name="T56" fmla="*/ 798 w 862"/>
              <a:gd name="T57" fmla="*/ 641 h 840"/>
              <a:gd name="T58" fmla="*/ 828 w 862"/>
              <a:gd name="T59" fmla="*/ 583 h 840"/>
              <a:gd name="T60" fmla="*/ 849 w 862"/>
              <a:gd name="T61" fmla="*/ 521 h 840"/>
              <a:gd name="T62" fmla="*/ 860 w 862"/>
              <a:gd name="T63" fmla="*/ 454 h 840"/>
              <a:gd name="T64" fmla="*/ 862 w 862"/>
              <a:gd name="T65" fmla="*/ 420 h 840"/>
              <a:gd name="T66" fmla="*/ 860 w 862"/>
              <a:gd name="T67" fmla="*/ 385 h 840"/>
              <a:gd name="T68" fmla="*/ 849 w 862"/>
              <a:gd name="T69" fmla="*/ 318 h 840"/>
              <a:gd name="T70" fmla="*/ 828 w 862"/>
              <a:gd name="T71" fmla="*/ 256 h 840"/>
              <a:gd name="T72" fmla="*/ 798 w 862"/>
              <a:gd name="T73" fmla="*/ 198 h 840"/>
              <a:gd name="T74" fmla="*/ 758 w 862"/>
              <a:gd name="T75" fmla="*/ 146 h 840"/>
              <a:gd name="T76" fmla="*/ 712 w 862"/>
              <a:gd name="T77" fmla="*/ 101 h 840"/>
              <a:gd name="T78" fmla="*/ 658 w 862"/>
              <a:gd name="T79" fmla="*/ 62 h 840"/>
              <a:gd name="T80" fmla="*/ 599 w 862"/>
              <a:gd name="T81" fmla="*/ 33 h 840"/>
              <a:gd name="T82" fmla="*/ 535 w 862"/>
              <a:gd name="T83" fmla="*/ 12 h 840"/>
              <a:gd name="T84" fmla="*/ 467 w 862"/>
              <a:gd name="T85" fmla="*/ 1 h 840"/>
              <a:gd name="T86" fmla="*/ 431 w 862"/>
              <a:gd name="T87" fmla="*/ 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62" h="840">
                <a:moveTo>
                  <a:pt x="431" y="0"/>
                </a:moveTo>
                <a:lnTo>
                  <a:pt x="361" y="5"/>
                </a:lnTo>
                <a:lnTo>
                  <a:pt x="295" y="21"/>
                </a:lnTo>
                <a:lnTo>
                  <a:pt x="233" y="46"/>
                </a:lnTo>
                <a:lnTo>
                  <a:pt x="177" y="80"/>
                </a:lnTo>
                <a:lnTo>
                  <a:pt x="127" y="122"/>
                </a:lnTo>
                <a:lnTo>
                  <a:pt x="84" y="171"/>
                </a:lnTo>
                <a:lnTo>
                  <a:pt x="48" y="226"/>
                </a:lnTo>
                <a:lnTo>
                  <a:pt x="22" y="287"/>
                </a:lnTo>
                <a:lnTo>
                  <a:pt x="6" y="351"/>
                </a:lnTo>
                <a:lnTo>
                  <a:pt x="0" y="420"/>
                </a:lnTo>
                <a:lnTo>
                  <a:pt x="2" y="454"/>
                </a:lnTo>
                <a:lnTo>
                  <a:pt x="13" y="521"/>
                </a:lnTo>
                <a:lnTo>
                  <a:pt x="34" y="583"/>
                </a:lnTo>
                <a:lnTo>
                  <a:pt x="65" y="641"/>
                </a:lnTo>
                <a:lnTo>
                  <a:pt x="104" y="693"/>
                </a:lnTo>
                <a:lnTo>
                  <a:pt x="151" y="738"/>
                </a:lnTo>
                <a:lnTo>
                  <a:pt x="204" y="777"/>
                </a:lnTo>
                <a:lnTo>
                  <a:pt x="264" y="807"/>
                </a:lnTo>
                <a:lnTo>
                  <a:pt x="328" y="827"/>
                </a:lnTo>
                <a:lnTo>
                  <a:pt x="396" y="838"/>
                </a:lnTo>
                <a:lnTo>
                  <a:pt x="431" y="840"/>
                </a:lnTo>
                <a:lnTo>
                  <a:pt x="467" y="838"/>
                </a:lnTo>
                <a:lnTo>
                  <a:pt x="535" y="827"/>
                </a:lnTo>
                <a:lnTo>
                  <a:pt x="599" y="807"/>
                </a:lnTo>
                <a:lnTo>
                  <a:pt x="658" y="777"/>
                </a:lnTo>
                <a:lnTo>
                  <a:pt x="712" y="738"/>
                </a:lnTo>
                <a:lnTo>
                  <a:pt x="758" y="693"/>
                </a:lnTo>
                <a:lnTo>
                  <a:pt x="798" y="641"/>
                </a:lnTo>
                <a:lnTo>
                  <a:pt x="828" y="583"/>
                </a:lnTo>
                <a:lnTo>
                  <a:pt x="849" y="521"/>
                </a:lnTo>
                <a:lnTo>
                  <a:pt x="860" y="454"/>
                </a:lnTo>
                <a:lnTo>
                  <a:pt x="862" y="420"/>
                </a:lnTo>
                <a:lnTo>
                  <a:pt x="860" y="385"/>
                </a:lnTo>
                <a:lnTo>
                  <a:pt x="849" y="318"/>
                </a:lnTo>
                <a:lnTo>
                  <a:pt x="828" y="256"/>
                </a:lnTo>
                <a:lnTo>
                  <a:pt x="798" y="198"/>
                </a:lnTo>
                <a:lnTo>
                  <a:pt x="758" y="146"/>
                </a:lnTo>
                <a:lnTo>
                  <a:pt x="712" y="101"/>
                </a:lnTo>
                <a:lnTo>
                  <a:pt x="658" y="62"/>
                </a:lnTo>
                <a:lnTo>
                  <a:pt x="599" y="33"/>
                </a:lnTo>
                <a:lnTo>
                  <a:pt x="535" y="12"/>
                </a:lnTo>
                <a:lnTo>
                  <a:pt x="467" y="1"/>
                </a:lnTo>
                <a:lnTo>
                  <a:pt x="431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42" name="Freeform 26"/>
          <p:cNvSpPr>
            <a:spLocks/>
          </p:cNvSpPr>
          <p:nvPr/>
        </p:nvSpPr>
        <p:spPr bwMode="auto">
          <a:xfrm>
            <a:off x="5892800" y="2725738"/>
            <a:ext cx="419100" cy="458787"/>
          </a:xfrm>
          <a:custGeom>
            <a:avLst/>
            <a:gdLst>
              <a:gd name="T0" fmla="*/ 660 w 660"/>
              <a:gd name="T1" fmla="*/ 0 h 723"/>
              <a:gd name="T2" fmla="*/ 0 w 660"/>
              <a:gd name="T3" fmla="*/ 723 h 72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60" h="723">
                <a:moveTo>
                  <a:pt x="660" y="0"/>
                </a:moveTo>
                <a:lnTo>
                  <a:pt x="0" y="723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43" name="Freeform 27"/>
          <p:cNvSpPr>
            <a:spLocks/>
          </p:cNvSpPr>
          <p:nvPr/>
        </p:nvSpPr>
        <p:spPr bwMode="auto">
          <a:xfrm>
            <a:off x="6989763" y="3184525"/>
            <a:ext cx="549275" cy="533400"/>
          </a:xfrm>
          <a:custGeom>
            <a:avLst/>
            <a:gdLst>
              <a:gd name="T0" fmla="*/ 432 w 864"/>
              <a:gd name="T1" fmla="*/ 0 h 840"/>
              <a:gd name="T2" fmla="*/ 361 w 864"/>
              <a:gd name="T3" fmla="*/ 5 h 840"/>
              <a:gd name="T4" fmla="*/ 295 w 864"/>
              <a:gd name="T5" fmla="*/ 21 h 840"/>
              <a:gd name="T6" fmla="*/ 233 w 864"/>
              <a:gd name="T7" fmla="*/ 46 h 840"/>
              <a:gd name="T8" fmla="*/ 176 w 864"/>
              <a:gd name="T9" fmla="*/ 80 h 840"/>
              <a:gd name="T10" fmla="*/ 126 w 864"/>
              <a:gd name="T11" fmla="*/ 122 h 840"/>
              <a:gd name="T12" fmla="*/ 83 w 864"/>
              <a:gd name="T13" fmla="*/ 171 h 840"/>
              <a:gd name="T14" fmla="*/ 48 w 864"/>
              <a:gd name="T15" fmla="*/ 226 h 840"/>
              <a:gd name="T16" fmla="*/ 22 w 864"/>
              <a:gd name="T17" fmla="*/ 287 h 840"/>
              <a:gd name="T18" fmla="*/ 5 w 864"/>
              <a:gd name="T19" fmla="*/ 351 h 840"/>
              <a:gd name="T20" fmla="*/ 0 w 864"/>
              <a:gd name="T21" fmla="*/ 420 h 840"/>
              <a:gd name="T22" fmla="*/ 1 w 864"/>
              <a:gd name="T23" fmla="*/ 454 h 840"/>
              <a:gd name="T24" fmla="*/ 12 w 864"/>
              <a:gd name="T25" fmla="*/ 521 h 840"/>
              <a:gd name="T26" fmla="*/ 33 w 864"/>
              <a:gd name="T27" fmla="*/ 583 h 840"/>
              <a:gd name="T28" fmla="*/ 64 w 864"/>
              <a:gd name="T29" fmla="*/ 641 h 840"/>
              <a:gd name="T30" fmla="*/ 103 w 864"/>
              <a:gd name="T31" fmla="*/ 693 h 840"/>
              <a:gd name="T32" fmla="*/ 150 w 864"/>
              <a:gd name="T33" fmla="*/ 738 h 840"/>
              <a:gd name="T34" fmla="*/ 204 w 864"/>
              <a:gd name="T35" fmla="*/ 777 h 840"/>
              <a:gd name="T36" fmla="*/ 263 w 864"/>
              <a:gd name="T37" fmla="*/ 807 h 840"/>
              <a:gd name="T38" fmla="*/ 328 w 864"/>
              <a:gd name="T39" fmla="*/ 827 h 840"/>
              <a:gd name="T40" fmla="*/ 396 w 864"/>
              <a:gd name="T41" fmla="*/ 838 h 840"/>
              <a:gd name="T42" fmla="*/ 432 w 864"/>
              <a:gd name="T43" fmla="*/ 840 h 840"/>
              <a:gd name="T44" fmla="*/ 467 w 864"/>
              <a:gd name="T45" fmla="*/ 838 h 840"/>
              <a:gd name="T46" fmla="*/ 535 w 864"/>
              <a:gd name="T47" fmla="*/ 827 h 840"/>
              <a:gd name="T48" fmla="*/ 600 w 864"/>
              <a:gd name="T49" fmla="*/ 807 h 840"/>
              <a:gd name="T50" fmla="*/ 659 w 864"/>
              <a:gd name="T51" fmla="*/ 777 h 840"/>
              <a:gd name="T52" fmla="*/ 713 w 864"/>
              <a:gd name="T53" fmla="*/ 738 h 840"/>
              <a:gd name="T54" fmla="*/ 760 w 864"/>
              <a:gd name="T55" fmla="*/ 693 h 840"/>
              <a:gd name="T56" fmla="*/ 799 w 864"/>
              <a:gd name="T57" fmla="*/ 641 h 840"/>
              <a:gd name="T58" fmla="*/ 830 w 864"/>
              <a:gd name="T59" fmla="*/ 583 h 840"/>
              <a:gd name="T60" fmla="*/ 851 w 864"/>
              <a:gd name="T61" fmla="*/ 521 h 840"/>
              <a:gd name="T62" fmla="*/ 862 w 864"/>
              <a:gd name="T63" fmla="*/ 454 h 840"/>
              <a:gd name="T64" fmla="*/ 864 w 864"/>
              <a:gd name="T65" fmla="*/ 420 h 840"/>
              <a:gd name="T66" fmla="*/ 862 w 864"/>
              <a:gd name="T67" fmla="*/ 385 h 840"/>
              <a:gd name="T68" fmla="*/ 851 w 864"/>
              <a:gd name="T69" fmla="*/ 318 h 840"/>
              <a:gd name="T70" fmla="*/ 830 w 864"/>
              <a:gd name="T71" fmla="*/ 256 h 840"/>
              <a:gd name="T72" fmla="*/ 799 w 864"/>
              <a:gd name="T73" fmla="*/ 198 h 840"/>
              <a:gd name="T74" fmla="*/ 760 w 864"/>
              <a:gd name="T75" fmla="*/ 146 h 840"/>
              <a:gd name="T76" fmla="*/ 713 w 864"/>
              <a:gd name="T77" fmla="*/ 101 h 840"/>
              <a:gd name="T78" fmla="*/ 659 w 864"/>
              <a:gd name="T79" fmla="*/ 62 h 840"/>
              <a:gd name="T80" fmla="*/ 600 w 864"/>
              <a:gd name="T81" fmla="*/ 33 h 840"/>
              <a:gd name="T82" fmla="*/ 535 w 864"/>
              <a:gd name="T83" fmla="*/ 12 h 840"/>
              <a:gd name="T84" fmla="*/ 467 w 864"/>
              <a:gd name="T85" fmla="*/ 1 h 840"/>
              <a:gd name="T86" fmla="*/ 432 w 864"/>
              <a:gd name="T87" fmla="*/ 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64" h="840">
                <a:moveTo>
                  <a:pt x="432" y="0"/>
                </a:moveTo>
                <a:lnTo>
                  <a:pt x="361" y="5"/>
                </a:lnTo>
                <a:lnTo>
                  <a:pt x="295" y="21"/>
                </a:lnTo>
                <a:lnTo>
                  <a:pt x="233" y="46"/>
                </a:lnTo>
                <a:lnTo>
                  <a:pt x="176" y="80"/>
                </a:lnTo>
                <a:lnTo>
                  <a:pt x="126" y="122"/>
                </a:lnTo>
                <a:lnTo>
                  <a:pt x="83" y="171"/>
                </a:lnTo>
                <a:lnTo>
                  <a:pt x="48" y="226"/>
                </a:lnTo>
                <a:lnTo>
                  <a:pt x="22" y="287"/>
                </a:lnTo>
                <a:lnTo>
                  <a:pt x="5" y="351"/>
                </a:lnTo>
                <a:lnTo>
                  <a:pt x="0" y="420"/>
                </a:lnTo>
                <a:lnTo>
                  <a:pt x="1" y="454"/>
                </a:lnTo>
                <a:lnTo>
                  <a:pt x="12" y="521"/>
                </a:lnTo>
                <a:lnTo>
                  <a:pt x="33" y="583"/>
                </a:lnTo>
                <a:lnTo>
                  <a:pt x="64" y="641"/>
                </a:lnTo>
                <a:lnTo>
                  <a:pt x="103" y="693"/>
                </a:lnTo>
                <a:lnTo>
                  <a:pt x="150" y="738"/>
                </a:lnTo>
                <a:lnTo>
                  <a:pt x="204" y="777"/>
                </a:lnTo>
                <a:lnTo>
                  <a:pt x="263" y="807"/>
                </a:lnTo>
                <a:lnTo>
                  <a:pt x="328" y="827"/>
                </a:lnTo>
                <a:lnTo>
                  <a:pt x="396" y="838"/>
                </a:lnTo>
                <a:lnTo>
                  <a:pt x="432" y="840"/>
                </a:lnTo>
                <a:lnTo>
                  <a:pt x="467" y="838"/>
                </a:lnTo>
                <a:lnTo>
                  <a:pt x="535" y="827"/>
                </a:lnTo>
                <a:lnTo>
                  <a:pt x="600" y="807"/>
                </a:lnTo>
                <a:lnTo>
                  <a:pt x="659" y="777"/>
                </a:lnTo>
                <a:lnTo>
                  <a:pt x="713" y="738"/>
                </a:lnTo>
                <a:lnTo>
                  <a:pt x="760" y="693"/>
                </a:lnTo>
                <a:lnTo>
                  <a:pt x="799" y="641"/>
                </a:lnTo>
                <a:lnTo>
                  <a:pt x="830" y="583"/>
                </a:lnTo>
                <a:lnTo>
                  <a:pt x="851" y="521"/>
                </a:lnTo>
                <a:lnTo>
                  <a:pt x="862" y="454"/>
                </a:lnTo>
                <a:lnTo>
                  <a:pt x="864" y="420"/>
                </a:lnTo>
                <a:lnTo>
                  <a:pt x="862" y="385"/>
                </a:lnTo>
                <a:lnTo>
                  <a:pt x="851" y="318"/>
                </a:lnTo>
                <a:lnTo>
                  <a:pt x="830" y="256"/>
                </a:lnTo>
                <a:lnTo>
                  <a:pt x="799" y="198"/>
                </a:lnTo>
                <a:lnTo>
                  <a:pt x="760" y="146"/>
                </a:lnTo>
                <a:lnTo>
                  <a:pt x="713" y="101"/>
                </a:lnTo>
                <a:lnTo>
                  <a:pt x="659" y="62"/>
                </a:lnTo>
                <a:lnTo>
                  <a:pt x="600" y="33"/>
                </a:lnTo>
                <a:lnTo>
                  <a:pt x="535" y="12"/>
                </a:lnTo>
                <a:lnTo>
                  <a:pt x="467" y="1"/>
                </a:lnTo>
                <a:lnTo>
                  <a:pt x="432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44" name="Freeform 28"/>
          <p:cNvSpPr>
            <a:spLocks/>
          </p:cNvSpPr>
          <p:nvPr/>
        </p:nvSpPr>
        <p:spPr bwMode="auto">
          <a:xfrm>
            <a:off x="6697663" y="2725738"/>
            <a:ext cx="566737" cy="458787"/>
          </a:xfrm>
          <a:custGeom>
            <a:avLst/>
            <a:gdLst>
              <a:gd name="T0" fmla="*/ 0 w 893"/>
              <a:gd name="T1" fmla="*/ 0 h 723"/>
              <a:gd name="T2" fmla="*/ 893 w 893"/>
              <a:gd name="T3" fmla="*/ 723 h 72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93" h="723">
                <a:moveTo>
                  <a:pt x="0" y="0"/>
                </a:moveTo>
                <a:lnTo>
                  <a:pt x="893" y="723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45" name="Freeform 29"/>
          <p:cNvSpPr>
            <a:spLocks/>
          </p:cNvSpPr>
          <p:nvPr/>
        </p:nvSpPr>
        <p:spPr bwMode="auto">
          <a:xfrm>
            <a:off x="6921500" y="3640138"/>
            <a:ext cx="149225" cy="382587"/>
          </a:xfrm>
          <a:custGeom>
            <a:avLst/>
            <a:gdLst>
              <a:gd name="T0" fmla="*/ 235 w 235"/>
              <a:gd name="T1" fmla="*/ 0 h 603"/>
              <a:gd name="T2" fmla="*/ 0 w 235"/>
              <a:gd name="T3" fmla="*/ 603 h 60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5" h="603">
                <a:moveTo>
                  <a:pt x="235" y="0"/>
                </a:moveTo>
                <a:lnTo>
                  <a:pt x="0" y="603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46" name="Freeform 30"/>
          <p:cNvSpPr>
            <a:spLocks/>
          </p:cNvSpPr>
          <p:nvPr/>
        </p:nvSpPr>
        <p:spPr bwMode="auto">
          <a:xfrm>
            <a:off x="7458075" y="3640138"/>
            <a:ext cx="149225" cy="382587"/>
          </a:xfrm>
          <a:custGeom>
            <a:avLst/>
            <a:gdLst>
              <a:gd name="T0" fmla="*/ 0 w 236"/>
              <a:gd name="T1" fmla="*/ 0 h 603"/>
              <a:gd name="T2" fmla="*/ 236 w 236"/>
              <a:gd name="T3" fmla="*/ 603 h 60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6" h="603">
                <a:moveTo>
                  <a:pt x="0" y="0"/>
                </a:moveTo>
                <a:lnTo>
                  <a:pt x="236" y="603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47" name="Freeform 31"/>
          <p:cNvSpPr>
            <a:spLocks/>
          </p:cNvSpPr>
          <p:nvPr/>
        </p:nvSpPr>
        <p:spPr bwMode="auto">
          <a:xfrm>
            <a:off x="4360863" y="1811338"/>
            <a:ext cx="2144712" cy="458787"/>
          </a:xfrm>
          <a:custGeom>
            <a:avLst/>
            <a:gdLst>
              <a:gd name="T0" fmla="*/ 0 w 3377"/>
              <a:gd name="T1" fmla="*/ 0 h 723"/>
              <a:gd name="T2" fmla="*/ 3377 w 3377"/>
              <a:gd name="T3" fmla="*/ 723 h 72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77" h="723">
                <a:moveTo>
                  <a:pt x="0" y="0"/>
                </a:moveTo>
                <a:lnTo>
                  <a:pt x="3377" y="723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48" name="Freeform 32"/>
          <p:cNvSpPr>
            <a:spLocks/>
          </p:cNvSpPr>
          <p:nvPr/>
        </p:nvSpPr>
        <p:spPr bwMode="auto">
          <a:xfrm>
            <a:off x="2447925" y="3184525"/>
            <a:ext cx="547688" cy="533400"/>
          </a:xfrm>
          <a:custGeom>
            <a:avLst/>
            <a:gdLst>
              <a:gd name="T0" fmla="*/ 432 w 863"/>
              <a:gd name="T1" fmla="*/ 0 h 840"/>
              <a:gd name="T2" fmla="*/ 362 w 863"/>
              <a:gd name="T3" fmla="*/ 5 h 840"/>
              <a:gd name="T4" fmla="*/ 296 w 863"/>
              <a:gd name="T5" fmla="*/ 21 h 840"/>
              <a:gd name="T6" fmla="*/ 234 w 863"/>
              <a:gd name="T7" fmla="*/ 46 h 840"/>
              <a:gd name="T8" fmla="*/ 177 w 863"/>
              <a:gd name="T9" fmla="*/ 80 h 840"/>
              <a:gd name="T10" fmla="*/ 127 w 863"/>
              <a:gd name="T11" fmla="*/ 122 h 840"/>
              <a:gd name="T12" fmla="*/ 84 w 863"/>
              <a:gd name="T13" fmla="*/ 171 h 840"/>
              <a:gd name="T14" fmla="*/ 48 w 863"/>
              <a:gd name="T15" fmla="*/ 226 h 840"/>
              <a:gd name="T16" fmla="*/ 22 w 863"/>
              <a:gd name="T17" fmla="*/ 287 h 840"/>
              <a:gd name="T18" fmla="*/ 6 w 863"/>
              <a:gd name="T19" fmla="*/ 351 h 840"/>
              <a:gd name="T20" fmla="*/ 0 w 863"/>
              <a:gd name="T21" fmla="*/ 420 h 840"/>
              <a:gd name="T22" fmla="*/ 2 w 863"/>
              <a:gd name="T23" fmla="*/ 454 h 840"/>
              <a:gd name="T24" fmla="*/ 13 w 863"/>
              <a:gd name="T25" fmla="*/ 521 h 840"/>
              <a:gd name="T26" fmla="*/ 34 w 863"/>
              <a:gd name="T27" fmla="*/ 583 h 840"/>
              <a:gd name="T28" fmla="*/ 65 w 863"/>
              <a:gd name="T29" fmla="*/ 641 h 840"/>
              <a:gd name="T30" fmla="*/ 104 w 863"/>
              <a:gd name="T31" fmla="*/ 693 h 840"/>
              <a:gd name="T32" fmla="*/ 151 w 863"/>
              <a:gd name="T33" fmla="*/ 738 h 840"/>
              <a:gd name="T34" fmla="*/ 205 w 863"/>
              <a:gd name="T35" fmla="*/ 777 h 840"/>
              <a:gd name="T36" fmla="*/ 264 w 863"/>
              <a:gd name="T37" fmla="*/ 807 h 840"/>
              <a:gd name="T38" fmla="*/ 328 w 863"/>
              <a:gd name="T39" fmla="*/ 827 h 840"/>
              <a:gd name="T40" fmla="*/ 397 w 863"/>
              <a:gd name="T41" fmla="*/ 838 h 840"/>
              <a:gd name="T42" fmla="*/ 432 w 863"/>
              <a:gd name="T43" fmla="*/ 840 h 840"/>
              <a:gd name="T44" fmla="*/ 468 w 863"/>
              <a:gd name="T45" fmla="*/ 838 h 840"/>
              <a:gd name="T46" fmla="*/ 536 w 863"/>
              <a:gd name="T47" fmla="*/ 827 h 840"/>
              <a:gd name="T48" fmla="*/ 600 w 863"/>
              <a:gd name="T49" fmla="*/ 807 h 840"/>
              <a:gd name="T50" fmla="*/ 659 w 863"/>
              <a:gd name="T51" fmla="*/ 777 h 840"/>
              <a:gd name="T52" fmla="*/ 713 w 863"/>
              <a:gd name="T53" fmla="*/ 738 h 840"/>
              <a:gd name="T54" fmla="*/ 759 w 863"/>
              <a:gd name="T55" fmla="*/ 693 h 840"/>
              <a:gd name="T56" fmla="*/ 798 w 863"/>
              <a:gd name="T57" fmla="*/ 641 h 840"/>
              <a:gd name="T58" fmla="*/ 829 w 863"/>
              <a:gd name="T59" fmla="*/ 583 h 840"/>
              <a:gd name="T60" fmla="*/ 851 w 863"/>
              <a:gd name="T61" fmla="*/ 521 h 840"/>
              <a:gd name="T62" fmla="*/ 862 w 863"/>
              <a:gd name="T63" fmla="*/ 454 h 840"/>
              <a:gd name="T64" fmla="*/ 863 w 863"/>
              <a:gd name="T65" fmla="*/ 420 h 840"/>
              <a:gd name="T66" fmla="*/ 862 w 863"/>
              <a:gd name="T67" fmla="*/ 385 h 840"/>
              <a:gd name="T68" fmla="*/ 851 w 863"/>
              <a:gd name="T69" fmla="*/ 318 h 840"/>
              <a:gd name="T70" fmla="*/ 829 w 863"/>
              <a:gd name="T71" fmla="*/ 256 h 840"/>
              <a:gd name="T72" fmla="*/ 798 w 863"/>
              <a:gd name="T73" fmla="*/ 198 h 840"/>
              <a:gd name="T74" fmla="*/ 759 w 863"/>
              <a:gd name="T75" fmla="*/ 146 h 840"/>
              <a:gd name="T76" fmla="*/ 713 w 863"/>
              <a:gd name="T77" fmla="*/ 101 h 840"/>
              <a:gd name="T78" fmla="*/ 659 w 863"/>
              <a:gd name="T79" fmla="*/ 62 h 840"/>
              <a:gd name="T80" fmla="*/ 600 w 863"/>
              <a:gd name="T81" fmla="*/ 33 h 840"/>
              <a:gd name="T82" fmla="*/ 536 w 863"/>
              <a:gd name="T83" fmla="*/ 12 h 840"/>
              <a:gd name="T84" fmla="*/ 468 w 863"/>
              <a:gd name="T85" fmla="*/ 1 h 840"/>
              <a:gd name="T86" fmla="*/ 432 w 863"/>
              <a:gd name="T87" fmla="*/ 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63" h="840">
                <a:moveTo>
                  <a:pt x="432" y="0"/>
                </a:moveTo>
                <a:lnTo>
                  <a:pt x="362" y="5"/>
                </a:lnTo>
                <a:lnTo>
                  <a:pt x="296" y="21"/>
                </a:lnTo>
                <a:lnTo>
                  <a:pt x="234" y="46"/>
                </a:lnTo>
                <a:lnTo>
                  <a:pt x="177" y="80"/>
                </a:lnTo>
                <a:lnTo>
                  <a:pt x="127" y="122"/>
                </a:lnTo>
                <a:lnTo>
                  <a:pt x="84" y="171"/>
                </a:lnTo>
                <a:lnTo>
                  <a:pt x="48" y="226"/>
                </a:lnTo>
                <a:lnTo>
                  <a:pt x="22" y="287"/>
                </a:lnTo>
                <a:lnTo>
                  <a:pt x="6" y="351"/>
                </a:lnTo>
                <a:lnTo>
                  <a:pt x="0" y="420"/>
                </a:lnTo>
                <a:lnTo>
                  <a:pt x="2" y="454"/>
                </a:lnTo>
                <a:lnTo>
                  <a:pt x="13" y="521"/>
                </a:lnTo>
                <a:lnTo>
                  <a:pt x="34" y="583"/>
                </a:lnTo>
                <a:lnTo>
                  <a:pt x="65" y="641"/>
                </a:lnTo>
                <a:lnTo>
                  <a:pt x="104" y="693"/>
                </a:lnTo>
                <a:lnTo>
                  <a:pt x="151" y="738"/>
                </a:lnTo>
                <a:lnTo>
                  <a:pt x="205" y="777"/>
                </a:lnTo>
                <a:lnTo>
                  <a:pt x="264" y="807"/>
                </a:lnTo>
                <a:lnTo>
                  <a:pt x="328" y="827"/>
                </a:lnTo>
                <a:lnTo>
                  <a:pt x="397" y="838"/>
                </a:lnTo>
                <a:lnTo>
                  <a:pt x="432" y="840"/>
                </a:lnTo>
                <a:lnTo>
                  <a:pt x="468" y="838"/>
                </a:lnTo>
                <a:lnTo>
                  <a:pt x="536" y="827"/>
                </a:lnTo>
                <a:lnTo>
                  <a:pt x="600" y="807"/>
                </a:lnTo>
                <a:lnTo>
                  <a:pt x="659" y="777"/>
                </a:lnTo>
                <a:lnTo>
                  <a:pt x="713" y="738"/>
                </a:lnTo>
                <a:lnTo>
                  <a:pt x="759" y="693"/>
                </a:lnTo>
                <a:lnTo>
                  <a:pt x="798" y="641"/>
                </a:lnTo>
                <a:lnTo>
                  <a:pt x="829" y="583"/>
                </a:lnTo>
                <a:lnTo>
                  <a:pt x="851" y="521"/>
                </a:lnTo>
                <a:lnTo>
                  <a:pt x="862" y="454"/>
                </a:lnTo>
                <a:lnTo>
                  <a:pt x="863" y="420"/>
                </a:lnTo>
                <a:lnTo>
                  <a:pt x="862" y="385"/>
                </a:lnTo>
                <a:lnTo>
                  <a:pt x="851" y="318"/>
                </a:lnTo>
                <a:lnTo>
                  <a:pt x="829" y="256"/>
                </a:lnTo>
                <a:lnTo>
                  <a:pt x="798" y="198"/>
                </a:lnTo>
                <a:lnTo>
                  <a:pt x="759" y="146"/>
                </a:lnTo>
                <a:lnTo>
                  <a:pt x="713" y="101"/>
                </a:lnTo>
                <a:lnTo>
                  <a:pt x="659" y="62"/>
                </a:lnTo>
                <a:lnTo>
                  <a:pt x="600" y="33"/>
                </a:lnTo>
                <a:lnTo>
                  <a:pt x="536" y="12"/>
                </a:lnTo>
                <a:lnTo>
                  <a:pt x="468" y="1"/>
                </a:lnTo>
                <a:lnTo>
                  <a:pt x="432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49" name="Freeform 33"/>
          <p:cNvSpPr>
            <a:spLocks/>
          </p:cNvSpPr>
          <p:nvPr/>
        </p:nvSpPr>
        <p:spPr bwMode="auto">
          <a:xfrm>
            <a:off x="1878013" y="4098925"/>
            <a:ext cx="547687" cy="533400"/>
          </a:xfrm>
          <a:custGeom>
            <a:avLst/>
            <a:gdLst>
              <a:gd name="T0" fmla="*/ 432 w 863"/>
              <a:gd name="T1" fmla="*/ 0 h 840"/>
              <a:gd name="T2" fmla="*/ 362 w 863"/>
              <a:gd name="T3" fmla="*/ 5 h 840"/>
              <a:gd name="T4" fmla="*/ 295 w 863"/>
              <a:gd name="T5" fmla="*/ 21 h 840"/>
              <a:gd name="T6" fmla="*/ 233 w 863"/>
              <a:gd name="T7" fmla="*/ 46 h 840"/>
              <a:gd name="T8" fmla="*/ 176 w 863"/>
              <a:gd name="T9" fmla="*/ 80 h 840"/>
              <a:gd name="T10" fmla="*/ 126 w 863"/>
              <a:gd name="T11" fmla="*/ 122 h 840"/>
              <a:gd name="T12" fmla="*/ 83 w 863"/>
              <a:gd name="T13" fmla="*/ 171 h 840"/>
              <a:gd name="T14" fmla="*/ 48 w 863"/>
              <a:gd name="T15" fmla="*/ 226 h 840"/>
              <a:gd name="T16" fmla="*/ 22 w 863"/>
              <a:gd name="T17" fmla="*/ 287 h 840"/>
              <a:gd name="T18" fmla="*/ 5 w 863"/>
              <a:gd name="T19" fmla="*/ 351 h 840"/>
              <a:gd name="T20" fmla="*/ 0 w 863"/>
              <a:gd name="T21" fmla="*/ 420 h 840"/>
              <a:gd name="T22" fmla="*/ 1 w 863"/>
              <a:gd name="T23" fmla="*/ 454 h 840"/>
              <a:gd name="T24" fmla="*/ 12 w 863"/>
              <a:gd name="T25" fmla="*/ 521 h 840"/>
              <a:gd name="T26" fmla="*/ 34 w 863"/>
              <a:gd name="T27" fmla="*/ 583 h 840"/>
              <a:gd name="T28" fmla="*/ 64 w 863"/>
              <a:gd name="T29" fmla="*/ 641 h 840"/>
              <a:gd name="T30" fmla="*/ 104 w 863"/>
              <a:gd name="T31" fmla="*/ 693 h 840"/>
              <a:gd name="T32" fmla="*/ 150 w 863"/>
              <a:gd name="T33" fmla="*/ 738 h 840"/>
              <a:gd name="T34" fmla="*/ 204 w 863"/>
              <a:gd name="T35" fmla="*/ 777 h 840"/>
              <a:gd name="T36" fmla="*/ 263 w 863"/>
              <a:gd name="T37" fmla="*/ 807 h 840"/>
              <a:gd name="T38" fmla="*/ 328 w 863"/>
              <a:gd name="T39" fmla="*/ 827 h 840"/>
              <a:gd name="T40" fmla="*/ 396 w 863"/>
              <a:gd name="T41" fmla="*/ 838 h 840"/>
              <a:gd name="T42" fmla="*/ 432 w 863"/>
              <a:gd name="T43" fmla="*/ 840 h 840"/>
              <a:gd name="T44" fmla="*/ 467 w 863"/>
              <a:gd name="T45" fmla="*/ 838 h 840"/>
              <a:gd name="T46" fmla="*/ 535 w 863"/>
              <a:gd name="T47" fmla="*/ 827 h 840"/>
              <a:gd name="T48" fmla="*/ 599 w 863"/>
              <a:gd name="T49" fmla="*/ 807 h 840"/>
              <a:gd name="T50" fmla="*/ 658 w 863"/>
              <a:gd name="T51" fmla="*/ 777 h 840"/>
              <a:gd name="T52" fmla="*/ 712 w 863"/>
              <a:gd name="T53" fmla="*/ 738 h 840"/>
              <a:gd name="T54" fmla="*/ 759 w 863"/>
              <a:gd name="T55" fmla="*/ 693 h 840"/>
              <a:gd name="T56" fmla="*/ 798 w 863"/>
              <a:gd name="T57" fmla="*/ 641 h 840"/>
              <a:gd name="T58" fmla="*/ 829 w 863"/>
              <a:gd name="T59" fmla="*/ 583 h 840"/>
              <a:gd name="T60" fmla="*/ 850 w 863"/>
              <a:gd name="T61" fmla="*/ 521 h 840"/>
              <a:gd name="T62" fmla="*/ 861 w 863"/>
              <a:gd name="T63" fmla="*/ 454 h 840"/>
              <a:gd name="T64" fmla="*/ 863 w 863"/>
              <a:gd name="T65" fmla="*/ 420 h 840"/>
              <a:gd name="T66" fmla="*/ 861 w 863"/>
              <a:gd name="T67" fmla="*/ 385 h 840"/>
              <a:gd name="T68" fmla="*/ 850 w 863"/>
              <a:gd name="T69" fmla="*/ 318 h 840"/>
              <a:gd name="T70" fmla="*/ 829 w 863"/>
              <a:gd name="T71" fmla="*/ 256 h 840"/>
              <a:gd name="T72" fmla="*/ 798 w 863"/>
              <a:gd name="T73" fmla="*/ 198 h 840"/>
              <a:gd name="T74" fmla="*/ 759 w 863"/>
              <a:gd name="T75" fmla="*/ 146 h 840"/>
              <a:gd name="T76" fmla="*/ 712 w 863"/>
              <a:gd name="T77" fmla="*/ 101 h 840"/>
              <a:gd name="T78" fmla="*/ 658 w 863"/>
              <a:gd name="T79" fmla="*/ 62 h 840"/>
              <a:gd name="T80" fmla="*/ 599 w 863"/>
              <a:gd name="T81" fmla="*/ 33 h 840"/>
              <a:gd name="T82" fmla="*/ 535 w 863"/>
              <a:gd name="T83" fmla="*/ 12 h 840"/>
              <a:gd name="T84" fmla="*/ 467 w 863"/>
              <a:gd name="T85" fmla="*/ 1 h 840"/>
              <a:gd name="T86" fmla="*/ 432 w 863"/>
              <a:gd name="T87" fmla="*/ 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63" h="840">
                <a:moveTo>
                  <a:pt x="432" y="0"/>
                </a:moveTo>
                <a:lnTo>
                  <a:pt x="362" y="5"/>
                </a:lnTo>
                <a:lnTo>
                  <a:pt x="295" y="21"/>
                </a:lnTo>
                <a:lnTo>
                  <a:pt x="233" y="46"/>
                </a:lnTo>
                <a:lnTo>
                  <a:pt x="176" y="80"/>
                </a:lnTo>
                <a:lnTo>
                  <a:pt x="126" y="122"/>
                </a:lnTo>
                <a:lnTo>
                  <a:pt x="83" y="171"/>
                </a:lnTo>
                <a:lnTo>
                  <a:pt x="48" y="226"/>
                </a:lnTo>
                <a:lnTo>
                  <a:pt x="22" y="287"/>
                </a:lnTo>
                <a:lnTo>
                  <a:pt x="5" y="351"/>
                </a:lnTo>
                <a:lnTo>
                  <a:pt x="0" y="420"/>
                </a:lnTo>
                <a:lnTo>
                  <a:pt x="1" y="454"/>
                </a:lnTo>
                <a:lnTo>
                  <a:pt x="12" y="521"/>
                </a:lnTo>
                <a:lnTo>
                  <a:pt x="34" y="583"/>
                </a:lnTo>
                <a:lnTo>
                  <a:pt x="64" y="641"/>
                </a:lnTo>
                <a:lnTo>
                  <a:pt x="104" y="693"/>
                </a:lnTo>
                <a:lnTo>
                  <a:pt x="150" y="738"/>
                </a:lnTo>
                <a:lnTo>
                  <a:pt x="204" y="777"/>
                </a:lnTo>
                <a:lnTo>
                  <a:pt x="263" y="807"/>
                </a:lnTo>
                <a:lnTo>
                  <a:pt x="328" y="827"/>
                </a:lnTo>
                <a:lnTo>
                  <a:pt x="396" y="838"/>
                </a:lnTo>
                <a:lnTo>
                  <a:pt x="432" y="840"/>
                </a:lnTo>
                <a:lnTo>
                  <a:pt x="467" y="838"/>
                </a:lnTo>
                <a:lnTo>
                  <a:pt x="535" y="827"/>
                </a:lnTo>
                <a:lnTo>
                  <a:pt x="599" y="807"/>
                </a:lnTo>
                <a:lnTo>
                  <a:pt x="658" y="777"/>
                </a:lnTo>
                <a:lnTo>
                  <a:pt x="712" y="738"/>
                </a:lnTo>
                <a:lnTo>
                  <a:pt x="759" y="693"/>
                </a:lnTo>
                <a:lnTo>
                  <a:pt x="798" y="641"/>
                </a:lnTo>
                <a:lnTo>
                  <a:pt x="829" y="583"/>
                </a:lnTo>
                <a:lnTo>
                  <a:pt x="850" y="521"/>
                </a:lnTo>
                <a:lnTo>
                  <a:pt x="861" y="454"/>
                </a:lnTo>
                <a:lnTo>
                  <a:pt x="863" y="420"/>
                </a:lnTo>
                <a:lnTo>
                  <a:pt x="861" y="385"/>
                </a:lnTo>
                <a:lnTo>
                  <a:pt x="850" y="318"/>
                </a:lnTo>
                <a:lnTo>
                  <a:pt x="829" y="256"/>
                </a:lnTo>
                <a:lnTo>
                  <a:pt x="798" y="198"/>
                </a:lnTo>
                <a:lnTo>
                  <a:pt x="759" y="146"/>
                </a:lnTo>
                <a:lnTo>
                  <a:pt x="712" y="101"/>
                </a:lnTo>
                <a:lnTo>
                  <a:pt x="658" y="62"/>
                </a:lnTo>
                <a:lnTo>
                  <a:pt x="599" y="33"/>
                </a:lnTo>
                <a:lnTo>
                  <a:pt x="535" y="12"/>
                </a:lnTo>
                <a:lnTo>
                  <a:pt x="467" y="1"/>
                </a:lnTo>
                <a:lnTo>
                  <a:pt x="432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50" name="Freeform 34"/>
          <p:cNvSpPr>
            <a:spLocks/>
          </p:cNvSpPr>
          <p:nvPr/>
        </p:nvSpPr>
        <p:spPr bwMode="auto">
          <a:xfrm>
            <a:off x="3035300" y="4098925"/>
            <a:ext cx="549275" cy="533400"/>
          </a:xfrm>
          <a:custGeom>
            <a:avLst/>
            <a:gdLst>
              <a:gd name="T0" fmla="*/ 432 w 865"/>
              <a:gd name="T1" fmla="*/ 0 h 840"/>
              <a:gd name="T2" fmla="*/ 361 w 865"/>
              <a:gd name="T3" fmla="*/ 5 h 840"/>
              <a:gd name="T4" fmla="*/ 295 w 865"/>
              <a:gd name="T5" fmla="*/ 21 h 840"/>
              <a:gd name="T6" fmla="*/ 233 w 865"/>
              <a:gd name="T7" fmla="*/ 46 h 840"/>
              <a:gd name="T8" fmla="*/ 176 w 865"/>
              <a:gd name="T9" fmla="*/ 80 h 840"/>
              <a:gd name="T10" fmla="*/ 126 w 865"/>
              <a:gd name="T11" fmla="*/ 122 h 840"/>
              <a:gd name="T12" fmla="*/ 83 w 865"/>
              <a:gd name="T13" fmla="*/ 171 h 840"/>
              <a:gd name="T14" fmla="*/ 48 w 865"/>
              <a:gd name="T15" fmla="*/ 226 h 840"/>
              <a:gd name="T16" fmla="*/ 22 w 865"/>
              <a:gd name="T17" fmla="*/ 287 h 840"/>
              <a:gd name="T18" fmla="*/ 5 w 865"/>
              <a:gd name="T19" fmla="*/ 351 h 840"/>
              <a:gd name="T20" fmla="*/ 0 w 865"/>
              <a:gd name="T21" fmla="*/ 420 h 840"/>
              <a:gd name="T22" fmla="*/ 1 w 865"/>
              <a:gd name="T23" fmla="*/ 454 h 840"/>
              <a:gd name="T24" fmla="*/ 12 w 865"/>
              <a:gd name="T25" fmla="*/ 521 h 840"/>
              <a:gd name="T26" fmla="*/ 33 w 865"/>
              <a:gd name="T27" fmla="*/ 583 h 840"/>
              <a:gd name="T28" fmla="*/ 64 w 865"/>
              <a:gd name="T29" fmla="*/ 641 h 840"/>
              <a:gd name="T30" fmla="*/ 103 w 865"/>
              <a:gd name="T31" fmla="*/ 693 h 840"/>
              <a:gd name="T32" fmla="*/ 150 w 865"/>
              <a:gd name="T33" fmla="*/ 738 h 840"/>
              <a:gd name="T34" fmla="*/ 204 w 865"/>
              <a:gd name="T35" fmla="*/ 777 h 840"/>
              <a:gd name="T36" fmla="*/ 263 w 865"/>
              <a:gd name="T37" fmla="*/ 807 h 840"/>
              <a:gd name="T38" fmla="*/ 328 w 865"/>
              <a:gd name="T39" fmla="*/ 827 h 840"/>
              <a:gd name="T40" fmla="*/ 396 w 865"/>
              <a:gd name="T41" fmla="*/ 838 h 840"/>
              <a:gd name="T42" fmla="*/ 432 w 865"/>
              <a:gd name="T43" fmla="*/ 840 h 840"/>
              <a:gd name="T44" fmla="*/ 467 w 865"/>
              <a:gd name="T45" fmla="*/ 838 h 840"/>
              <a:gd name="T46" fmla="*/ 535 w 865"/>
              <a:gd name="T47" fmla="*/ 827 h 840"/>
              <a:gd name="T48" fmla="*/ 600 w 865"/>
              <a:gd name="T49" fmla="*/ 807 h 840"/>
              <a:gd name="T50" fmla="*/ 659 w 865"/>
              <a:gd name="T51" fmla="*/ 777 h 840"/>
              <a:gd name="T52" fmla="*/ 713 w 865"/>
              <a:gd name="T53" fmla="*/ 738 h 840"/>
              <a:gd name="T54" fmla="*/ 760 w 865"/>
              <a:gd name="T55" fmla="*/ 693 h 840"/>
              <a:gd name="T56" fmla="*/ 800 w 865"/>
              <a:gd name="T57" fmla="*/ 641 h 840"/>
              <a:gd name="T58" fmla="*/ 831 w 865"/>
              <a:gd name="T59" fmla="*/ 583 h 840"/>
              <a:gd name="T60" fmla="*/ 852 w 865"/>
              <a:gd name="T61" fmla="*/ 521 h 840"/>
              <a:gd name="T62" fmla="*/ 863 w 865"/>
              <a:gd name="T63" fmla="*/ 454 h 840"/>
              <a:gd name="T64" fmla="*/ 865 w 865"/>
              <a:gd name="T65" fmla="*/ 420 h 840"/>
              <a:gd name="T66" fmla="*/ 863 w 865"/>
              <a:gd name="T67" fmla="*/ 385 h 840"/>
              <a:gd name="T68" fmla="*/ 852 w 865"/>
              <a:gd name="T69" fmla="*/ 318 h 840"/>
              <a:gd name="T70" fmla="*/ 831 w 865"/>
              <a:gd name="T71" fmla="*/ 256 h 840"/>
              <a:gd name="T72" fmla="*/ 800 w 865"/>
              <a:gd name="T73" fmla="*/ 198 h 840"/>
              <a:gd name="T74" fmla="*/ 760 w 865"/>
              <a:gd name="T75" fmla="*/ 146 h 840"/>
              <a:gd name="T76" fmla="*/ 713 w 865"/>
              <a:gd name="T77" fmla="*/ 101 h 840"/>
              <a:gd name="T78" fmla="*/ 659 w 865"/>
              <a:gd name="T79" fmla="*/ 62 h 840"/>
              <a:gd name="T80" fmla="*/ 600 w 865"/>
              <a:gd name="T81" fmla="*/ 33 h 840"/>
              <a:gd name="T82" fmla="*/ 535 w 865"/>
              <a:gd name="T83" fmla="*/ 12 h 840"/>
              <a:gd name="T84" fmla="*/ 467 w 865"/>
              <a:gd name="T85" fmla="*/ 1 h 840"/>
              <a:gd name="T86" fmla="*/ 432 w 865"/>
              <a:gd name="T87" fmla="*/ 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65" h="840">
                <a:moveTo>
                  <a:pt x="432" y="0"/>
                </a:moveTo>
                <a:lnTo>
                  <a:pt x="361" y="5"/>
                </a:lnTo>
                <a:lnTo>
                  <a:pt x="295" y="21"/>
                </a:lnTo>
                <a:lnTo>
                  <a:pt x="233" y="46"/>
                </a:lnTo>
                <a:lnTo>
                  <a:pt x="176" y="80"/>
                </a:lnTo>
                <a:lnTo>
                  <a:pt x="126" y="122"/>
                </a:lnTo>
                <a:lnTo>
                  <a:pt x="83" y="171"/>
                </a:lnTo>
                <a:lnTo>
                  <a:pt x="48" y="226"/>
                </a:lnTo>
                <a:lnTo>
                  <a:pt x="22" y="287"/>
                </a:lnTo>
                <a:lnTo>
                  <a:pt x="5" y="351"/>
                </a:lnTo>
                <a:lnTo>
                  <a:pt x="0" y="420"/>
                </a:lnTo>
                <a:lnTo>
                  <a:pt x="1" y="454"/>
                </a:lnTo>
                <a:lnTo>
                  <a:pt x="12" y="521"/>
                </a:lnTo>
                <a:lnTo>
                  <a:pt x="33" y="583"/>
                </a:lnTo>
                <a:lnTo>
                  <a:pt x="64" y="641"/>
                </a:lnTo>
                <a:lnTo>
                  <a:pt x="103" y="693"/>
                </a:lnTo>
                <a:lnTo>
                  <a:pt x="150" y="738"/>
                </a:lnTo>
                <a:lnTo>
                  <a:pt x="204" y="777"/>
                </a:lnTo>
                <a:lnTo>
                  <a:pt x="263" y="807"/>
                </a:lnTo>
                <a:lnTo>
                  <a:pt x="328" y="827"/>
                </a:lnTo>
                <a:lnTo>
                  <a:pt x="396" y="838"/>
                </a:lnTo>
                <a:lnTo>
                  <a:pt x="432" y="840"/>
                </a:lnTo>
                <a:lnTo>
                  <a:pt x="467" y="838"/>
                </a:lnTo>
                <a:lnTo>
                  <a:pt x="535" y="827"/>
                </a:lnTo>
                <a:lnTo>
                  <a:pt x="600" y="807"/>
                </a:lnTo>
                <a:lnTo>
                  <a:pt x="659" y="777"/>
                </a:lnTo>
                <a:lnTo>
                  <a:pt x="713" y="738"/>
                </a:lnTo>
                <a:lnTo>
                  <a:pt x="760" y="693"/>
                </a:lnTo>
                <a:lnTo>
                  <a:pt x="800" y="641"/>
                </a:lnTo>
                <a:lnTo>
                  <a:pt x="831" y="583"/>
                </a:lnTo>
                <a:lnTo>
                  <a:pt x="852" y="521"/>
                </a:lnTo>
                <a:lnTo>
                  <a:pt x="863" y="454"/>
                </a:lnTo>
                <a:lnTo>
                  <a:pt x="865" y="420"/>
                </a:lnTo>
                <a:lnTo>
                  <a:pt x="863" y="385"/>
                </a:lnTo>
                <a:lnTo>
                  <a:pt x="852" y="318"/>
                </a:lnTo>
                <a:lnTo>
                  <a:pt x="831" y="256"/>
                </a:lnTo>
                <a:lnTo>
                  <a:pt x="800" y="198"/>
                </a:lnTo>
                <a:lnTo>
                  <a:pt x="760" y="146"/>
                </a:lnTo>
                <a:lnTo>
                  <a:pt x="713" y="101"/>
                </a:lnTo>
                <a:lnTo>
                  <a:pt x="659" y="62"/>
                </a:lnTo>
                <a:lnTo>
                  <a:pt x="600" y="33"/>
                </a:lnTo>
                <a:lnTo>
                  <a:pt x="535" y="12"/>
                </a:lnTo>
                <a:lnTo>
                  <a:pt x="467" y="1"/>
                </a:lnTo>
                <a:lnTo>
                  <a:pt x="432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51" name="Freeform 35"/>
          <p:cNvSpPr>
            <a:spLocks/>
          </p:cNvSpPr>
          <p:nvPr/>
        </p:nvSpPr>
        <p:spPr bwMode="auto">
          <a:xfrm>
            <a:off x="2914650" y="3640138"/>
            <a:ext cx="395288" cy="458787"/>
          </a:xfrm>
          <a:custGeom>
            <a:avLst/>
            <a:gdLst>
              <a:gd name="T0" fmla="*/ 0 w 622"/>
              <a:gd name="T1" fmla="*/ 0 h 723"/>
              <a:gd name="T2" fmla="*/ 622 w 622"/>
              <a:gd name="T3" fmla="*/ 723 h 72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2" h="723">
                <a:moveTo>
                  <a:pt x="0" y="0"/>
                </a:moveTo>
                <a:lnTo>
                  <a:pt x="622" y="723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52" name="Freeform 36"/>
          <p:cNvSpPr>
            <a:spLocks/>
          </p:cNvSpPr>
          <p:nvPr/>
        </p:nvSpPr>
        <p:spPr bwMode="auto">
          <a:xfrm>
            <a:off x="1798638" y="4554538"/>
            <a:ext cx="160337" cy="382587"/>
          </a:xfrm>
          <a:custGeom>
            <a:avLst/>
            <a:gdLst>
              <a:gd name="T0" fmla="*/ 252 w 252"/>
              <a:gd name="T1" fmla="*/ 0 h 603"/>
              <a:gd name="T2" fmla="*/ 0 w 252"/>
              <a:gd name="T3" fmla="*/ 603 h 60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2" h="603">
                <a:moveTo>
                  <a:pt x="252" y="0"/>
                </a:moveTo>
                <a:lnTo>
                  <a:pt x="0" y="603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53" name="Freeform 37"/>
          <p:cNvSpPr>
            <a:spLocks/>
          </p:cNvSpPr>
          <p:nvPr/>
        </p:nvSpPr>
        <p:spPr bwMode="auto">
          <a:xfrm>
            <a:off x="2967038" y="4554538"/>
            <a:ext cx="149225" cy="382587"/>
          </a:xfrm>
          <a:custGeom>
            <a:avLst/>
            <a:gdLst>
              <a:gd name="T0" fmla="*/ 235 w 235"/>
              <a:gd name="T1" fmla="*/ 0 h 603"/>
              <a:gd name="T2" fmla="*/ 0 w 235"/>
              <a:gd name="T3" fmla="*/ 603 h 60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5" h="603">
                <a:moveTo>
                  <a:pt x="235" y="0"/>
                </a:moveTo>
                <a:lnTo>
                  <a:pt x="0" y="603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54" name="Freeform 38"/>
          <p:cNvSpPr>
            <a:spLocks/>
          </p:cNvSpPr>
          <p:nvPr/>
        </p:nvSpPr>
        <p:spPr bwMode="auto">
          <a:xfrm>
            <a:off x="3503613" y="4554538"/>
            <a:ext cx="179387" cy="373062"/>
          </a:xfrm>
          <a:custGeom>
            <a:avLst/>
            <a:gdLst>
              <a:gd name="T0" fmla="*/ 0 w 283"/>
              <a:gd name="T1" fmla="*/ 0 h 587"/>
              <a:gd name="T2" fmla="*/ 283 w 283"/>
              <a:gd name="T3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83" h="587">
                <a:moveTo>
                  <a:pt x="0" y="0"/>
                </a:moveTo>
                <a:lnTo>
                  <a:pt x="283" y="587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55" name="Freeform 39"/>
          <p:cNvSpPr>
            <a:spLocks/>
          </p:cNvSpPr>
          <p:nvPr/>
        </p:nvSpPr>
        <p:spPr bwMode="auto">
          <a:xfrm>
            <a:off x="4987925" y="4100513"/>
            <a:ext cx="547688" cy="533400"/>
          </a:xfrm>
          <a:custGeom>
            <a:avLst/>
            <a:gdLst>
              <a:gd name="T0" fmla="*/ 432 w 863"/>
              <a:gd name="T1" fmla="*/ 0 h 840"/>
              <a:gd name="T2" fmla="*/ 362 w 863"/>
              <a:gd name="T3" fmla="*/ 6 h 840"/>
              <a:gd name="T4" fmla="*/ 295 w 863"/>
              <a:gd name="T5" fmla="*/ 22 h 840"/>
              <a:gd name="T6" fmla="*/ 233 w 863"/>
              <a:gd name="T7" fmla="*/ 47 h 840"/>
              <a:gd name="T8" fmla="*/ 177 w 863"/>
              <a:gd name="T9" fmla="*/ 81 h 840"/>
              <a:gd name="T10" fmla="*/ 126 w 863"/>
              <a:gd name="T11" fmla="*/ 123 h 840"/>
              <a:gd name="T12" fmla="*/ 83 w 863"/>
              <a:gd name="T13" fmla="*/ 172 h 840"/>
              <a:gd name="T14" fmla="*/ 48 w 863"/>
              <a:gd name="T15" fmla="*/ 227 h 840"/>
              <a:gd name="T16" fmla="*/ 22 w 863"/>
              <a:gd name="T17" fmla="*/ 287 h 840"/>
              <a:gd name="T18" fmla="*/ 6 w 863"/>
              <a:gd name="T19" fmla="*/ 352 h 840"/>
              <a:gd name="T20" fmla="*/ 0 w 863"/>
              <a:gd name="T21" fmla="*/ 420 h 840"/>
              <a:gd name="T22" fmla="*/ 1 w 863"/>
              <a:gd name="T23" fmla="*/ 454 h 840"/>
              <a:gd name="T24" fmla="*/ 12 w 863"/>
              <a:gd name="T25" fmla="*/ 521 h 840"/>
              <a:gd name="T26" fmla="*/ 34 w 863"/>
              <a:gd name="T27" fmla="*/ 583 h 840"/>
              <a:gd name="T28" fmla="*/ 65 w 863"/>
              <a:gd name="T29" fmla="*/ 641 h 840"/>
              <a:gd name="T30" fmla="*/ 104 w 863"/>
              <a:gd name="T31" fmla="*/ 693 h 840"/>
              <a:gd name="T32" fmla="*/ 151 w 863"/>
              <a:gd name="T33" fmla="*/ 739 h 840"/>
              <a:gd name="T34" fmla="*/ 204 w 863"/>
              <a:gd name="T35" fmla="*/ 777 h 840"/>
              <a:gd name="T36" fmla="*/ 264 w 863"/>
              <a:gd name="T37" fmla="*/ 807 h 840"/>
              <a:gd name="T38" fmla="*/ 328 w 863"/>
              <a:gd name="T39" fmla="*/ 828 h 840"/>
              <a:gd name="T40" fmla="*/ 396 w 863"/>
              <a:gd name="T41" fmla="*/ 839 h 840"/>
              <a:gd name="T42" fmla="*/ 432 w 863"/>
              <a:gd name="T43" fmla="*/ 840 h 840"/>
              <a:gd name="T44" fmla="*/ 467 w 863"/>
              <a:gd name="T45" fmla="*/ 839 h 840"/>
              <a:gd name="T46" fmla="*/ 535 w 863"/>
              <a:gd name="T47" fmla="*/ 828 h 840"/>
              <a:gd name="T48" fmla="*/ 599 w 863"/>
              <a:gd name="T49" fmla="*/ 807 h 840"/>
              <a:gd name="T50" fmla="*/ 659 w 863"/>
              <a:gd name="T51" fmla="*/ 777 h 840"/>
              <a:gd name="T52" fmla="*/ 712 w 863"/>
              <a:gd name="T53" fmla="*/ 739 h 840"/>
              <a:gd name="T54" fmla="*/ 759 w 863"/>
              <a:gd name="T55" fmla="*/ 693 h 840"/>
              <a:gd name="T56" fmla="*/ 798 w 863"/>
              <a:gd name="T57" fmla="*/ 641 h 840"/>
              <a:gd name="T58" fmla="*/ 829 w 863"/>
              <a:gd name="T59" fmla="*/ 583 h 840"/>
              <a:gd name="T60" fmla="*/ 850 w 863"/>
              <a:gd name="T61" fmla="*/ 521 h 840"/>
              <a:gd name="T62" fmla="*/ 861 w 863"/>
              <a:gd name="T63" fmla="*/ 454 h 840"/>
              <a:gd name="T64" fmla="*/ 863 w 863"/>
              <a:gd name="T65" fmla="*/ 420 h 840"/>
              <a:gd name="T66" fmla="*/ 861 w 863"/>
              <a:gd name="T67" fmla="*/ 386 h 840"/>
              <a:gd name="T68" fmla="*/ 850 w 863"/>
              <a:gd name="T69" fmla="*/ 319 h 840"/>
              <a:gd name="T70" fmla="*/ 829 w 863"/>
              <a:gd name="T71" fmla="*/ 257 h 840"/>
              <a:gd name="T72" fmla="*/ 798 w 863"/>
              <a:gd name="T73" fmla="*/ 199 h 840"/>
              <a:gd name="T74" fmla="*/ 759 w 863"/>
              <a:gd name="T75" fmla="*/ 147 h 840"/>
              <a:gd name="T76" fmla="*/ 712 w 863"/>
              <a:gd name="T77" fmla="*/ 101 h 840"/>
              <a:gd name="T78" fmla="*/ 659 w 863"/>
              <a:gd name="T79" fmla="*/ 63 h 840"/>
              <a:gd name="T80" fmla="*/ 599 w 863"/>
              <a:gd name="T81" fmla="*/ 33 h 840"/>
              <a:gd name="T82" fmla="*/ 535 w 863"/>
              <a:gd name="T83" fmla="*/ 12 h 840"/>
              <a:gd name="T84" fmla="*/ 467 w 863"/>
              <a:gd name="T85" fmla="*/ 1 h 840"/>
              <a:gd name="T86" fmla="*/ 432 w 863"/>
              <a:gd name="T87" fmla="*/ 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63" h="840">
                <a:moveTo>
                  <a:pt x="432" y="0"/>
                </a:moveTo>
                <a:lnTo>
                  <a:pt x="362" y="6"/>
                </a:lnTo>
                <a:lnTo>
                  <a:pt x="295" y="22"/>
                </a:lnTo>
                <a:lnTo>
                  <a:pt x="233" y="47"/>
                </a:lnTo>
                <a:lnTo>
                  <a:pt x="177" y="81"/>
                </a:lnTo>
                <a:lnTo>
                  <a:pt x="126" y="123"/>
                </a:lnTo>
                <a:lnTo>
                  <a:pt x="83" y="172"/>
                </a:lnTo>
                <a:lnTo>
                  <a:pt x="48" y="227"/>
                </a:lnTo>
                <a:lnTo>
                  <a:pt x="22" y="287"/>
                </a:lnTo>
                <a:lnTo>
                  <a:pt x="6" y="352"/>
                </a:lnTo>
                <a:lnTo>
                  <a:pt x="0" y="420"/>
                </a:lnTo>
                <a:lnTo>
                  <a:pt x="1" y="454"/>
                </a:lnTo>
                <a:lnTo>
                  <a:pt x="12" y="521"/>
                </a:lnTo>
                <a:lnTo>
                  <a:pt x="34" y="583"/>
                </a:lnTo>
                <a:lnTo>
                  <a:pt x="65" y="641"/>
                </a:lnTo>
                <a:lnTo>
                  <a:pt x="104" y="693"/>
                </a:lnTo>
                <a:lnTo>
                  <a:pt x="151" y="739"/>
                </a:lnTo>
                <a:lnTo>
                  <a:pt x="204" y="777"/>
                </a:lnTo>
                <a:lnTo>
                  <a:pt x="264" y="807"/>
                </a:lnTo>
                <a:lnTo>
                  <a:pt x="328" y="828"/>
                </a:lnTo>
                <a:lnTo>
                  <a:pt x="396" y="839"/>
                </a:lnTo>
                <a:lnTo>
                  <a:pt x="432" y="840"/>
                </a:lnTo>
                <a:lnTo>
                  <a:pt x="467" y="839"/>
                </a:lnTo>
                <a:lnTo>
                  <a:pt x="535" y="828"/>
                </a:lnTo>
                <a:lnTo>
                  <a:pt x="599" y="807"/>
                </a:lnTo>
                <a:lnTo>
                  <a:pt x="659" y="777"/>
                </a:lnTo>
                <a:lnTo>
                  <a:pt x="712" y="739"/>
                </a:lnTo>
                <a:lnTo>
                  <a:pt x="759" y="693"/>
                </a:lnTo>
                <a:lnTo>
                  <a:pt x="798" y="641"/>
                </a:lnTo>
                <a:lnTo>
                  <a:pt x="829" y="583"/>
                </a:lnTo>
                <a:lnTo>
                  <a:pt x="850" y="521"/>
                </a:lnTo>
                <a:lnTo>
                  <a:pt x="861" y="454"/>
                </a:lnTo>
                <a:lnTo>
                  <a:pt x="863" y="420"/>
                </a:lnTo>
                <a:lnTo>
                  <a:pt x="861" y="386"/>
                </a:lnTo>
                <a:lnTo>
                  <a:pt x="850" y="319"/>
                </a:lnTo>
                <a:lnTo>
                  <a:pt x="829" y="257"/>
                </a:lnTo>
                <a:lnTo>
                  <a:pt x="798" y="199"/>
                </a:lnTo>
                <a:lnTo>
                  <a:pt x="759" y="147"/>
                </a:lnTo>
                <a:lnTo>
                  <a:pt x="712" y="101"/>
                </a:lnTo>
                <a:lnTo>
                  <a:pt x="659" y="63"/>
                </a:lnTo>
                <a:lnTo>
                  <a:pt x="599" y="33"/>
                </a:lnTo>
                <a:lnTo>
                  <a:pt x="535" y="12"/>
                </a:lnTo>
                <a:lnTo>
                  <a:pt x="467" y="1"/>
                </a:lnTo>
                <a:lnTo>
                  <a:pt x="432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56" name="Freeform 40"/>
          <p:cNvSpPr>
            <a:spLocks/>
          </p:cNvSpPr>
          <p:nvPr/>
        </p:nvSpPr>
        <p:spPr bwMode="auto">
          <a:xfrm>
            <a:off x="5262563" y="3641725"/>
            <a:ext cx="376237" cy="458788"/>
          </a:xfrm>
          <a:custGeom>
            <a:avLst/>
            <a:gdLst>
              <a:gd name="T0" fmla="*/ 593 w 593"/>
              <a:gd name="T1" fmla="*/ 0 h 722"/>
              <a:gd name="T2" fmla="*/ 0 w 593"/>
              <a:gd name="T3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93" h="722">
                <a:moveTo>
                  <a:pt x="593" y="0"/>
                </a:moveTo>
                <a:lnTo>
                  <a:pt x="0" y="722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57" name="Freeform 41"/>
          <p:cNvSpPr>
            <a:spLocks/>
          </p:cNvSpPr>
          <p:nvPr/>
        </p:nvSpPr>
        <p:spPr bwMode="auto">
          <a:xfrm>
            <a:off x="6145213" y="4100513"/>
            <a:ext cx="549275" cy="533400"/>
          </a:xfrm>
          <a:custGeom>
            <a:avLst/>
            <a:gdLst>
              <a:gd name="T0" fmla="*/ 433 w 865"/>
              <a:gd name="T1" fmla="*/ 0 h 840"/>
              <a:gd name="T2" fmla="*/ 363 w 865"/>
              <a:gd name="T3" fmla="*/ 6 h 840"/>
              <a:gd name="T4" fmla="*/ 296 w 865"/>
              <a:gd name="T5" fmla="*/ 22 h 840"/>
              <a:gd name="T6" fmla="*/ 234 w 865"/>
              <a:gd name="T7" fmla="*/ 47 h 840"/>
              <a:gd name="T8" fmla="*/ 177 w 865"/>
              <a:gd name="T9" fmla="*/ 81 h 840"/>
              <a:gd name="T10" fmla="*/ 127 w 865"/>
              <a:gd name="T11" fmla="*/ 123 h 840"/>
              <a:gd name="T12" fmla="*/ 83 w 865"/>
              <a:gd name="T13" fmla="*/ 172 h 840"/>
              <a:gd name="T14" fmla="*/ 48 w 865"/>
              <a:gd name="T15" fmla="*/ 227 h 840"/>
              <a:gd name="T16" fmla="*/ 22 w 865"/>
              <a:gd name="T17" fmla="*/ 287 h 840"/>
              <a:gd name="T18" fmla="*/ 5 w 865"/>
              <a:gd name="T19" fmla="*/ 352 h 840"/>
              <a:gd name="T20" fmla="*/ 0 w 865"/>
              <a:gd name="T21" fmla="*/ 420 h 840"/>
              <a:gd name="T22" fmla="*/ 1 w 865"/>
              <a:gd name="T23" fmla="*/ 454 h 840"/>
              <a:gd name="T24" fmla="*/ 12 w 865"/>
              <a:gd name="T25" fmla="*/ 521 h 840"/>
              <a:gd name="T26" fmla="*/ 34 w 865"/>
              <a:gd name="T27" fmla="*/ 583 h 840"/>
              <a:gd name="T28" fmla="*/ 65 w 865"/>
              <a:gd name="T29" fmla="*/ 641 h 840"/>
              <a:gd name="T30" fmla="*/ 104 w 865"/>
              <a:gd name="T31" fmla="*/ 693 h 840"/>
              <a:gd name="T32" fmla="*/ 151 w 865"/>
              <a:gd name="T33" fmla="*/ 739 h 840"/>
              <a:gd name="T34" fmla="*/ 205 w 865"/>
              <a:gd name="T35" fmla="*/ 777 h 840"/>
              <a:gd name="T36" fmla="*/ 264 w 865"/>
              <a:gd name="T37" fmla="*/ 807 h 840"/>
              <a:gd name="T38" fmla="*/ 329 w 865"/>
              <a:gd name="T39" fmla="*/ 828 h 840"/>
              <a:gd name="T40" fmla="*/ 397 w 865"/>
              <a:gd name="T41" fmla="*/ 839 h 840"/>
              <a:gd name="T42" fmla="*/ 433 w 865"/>
              <a:gd name="T43" fmla="*/ 840 h 840"/>
              <a:gd name="T44" fmla="*/ 468 w 865"/>
              <a:gd name="T45" fmla="*/ 839 h 840"/>
              <a:gd name="T46" fmla="*/ 537 w 865"/>
              <a:gd name="T47" fmla="*/ 828 h 840"/>
              <a:gd name="T48" fmla="*/ 601 w 865"/>
              <a:gd name="T49" fmla="*/ 807 h 840"/>
              <a:gd name="T50" fmla="*/ 661 w 865"/>
              <a:gd name="T51" fmla="*/ 777 h 840"/>
              <a:gd name="T52" fmla="*/ 714 w 865"/>
              <a:gd name="T53" fmla="*/ 739 h 840"/>
              <a:gd name="T54" fmla="*/ 761 w 865"/>
              <a:gd name="T55" fmla="*/ 693 h 840"/>
              <a:gd name="T56" fmla="*/ 800 w 865"/>
              <a:gd name="T57" fmla="*/ 641 h 840"/>
              <a:gd name="T58" fmla="*/ 831 w 865"/>
              <a:gd name="T59" fmla="*/ 583 h 840"/>
              <a:gd name="T60" fmla="*/ 852 w 865"/>
              <a:gd name="T61" fmla="*/ 521 h 840"/>
              <a:gd name="T62" fmla="*/ 863 w 865"/>
              <a:gd name="T63" fmla="*/ 454 h 840"/>
              <a:gd name="T64" fmla="*/ 865 w 865"/>
              <a:gd name="T65" fmla="*/ 420 h 840"/>
              <a:gd name="T66" fmla="*/ 863 w 865"/>
              <a:gd name="T67" fmla="*/ 386 h 840"/>
              <a:gd name="T68" fmla="*/ 852 w 865"/>
              <a:gd name="T69" fmla="*/ 319 h 840"/>
              <a:gd name="T70" fmla="*/ 831 w 865"/>
              <a:gd name="T71" fmla="*/ 257 h 840"/>
              <a:gd name="T72" fmla="*/ 800 w 865"/>
              <a:gd name="T73" fmla="*/ 199 h 840"/>
              <a:gd name="T74" fmla="*/ 761 w 865"/>
              <a:gd name="T75" fmla="*/ 147 h 840"/>
              <a:gd name="T76" fmla="*/ 714 w 865"/>
              <a:gd name="T77" fmla="*/ 101 h 840"/>
              <a:gd name="T78" fmla="*/ 661 w 865"/>
              <a:gd name="T79" fmla="*/ 63 h 840"/>
              <a:gd name="T80" fmla="*/ 601 w 865"/>
              <a:gd name="T81" fmla="*/ 33 h 840"/>
              <a:gd name="T82" fmla="*/ 537 w 865"/>
              <a:gd name="T83" fmla="*/ 12 h 840"/>
              <a:gd name="T84" fmla="*/ 468 w 865"/>
              <a:gd name="T85" fmla="*/ 1 h 840"/>
              <a:gd name="T86" fmla="*/ 433 w 865"/>
              <a:gd name="T87" fmla="*/ 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65" h="840">
                <a:moveTo>
                  <a:pt x="433" y="0"/>
                </a:moveTo>
                <a:lnTo>
                  <a:pt x="363" y="6"/>
                </a:lnTo>
                <a:lnTo>
                  <a:pt x="296" y="22"/>
                </a:lnTo>
                <a:lnTo>
                  <a:pt x="234" y="47"/>
                </a:lnTo>
                <a:lnTo>
                  <a:pt x="177" y="81"/>
                </a:lnTo>
                <a:lnTo>
                  <a:pt x="127" y="123"/>
                </a:lnTo>
                <a:lnTo>
                  <a:pt x="83" y="172"/>
                </a:lnTo>
                <a:lnTo>
                  <a:pt x="48" y="227"/>
                </a:lnTo>
                <a:lnTo>
                  <a:pt x="22" y="287"/>
                </a:lnTo>
                <a:lnTo>
                  <a:pt x="5" y="352"/>
                </a:lnTo>
                <a:lnTo>
                  <a:pt x="0" y="420"/>
                </a:lnTo>
                <a:lnTo>
                  <a:pt x="1" y="454"/>
                </a:lnTo>
                <a:lnTo>
                  <a:pt x="12" y="521"/>
                </a:lnTo>
                <a:lnTo>
                  <a:pt x="34" y="583"/>
                </a:lnTo>
                <a:lnTo>
                  <a:pt x="65" y="641"/>
                </a:lnTo>
                <a:lnTo>
                  <a:pt x="104" y="693"/>
                </a:lnTo>
                <a:lnTo>
                  <a:pt x="151" y="739"/>
                </a:lnTo>
                <a:lnTo>
                  <a:pt x="205" y="777"/>
                </a:lnTo>
                <a:lnTo>
                  <a:pt x="264" y="807"/>
                </a:lnTo>
                <a:lnTo>
                  <a:pt x="329" y="828"/>
                </a:lnTo>
                <a:lnTo>
                  <a:pt x="397" y="839"/>
                </a:lnTo>
                <a:lnTo>
                  <a:pt x="433" y="840"/>
                </a:lnTo>
                <a:lnTo>
                  <a:pt x="468" y="839"/>
                </a:lnTo>
                <a:lnTo>
                  <a:pt x="537" y="828"/>
                </a:lnTo>
                <a:lnTo>
                  <a:pt x="601" y="807"/>
                </a:lnTo>
                <a:lnTo>
                  <a:pt x="661" y="777"/>
                </a:lnTo>
                <a:lnTo>
                  <a:pt x="714" y="739"/>
                </a:lnTo>
                <a:lnTo>
                  <a:pt x="761" y="693"/>
                </a:lnTo>
                <a:lnTo>
                  <a:pt x="800" y="641"/>
                </a:lnTo>
                <a:lnTo>
                  <a:pt x="831" y="583"/>
                </a:lnTo>
                <a:lnTo>
                  <a:pt x="852" y="521"/>
                </a:lnTo>
                <a:lnTo>
                  <a:pt x="863" y="454"/>
                </a:lnTo>
                <a:lnTo>
                  <a:pt x="865" y="420"/>
                </a:lnTo>
                <a:lnTo>
                  <a:pt x="863" y="386"/>
                </a:lnTo>
                <a:lnTo>
                  <a:pt x="852" y="319"/>
                </a:lnTo>
                <a:lnTo>
                  <a:pt x="831" y="257"/>
                </a:lnTo>
                <a:lnTo>
                  <a:pt x="800" y="199"/>
                </a:lnTo>
                <a:lnTo>
                  <a:pt x="761" y="147"/>
                </a:lnTo>
                <a:lnTo>
                  <a:pt x="714" y="101"/>
                </a:lnTo>
                <a:lnTo>
                  <a:pt x="661" y="63"/>
                </a:lnTo>
                <a:lnTo>
                  <a:pt x="601" y="33"/>
                </a:lnTo>
                <a:lnTo>
                  <a:pt x="537" y="12"/>
                </a:lnTo>
                <a:lnTo>
                  <a:pt x="468" y="1"/>
                </a:lnTo>
                <a:lnTo>
                  <a:pt x="433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58" name="Freeform 42"/>
          <p:cNvSpPr>
            <a:spLocks/>
          </p:cNvSpPr>
          <p:nvPr/>
        </p:nvSpPr>
        <p:spPr bwMode="auto">
          <a:xfrm>
            <a:off x="6024563" y="3641725"/>
            <a:ext cx="395287" cy="458788"/>
          </a:xfrm>
          <a:custGeom>
            <a:avLst/>
            <a:gdLst>
              <a:gd name="T0" fmla="*/ 0 w 623"/>
              <a:gd name="T1" fmla="*/ 0 h 722"/>
              <a:gd name="T2" fmla="*/ 623 w 623"/>
              <a:gd name="T3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3" h="722">
                <a:moveTo>
                  <a:pt x="0" y="0"/>
                </a:moveTo>
                <a:lnTo>
                  <a:pt x="623" y="722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59" name="Freeform 43"/>
          <p:cNvSpPr>
            <a:spLocks/>
          </p:cNvSpPr>
          <p:nvPr/>
        </p:nvSpPr>
        <p:spPr bwMode="auto">
          <a:xfrm>
            <a:off x="4908550" y="4556125"/>
            <a:ext cx="160338" cy="382588"/>
          </a:xfrm>
          <a:custGeom>
            <a:avLst/>
            <a:gdLst>
              <a:gd name="T0" fmla="*/ 253 w 253"/>
              <a:gd name="T1" fmla="*/ 0 h 602"/>
              <a:gd name="T2" fmla="*/ 0 w 253"/>
              <a:gd name="T3" fmla="*/ 602 h 60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3" h="602">
                <a:moveTo>
                  <a:pt x="253" y="0"/>
                </a:moveTo>
                <a:lnTo>
                  <a:pt x="0" y="602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60" name="Freeform 44"/>
          <p:cNvSpPr>
            <a:spLocks/>
          </p:cNvSpPr>
          <p:nvPr/>
        </p:nvSpPr>
        <p:spPr bwMode="auto">
          <a:xfrm>
            <a:off x="5454650" y="4556125"/>
            <a:ext cx="160338" cy="382588"/>
          </a:xfrm>
          <a:custGeom>
            <a:avLst/>
            <a:gdLst>
              <a:gd name="T0" fmla="*/ 0 w 252"/>
              <a:gd name="T1" fmla="*/ 0 h 602"/>
              <a:gd name="T2" fmla="*/ 252 w 252"/>
              <a:gd name="T3" fmla="*/ 602 h 60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2" h="602">
                <a:moveTo>
                  <a:pt x="0" y="0"/>
                </a:moveTo>
                <a:lnTo>
                  <a:pt x="252" y="602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61" name="Freeform 45"/>
          <p:cNvSpPr>
            <a:spLocks/>
          </p:cNvSpPr>
          <p:nvPr/>
        </p:nvSpPr>
        <p:spPr bwMode="auto">
          <a:xfrm>
            <a:off x="6076950" y="4556125"/>
            <a:ext cx="149225" cy="382588"/>
          </a:xfrm>
          <a:custGeom>
            <a:avLst/>
            <a:gdLst>
              <a:gd name="T0" fmla="*/ 234 w 234"/>
              <a:gd name="T1" fmla="*/ 0 h 602"/>
              <a:gd name="T2" fmla="*/ 0 w 234"/>
              <a:gd name="T3" fmla="*/ 602 h 60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4" h="602">
                <a:moveTo>
                  <a:pt x="234" y="0"/>
                </a:moveTo>
                <a:lnTo>
                  <a:pt x="0" y="602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62" name="Freeform 46"/>
          <p:cNvSpPr>
            <a:spLocks/>
          </p:cNvSpPr>
          <p:nvPr/>
        </p:nvSpPr>
        <p:spPr bwMode="auto">
          <a:xfrm>
            <a:off x="6613525" y="4556125"/>
            <a:ext cx="147638" cy="382588"/>
          </a:xfrm>
          <a:custGeom>
            <a:avLst/>
            <a:gdLst>
              <a:gd name="T0" fmla="*/ 0 w 233"/>
              <a:gd name="T1" fmla="*/ 0 h 602"/>
              <a:gd name="T2" fmla="*/ 233 w 233"/>
              <a:gd name="T3" fmla="*/ 602 h 60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3" h="602">
                <a:moveTo>
                  <a:pt x="0" y="0"/>
                </a:moveTo>
                <a:lnTo>
                  <a:pt x="233" y="602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63" name="Freeform 47"/>
          <p:cNvSpPr>
            <a:spLocks/>
          </p:cNvSpPr>
          <p:nvPr/>
        </p:nvSpPr>
        <p:spPr bwMode="auto">
          <a:xfrm>
            <a:off x="2152650" y="3640138"/>
            <a:ext cx="376238" cy="458787"/>
          </a:xfrm>
          <a:custGeom>
            <a:avLst/>
            <a:gdLst>
              <a:gd name="T0" fmla="*/ 592 w 592"/>
              <a:gd name="T1" fmla="*/ 0 h 723"/>
              <a:gd name="T2" fmla="*/ 0 w 592"/>
              <a:gd name="T3" fmla="*/ 723 h 72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92" h="723">
                <a:moveTo>
                  <a:pt x="592" y="0"/>
                </a:moveTo>
                <a:lnTo>
                  <a:pt x="0" y="723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64" name="Freeform 48"/>
          <p:cNvSpPr>
            <a:spLocks/>
          </p:cNvSpPr>
          <p:nvPr/>
        </p:nvSpPr>
        <p:spPr bwMode="auto">
          <a:xfrm>
            <a:off x="2344738" y="4554538"/>
            <a:ext cx="160337" cy="382587"/>
          </a:xfrm>
          <a:custGeom>
            <a:avLst/>
            <a:gdLst>
              <a:gd name="T0" fmla="*/ 0 w 252"/>
              <a:gd name="T1" fmla="*/ 0 h 603"/>
              <a:gd name="T2" fmla="*/ 252 w 252"/>
              <a:gd name="T3" fmla="*/ 603 h 60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2" h="603">
                <a:moveTo>
                  <a:pt x="0" y="0"/>
                </a:moveTo>
                <a:lnTo>
                  <a:pt x="252" y="603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65" name="Text Box 49"/>
          <p:cNvSpPr txBox="1">
            <a:spLocks noChangeArrowheads="1"/>
          </p:cNvSpPr>
          <p:nvPr/>
        </p:nvSpPr>
        <p:spPr bwMode="auto">
          <a:xfrm>
            <a:off x="1636713" y="23495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400">
                <a:solidFill>
                  <a:srgbClr val="008086"/>
                </a:solidFill>
                <a:latin typeface="Times New Roman" pitchFamily="18" charset="0"/>
              </a:rPr>
              <a:t>2,4</a:t>
            </a:r>
            <a:endParaRPr lang="en-US" altLang="zh-TW">
              <a:solidFill>
                <a:srgbClr val="008086"/>
              </a:solidFill>
            </a:endParaRPr>
          </a:p>
        </p:txBody>
      </p:sp>
      <p:sp>
        <p:nvSpPr>
          <p:cNvPr id="86066" name="Text Box 50"/>
          <p:cNvSpPr txBox="1">
            <a:spLocks noChangeArrowheads="1"/>
          </p:cNvSpPr>
          <p:nvPr/>
        </p:nvSpPr>
        <p:spPr bwMode="auto">
          <a:xfrm>
            <a:off x="6311900" y="23495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400">
                <a:solidFill>
                  <a:srgbClr val="008086"/>
                </a:solidFill>
                <a:latin typeface="Times New Roman" pitchFamily="18" charset="0"/>
              </a:rPr>
              <a:t>3,3</a:t>
            </a:r>
            <a:endParaRPr lang="en-US" altLang="zh-TW">
              <a:solidFill>
                <a:srgbClr val="008086"/>
              </a:solidFill>
            </a:endParaRPr>
          </a:p>
        </p:txBody>
      </p:sp>
      <p:sp>
        <p:nvSpPr>
          <p:cNvPr id="86067" name="Text Box 51"/>
          <p:cNvSpPr txBox="1">
            <a:spLocks noChangeArrowheads="1"/>
          </p:cNvSpPr>
          <p:nvPr/>
        </p:nvSpPr>
        <p:spPr bwMode="auto">
          <a:xfrm>
            <a:off x="985838" y="32639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400">
                <a:solidFill>
                  <a:srgbClr val="008086"/>
                </a:solidFill>
                <a:latin typeface="Times New Roman" pitchFamily="18" charset="0"/>
              </a:rPr>
              <a:t>1,4</a:t>
            </a:r>
            <a:endParaRPr lang="en-US" altLang="zh-TW">
              <a:solidFill>
                <a:srgbClr val="008086"/>
              </a:solidFill>
            </a:endParaRPr>
          </a:p>
        </p:txBody>
      </p:sp>
      <p:sp>
        <p:nvSpPr>
          <p:cNvPr id="86068" name="Text Box 52"/>
          <p:cNvSpPr txBox="1">
            <a:spLocks noChangeArrowheads="1"/>
          </p:cNvSpPr>
          <p:nvPr/>
        </p:nvSpPr>
        <p:spPr bwMode="auto">
          <a:xfrm>
            <a:off x="2528888" y="32639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400">
                <a:solidFill>
                  <a:srgbClr val="008086"/>
                </a:solidFill>
                <a:latin typeface="Times New Roman" pitchFamily="18" charset="0"/>
              </a:rPr>
              <a:t>2,3</a:t>
            </a:r>
            <a:endParaRPr lang="en-US" altLang="zh-TW">
              <a:solidFill>
                <a:srgbClr val="008086"/>
              </a:solidFill>
            </a:endParaRPr>
          </a:p>
        </p:txBody>
      </p:sp>
      <p:sp>
        <p:nvSpPr>
          <p:cNvPr id="86069" name="Text Box 53"/>
          <p:cNvSpPr txBox="1">
            <a:spLocks noChangeArrowheads="1"/>
          </p:cNvSpPr>
          <p:nvPr/>
        </p:nvSpPr>
        <p:spPr bwMode="auto">
          <a:xfrm>
            <a:off x="5638800" y="3265488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400">
                <a:solidFill>
                  <a:srgbClr val="008086"/>
                </a:solidFill>
                <a:latin typeface="Times New Roman" pitchFamily="18" charset="0"/>
              </a:rPr>
              <a:t>2,3</a:t>
            </a:r>
            <a:endParaRPr lang="en-US" altLang="zh-TW">
              <a:solidFill>
                <a:srgbClr val="008086"/>
              </a:solidFill>
            </a:endParaRPr>
          </a:p>
        </p:txBody>
      </p:sp>
      <p:sp>
        <p:nvSpPr>
          <p:cNvPr id="86070" name="Text Box 54"/>
          <p:cNvSpPr txBox="1">
            <a:spLocks noChangeArrowheads="1"/>
          </p:cNvSpPr>
          <p:nvPr/>
        </p:nvSpPr>
        <p:spPr bwMode="auto">
          <a:xfrm>
            <a:off x="7070725" y="32639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400">
                <a:solidFill>
                  <a:srgbClr val="008086"/>
                </a:solidFill>
                <a:latin typeface="Times New Roman" pitchFamily="18" charset="0"/>
              </a:rPr>
              <a:t>3,2</a:t>
            </a:r>
            <a:endParaRPr lang="en-US" altLang="zh-TW">
              <a:solidFill>
                <a:srgbClr val="008086"/>
              </a:solidFill>
            </a:endParaRPr>
          </a:p>
        </p:txBody>
      </p:sp>
      <p:sp>
        <p:nvSpPr>
          <p:cNvPr id="86071" name="Text Box 55"/>
          <p:cNvSpPr txBox="1">
            <a:spLocks noChangeArrowheads="1"/>
          </p:cNvSpPr>
          <p:nvPr/>
        </p:nvSpPr>
        <p:spPr bwMode="auto">
          <a:xfrm>
            <a:off x="1958975" y="4178300"/>
            <a:ext cx="1538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400">
                <a:solidFill>
                  <a:srgbClr val="008086"/>
                </a:solidFill>
                <a:latin typeface="Times New Roman" pitchFamily="18" charset="0"/>
              </a:rPr>
              <a:t>1,3	   2,2</a:t>
            </a:r>
            <a:endParaRPr lang="en-US" altLang="zh-TW">
              <a:solidFill>
                <a:srgbClr val="008086"/>
              </a:solidFill>
            </a:endParaRPr>
          </a:p>
        </p:txBody>
      </p:sp>
      <p:sp>
        <p:nvSpPr>
          <p:cNvPr id="86072" name="Text Box 56"/>
          <p:cNvSpPr txBox="1">
            <a:spLocks noChangeArrowheads="1"/>
          </p:cNvSpPr>
          <p:nvPr/>
        </p:nvSpPr>
        <p:spPr bwMode="auto">
          <a:xfrm>
            <a:off x="5068888" y="4179888"/>
            <a:ext cx="1538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400">
                <a:solidFill>
                  <a:srgbClr val="008086"/>
                </a:solidFill>
                <a:latin typeface="Times New Roman" pitchFamily="18" charset="0"/>
              </a:rPr>
              <a:t>1,3	   2,2</a:t>
            </a:r>
            <a:endParaRPr lang="en-US" altLang="zh-TW">
              <a:solidFill>
                <a:srgbClr val="008086"/>
              </a:solidFill>
            </a:endParaRPr>
          </a:p>
        </p:txBody>
      </p:sp>
      <p:sp>
        <p:nvSpPr>
          <p:cNvPr id="86073" name="Rectangle 57"/>
          <p:cNvSpPr>
            <a:spLocks noChangeArrowheads="1"/>
          </p:cNvSpPr>
          <p:nvPr/>
        </p:nvSpPr>
        <p:spPr bwMode="auto">
          <a:xfrm>
            <a:off x="3851275" y="1341438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400">
                <a:solidFill>
                  <a:srgbClr val="008086"/>
                </a:solidFill>
                <a:latin typeface="Times New Roman" pitchFamily="18" charset="0"/>
                <a:cs typeface="Times New Roman" pitchFamily="18" charset="0"/>
              </a:rPr>
              <a:t>3,4</a:t>
            </a:r>
            <a:r>
              <a:rPr lang="en-US" altLang="zh-TW" sz="2400">
                <a:solidFill>
                  <a:srgbClr val="008086"/>
                </a:solidFill>
              </a:rPr>
              <a:t> </a:t>
            </a:r>
          </a:p>
        </p:txBody>
      </p:sp>
      <p:sp>
        <p:nvSpPr>
          <p:cNvPr id="86074" name="Text Box 58"/>
          <p:cNvSpPr txBox="1">
            <a:spLocks noChangeArrowheads="1"/>
          </p:cNvSpPr>
          <p:nvPr/>
        </p:nvSpPr>
        <p:spPr bwMode="auto">
          <a:xfrm>
            <a:off x="7953375" y="3232150"/>
            <a:ext cx="725488" cy="4048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i="1">
                <a:solidFill>
                  <a:srgbClr val="008A86"/>
                </a:solidFill>
                <a:latin typeface="Times New Roman" pitchFamily="18" charset="0"/>
              </a:rPr>
              <a:t>m</a:t>
            </a:r>
            <a:r>
              <a:rPr lang="en-US" altLang="zh-TW" sz="3200">
                <a:solidFill>
                  <a:srgbClr val="008A86"/>
                </a:solidFill>
                <a:latin typeface="Times New Roman" pitchFamily="18" charset="0"/>
              </a:rPr>
              <a:t>+</a:t>
            </a:r>
            <a:r>
              <a:rPr lang="en-US" altLang="zh-TW" sz="3200" i="1">
                <a:solidFill>
                  <a:srgbClr val="008A86"/>
                </a:solidFill>
                <a:latin typeface="Times New Roman" pitchFamily="18" charset="0"/>
              </a:rPr>
              <a:t>n</a:t>
            </a:r>
            <a:endParaRPr lang="en-US" altLang="zh-TW"/>
          </a:p>
        </p:txBody>
      </p:sp>
      <p:sp>
        <p:nvSpPr>
          <p:cNvPr id="86076" name="Text Box 60"/>
          <p:cNvSpPr txBox="1">
            <a:spLocks noChangeArrowheads="1"/>
          </p:cNvSpPr>
          <p:nvPr/>
        </p:nvSpPr>
        <p:spPr bwMode="auto">
          <a:xfrm>
            <a:off x="625475" y="5445125"/>
            <a:ext cx="78470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zh-CN" altLang="en-US" sz="3200" dirty="0">
                <a:latin typeface="Times New Roman" pitchFamily="18" charset="0"/>
              </a:rPr>
              <a:t>高度</a:t>
            </a:r>
            <a:r>
              <a:rPr lang="zh-TW" altLang="en-US" sz="3200" dirty="0">
                <a:latin typeface="Times New Roman" pitchFamily="18" charset="0"/>
              </a:rPr>
              <a:t> 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=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m 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+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n </a:t>
            </a:r>
            <a:r>
              <a:rPr lang="en-US" altLang="zh-TW" sz="3200" dirty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潜在的工作量是指数的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US" altLang="zh-TW" dirty="0"/>
          </a:p>
        </p:txBody>
      </p:sp>
      <p:sp>
        <p:nvSpPr>
          <p:cNvPr id="51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>
            <a:normAutofit/>
          </a:bodyPr>
          <a:lstStyle/>
          <a:p>
            <a:r>
              <a:rPr lang="zh-CN" altLang="en-US" dirty="0"/>
              <a:t>递归树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C3822C73-8B8E-4686-A952-8216D8AAD821}" type="datetime1">
              <a:rPr lang="en-US" altLang="zh-CN" smtClean="0"/>
              <a:t>12/7/2020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reeform 2"/>
          <p:cNvSpPr>
            <a:spLocks/>
          </p:cNvSpPr>
          <p:nvPr/>
        </p:nvSpPr>
        <p:spPr bwMode="auto">
          <a:xfrm>
            <a:off x="3894138" y="1355725"/>
            <a:ext cx="547687" cy="533400"/>
          </a:xfrm>
          <a:custGeom>
            <a:avLst/>
            <a:gdLst>
              <a:gd name="T0" fmla="*/ 861 w 863"/>
              <a:gd name="T1" fmla="*/ 454 h 840"/>
              <a:gd name="T2" fmla="*/ 850 w 863"/>
              <a:gd name="T3" fmla="*/ 521 h 840"/>
              <a:gd name="T4" fmla="*/ 829 w 863"/>
              <a:gd name="T5" fmla="*/ 583 h 840"/>
              <a:gd name="T6" fmla="*/ 798 w 863"/>
              <a:gd name="T7" fmla="*/ 641 h 840"/>
              <a:gd name="T8" fmla="*/ 759 w 863"/>
              <a:gd name="T9" fmla="*/ 693 h 840"/>
              <a:gd name="T10" fmla="*/ 712 w 863"/>
              <a:gd name="T11" fmla="*/ 738 h 840"/>
              <a:gd name="T12" fmla="*/ 658 w 863"/>
              <a:gd name="T13" fmla="*/ 777 h 840"/>
              <a:gd name="T14" fmla="*/ 599 w 863"/>
              <a:gd name="T15" fmla="*/ 807 h 840"/>
              <a:gd name="T16" fmla="*/ 535 w 863"/>
              <a:gd name="T17" fmla="*/ 827 h 840"/>
              <a:gd name="T18" fmla="*/ 466 w 863"/>
              <a:gd name="T19" fmla="*/ 838 h 840"/>
              <a:gd name="T20" fmla="*/ 431 w 863"/>
              <a:gd name="T21" fmla="*/ 840 h 840"/>
              <a:gd name="T22" fmla="*/ 395 w 863"/>
              <a:gd name="T23" fmla="*/ 838 h 840"/>
              <a:gd name="T24" fmla="*/ 327 w 863"/>
              <a:gd name="T25" fmla="*/ 827 h 840"/>
              <a:gd name="T26" fmla="*/ 263 w 863"/>
              <a:gd name="T27" fmla="*/ 807 h 840"/>
              <a:gd name="T28" fmla="*/ 204 w 863"/>
              <a:gd name="T29" fmla="*/ 777 h 840"/>
              <a:gd name="T30" fmla="*/ 150 w 863"/>
              <a:gd name="T31" fmla="*/ 738 h 840"/>
              <a:gd name="T32" fmla="*/ 104 w 863"/>
              <a:gd name="T33" fmla="*/ 693 h 840"/>
              <a:gd name="T34" fmla="*/ 65 w 863"/>
              <a:gd name="T35" fmla="*/ 641 h 840"/>
              <a:gd name="T36" fmla="*/ 34 w 863"/>
              <a:gd name="T37" fmla="*/ 583 h 840"/>
              <a:gd name="T38" fmla="*/ 12 w 863"/>
              <a:gd name="T39" fmla="*/ 521 h 840"/>
              <a:gd name="T40" fmla="*/ 1 w 863"/>
              <a:gd name="T41" fmla="*/ 454 h 840"/>
              <a:gd name="T42" fmla="*/ 0 w 863"/>
              <a:gd name="T43" fmla="*/ 420 h 840"/>
              <a:gd name="T44" fmla="*/ 1 w 863"/>
              <a:gd name="T45" fmla="*/ 385 h 840"/>
              <a:gd name="T46" fmla="*/ 12 w 863"/>
              <a:gd name="T47" fmla="*/ 318 h 840"/>
              <a:gd name="T48" fmla="*/ 34 w 863"/>
              <a:gd name="T49" fmla="*/ 256 h 840"/>
              <a:gd name="T50" fmla="*/ 65 w 863"/>
              <a:gd name="T51" fmla="*/ 198 h 840"/>
              <a:gd name="T52" fmla="*/ 104 w 863"/>
              <a:gd name="T53" fmla="*/ 146 h 840"/>
              <a:gd name="T54" fmla="*/ 150 w 863"/>
              <a:gd name="T55" fmla="*/ 101 h 840"/>
              <a:gd name="T56" fmla="*/ 204 w 863"/>
              <a:gd name="T57" fmla="*/ 62 h 840"/>
              <a:gd name="T58" fmla="*/ 263 w 863"/>
              <a:gd name="T59" fmla="*/ 33 h 840"/>
              <a:gd name="T60" fmla="*/ 327 w 863"/>
              <a:gd name="T61" fmla="*/ 12 h 840"/>
              <a:gd name="T62" fmla="*/ 395 w 863"/>
              <a:gd name="T63" fmla="*/ 1 h 840"/>
              <a:gd name="T64" fmla="*/ 431 w 863"/>
              <a:gd name="T65" fmla="*/ 0 h 840"/>
              <a:gd name="T66" fmla="*/ 466 w 863"/>
              <a:gd name="T67" fmla="*/ 1 h 840"/>
              <a:gd name="T68" fmla="*/ 535 w 863"/>
              <a:gd name="T69" fmla="*/ 12 h 840"/>
              <a:gd name="T70" fmla="*/ 599 w 863"/>
              <a:gd name="T71" fmla="*/ 33 h 840"/>
              <a:gd name="T72" fmla="*/ 658 w 863"/>
              <a:gd name="T73" fmla="*/ 62 h 840"/>
              <a:gd name="T74" fmla="*/ 712 w 863"/>
              <a:gd name="T75" fmla="*/ 101 h 840"/>
              <a:gd name="T76" fmla="*/ 759 w 863"/>
              <a:gd name="T77" fmla="*/ 146 h 840"/>
              <a:gd name="T78" fmla="*/ 798 w 863"/>
              <a:gd name="T79" fmla="*/ 198 h 840"/>
              <a:gd name="T80" fmla="*/ 829 w 863"/>
              <a:gd name="T81" fmla="*/ 256 h 840"/>
              <a:gd name="T82" fmla="*/ 850 w 863"/>
              <a:gd name="T83" fmla="*/ 318 h 840"/>
              <a:gd name="T84" fmla="*/ 861 w 863"/>
              <a:gd name="T85" fmla="*/ 385 h 840"/>
              <a:gd name="T86" fmla="*/ 863 w 863"/>
              <a:gd name="T87" fmla="*/ 420 h 840"/>
              <a:gd name="T88" fmla="*/ 861 w 863"/>
              <a:gd name="T89" fmla="*/ 454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63" h="840">
                <a:moveTo>
                  <a:pt x="861" y="454"/>
                </a:moveTo>
                <a:lnTo>
                  <a:pt x="850" y="521"/>
                </a:lnTo>
                <a:lnTo>
                  <a:pt x="829" y="583"/>
                </a:lnTo>
                <a:lnTo>
                  <a:pt x="798" y="641"/>
                </a:lnTo>
                <a:lnTo>
                  <a:pt x="759" y="693"/>
                </a:lnTo>
                <a:lnTo>
                  <a:pt x="712" y="738"/>
                </a:lnTo>
                <a:lnTo>
                  <a:pt x="658" y="777"/>
                </a:lnTo>
                <a:lnTo>
                  <a:pt x="599" y="807"/>
                </a:lnTo>
                <a:lnTo>
                  <a:pt x="535" y="827"/>
                </a:lnTo>
                <a:lnTo>
                  <a:pt x="466" y="838"/>
                </a:lnTo>
                <a:lnTo>
                  <a:pt x="431" y="840"/>
                </a:lnTo>
                <a:lnTo>
                  <a:pt x="395" y="838"/>
                </a:lnTo>
                <a:lnTo>
                  <a:pt x="327" y="827"/>
                </a:lnTo>
                <a:lnTo>
                  <a:pt x="263" y="807"/>
                </a:lnTo>
                <a:lnTo>
                  <a:pt x="204" y="777"/>
                </a:lnTo>
                <a:lnTo>
                  <a:pt x="150" y="738"/>
                </a:lnTo>
                <a:lnTo>
                  <a:pt x="104" y="693"/>
                </a:lnTo>
                <a:lnTo>
                  <a:pt x="65" y="641"/>
                </a:lnTo>
                <a:lnTo>
                  <a:pt x="34" y="583"/>
                </a:lnTo>
                <a:lnTo>
                  <a:pt x="12" y="521"/>
                </a:lnTo>
                <a:lnTo>
                  <a:pt x="1" y="454"/>
                </a:lnTo>
                <a:lnTo>
                  <a:pt x="0" y="420"/>
                </a:lnTo>
                <a:lnTo>
                  <a:pt x="1" y="385"/>
                </a:lnTo>
                <a:lnTo>
                  <a:pt x="12" y="318"/>
                </a:lnTo>
                <a:lnTo>
                  <a:pt x="34" y="256"/>
                </a:lnTo>
                <a:lnTo>
                  <a:pt x="65" y="198"/>
                </a:lnTo>
                <a:lnTo>
                  <a:pt x="104" y="146"/>
                </a:lnTo>
                <a:lnTo>
                  <a:pt x="150" y="101"/>
                </a:lnTo>
                <a:lnTo>
                  <a:pt x="204" y="62"/>
                </a:lnTo>
                <a:lnTo>
                  <a:pt x="263" y="33"/>
                </a:lnTo>
                <a:lnTo>
                  <a:pt x="327" y="12"/>
                </a:lnTo>
                <a:lnTo>
                  <a:pt x="395" y="1"/>
                </a:lnTo>
                <a:lnTo>
                  <a:pt x="431" y="0"/>
                </a:lnTo>
                <a:lnTo>
                  <a:pt x="466" y="1"/>
                </a:lnTo>
                <a:lnTo>
                  <a:pt x="535" y="12"/>
                </a:lnTo>
                <a:lnTo>
                  <a:pt x="599" y="33"/>
                </a:lnTo>
                <a:lnTo>
                  <a:pt x="658" y="62"/>
                </a:lnTo>
                <a:lnTo>
                  <a:pt x="712" y="101"/>
                </a:lnTo>
                <a:lnTo>
                  <a:pt x="759" y="146"/>
                </a:lnTo>
                <a:lnTo>
                  <a:pt x="798" y="198"/>
                </a:lnTo>
                <a:lnTo>
                  <a:pt x="829" y="256"/>
                </a:lnTo>
                <a:lnTo>
                  <a:pt x="850" y="318"/>
                </a:lnTo>
                <a:lnTo>
                  <a:pt x="861" y="385"/>
                </a:lnTo>
                <a:lnTo>
                  <a:pt x="863" y="420"/>
                </a:lnTo>
                <a:lnTo>
                  <a:pt x="861" y="454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44" name="Freeform 4"/>
          <p:cNvSpPr>
            <a:spLocks/>
          </p:cNvSpPr>
          <p:nvPr/>
        </p:nvSpPr>
        <p:spPr bwMode="auto">
          <a:xfrm>
            <a:off x="3889375" y="1341438"/>
            <a:ext cx="547688" cy="533400"/>
          </a:xfrm>
          <a:custGeom>
            <a:avLst/>
            <a:gdLst>
              <a:gd name="T0" fmla="*/ 431 w 863"/>
              <a:gd name="T1" fmla="*/ 0 h 840"/>
              <a:gd name="T2" fmla="*/ 361 w 863"/>
              <a:gd name="T3" fmla="*/ 5 h 840"/>
              <a:gd name="T4" fmla="*/ 295 w 863"/>
              <a:gd name="T5" fmla="*/ 21 h 840"/>
              <a:gd name="T6" fmla="*/ 233 w 863"/>
              <a:gd name="T7" fmla="*/ 46 h 840"/>
              <a:gd name="T8" fmla="*/ 176 w 863"/>
              <a:gd name="T9" fmla="*/ 80 h 840"/>
              <a:gd name="T10" fmla="*/ 126 w 863"/>
              <a:gd name="T11" fmla="*/ 122 h 840"/>
              <a:gd name="T12" fmla="*/ 83 w 863"/>
              <a:gd name="T13" fmla="*/ 171 h 840"/>
              <a:gd name="T14" fmla="*/ 48 w 863"/>
              <a:gd name="T15" fmla="*/ 226 h 840"/>
              <a:gd name="T16" fmla="*/ 22 w 863"/>
              <a:gd name="T17" fmla="*/ 287 h 840"/>
              <a:gd name="T18" fmla="*/ 6 w 863"/>
              <a:gd name="T19" fmla="*/ 351 h 840"/>
              <a:gd name="T20" fmla="*/ 0 w 863"/>
              <a:gd name="T21" fmla="*/ 420 h 840"/>
              <a:gd name="T22" fmla="*/ 1 w 863"/>
              <a:gd name="T23" fmla="*/ 454 h 840"/>
              <a:gd name="T24" fmla="*/ 12 w 863"/>
              <a:gd name="T25" fmla="*/ 521 h 840"/>
              <a:gd name="T26" fmla="*/ 34 w 863"/>
              <a:gd name="T27" fmla="*/ 583 h 840"/>
              <a:gd name="T28" fmla="*/ 65 w 863"/>
              <a:gd name="T29" fmla="*/ 641 h 840"/>
              <a:gd name="T30" fmla="*/ 104 w 863"/>
              <a:gd name="T31" fmla="*/ 693 h 840"/>
              <a:gd name="T32" fmla="*/ 150 w 863"/>
              <a:gd name="T33" fmla="*/ 738 h 840"/>
              <a:gd name="T34" fmla="*/ 204 w 863"/>
              <a:gd name="T35" fmla="*/ 777 h 840"/>
              <a:gd name="T36" fmla="*/ 263 w 863"/>
              <a:gd name="T37" fmla="*/ 807 h 840"/>
              <a:gd name="T38" fmla="*/ 327 w 863"/>
              <a:gd name="T39" fmla="*/ 827 h 840"/>
              <a:gd name="T40" fmla="*/ 395 w 863"/>
              <a:gd name="T41" fmla="*/ 838 h 840"/>
              <a:gd name="T42" fmla="*/ 431 w 863"/>
              <a:gd name="T43" fmla="*/ 840 h 840"/>
              <a:gd name="T44" fmla="*/ 466 w 863"/>
              <a:gd name="T45" fmla="*/ 838 h 840"/>
              <a:gd name="T46" fmla="*/ 535 w 863"/>
              <a:gd name="T47" fmla="*/ 827 h 840"/>
              <a:gd name="T48" fmla="*/ 599 w 863"/>
              <a:gd name="T49" fmla="*/ 807 h 840"/>
              <a:gd name="T50" fmla="*/ 658 w 863"/>
              <a:gd name="T51" fmla="*/ 777 h 840"/>
              <a:gd name="T52" fmla="*/ 712 w 863"/>
              <a:gd name="T53" fmla="*/ 738 h 840"/>
              <a:gd name="T54" fmla="*/ 759 w 863"/>
              <a:gd name="T55" fmla="*/ 693 h 840"/>
              <a:gd name="T56" fmla="*/ 798 w 863"/>
              <a:gd name="T57" fmla="*/ 641 h 840"/>
              <a:gd name="T58" fmla="*/ 829 w 863"/>
              <a:gd name="T59" fmla="*/ 583 h 840"/>
              <a:gd name="T60" fmla="*/ 850 w 863"/>
              <a:gd name="T61" fmla="*/ 521 h 840"/>
              <a:gd name="T62" fmla="*/ 861 w 863"/>
              <a:gd name="T63" fmla="*/ 454 h 840"/>
              <a:gd name="T64" fmla="*/ 863 w 863"/>
              <a:gd name="T65" fmla="*/ 420 h 840"/>
              <a:gd name="T66" fmla="*/ 861 w 863"/>
              <a:gd name="T67" fmla="*/ 385 h 840"/>
              <a:gd name="T68" fmla="*/ 850 w 863"/>
              <a:gd name="T69" fmla="*/ 318 h 840"/>
              <a:gd name="T70" fmla="*/ 829 w 863"/>
              <a:gd name="T71" fmla="*/ 256 h 840"/>
              <a:gd name="T72" fmla="*/ 798 w 863"/>
              <a:gd name="T73" fmla="*/ 198 h 840"/>
              <a:gd name="T74" fmla="*/ 759 w 863"/>
              <a:gd name="T75" fmla="*/ 146 h 840"/>
              <a:gd name="T76" fmla="*/ 712 w 863"/>
              <a:gd name="T77" fmla="*/ 101 h 840"/>
              <a:gd name="T78" fmla="*/ 658 w 863"/>
              <a:gd name="T79" fmla="*/ 62 h 840"/>
              <a:gd name="T80" fmla="*/ 599 w 863"/>
              <a:gd name="T81" fmla="*/ 33 h 840"/>
              <a:gd name="T82" fmla="*/ 535 w 863"/>
              <a:gd name="T83" fmla="*/ 12 h 840"/>
              <a:gd name="T84" fmla="*/ 466 w 863"/>
              <a:gd name="T85" fmla="*/ 1 h 840"/>
              <a:gd name="T86" fmla="*/ 431 w 863"/>
              <a:gd name="T87" fmla="*/ 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63" h="840">
                <a:moveTo>
                  <a:pt x="431" y="0"/>
                </a:moveTo>
                <a:lnTo>
                  <a:pt x="361" y="5"/>
                </a:lnTo>
                <a:lnTo>
                  <a:pt x="295" y="21"/>
                </a:lnTo>
                <a:lnTo>
                  <a:pt x="233" y="46"/>
                </a:lnTo>
                <a:lnTo>
                  <a:pt x="176" y="80"/>
                </a:lnTo>
                <a:lnTo>
                  <a:pt x="126" y="122"/>
                </a:lnTo>
                <a:lnTo>
                  <a:pt x="83" y="171"/>
                </a:lnTo>
                <a:lnTo>
                  <a:pt x="48" y="226"/>
                </a:lnTo>
                <a:lnTo>
                  <a:pt x="22" y="287"/>
                </a:lnTo>
                <a:lnTo>
                  <a:pt x="6" y="351"/>
                </a:lnTo>
                <a:lnTo>
                  <a:pt x="0" y="420"/>
                </a:lnTo>
                <a:lnTo>
                  <a:pt x="1" y="454"/>
                </a:lnTo>
                <a:lnTo>
                  <a:pt x="12" y="521"/>
                </a:lnTo>
                <a:lnTo>
                  <a:pt x="34" y="583"/>
                </a:lnTo>
                <a:lnTo>
                  <a:pt x="65" y="641"/>
                </a:lnTo>
                <a:lnTo>
                  <a:pt x="104" y="693"/>
                </a:lnTo>
                <a:lnTo>
                  <a:pt x="150" y="738"/>
                </a:lnTo>
                <a:lnTo>
                  <a:pt x="204" y="777"/>
                </a:lnTo>
                <a:lnTo>
                  <a:pt x="263" y="807"/>
                </a:lnTo>
                <a:lnTo>
                  <a:pt x="327" y="827"/>
                </a:lnTo>
                <a:lnTo>
                  <a:pt x="395" y="838"/>
                </a:lnTo>
                <a:lnTo>
                  <a:pt x="431" y="840"/>
                </a:lnTo>
                <a:lnTo>
                  <a:pt x="466" y="838"/>
                </a:lnTo>
                <a:lnTo>
                  <a:pt x="535" y="827"/>
                </a:lnTo>
                <a:lnTo>
                  <a:pt x="599" y="807"/>
                </a:lnTo>
                <a:lnTo>
                  <a:pt x="658" y="777"/>
                </a:lnTo>
                <a:lnTo>
                  <a:pt x="712" y="738"/>
                </a:lnTo>
                <a:lnTo>
                  <a:pt x="759" y="693"/>
                </a:lnTo>
                <a:lnTo>
                  <a:pt x="798" y="641"/>
                </a:lnTo>
                <a:lnTo>
                  <a:pt x="829" y="583"/>
                </a:lnTo>
                <a:lnTo>
                  <a:pt x="850" y="521"/>
                </a:lnTo>
                <a:lnTo>
                  <a:pt x="861" y="454"/>
                </a:lnTo>
                <a:lnTo>
                  <a:pt x="863" y="420"/>
                </a:lnTo>
                <a:lnTo>
                  <a:pt x="861" y="385"/>
                </a:lnTo>
                <a:lnTo>
                  <a:pt x="850" y="318"/>
                </a:lnTo>
                <a:lnTo>
                  <a:pt x="829" y="256"/>
                </a:lnTo>
                <a:lnTo>
                  <a:pt x="798" y="198"/>
                </a:lnTo>
                <a:lnTo>
                  <a:pt x="759" y="146"/>
                </a:lnTo>
                <a:lnTo>
                  <a:pt x="712" y="101"/>
                </a:lnTo>
                <a:lnTo>
                  <a:pt x="658" y="62"/>
                </a:lnTo>
                <a:lnTo>
                  <a:pt x="599" y="33"/>
                </a:lnTo>
                <a:lnTo>
                  <a:pt x="535" y="12"/>
                </a:lnTo>
                <a:lnTo>
                  <a:pt x="466" y="1"/>
                </a:lnTo>
                <a:lnTo>
                  <a:pt x="431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49" name="Freeform 9"/>
          <p:cNvSpPr>
            <a:spLocks/>
          </p:cNvSpPr>
          <p:nvPr/>
        </p:nvSpPr>
        <p:spPr bwMode="auto">
          <a:xfrm>
            <a:off x="2443163" y="3170238"/>
            <a:ext cx="547687" cy="533400"/>
          </a:xfrm>
          <a:custGeom>
            <a:avLst/>
            <a:gdLst>
              <a:gd name="T0" fmla="*/ 862 w 863"/>
              <a:gd name="T1" fmla="*/ 454 h 840"/>
              <a:gd name="T2" fmla="*/ 851 w 863"/>
              <a:gd name="T3" fmla="*/ 521 h 840"/>
              <a:gd name="T4" fmla="*/ 829 w 863"/>
              <a:gd name="T5" fmla="*/ 583 h 840"/>
              <a:gd name="T6" fmla="*/ 798 w 863"/>
              <a:gd name="T7" fmla="*/ 641 h 840"/>
              <a:gd name="T8" fmla="*/ 759 w 863"/>
              <a:gd name="T9" fmla="*/ 693 h 840"/>
              <a:gd name="T10" fmla="*/ 713 w 863"/>
              <a:gd name="T11" fmla="*/ 738 h 840"/>
              <a:gd name="T12" fmla="*/ 659 w 863"/>
              <a:gd name="T13" fmla="*/ 777 h 840"/>
              <a:gd name="T14" fmla="*/ 600 w 863"/>
              <a:gd name="T15" fmla="*/ 807 h 840"/>
              <a:gd name="T16" fmla="*/ 536 w 863"/>
              <a:gd name="T17" fmla="*/ 827 h 840"/>
              <a:gd name="T18" fmla="*/ 468 w 863"/>
              <a:gd name="T19" fmla="*/ 838 h 840"/>
              <a:gd name="T20" fmla="*/ 432 w 863"/>
              <a:gd name="T21" fmla="*/ 840 h 840"/>
              <a:gd name="T22" fmla="*/ 397 w 863"/>
              <a:gd name="T23" fmla="*/ 838 h 840"/>
              <a:gd name="T24" fmla="*/ 328 w 863"/>
              <a:gd name="T25" fmla="*/ 827 h 840"/>
              <a:gd name="T26" fmla="*/ 264 w 863"/>
              <a:gd name="T27" fmla="*/ 807 h 840"/>
              <a:gd name="T28" fmla="*/ 205 w 863"/>
              <a:gd name="T29" fmla="*/ 777 h 840"/>
              <a:gd name="T30" fmla="*/ 151 w 863"/>
              <a:gd name="T31" fmla="*/ 738 h 840"/>
              <a:gd name="T32" fmla="*/ 104 w 863"/>
              <a:gd name="T33" fmla="*/ 693 h 840"/>
              <a:gd name="T34" fmla="*/ 65 w 863"/>
              <a:gd name="T35" fmla="*/ 641 h 840"/>
              <a:gd name="T36" fmla="*/ 34 w 863"/>
              <a:gd name="T37" fmla="*/ 583 h 840"/>
              <a:gd name="T38" fmla="*/ 13 w 863"/>
              <a:gd name="T39" fmla="*/ 521 h 840"/>
              <a:gd name="T40" fmla="*/ 2 w 863"/>
              <a:gd name="T41" fmla="*/ 454 h 840"/>
              <a:gd name="T42" fmla="*/ 0 w 863"/>
              <a:gd name="T43" fmla="*/ 420 h 840"/>
              <a:gd name="T44" fmla="*/ 2 w 863"/>
              <a:gd name="T45" fmla="*/ 385 h 840"/>
              <a:gd name="T46" fmla="*/ 13 w 863"/>
              <a:gd name="T47" fmla="*/ 318 h 840"/>
              <a:gd name="T48" fmla="*/ 34 w 863"/>
              <a:gd name="T49" fmla="*/ 256 h 840"/>
              <a:gd name="T50" fmla="*/ 65 w 863"/>
              <a:gd name="T51" fmla="*/ 198 h 840"/>
              <a:gd name="T52" fmla="*/ 104 w 863"/>
              <a:gd name="T53" fmla="*/ 146 h 840"/>
              <a:gd name="T54" fmla="*/ 151 w 863"/>
              <a:gd name="T55" fmla="*/ 101 h 840"/>
              <a:gd name="T56" fmla="*/ 205 w 863"/>
              <a:gd name="T57" fmla="*/ 62 h 840"/>
              <a:gd name="T58" fmla="*/ 264 w 863"/>
              <a:gd name="T59" fmla="*/ 33 h 840"/>
              <a:gd name="T60" fmla="*/ 328 w 863"/>
              <a:gd name="T61" fmla="*/ 12 h 840"/>
              <a:gd name="T62" fmla="*/ 397 w 863"/>
              <a:gd name="T63" fmla="*/ 1 h 840"/>
              <a:gd name="T64" fmla="*/ 432 w 863"/>
              <a:gd name="T65" fmla="*/ 0 h 840"/>
              <a:gd name="T66" fmla="*/ 468 w 863"/>
              <a:gd name="T67" fmla="*/ 1 h 840"/>
              <a:gd name="T68" fmla="*/ 536 w 863"/>
              <a:gd name="T69" fmla="*/ 12 h 840"/>
              <a:gd name="T70" fmla="*/ 600 w 863"/>
              <a:gd name="T71" fmla="*/ 33 h 840"/>
              <a:gd name="T72" fmla="*/ 659 w 863"/>
              <a:gd name="T73" fmla="*/ 62 h 840"/>
              <a:gd name="T74" fmla="*/ 713 w 863"/>
              <a:gd name="T75" fmla="*/ 101 h 840"/>
              <a:gd name="T76" fmla="*/ 759 w 863"/>
              <a:gd name="T77" fmla="*/ 146 h 840"/>
              <a:gd name="T78" fmla="*/ 798 w 863"/>
              <a:gd name="T79" fmla="*/ 198 h 840"/>
              <a:gd name="T80" fmla="*/ 829 w 863"/>
              <a:gd name="T81" fmla="*/ 256 h 840"/>
              <a:gd name="T82" fmla="*/ 851 w 863"/>
              <a:gd name="T83" fmla="*/ 318 h 840"/>
              <a:gd name="T84" fmla="*/ 862 w 863"/>
              <a:gd name="T85" fmla="*/ 385 h 840"/>
              <a:gd name="T86" fmla="*/ 863 w 863"/>
              <a:gd name="T87" fmla="*/ 420 h 840"/>
              <a:gd name="T88" fmla="*/ 862 w 863"/>
              <a:gd name="T89" fmla="*/ 454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63" h="840">
                <a:moveTo>
                  <a:pt x="862" y="454"/>
                </a:moveTo>
                <a:lnTo>
                  <a:pt x="851" y="521"/>
                </a:lnTo>
                <a:lnTo>
                  <a:pt x="829" y="583"/>
                </a:lnTo>
                <a:lnTo>
                  <a:pt x="798" y="641"/>
                </a:lnTo>
                <a:lnTo>
                  <a:pt x="759" y="693"/>
                </a:lnTo>
                <a:lnTo>
                  <a:pt x="713" y="738"/>
                </a:lnTo>
                <a:lnTo>
                  <a:pt x="659" y="777"/>
                </a:lnTo>
                <a:lnTo>
                  <a:pt x="600" y="807"/>
                </a:lnTo>
                <a:lnTo>
                  <a:pt x="536" y="827"/>
                </a:lnTo>
                <a:lnTo>
                  <a:pt x="468" y="838"/>
                </a:lnTo>
                <a:lnTo>
                  <a:pt x="432" y="840"/>
                </a:lnTo>
                <a:lnTo>
                  <a:pt x="397" y="838"/>
                </a:lnTo>
                <a:lnTo>
                  <a:pt x="328" y="827"/>
                </a:lnTo>
                <a:lnTo>
                  <a:pt x="264" y="807"/>
                </a:lnTo>
                <a:lnTo>
                  <a:pt x="205" y="777"/>
                </a:lnTo>
                <a:lnTo>
                  <a:pt x="151" y="738"/>
                </a:lnTo>
                <a:lnTo>
                  <a:pt x="104" y="693"/>
                </a:lnTo>
                <a:lnTo>
                  <a:pt x="65" y="641"/>
                </a:lnTo>
                <a:lnTo>
                  <a:pt x="34" y="583"/>
                </a:lnTo>
                <a:lnTo>
                  <a:pt x="13" y="521"/>
                </a:lnTo>
                <a:lnTo>
                  <a:pt x="2" y="454"/>
                </a:lnTo>
                <a:lnTo>
                  <a:pt x="0" y="420"/>
                </a:lnTo>
                <a:lnTo>
                  <a:pt x="2" y="385"/>
                </a:lnTo>
                <a:lnTo>
                  <a:pt x="13" y="318"/>
                </a:lnTo>
                <a:lnTo>
                  <a:pt x="34" y="256"/>
                </a:lnTo>
                <a:lnTo>
                  <a:pt x="65" y="198"/>
                </a:lnTo>
                <a:lnTo>
                  <a:pt x="104" y="146"/>
                </a:lnTo>
                <a:lnTo>
                  <a:pt x="151" y="101"/>
                </a:lnTo>
                <a:lnTo>
                  <a:pt x="205" y="62"/>
                </a:lnTo>
                <a:lnTo>
                  <a:pt x="264" y="33"/>
                </a:lnTo>
                <a:lnTo>
                  <a:pt x="328" y="12"/>
                </a:lnTo>
                <a:lnTo>
                  <a:pt x="397" y="1"/>
                </a:lnTo>
                <a:lnTo>
                  <a:pt x="432" y="0"/>
                </a:lnTo>
                <a:lnTo>
                  <a:pt x="468" y="1"/>
                </a:lnTo>
                <a:lnTo>
                  <a:pt x="536" y="12"/>
                </a:lnTo>
                <a:lnTo>
                  <a:pt x="600" y="33"/>
                </a:lnTo>
                <a:lnTo>
                  <a:pt x="659" y="62"/>
                </a:lnTo>
                <a:lnTo>
                  <a:pt x="713" y="101"/>
                </a:lnTo>
                <a:lnTo>
                  <a:pt x="759" y="146"/>
                </a:lnTo>
                <a:lnTo>
                  <a:pt x="798" y="198"/>
                </a:lnTo>
                <a:lnTo>
                  <a:pt x="829" y="256"/>
                </a:lnTo>
                <a:lnTo>
                  <a:pt x="851" y="318"/>
                </a:lnTo>
                <a:lnTo>
                  <a:pt x="862" y="385"/>
                </a:lnTo>
                <a:lnTo>
                  <a:pt x="863" y="420"/>
                </a:lnTo>
                <a:lnTo>
                  <a:pt x="862" y="454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51" name="Freeform 11"/>
          <p:cNvSpPr>
            <a:spLocks/>
          </p:cNvSpPr>
          <p:nvPr/>
        </p:nvSpPr>
        <p:spPr bwMode="auto">
          <a:xfrm>
            <a:off x="3030538" y="4084638"/>
            <a:ext cx="549275" cy="533400"/>
          </a:xfrm>
          <a:custGeom>
            <a:avLst/>
            <a:gdLst>
              <a:gd name="T0" fmla="*/ 863 w 865"/>
              <a:gd name="T1" fmla="*/ 454 h 840"/>
              <a:gd name="T2" fmla="*/ 852 w 865"/>
              <a:gd name="T3" fmla="*/ 521 h 840"/>
              <a:gd name="T4" fmla="*/ 831 w 865"/>
              <a:gd name="T5" fmla="*/ 583 h 840"/>
              <a:gd name="T6" fmla="*/ 800 w 865"/>
              <a:gd name="T7" fmla="*/ 641 h 840"/>
              <a:gd name="T8" fmla="*/ 760 w 865"/>
              <a:gd name="T9" fmla="*/ 693 h 840"/>
              <a:gd name="T10" fmla="*/ 713 w 865"/>
              <a:gd name="T11" fmla="*/ 738 h 840"/>
              <a:gd name="T12" fmla="*/ 659 w 865"/>
              <a:gd name="T13" fmla="*/ 777 h 840"/>
              <a:gd name="T14" fmla="*/ 600 w 865"/>
              <a:gd name="T15" fmla="*/ 807 h 840"/>
              <a:gd name="T16" fmla="*/ 535 w 865"/>
              <a:gd name="T17" fmla="*/ 827 h 840"/>
              <a:gd name="T18" fmla="*/ 467 w 865"/>
              <a:gd name="T19" fmla="*/ 838 h 840"/>
              <a:gd name="T20" fmla="*/ 432 w 865"/>
              <a:gd name="T21" fmla="*/ 840 h 840"/>
              <a:gd name="T22" fmla="*/ 396 w 865"/>
              <a:gd name="T23" fmla="*/ 838 h 840"/>
              <a:gd name="T24" fmla="*/ 328 w 865"/>
              <a:gd name="T25" fmla="*/ 827 h 840"/>
              <a:gd name="T26" fmla="*/ 263 w 865"/>
              <a:gd name="T27" fmla="*/ 807 h 840"/>
              <a:gd name="T28" fmla="*/ 204 w 865"/>
              <a:gd name="T29" fmla="*/ 777 h 840"/>
              <a:gd name="T30" fmla="*/ 150 w 865"/>
              <a:gd name="T31" fmla="*/ 738 h 840"/>
              <a:gd name="T32" fmla="*/ 103 w 865"/>
              <a:gd name="T33" fmla="*/ 693 h 840"/>
              <a:gd name="T34" fmla="*/ 64 w 865"/>
              <a:gd name="T35" fmla="*/ 641 h 840"/>
              <a:gd name="T36" fmla="*/ 33 w 865"/>
              <a:gd name="T37" fmla="*/ 583 h 840"/>
              <a:gd name="T38" fmla="*/ 12 w 865"/>
              <a:gd name="T39" fmla="*/ 521 h 840"/>
              <a:gd name="T40" fmla="*/ 1 w 865"/>
              <a:gd name="T41" fmla="*/ 454 h 840"/>
              <a:gd name="T42" fmla="*/ 0 w 865"/>
              <a:gd name="T43" fmla="*/ 420 h 840"/>
              <a:gd name="T44" fmla="*/ 1 w 865"/>
              <a:gd name="T45" fmla="*/ 385 h 840"/>
              <a:gd name="T46" fmla="*/ 12 w 865"/>
              <a:gd name="T47" fmla="*/ 318 h 840"/>
              <a:gd name="T48" fmla="*/ 33 w 865"/>
              <a:gd name="T49" fmla="*/ 256 h 840"/>
              <a:gd name="T50" fmla="*/ 64 w 865"/>
              <a:gd name="T51" fmla="*/ 198 h 840"/>
              <a:gd name="T52" fmla="*/ 103 w 865"/>
              <a:gd name="T53" fmla="*/ 146 h 840"/>
              <a:gd name="T54" fmla="*/ 150 w 865"/>
              <a:gd name="T55" fmla="*/ 101 h 840"/>
              <a:gd name="T56" fmla="*/ 204 w 865"/>
              <a:gd name="T57" fmla="*/ 62 h 840"/>
              <a:gd name="T58" fmla="*/ 263 w 865"/>
              <a:gd name="T59" fmla="*/ 33 h 840"/>
              <a:gd name="T60" fmla="*/ 328 w 865"/>
              <a:gd name="T61" fmla="*/ 12 h 840"/>
              <a:gd name="T62" fmla="*/ 396 w 865"/>
              <a:gd name="T63" fmla="*/ 1 h 840"/>
              <a:gd name="T64" fmla="*/ 432 w 865"/>
              <a:gd name="T65" fmla="*/ 0 h 840"/>
              <a:gd name="T66" fmla="*/ 467 w 865"/>
              <a:gd name="T67" fmla="*/ 1 h 840"/>
              <a:gd name="T68" fmla="*/ 535 w 865"/>
              <a:gd name="T69" fmla="*/ 12 h 840"/>
              <a:gd name="T70" fmla="*/ 600 w 865"/>
              <a:gd name="T71" fmla="*/ 33 h 840"/>
              <a:gd name="T72" fmla="*/ 659 w 865"/>
              <a:gd name="T73" fmla="*/ 62 h 840"/>
              <a:gd name="T74" fmla="*/ 713 w 865"/>
              <a:gd name="T75" fmla="*/ 101 h 840"/>
              <a:gd name="T76" fmla="*/ 760 w 865"/>
              <a:gd name="T77" fmla="*/ 146 h 840"/>
              <a:gd name="T78" fmla="*/ 800 w 865"/>
              <a:gd name="T79" fmla="*/ 198 h 840"/>
              <a:gd name="T80" fmla="*/ 831 w 865"/>
              <a:gd name="T81" fmla="*/ 256 h 840"/>
              <a:gd name="T82" fmla="*/ 852 w 865"/>
              <a:gd name="T83" fmla="*/ 318 h 840"/>
              <a:gd name="T84" fmla="*/ 863 w 865"/>
              <a:gd name="T85" fmla="*/ 385 h 840"/>
              <a:gd name="T86" fmla="*/ 865 w 865"/>
              <a:gd name="T87" fmla="*/ 420 h 840"/>
              <a:gd name="T88" fmla="*/ 863 w 865"/>
              <a:gd name="T89" fmla="*/ 454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65" h="840">
                <a:moveTo>
                  <a:pt x="863" y="454"/>
                </a:moveTo>
                <a:lnTo>
                  <a:pt x="852" y="521"/>
                </a:lnTo>
                <a:lnTo>
                  <a:pt x="831" y="583"/>
                </a:lnTo>
                <a:lnTo>
                  <a:pt x="800" y="641"/>
                </a:lnTo>
                <a:lnTo>
                  <a:pt x="760" y="693"/>
                </a:lnTo>
                <a:lnTo>
                  <a:pt x="713" y="738"/>
                </a:lnTo>
                <a:lnTo>
                  <a:pt x="659" y="777"/>
                </a:lnTo>
                <a:lnTo>
                  <a:pt x="600" y="807"/>
                </a:lnTo>
                <a:lnTo>
                  <a:pt x="535" y="827"/>
                </a:lnTo>
                <a:lnTo>
                  <a:pt x="467" y="838"/>
                </a:lnTo>
                <a:lnTo>
                  <a:pt x="432" y="840"/>
                </a:lnTo>
                <a:lnTo>
                  <a:pt x="396" y="838"/>
                </a:lnTo>
                <a:lnTo>
                  <a:pt x="328" y="827"/>
                </a:lnTo>
                <a:lnTo>
                  <a:pt x="263" y="807"/>
                </a:lnTo>
                <a:lnTo>
                  <a:pt x="204" y="777"/>
                </a:lnTo>
                <a:lnTo>
                  <a:pt x="150" y="738"/>
                </a:lnTo>
                <a:lnTo>
                  <a:pt x="103" y="693"/>
                </a:lnTo>
                <a:lnTo>
                  <a:pt x="64" y="641"/>
                </a:lnTo>
                <a:lnTo>
                  <a:pt x="33" y="583"/>
                </a:lnTo>
                <a:lnTo>
                  <a:pt x="12" y="521"/>
                </a:lnTo>
                <a:lnTo>
                  <a:pt x="1" y="454"/>
                </a:lnTo>
                <a:lnTo>
                  <a:pt x="0" y="420"/>
                </a:lnTo>
                <a:lnTo>
                  <a:pt x="1" y="385"/>
                </a:lnTo>
                <a:lnTo>
                  <a:pt x="12" y="318"/>
                </a:lnTo>
                <a:lnTo>
                  <a:pt x="33" y="256"/>
                </a:lnTo>
                <a:lnTo>
                  <a:pt x="64" y="198"/>
                </a:lnTo>
                <a:lnTo>
                  <a:pt x="103" y="146"/>
                </a:lnTo>
                <a:lnTo>
                  <a:pt x="150" y="101"/>
                </a:lnTo>
                <a:lnTo>
                  <a:pt x="204" y="62"/>
                </a:lnTo>
                <a:lnTo>
                  <a:pt x="263" y="33"/>
                </a:lnTo>
                <a:lnTo>
                  <a:pt x="328" y="12"/>
                </a:lnTo>
                <a:lnTo>
                  <a:pt x="396" y="1"/>
                </a:lnTo>
                <a:lnTo>
                  <a:pt x="432" y="0"/>
                </a:lnTo>
                <a:lnTo>
                  <a:pt x="467" y="1"/>
                </a:lnTo>
                <a:lnTo>
                  <a:pt x="535" y="12"/>
                </a:lnTo>
                <a:lnTo>
                  <a:pt x="600" y="33"/>
                </a:lnTo>
                <a:lnTo>
                  <a:pt x="659" y="62"/>
                </a:lnTo>
                <a:lnTo>
                  <a:pt x="713" y="101"/>
                </a:lnTo>
                <a:lnTo>
                  <a:pt x="760" y="146"/>
                </a:lnTo>
                <a:lnTo>
                  <a:pt x="800" y="198"/>
                </a:lnTo>
                <a:lnTo>
                  <a:pt x="831" y="256"/>
                </a:lnTo>
                <a:lnTo>
                  <a:pt x="852" y="318"/>
                </a:lnTo>
                <a:lnTo>
                  <a:pt x="863" y="385"/>
                </a:lnTo>
                <a:lnTo>
                  <a:pt x="865" y="420"/>
                </a:lnTo>
                <a:lnTo>
                  <a:pt x="863" y="454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52" name="Freeform 12"/>
          <p:cNvSpPr>
            <a:spLocks/>
          </p:cNvSpPr>
          <p:nvPr/>
        </p:nvSpPr>
        <p:spPr bwMode="auto">
          <a:xfrm>
            <a:off x="5553075" y="3171825"/>
            <a:ext cx="547688" cy="533400"/>
          </a:xfrm>
          <a:custGeom>
            <a:avLst/>
            <a:gdLst>
              <a:gd name="T0" fmla="*/ 432 w 862"/>
              <a:gd name="T1" fmla="*/ 0 h 840"/>
              <a:gd name="T2" fmla="*/ 361 w 862"/>
              <a:gd name="T3" fmla="*/ 6 h 840"/>
              <a:gd name="T4" fmla="*/ 295 w 862"/>
              <a:gd name="T5" fmla="*/ 22 h 840"/>
              <a:gd name="T6" fmla="*/ 233 w 862"/>
              <a:gd name="T7" fmla="*/ 47 h 840"/>
              <a:gd name="T8" fmla="*/ 176 w 862"/>
              <a:gd name="T9" fmla="*/ 81 h 840"/>
              <a:gd name="T10" fmla="*/ 126 w 862"/>
              <a:gd name="T11" fmla="*/ 123 h 840"/>
              <a:gd name="T12" fmla="*/ 83 w 862"/>
              <a:gd name="T13" fmla="*/ 172 h 840"/>
              <a:gd name="T14" fmla="*/ 48 w 862"/>
              <a:gd name="T15" fmla="*/ 227 h 840"/>
              <a:gd name="T16" fmla="*/ 22 w 862"/>
              <a:gd name="T17" fmla="*/ 287 h 840"/>
              <a:gd name="T18" fmla="*/ 5 w 862"/>
              <a:gd name="T19" fmla="*/ 352 h 840"/>
              <a:gd name="T20" fmla="*/ 0 w 862"/>
              <a:gd name="T21" fmla="*/ 420 h 840"/>
              <a:gd name="T22" fmla="*/ 1 w 862"/>
              <a:gd name="T23" fmla="*/ 454 h 840"/>
              <a:gd name="T24" fmla="*/ 12 w 862"/>
              <a:gd name="T25" fmla="*/ 521 h 840"/>
              <a:gd name="T26" fmla="*/ 33 w 862"/>
              <a:gd name="T27" fmla="*/ 583 h 840"/>
              <a:gd name="T28" fmla="*/ 64 w 862"/>
              <a:gd name="T29" fmla="*/ 641 h 840"/>
              <a:gd name="T30" fmla="*/ 103 w 862"/>
              <a:gd name="T31" fmla="*/ 693 h 840"/>
              <a:gd name="T32" fmla="*/ 150 w 862"/>
              <a:gd name="T33" fmla="*/ 739 h 840"/>
              <a:gd name="T34" fmla="*/ 204 w 862"/>
              <a:gd name="T35" fmla="*/ 777 h 840"/>
              <a:gd name="T36" fmla="*/ 263 w 862"/>
              <a:gd name="T37" fmla="*/ 807 h 840"/>
              <a:gd name="T38" fmla="*/ 328 w 862"/>
              <a:gd name="T39" fmla="*/ 828 h 840"/>
              <a:gd name="T40" fmla="*/ 396 w 862"/>
              <a:gd name="T41" fmla="*/ 839 h 840"/>
              <a:gd name="T42" fmla="*/ 432 w 862"/>
              <a:gd name="T43" fmla="*/ 840 h 840"/>
              <a:gd name="T44" fmla="*/ 467 w 862"/>
              <a:gd name="T45" fmla="*/ 839 h 840"/>
              <a:gd name="T46" fmla="*/ 535 w 862"/>
              <a:gd name="T47" fmla="*/ 828 h 840"/>
              <a:gd name="T48" fmla="*/ 599 w 862"/>
              <a:gd name="T49" fmla="*/ 807 h 840"/>
              <a:gd name="T50" fmla="*/ 658 w 862"/>
              <a:gd name="T51" fmla="*/ 777 h 840"/>
              <a:gd name="T52" fmla="*/ 712 w 862"/>
              <a:gd name="T53" fmla="*/ 739 h 840"/>
              <a:gd name="T54" fmla="*/ 758 w 862"/>
              <a:gd name="T55" fmla="*/ 693 h 840"/>
              <a:gd name="T56" fmla="*/ 798 w 862"/>
              <a:gd name="T57" fmla="*/ 641 h 840"/>
              <a:gd name="T58" fmla="*/ 828 w 862"/>
              <a:gd name="T59" fmla="*/ 583 h 840"/>
              <a:gd name="T60" fmla="*/ 850 w 862"/>
              <a:gd name="T61" fmla="*/ 521 h 840"/>
              <a:gd name="T62" fmla="*/ 861 w 862"/>
              <a:gd name="T63" fmla="*/ 454 h 840"/>
              <a:gd name="T64" fmla="*/ 862 w 862"/>
              <a:gd name="T65" fmla="*/ 420 h 840"/>
              <a:gd name="T66" fmla="*/ 861 w 862"/>
              <a:gd name="T67" fmla="*/ 386 h 840"/>
              <a:gd name="T68" fmla="*/ 850 w 862"/>
              <a:gd name="T69" fmla="*/ 319 h 840"/>
              <a:gd name="T70" fmla="*/ 828 w 862"/>
              <a:gd name="T71" fmla="*/ 257 h 840"/>
              <a:gd name="T72" fmla="*/ 798 w 862"/>
              <a:gd name="T73" fmla="*/ 199 h 840"/>
              <a:gd name="T74" fmla="*/ 758 w 862"/>
              <a:gd name="T75" fmla="*/ 147 h 840"/>
              <a:gd name="T76" fmla="*/ 712 w 862"/>
              <a:gd name="T77" fmla="*/ 101 h 840"/>
              <a:gd name="T78" fmla="*/ 658 w 862"/>
              <a:gd name="T79" fmla="*/ 63 h 840"/>
              <a:gd name="T80" fmla="*/ 599 w 862"/>
              <a:gd name="T81" fmla="*/ 33 h 840"/>
              <a:gd name="T82" fmla="*/ 535 w 862"/>
              <a:gd name="T83" fmla="*/ 12 h 840"/>
              <a:gd name="T84" fmla="*/ 467 w 862"/>
              <a:gd name="T85" fmla="*/ 1 h 840"/>
              <a:gd name="T86" fmla="*/ 432 w 862"/>
              <a:gd name="T87" fmla="*/ 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62" h="840">
                <a:moveTo>
                  <a:pt x="432" y="0"/>
                </a:moveTo>
                <a:lnTo>
                  <a:pt x="361" y="6"/>
                </a:lnTo>
                <a:lnTo>
                  <a:pt x="295" y="22"/>
                </a:lnTo>
                <a:lnTo>
                  <a:pt x="233" y="47"/>
                </a:lnTo>
                <a:lnTo>
                  <a:pt x="176" y="81"/>
                </a:lnTo>
                <a:lnTo>
                  <a:pt x="126" y="123"/>
                </a:lnTo>
                <a:lnTo>
                  <a:pt x="83" y="172"/>
                </a:lnTo>
                <a:lnTo>
                  <a:pt x="48" y="227"/>
                </a:lnTo>
                <a:lnTo>
                  <a:pt x="22" y="287"/>
                </a:lnTo>
                <a:lnTo>
                  <a:pt x="5" y="352"/>
                </a:lnTo>
                <a:lnTo>
                  <a:pt x="0" y="420"/>
                </a:lnTo>
                <a:lnTo>
                  <a:pt x="1" y="454"/>
                </a:lnTo>
                <a:lnTo>
                  <a:pt x="12" y="521"/>
                </a:lnTo>
                <a:lnTo>
                  <a:pt x="33" y="583"/>
                </a:lnTo>
                <a:lnTo>
                  <a:pt x="64" y="641"/>
                </a:lnTo>
                <a:lnTo>
                  <a:pt x="103" y="693"/>
                </a:lnTo>
                <a:lnTo>
                  <a:pt x="150" y="739"/>
                </a:lnTo>
                <a:lnTo>
                  <a:pt x="204" y="777"/>
                </a:lnTo>
                <a:lnTo>
                  <a:pt x="263" y="807"/>
                </a:lnTo>
                <a:lnTo>
                  <a:pt x="328" y="828"/>
                </a:lnTo>
                <a:lnTo>
                  <a:pt x="396" y="839"/>
                </a:lnTo>
                <a:lnTo>
                  <a:pt x="432" y="840"/>
                </a:lnTo>
                <a:lnTo>
                  <a:pt x="467" y="839"/>
                </a:lnTo>
                <a:lnTo>
                  <a:pt x="535" y="828"/>
                </a:lnTo>
                <a:lnTo>
                  <a:pt x="599" y="807"/>
                </a:lnTo>
                <a:lnTo>
                  <a:pt x="658" y="777"/>
                </a:lnTo>
                <a:lnTo>
                  <a:pt x="712" y="739"/>
                </a:lnTo>
                <a:lnTo>
                  <a:pt x="758" y="693"/>
                </a:lnTo>
                <a:lnTo>
                  <a:pt x="798" y="641"/>
                </a:lnTo>
                <a:lnTo>
                  <a:pt x="828" y="583"/>
                </a:lnTo>
                <a:lnTo>
                  <a:pt x="850" y="521"/>
                </a:lnTo>
                <a:lnTo>
                  <a:pt x="861" y="454"/>
                </a:lnTo>
                <a:lnTo>
                  <a:pt x="862" y="420"/>
                </a:lnTo>
                <a:lnTo>
                  <a:pt x="861" y="386"/>
                </a:lnTo>
                <a:lnTo>
                  <a:pt x="850" y="319"/>
                </a:lnTo>
                <a:lnTo>
                  <a:pt x="828" y="257"/>
                </a:lnTo>
                <a:lnTo>
                  <a:pt x="798" y="199"/>
                </a:lnTo>
                <a:lnTo>
                  <a:pt x="758" y="147"/>
                </a:lnTo>
                <a:lnTo>
                  <a:pt x="712" y="101"/>
                </a:lnTo>
                <a:lnTo>
                  <a:pt x="658" y="63"/>
                </a:lnTo>
                <a:lnTo>
                  <a:pt x="599" y="33"/>
                </a:lnTo>
                <a:lnTo>
                  <a:pt x="535" y="12"/>
                </a:lnTo>
                <a:lnTo>
                  <a:pt x="467" y="1"/>
                </a:lnTo>
                <a:lnTo>
                  <a:pt x="432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53" name="Freeform 13"/>
          <p:cNvSpPr>
            <a:spLocks/>
          </p:cNvSpPr>
          <p:nvPr/>
        </p:nvSpPr>
        <p:spPr bwMode="auto">
          <a:xfrm>
            <a:off x="4983163" y="4086225"/>
            <a:ext cx="547687" cy="533400"/>
          </a:xfrm>
          <a:custGeom>
            <a:avLst/>
            <a:gdLst>
              <a:gd name="T0" fmla="*/ 861 w 863"/>
              <a:gd name="T1" fmla="*/ 454 h 840"/>
              <a:gd name="T2" fmla="*/ 850 w 863"/>
              <a:gd name="T3" fmla="*/ 521 h 840"/>
              <a:gd name="T4" fmla="*/ 829 w 863"/>
              <a:gd name="T5" fmla="*/ 583 h 840"/>
              <a:gd name="T6" fmla="*/ 798 w 863"/>
              <a:gd name="T7" fmla="*/ 641 h 840"/>
              <a:gd name="T8" fmla="*/ 759 w 863"/>
              <a:gd name="T9" fmla="*/ 693 h 840"/>
              <a:gd name="T10" fmla="*/ 712 w 863"/>
              <a:gd name="T11" fmla="*/ 739 h 840"/>
              <a:gd name="T12" fmla="*/ 659 w 863"/>
              <a:gd name="T13" fmla="*/ 777 h 840"/>
              <a:gd name="T14" fmla="*/ 599 w 863"/>
              <a:gd name="T15" fmla="*/ 807 h 840"/>
              <a:gd name="T16" fmla="*/ 535 w 863"/>
              <a:gd name="T17" fmla="*/ 828 h 840"/>
              <a:gd name="T18" fmla="*/ 467 w 863"/>
              <a:gd name="T19" fmla="*/ 839 h 840"/>
              <a:gd name="T20" fmla="*/ 432 w 863"/>
              <a:gd name="T21" fmla="*/ 840 h 840"/>
              <a:gd name="T22" fmla="*/ 396 w 863"/>
              <a:gd name="T23" fmla="*/ 839 h 840"/>
              <a:gd name="T24" fmla="*/ 328 w 863"/>
              <a:gd name="T25" fmla="*/ 828 h 840"/>
              <a:gd name="T26" fmla="*/ 264 w 863"/>
              <a:gd name="T27" fmla="*/ 807 h 840"/>
              <a:gd name="T28" fmla="*/ 204 w 863"/>
              <a:gd name="T29" fmla="*/ 777 h 840"/>
              <a:gd name="T30" fmla="*/ 151 w 863"/>
              <a:gd name="T31" fmla="*/ 739 h 840"/>
              <a:gd name="T32" fmla="*/ 104 w 863"/>
              <a:gd name="T33" fmla="*/ 693 h 840"/>
              <a:gd name="T34" fmla="*/ 65 w 863"/>
              <a:gd name="T35" fmla="*/ 641 h 840"/>
              <a:gd name="T36" fmla="*/ 34 w 863"/>
              <a:gd name="T37" fmla="*/ 583 h 840"/>
              <a:gd name="T38" fmla="*/ 12 w 863"/>
              <a:gd name="T39" fmla="*/ 521 h 840"/>
              <a:gd name="T40" fmla="*/ 1 w 863"/>
              <a:gd name="T41" fmla="*/ 454 h 840"/>
              <a:gd name="T42" fmla="*/ 0 w 863"/>
              <a:gd name="T43" fmla="*/ 420 h 840"/>
              <a:gd name="T44" fmla="*/ 1 w 863"/>
              <a:gd name="T45" fmla="*/ 386 h 840"/>
              <a:gd name="T46" fmla="*/ 12 w 863"/>
              <a:gd name="T47" fmla="*/ 319 h 840"/>
              <a:gd name="T48" fmla="*/ 34 w 863"/>
              <a:gd name="T49" fmla="*/ 257 h 840"/>
              <a:gd name="T50" fmla="*/ 65 w 863"/>
              <a:gd name="T51" fmla="*/ 199 h 840"/>
              <a:gd name="T52" fmla="*/ 104 w 863"/>
              <a:gd name="T53" fmla="*/ 147 h 840"/>
              <a:gd name="T54" fmla="*/ 151 w 863"/>
              <a:gd name="T55" fmla="*/ 101 h 840"/>
              <a:gd name="T56" fmla="*/ 204 w 863"/>
              <a:gd name="T57" fmla="*/ 63 h 840"/>
              <a:gd name="T58" fmla="*/ 264 w 863"/>
              <a:gd name="T59" fmla="*/ 33 h 840"/>
              <a:gd name="T60" fmla="*/ 328 w 863"/>
              <a:gd name="T61" fmla="*/ 12 h 840"/>
              <a:gd name="T62" fmla="*/ 396 w 863"/>
              <a:gd name="T63" fmla="*/ 1 h 840"/>
              <a:gd name="T64" fmla="*/ 432 w 863"/>
              <a:gd name="T65" fmla="*/ 0 h 840"/>
              <a:gd name="T66" fmla="*/ 467 w 863"/>
              <a:gd name="T67" fmla="*/ 1 h 840"/>
              <a:gd name="T68" fmla="*/ 535 w 863"/>
              <a:gd name="T69" fmla="*/ 12 h 840"/>
              <a:gd name="T70" fmla="*/ 599 w 863"/>
              <a:gd name="T71" fmla="*/ 33 h 840"/>
              <a:gd name="T72" fmla="*/ 659 w 863"/>
              <a:gd name="T73" fmla="*/ 63 h 840"/>
              <a:gd name="T74" fmla="*/ 712 w 863"/>
              <a:gd name="T75" fmla="*/ 101 h 840"/>
              <a:gd name="T76" fmla="*/ 759 w 863"/>
              <a:gd name="T77" fmla="*/ 147 h 840"/>
              <a:gd name="T78" fmla="*/ 798 w 863"/>
              <a:gd name="T79" fmla="*/ 199 h 840"/>
              <a:gd name="T80" fmla="*/ 829 w 863"/>
              <a:gd name="T81" fmla="*/ 257 h 840"/>
              <a:gd name="T82" fmla="*/ 850 w 863"/>
              <a:gd name="T83" fmla="*/ 319 h 840"/>
              <a:gd name="T84" fmla="*/ 861 w 863"/>
              <a:gd name="T85" fmla="*/ 386 h 840"/>
              <a:gd name="T86" fmla="*/ 863 w 863"/>
              <a:gd name="T87" fmla="*/ 420 h 840"/>
              <a:gd name="T88" fmla="*/ 861 w 863"/>
              <a:gd name="T89" fmla="*/ 454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63" h="840">
                <a:moveTo>
                  <a:pt x="861" y="454"/>
                </a:moveTo>
                <a:lnTo>
                  <a:pt x="850" y="521"/>
                </a:lnTo>
                <a:lnTo>
                  <a:pt x="829" y="583"/>
                </a:lnTo>
                <a:lnTo>
                  <a:pt x="798" y="641"/>
                </a:lnTo>
                <a:lnTo>
                  <a:pt x="759" y="693"/>
                </a:lnTo>
                <a:lnTo>
                  <a:pt x="712" y="739"/>
                </a:lnTo>
                <a:lnTo>
                  <a:pt x="659" y="777"/>
                </a:lnTo>
                <a:lnTo>
                  <a:pt x="599" y="807"/>
                </a:lnTo>
                <a:lnTo>
                  <a:pt x="535" y="828"/>
                </a:lnTo>
                <a:lnTo>
                  <a:pt x="467" y="839"/>
                </a:lnTo>
                <a:lnTo>
                  <a:pt x="432" y="840"/>
                </a:lnTo>
                <a:lnTo>
                  <a:pt x="396" y="839"/>
                </a:lnTo>
                <a:lnTo>
                  <a:pt x="328" y="828"/>
                </a:lnTo>
                <a:lnTo>
                  <a:pt x="264" y="807"/>
                </a:lnTo>
                <a:lnTo>
                  <a:pt x="204" y="777"/>
                </a:lnTo>
                <a:lnTo>
                  <a:pt x="151" y="739"/>
                </a:lnTo>
                <a:lnTo>
                  <a:pt x="104" y="693"/>
                </a:lnTo>
                <a:lnTo>
                  <a:pt x="65" y="641"/>
                </a:lnTo>
                <a:lnTo>
                  <a:pt x="34" y="583"/>
                </a:lnTo>
                <a:lnTo>
                  <a:pt x="12" y="521"/>
                </a:lnTo>
                <a:lnTo>
                  <a:pt x="1" y="454"/>
                </a:lnTo>
                <a:lnTo>
                  <a:pt x="0" y="420"/>
                </a:lnTo>
                <a:lnTo>
                  <a:pt x="1" y="386"/>
                </a:lnTo>
                <a:lnTo>
                  <a:pt x="12" y="319"/>
                </a:lnTo>
                <a:lnTo>
                  <a:pt x="34" y="257"/>
                </a:lnTo>
                <a:lnTo>
                  <a:pt x="65" y="199"/>
                </a:lnTo>
                <a:lnTo>
                  <a:pt x="104" y="147"/>
                </a:lnTo>
                <a:lnTo>
                  <a:pt x="151" y="101"/>
                </a:lnTo>
                <a:lnTo>
                  <a:pt x="204" y="63"/>
                </a:lnTo>
                <a:lnTo>
                  <a:pt x="264" y="33"/>
                </a:lnTo>
                <a:lnTo>
                  <a:pt x="328" y="12"/>
                </a:lnTo>
                <a:lnTo>
                  <a:pt x="396" y="1"/>
                </a:lnTo>
                <a:lnTo>
                  <a:pt x="432" y="0"/>
                </a:lnTo>
                <a:lnTo>
                  <a:pt x="467" y="1"/>
                </a:lnTo>
                <a:lnTo>
                  <a:pt x="535" y="12"/>
                </a:lnTo>
                <a:lnTo>
                  <a:pt x="599" y="33"/>
                </a:lnTo>
                <a:lnTo>
                  <a:pt x="659" y="63"/>
                </a:lnTo>
                <a:lnTo>
                  <a:pt x="712" y="101"/>
                </a:lnTo>
                <a:lnTo>
                  <a:pt x="759" y="147"/>
                </a:lnTo>
                <a:lnTo>
                  <a:pt x="798" y="199"/>
                </a:lnTo>
                <a:lnTo>
                  <a:pt x="829" y="257"/>
                </a:lnTo>
                <a:lnTo>
                  <a:pt x="850" y="319"/>
                </a:lnTo>
                <a:lnTo>
                  <a:pt x="861" y="386"/>
                </a:lnTo>
                <a:lnTo>
                  <a:pt x="863" y="420"/>
                </a:lnTo>
                <a:lnTo>
                  <a:pt x="861" y="454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57" name="Text Box 17"/>
          <p:cNvSpPr txBox="1">
            <a:spLocks noChangeArrowheads="1"/>
          </p:cNvSpPr>
          <p:nvPr/>
        </p:nvSpPr>
        <p:spPr bwMode="auto">
          <a:xfrm>
            <a:off x="70643" y="1107456"/>
            <a:ext cx="470852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lvl="1"/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m 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= 3,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n 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= 4:</a:t>
            </a:r>
            <a:endParaRPr lang="en-US" altLang="zh-TW" dirty="0"/>
          </a:p>
        </p:txBody>
      </p:sp>
      <p:sp>
        <p:nvSpPr>
          <p:cNvPr id="87058" name="Freeform 18"/>
          <p:cNvSpPr>
            <a:spLocks/>
          </p:cNvSpPr>
          <p:nvPr/>
        </p:nvSpPr>
        <p:spPr bwMode="auto">
          <a:xfrm>
            <a:off x="1555750" y="2270125"/>
            <a:ext cx="549275" cy="533400"/>
          </a:xfrm>
          <a:custGeom>
            <a:avLst/>
            <a:gdLst>
              <a:gd name="T0" fmla="*/ 433 w 865"/>
              <a:gd name="T1" fmla="*/ 0 h 840"/>
              <a:gd name="T2" fmla="*/ 363 w 865"/>
              <a:gd name="T3" fmla="*/ 5 h 840"/>
              <a:gd name="T4" fmla="*/ 297 w 865"/>
              <a:gd name="T5" fmla="*/ 21 h 840"/>
              <a:gd name="T6" fmla="*/ 234 w 865"/>
              <a:gd name="T7" fmla="*/ 46 h 840"/>
              <a:gd name="T8" fmla="*/ 178 w 865"/>
              <a:gd name="T9" fmla="*/ 80 h 840"/>
              <a:gd name="T10" fmla="*/ 127 w 865"/>
              <a:gd name="T11" fmla="*/ 122 h 840"/>
              <a:gd name="T12" fmla="*/ 84 w 865"/>
              <a:gd name="T13" fmla="*/ 171 h 840"/>
              <a:gd name="T14" fmla="*/ 49 w 865"/>
              <a:gd name="T15" fmla="*/ 226 h 840"/>
              <a:gd name="T16" fmla="*/ 22 w 865"/>
              <a:gd name="T17" fmla="*/ 287 h 840"/>
              <a:gd name="T18" fmla="*/ 6 w 865"/>
              <a:gd name="T19" fmla="*/ 351 h 840"/>
              <a:gd name="T20" fmla="*/ 0 w 865"/>
              <a:gd name="T21" fmla="*/ 420 h 840"/>
              <a:gd name="T22" fmla="*/ 2 w 865"/>
              <a:gd name="T23" fmla="*/ 454 h 840"/>
              <a:gd name="T24" fmla="*/ 13 w 865"/>
              <a:gd name="T25" fmla="*/ 521 h 840"/>
              <a:gd name="T26" fmla="*/ 34 w 865"/>
              <a:gd name="T27" fmla="*/ 583 h 840"/>
              <a:gd name="T28" fmla="*/ 65 w 865"/>
              <a:gd name="T29" fmla="*/ 641 h 840"/>
              <a:gd name="T30" fmla="*/ 105 w 865"/>
              <a:gd name="T31" fmla="*/ 693 h 840"/>
              <a:gd name="T32" fmla="*/ 152 w 865"/>
              <a:gd name="T33" fmla="*/ 738 h 840"/>
              <a:gd name="T34" fmla="*/ 205 w 865"/>
              <a:gd name="T35" fmla="*/ 777 h 840"/>
              <a:gd name="T36" fmla="*/ 265 w 865"/>
              <a:gd name="T37" fmla="*/ 807 h 840"/>
              <a:gd name="T38" fmla="*/ 329 w 865"/>
              <a:gd name="T39" fmla="*/ 827 h 840"/>
              <a:gd name="T40" fmla="*/ 398 w 865"/>
              <a:gd name="T41" fmla="*/ 838 h 840"/>
              <a:gd name="T42" fmla="*/ 433 w 865"/>
              <a:gd name="T43" fmla="*/ 840 h 840"/>
              <a:gd name="T44" fmla="*/ 469 w 865"/>
              <a:gd name="T45" fmla="*/ 838 h 840"/>
              <a:gd name="T46" fmla="*/ 537 w 865"/>
              <a:gd name="T47" fmla="*/ 827 h 840"/>
              <a:gd name="T48" fmla="*/ 602 w 865"/>
              <a:gd name="T49" fmla="*/ 807 h 840"/>
              <a:gd name="T50" fmla="*/ 661 w 865"/>
              <a:gd name="T51" fmla="*/ 777 h 840"/>
              <a:gd name="T52" fmla="*/ 715 w 865"/>
              <a:gd name="T53" fmla="*/ 738 h 840"/>
              <a:gd name="T54" fmla="*/ 761 w 865"/>
              <a:gd name="T55" fmla="*/ 693 h 840"/>
              <a:gd name="T56" fmla="*/ 801 w 865"/>
              <a:gd name="T57" fmla="*/ 641 h 840"/>
              <a:gd name="T58" fmla="*/ 831 w 865"/>
              <a:gd name="T59" fmla="*/ 583 h 840"/>
              <a:gd name="T60" fmla="*/ 853 w 865"/>
              <a:gd name="T61" fmla="*/ 521 h 840"/>
              <a:gd name="T62" fmla="*/ 864 w 865"/>
              <a:gd name="T63" fmla="*/ 454 h 840"/>
              <a:gd name="T64" fmla="*/ 865 w 865"/>
              <a:gd name="T65" fmla="*/ 420 h 840"/>
              <a:gd name="T66" fmla="*/ 864 w 865"/>
              <a:gd name="T67" fmla="*/ 385 h 840"/>
              <a:gd name="T68" fmla="*/ 853 w 865"/>
              <a:gd name="T69" fmla="*/ 318 h 840"/>
              <a:gd name="T70" fmla="*/ 831 w 865"/>
              <a:gd name="T71" fmla="*/ 256 h 840"/>
              <a:gd name="T72" fmla="*/ 801 w 865"/>
              <a:gd name="T73" fmla="*/ 198 h 840"/>
              <a:gd name="T74" fmla="*/ 761 w 865"/>
              <a:gd name="T75" fmla="*/ 146 h 840"/>
              <a:gd name="T76" fmla="*/ 715 w 865"/>
              <a:gd name="T77" fmla="*/ 101 h 840"/>
              <a:gd name="T78" fmla="*/ 661 w 865"/>
              <a:gd name="T79" fmla="*/ 62 h 840"/>
              <a:gd name="T80" fmla="*/ 602 w 865"/>
              <a:gd name="T81" fmla="*/ 33 h 840"/>
              <a:gd name="T82" fmla="*/ 537 w 865"/>
              <a:gd name="T83" fmla="*/ 12 h 840"/>
              <a:gd name="T84" fmla="*/ 469 w 865"/>
              <a:gd name="T85" fmla="*/ 1 h 840"/>
              <a:gd name="T86" fmla="*/ 433 w 865"/>
              <a:gd name="T87" fmla="*/ 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65" h="840">
                <a:moveTo>
                  <a:pt x="433" y="0"/>
                </a:moveTo>
                <a:lnTo>
                  <a:pt x="363" y="5"/>
                </a:lnTo>
                <a:lnTo>
                  <a:pt x="297" y="21"/>
                </a:lnTo>
                <a:lnTo>
                  <a:pt x="234" y="46"/>
                </a:lnTo>
                <a:lnTo>
                  <a:pt x="178" y="80"/>
                </a:lnTo>
                <a:lnTo>
                  <a:pt x="127" y="122"/>
                </a:lnTo>
                <a:lnTo>
                  <a:pt x="84" y="171"/>
                </a:lnTo>
                <a:lnTo>
                  <a:pt x="49" y="226"/>
                </a:lnTo>
                <a:lnTo>
                  <a:pt x="22" y="287"/>
                </a:lnTo>
                <a:lnTo>
                  <a:pt x="6" y="351"/>
                </a:lnTo>
                <a:lnTo>
                  <a:pt x="0" y="420"/>
                </a:lnTo>
                <a:lnTo>
                  <a:pt x="2" y="454"/>
                </a:lnTo>
                <a:lnTo>
                  <a:pt x="13" y="521"/>
                </a:lnTo>
                <a:lnTo>
                  <a:pt x="34" y="583"/>
                </a:lnTo>
                <a:lnTo>
                  <a:pt x="65" y="641"/>
                </a:lnTo>
                <a:lnTo>
                  <a:pt x="105" y="693"/>
                </a:lnTo>
                <a:lnTo>
                  <a:pt x="152" y="738"/>
                </a:lnTo>
                <a:lnTo>
                  <a:pt x="205" y="777"/>
                </a:lnTo>
                <a:lnTo>
                  <a:pt x="265" y="807"/>
                </a:lnTo>
                <a:lnTo>
                  <a:pt x="329" y="827"/>
                </a:lnTo>
                <a:lnTo>
                  <a:pt x="398" y="838"/>
                </a:lnTo>
                <a:lnTo>
                  <a:pt x="433" y="840"/>
                </a:lnTo>
                <a:lnTo>
                  <a:pt x="469" y="838"/>
                </a:lnTo>
                <a:lnTo>
                  <a:pt x="537" y="827"/>
                </a:lnTo>
                <a:lnTo>
                  <a:pt x="602" y="807"/>
                </a:lnTo>
                <a:lnTo>
                  <a:pt x="661" y="777"/>
                </a:lnTo>
                <a:lnTo>
                  <a:pt x="715" y="738"/>
                </a:lnTo>
                <a:lnTo>
                  <a:pt x="761" y="693"/>
                </a:lnTo>
                <a:lnTo>
                  <a:pt x="801" y="641"/>
                </a:lnTo>
                <a:lnTo>
                  <a:pt x="831" y="583"/>
                </a:lnTo>
                <a:lnTo>
                  <a:pt x="853" y="521"/>
                </a:lnTo>
                <a:lnTo>
                  <a:pt x="864" y="454"/>
                </a:lnTo>
                <a:lnTo>
                  <a:pt x="865" y="420"/>
                </a:lnTo>
                <a:lnTo>
                  <a:pt x="864" y="385"/>
                </a:lnTo>
                <a:lnTo>
                  <a:pt x="853" y="318"/>
                </a:lnTo>
                <a:lnTo>
                  <a:pt x="831" y="256"/>
                </a:lnTo>
                <a:lnTo>
                  <a:pt x="801" y="198"/>
                </a:lnTo>
                <a:lnTo>
                  <a:pt x="761" y="146"/>
                </a:lnTo>
                <a:lnTo>
                  <a:pt x="715" y="101"/>
                </a:lnTo>
                <a:lnTo>
                  <a:pt x="661" y="62"/>
                </a:lnTo>
                <a:lnTo>
                  <a:pt x="602" y="33"/>
                </a:lnTo>
                <a:lnTo>
                  <a:pt x="537" y="12"/>
                </a:lnTo>
                <a:lnTo>
                  <a:pt x="469" y="1"/>
                </a:lnTo>
                <a:lnTo>
                  <a:pt x="433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59" name="Freeform 19"/>
          <p:cNvSpPr>
            <a:spLocks/>
          </p:cNvSpPr>
          <p:nvPr/>
        </p:nvSpPr>
        <p:spPr bwMode="auto">
          <a:xfrm>
            <a:off x="904875" y="3184525"/>
            <a:ext cx="549275" cy="533400"/>
          </a:xfrm>
          <a:custGeom>
            <a:avLst/>
            <a:gdLst>
              <a:gd name="T0" fmla="*/ 434 w 866"/>
              <a:gd name="T1" fmla="*/ 0 h 840"/>
              <a:gd name="T2" fmla="*/ 363 w 866"/>
              <a:gd name="T3" fmla="*/ 5 h 840"/>
              <a:gd name="T4" fmla="*/ 296 w 866"/>
              <a:gd name="T5" fmla="*/ 21 h 840"/>
              <a:gd name="T6" fmla="*/ 234 w 866"/>
              <a:gd name="T7" fmla="*/ 46 h 840"/>
              <a:gd name="T8" fmla="*/ 177 w 866"/>
              <a:gd name="T9" fmla="*/ 80 h 840"/>
              <a:gd name="T10" fmla="*/ 127 w 866"/>
              <a:gd name="T11" fmla="*/ 122 h 840"/>
              <a:gd name="T12" fmla="*/ 84 w 866"/>
              <a:gd name="T13" fmla="*/ 171 h 840"/>
              <a:gd name="T14" fmla="*/ 49 w 866"/>
              <a:gd name="T15" fmla="*/ 226 h 840"/>
              <a:gd name="T16" fmla="*/ 22 w 866"/>
              <a:gd name="T17" fmla="*/ 287 h 840"/>
              <a:gd name="T18" fmla="*/ 6 w 866"/>
              <a:gd name="T19" fmla="*/ 351 h 840"/>
              <a:gd name="T20" fmla="*/ 0 w 866"/>
              <a:gd name="T21" fmla="*/ 420 h 840"/>
              <a:gd name="T22" fmla="*/ 2 w 866"/>
              <a:gd name="T23" fmla="*/ 454 h 840"/>
              <a:gd name="T24" fmla="*/ 13 w 866"/>
              <a:gd name="T25" fmla="*/ 521 h 840"/>
              <a:gd name="T26" fmla="*/ 34 w 866"/>
              <a:gd name="T27" fmla="*/ 583 h 840"/>
              <a:gd name="T28" fmla="*/ 65 w 866"/>
              <a:gd name="T29" fmla="*/ 641 h 840"/>
              <a:gd name="T30" fmla="*/ 104 w 866"/>
              <a:gd name="T31" fmla="*/ 693 h 840"/>
              <a:gd name="T32" fmla="*/ 151 w 866"/>
              <a:gd name="T33" fmla="*/ 738 h 840"/>
              <a:gd name="T34" fmla="*/ 205 w 866"/>
              <a:gd name="T35" fmla="*/ 777 h 840"/>
              <a:gd name="T36" fmla="*/ 265 w 866"/>
              <a:gd name="T37" fmla="*/ 807 h 840"/>
              <a:gd name="T38" fmla="*/ 329 w 866"/>
              <a:gd name="T39" fmla="*/ 827 h 840"/>
              <a:gd name="T40" fmla="*/ 398 w 866"/>
              <a:gd name="T41" fmla="*/ 838 h 840"/>
              <a:gd name="T42" fmla="*/ 434 w 866"/>
              <a:gd name="T43" fmla="*/ 840 h 840"/>
              <a:gd name="T44" fmla="*/ 469 w 866"/>
              <a:gd name="T45" fmla="*/ 838 h 840"/>
              <a:gd name="T46" fmla="*/ 537 w 866"/>
              <a:gd name="T47" fmla="*/ 827 h 840"/>
              <a:gd name="T48" fmla="*/ 602 w 866"/>
              <a:gd name="T49" fmla="*/ 807 h 840"/>
              <a:gd name="T50" fmla="*/ 661 w 866"/>
              <a:gd name="T51" fmla="*/ 777 h 840"/>
              <a:gd name="T52" fmla="*/ 715 w 866"/>
              <a:gd name="T53" fmla="*/ 738 h 840"/>
              <a:gd name="T54" fmla="*/ 762 w 866"/>
              <a:gd name="T55" fmla="*/ 693 h 840"/>
              <a:gd name="T56" fmla="*/ 801 w 866"/>
              <a:gd name="T57" fmla="*/ 641 h 840"/>
              <a:gd name="T58" fmla="*/ 832 w 866"/>
              <a:gd name="T59" fmla="*/ 583 h 840"/>
              <a:gd name="T60" fmla="*/ 853 w 866"/>
              <a:gd name="T61" fmla="*/ 521 h 840"/>
              <a:gd name="T62" fmla="*/ 864 w 866"/>
              <a:gd name="T63" fmla="*/ 454 h 840"/>
              <a:gd name="T64" fmla="*/ 866 w 866"/>
              <a:gd name="T65" fmla="*/ 420 h 840"/>
              <a:gd name="T66" fmla="*/ 864 w 866"/>
              <a:gd name="T67" fmla="*/ 385 h 840"/>
              <a:gd name="T68" fmla="*/ 853 w 866"/>
              <a:gd name="T69" fmla="*/ 318 h 840"/>
              <a:gd name="T70" fmla="*/ 832 w 866"/>
              <a:gd name="T71" fmla="*/ 256 h 840"/>
              <a:gd name="T72" fmla="*/ 801 w 866"/>
              <a:gd name="T73" fmla="*/ 198 h 840"/>
              <a:gd name="T74" fmla="*/ 762 w 866"/>
              <a:gd name="T75" fmla="*/ 146 h 840"/>
              <a:gd name="T76" fmla="*/ 715 w 866"/>
              <a:gd name="T77" fmla="*/ 101 h 840"/>
              <a:gd name="T78" fmla="*/ 661 w 866"/>
              <a:gd name="T79" fmla="*/ 62 h 840"/>
              <a:gd name="T80" fmla="*/ 602 w 866"/>
              <a:gd name="T81" fmla="*/ 33 h 840"/>
              <a:gd name="T82" fmla="*/ 537 w 866"/>
              <a:gd name="T83" fmla="*/ 12 h 840"/>
              <a:gd name="T84" fmla="*/ 469 w 866"/>
              <a:gd name="T85" fmla="*/ 1 h 840"/>
              <a:gd name="T86" fmla="*/ 434 w 866"/>
              <a:gd name="T87" fmla="*/ 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66" h="840">
                <a:moveTo>
                  <a:pt x="434" y="0"/>
                </a:moveTo>
                <a:lnTo>
                  <a:pt x="363" y="5"/>
                </a:lnTo>
                <a:lnTo>
                  <a:pt x="296" y="21"/>
                </a:lnTo>
                <a:lnTo>
                  <a:pt x="234" y="46"/>
                </a:lnTo>
                <a:lnTo>
                  <a:pt x="177" y="80"/>
                </a:lnTo>
                <a:lnTo>
                  <a:pt x="127" y="122"/>
                </a:lnTo>
                <a:lnTo>
                  <a:pt x="84" y="171"/>
                </a:lnTo>
                <a:lnTo>
                  <a:pt x="49" y="226"/>
                </a:lnTo>
                <a:lnTo>
                  <a:pt x="22" y="287"/>
                </a:lnTo>
                <a:lnTo>
                  <a:pt x="6" y="351"/>
                </a:lnTo>
                <a:lnTo>
                  <a:pt x="0" y="420"/>
                </a:lnTo>
                <a:lnTo>
                  <a:pt x="2" y="454"/>
                </a:lnTo>
                <a:lnTo>
                  <a:pt x="13" y="521"/>
                </a:lnTo>
                <a:lnTo>
                  <a:pt x="34" y="583"/>
                </a:lnTo>
                <a:lnTo>
                  <a:pt x="65" y="641"/>
                </a:lnTo>
                <a:lnTo>
                  <a:pt x="104" y="693"/>
                </a:lnTo>
                <a:lnTo>
                  <a:pt x="151" y="738"/>
                </a:lnTo>
                <a:lnTo>
                  <a:pt x="205" y="777"/>
                </a:lnTo>
                <a:lnTo>
                  <a:pt x="265" y="807"/>
                </a:lnTo>
                <a:lnTo>
                  <a:pt x="329" y="827"/>
                </a:lnTo>
                <a:lnTo>
                  <a:pt x="398" y="838"/>
                </a:lnTo>
                <a:lnTo>
                  <a:pt x="434" y="840"/>
                </a:lnTo>
                <a:lnTo>
                  <a:pt x="469" y="838"/>
                </a:lnTo>
                <a:lnTo>
                  <a:pt x="537" y="827"/>
                </a:lnTo>
                <a:lnTo>
                  <a:pt x="602" y="807"/>
                </a:lnTo>
                <a:lnTo>
                  <a:pt x="661" y="777"/>
                </a:lnTo>
                <a:lnTo>
                  <a:pt x="715" y="738"/>
                </a:lnTo>
                <a:lnTo>
                  <a:pt x="762" y="693"/>
                </a:lnTo>
                <a:lnTo>
                  <a:pt x="801" y="641"/>
                </a:lnTo>
                <a:lnTo>
                  <a:pt x="832" y="583"/>
                </a:lnTo>
                <a:lnTo>
                  <a:pt x="853" y="521"/>
                </a:lnTo>
                <a:lnTo>
                  <a:pt x="864" y="454"/>
                </a:lnTo>
                <a:lnTo>
                  <a:pt x="866" y="420"/>
                </a:lnTo>
                <a:lnTo>
                  <a:pt x="864" y="385"/>
                </a:lnTo>
                <a:lnTo>
                  <a:pt x="853" y="318"/>
                </a:lnTo>
                <a:lnTo>
                  <a:pt x="832" y="256"/>
                </a:lnTo>
                <a:lnTo>
                  <a:pt x="801" y="198"/>
                </a:lnTo>
                <a:lnTo>
                  <a:pt x="762" y="146"/>
                </a:lnTo>
                <a:lnTo>
                  <a:pt x="715" y="101"/>
                </a:lnTo>
                <a:lnTo>
                  <a:pt x="661" y="62"/>
                </a:lnTo>
                <a:lnTo>
                  <a:pt x="602" y="33"/>
                </a:lnTo>
                <a:lnTo>
                  <a:pt x="537" y="12"/>
                </a:lnTo>
                <a:lnTo>
                  <a:pt x="469" y="1"/>
                </a:lnTo>
                <a:lnTo>
                  <a:pt x="434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60" name="Freeform 20"/>
          <p:cNvSpPr>
            <a:spLocks/>
          </p:cNvSpPr>
          <p:nvPr/>
        </p:nvSpPr>
        <p:spPr bwMode="auto">
          <a:xfrm>
            <a:off x="1179513" y="2725738"/>
            <a:ext cx="457200" cy="458787"/>
          </a:xfrm>
          <a:custGeom>
            <a:avLst/>
            <a:gdLst>
              <a:gd name="T0" fmla="*/ 0 w 720"/>
              <a:gd name="T1" fmla="*/ 723 h 723"/>
              <a:gd name="T2" fmla="*/ 720 w 720"/>
              <a:gd name="T3" fmla="*/ 0 h 72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0" h="723">
                <a:moveTo>
                  <a:pt x="0" y="723"/>
                </a:moveTo>
                <a:lnTo>
                  <a:pt x="720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61" name="Freeform 21"/>
          <p:cNvSpPr>
            <a:spLocks/>
          </p:cNvSpPr>
          <p:nvPr/>
        </p:nvSpPr>
        <p:spPr bwMode="auto">
          <a:xfrm>
            <a:off x="2024063" y="2725738"/>
            <a:ext cx="504825" cy="536575"/>
          </a:xfrm>
          <a:custGeom>
            <a:avLst/>
            <a:gdLst>
              <a:gd name="T0" fmla="*/ 0 w 795"/>
              <a:gd name="T1" fmla="*/ 0 h 845"/>
              <a:gd name="T2" fmla="*/ 795 w 795"/>
              <a:gd name="T3" fmla="*/ 845 h 8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95" h="845">
                <a:moveTo>
                  <a:pt x="0" y="0"/>
                </a:moveTo>
                <a:lnTo>
                  <a:pt x="795" y="845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62" name="Freeform 22"/>
          <p:cNvSpPr>
            <a:spLocks/>
          </p:cNvSpPr>
          <p:nvPr/>
        </p:nvSpPr>
        <p:spPr bwMode="auto">
          <a:xfrm>
            <a:off x="825500" y="3640138"/>
            <a:ext cx="160338" cy="382587"/>
          </a:xfrm>
          <a:custGeom>
            <a:avLst/>
            <a:gdLst>
              <a:gd name="T0" fmla="*/ 252 w 252"/>
              <a:gd name="T1" fmla="*/ 0 h 603"/>
              <a:gd name="T2" fmla="*/ 0 w 252"/>
              <a:gd name="T3" fmla="*/ 603 h 60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2" h="603">
                <a:moveTo>
                  <a:pt x="252" y="0"/>
                </a:moveTo>
                <a:lnTo>
                  <a:pt x="0" y="603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63" name="Freeform 23"/>
          <p:cNvSpPr>
            <a:spLocks/>
          </p:cNvSpPr>
          <p:nvPr/>
        </p:nvSpPr>
        <p:spPr bwMode="auto">
          <a:xfrm>
            <a:off x="1373188" y="3640138"/>
            <a:ext cx="160337" cy="382587"/>
          </a:xfrm>
          <a:custGeom>
            <a:avLst/>
            <a:gdLst>
              <a:gd name="T0" fmla="*/ 0 w 252"/>
              <a:gd name="T1" fmla="*/ 0 h 603"/>
              <a:gd name="T2" fmla="*/ 252 w 252"/>
              <a:gd name="T3" fmla="*/ 603 h 60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2" h="603">
                <a:moveTo>
                  <a:pt x="0" y="0"/>
                </a:moveTo>
                <a:lnTo>
                  <a:pt x="252" y="603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64" name="Freeform 24"/>
          <p:cNvSpPr>
            <a:spLocks/>
          </p:cNvSpPr>
          <p:nvPr/>
        </p:nvSpPr>
        <p:spPr bwMode="auto">
          <a:xfrm>
            <a:off x="1830388" y="1811338"/>
            <a:ext cx="2144712" cy="458787"/>
          </a:xfrm>
          <a:custGeom>
            <a:avLst/>
            <a:gdLst>
              <a:gd name="T0" fmla="*/ 3377 w 3377"/>
              <a:gd name="T1" fmla="*/ 0 h 723"/>
              <a:gd name="T2" fmla="*/ 0 w 3377"/>
              <a:gd name="T3" fmla="*/ 723 h 72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77" h="723">
                <a:moveTo>
                  <a:pt x="3377" y="0"/>
                </a:moveTo>
                <a:lnTo>
                  <a:pt x="0" y="723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65" name="Freeform 25"/>
          <p:cNvSpPr>
            <a:spLocks/>
          </p:cNvSpPr>
          <p:nvPr/>
        </p:nvSpPr>
        <p:spPr bwMode="auto">
          <a:xfrm>
            <a:off x="6230938" y="2270125"/>
            <a:ext cx="547687" cy="533400"/>
          </a:xfrm>
          <a:custGeom>
            <a:avLst/>
            <a:gdLst>
              <a:gd name="T0" fmla="*/ 431 w 862"/>
              <a:gd name="T1" fmla="*/ 0 h 840"/>
              <a:gd name="T2" fmla="*/ 361 w 862"/>
              <a:gd name="T3" fmla="*/ 5 h 840"/>
              <a:gd name="T4" fmla="*/ 295 w 862"/>
              <a:gd name="T5" fmla="*/ 21 h 840"/>
              <a:gd name="T6" fmla="*/ 233 w 862"/>
              <a:gd name="T7" fmla="*/ 46 h 840"/>
              <a:gd name="T8" fmla="*/ 177 w 862"/>
              <a:gd name="T9" fmla="*/ 80 h 840"/>
              <a:gd name="T10" fmla="*/ 127 w 862"/>
              <a:gd name="T11" fmla="*/ 122 h 840"/>
              <a:gd name="T12" fmla="*/ 84 w 862"/>
              <a:gd name="T13" fmla="*/ 171 h 840"/>
              <a:gd name="T14" fmla="*/ 48 w 862"/>
              <a:gd name="T15" fmla="*/ 226 h 840"/>
              <a:gd name="T16" fmla="*/ 22 w 862"/>
              <a:gd name="T17" fmla="*/ 287 h 840"/>
              <a:gd name="T18" fmla="*/ 6 w 862"/>
              <a:gd name="T19" fmla="*/ 351 h 840"/>
              <a:gd name="T20" fmla="*/ 0 w 862"/>
              <a:gd name="T21" fmla="*/ 420 h 840"/>
              <a:gd name="T22" fmla="*/ 2 w 862"/>
              <a:gd name="T23" fmla="*/ 454 h 840"/>
              <a:gd name="T24" fmla="*/ 13 w 862"/>
              <a:gd name="T25" fmla="*/ 521 h 840"/>
              <a:gd name="T26" fmla="*/ 34 w 862"/>
              <a:gd name="T27" fmla="*/ 583 h 840"/>
              <a:gd name="T28" fmla="*/ 65 w 862"/>
              <a:gd name="T29" fmla="*/ 641 h 840"/>
              <a:gd name="T30" fmla="*/ 104 w 862"/>
              <a:gd name="T31" fmla="*/ 693 h 840"/>
              <a:gd name="T32" fmla="*/ 151 w 862"/>
              <a:gd name="T33" fmla="*/ 738 h 840"/>
              <a:gd name="T34" fmla="*/ 204 w 862"/>
              <a:gd name="T35" fmla="*/ 777 h 840"/>
              <a:gd name="T36" fmla="*/ 264 w 862"/>
              <a:gd name="T37" fmla="*/ 807 h 840"/>
              <a:gd name="T38" fmla="*/ 328 w 862"/>
              <a:gd name="T39" fmla="*/ 827 h 840"/>
              <a:gd name="T40" fmla="*/ 396 w 862"/>
              <a:gd name="T41" fmla="*/ 838 h 840"/>
              <a:gd name="T42" fmla="*/ 431 w 862"/>
              <a:gd name="T43" fmla="*/ 840 h 840"/>
              <a:gd name="T44" fmla="*/ 467 w 862"/>
              <a:gd name="T45" fmla="*/ 838 h 840"/>
              <a:gd name="T46" fmla="*/ 535 w 862"/>
              <a:gd name="T47" fmla="*/ 827 h 840"/>
              <a:gd name="T48" fmla="*/ 599 w 862"/>
              <a:gd name="T49" fmla="*/ 807 h 840"/>
              <a:gd name="T50" fmla="*/ 658 w 862"/>
              <a:gd name="T51" fmla="*/ 777 h 840"/>
              <a:gd name="T52" fmla="*/ 712 w 862"/>
              <a:gd name="T53" fmla="*/ 738 h 840"/>
              <a:gd name="T54" fmla="*/ 758 w 862"/>
              <a:gd name="T55" fmla="*/ 693 h 840"/>
              <a:gd name="T56" fmla="*/ 798 w 862"/>
              <a:gd name="T57" fmla="*/ 641 h 840"/>
              <a:gd name="T58" fmla="*/ 828 w 862"/>
              <a:gd name="T59" fmla="*/ 583 h 840"/>
              <a:gd name="T60" fmla="*/ 849 w 862"/>
              <a:gd name="T61" fmla="*/ 521 h 840"/>
              <a:gd name="T62" fmla="*/ 860 w 862"/>
              <a:gd name="T63" fmla="*/ 454 h 840"/>
              <a:gd name="T64" fmla="*/ 862 w 862"/>
              <a:gd name="T65" fmla="*/ 420 h 840"/>
              <a:gd name="T66" fmla="*/ 860 w 862"/>
              <a:gd name="T67" fmla="*/ 385 h 840"/>
              <a:gd name="T68" fmla="*/ 849 w 862"/>
              <a:gd name="T69" fmla="*/ 318 h 840"/>
              <a:gd name="T70" fmla="*/ 828 w 862"/>
              <a:gd name="T71" fmla="*/ 256 h 840"/>
              <a:gd name="T72" fmla="*/ 798 w 862"/>
              <a:gd name="T73" fmla="*/ 198 h 840"/>
              <a:gd name="T74" fmla="*/ 758 w 862"/>
              <a:gd name="T75" fmla="*/ 146 h 840"/>
              <a:gd name="T76" fmla="*/ 712 w 862"/>
              <a:gd name="T77" fmla="*/ 101 h 840"/>
              <a:gd name="T78" fmla="*/ 658 w 862"/>
              <a:gd name="T79" fmla="*/ 62 h 840"/>
              <a:gd name="T80" fmla="*/ 599 w 862"/>
              <a:gd name="T81" fmla="*/ 33 h 840"/>
              <a:gd name="T82" fmla="*/ 535 w 862"/>
              <a:gd name="T83" fmla="*/ 12 h 840"/>
              <a:gd name="T84" fmla="*/ 467 w 862"/>
              <a:gd name="T85" fmla="*/ 1 h 840"/>
              <a:gd name="T86" fmla="*/ 431 w 862"/>
              <a:gd name="T87" fmla="*/ 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62" h="840">
                <a:moveTo>
                  <a:pt x="431" y="0"/>
                </a:moveTo>
                <a:lnTo>
                  <a:pt x="361" y="5"/>
                </a:lnTo>
                <a:lnTo>
                  <a:pt x="295" y="21"/>
                </a:lnTo>
                <a:lnTo>
                  <a:pt x="233" y="46"/>
                </a:lnTo>
                <a:lnTo>
                  <a:pt x="177" y="80"/>
                </a:lnTo>
                <a:lnTo>
                  <a:pt x="127" y="122"/>
                </a:lnTo>
                <a:lnTo>
                  <a:pt x="84" y="171"/>
                </a:lnTo>
                <a:lnTo>
                  <a:pt x="48" y="226"/>
                </a:lnTo>
                <a:lnTo>
                  <a:pt x="22" y="287"/>
                </a:lnTo>
                <a:lnTo>
                  <a:pt x="6" y="351"/>
                </a:lnTo>
                <a:lnTo>
                  <a:pt x="0" y="420"/>
                </a:lnTo>
                <a:lnTo>
                  <a:pt x="2" y="454"/>
                </a:lnTo>
                <a:lnTo>
                  <a:pt x="13" y="521"/>
                </a:lnTo>
                <a:lnTo>
                  <a:pt x="34" y="583"/>
                </a:lnTo>
                <a:lnTo>
                  <a:pt x="65" y="641"/>
                </a:lnTo>
                <a:lnTo>
                  <a:pt x="104" y="693"/>
                </a:lnTo>
                <a:lnTo>
                  <a:pt x="151" y="738"/>
                </a:lnTo>
                <a:lnTo>
                  <a:pt x="204" y="777"/>
                </a:lnTo>
                <a:lnTo>
                  <a:pt x="264" y="807"/>
                </a:lnTo>
                <a:lnTo>
                  <a:pt x="328" y="827"/>
                </a:lnTo>
                <a:lnTo>
                  <a:pt x="396" y="838"/>
                </a:lnTo>
                <a:lnTo>
                  <a:pt x="431" y="840"/>
                </a:lnTo>
                <a:lnTo>
                  <a:pt x="467" y="838"/>
                </a:lnTo>
                <a:lnTo>
                  <a:pt x="535" y="827"/>
                </a:lnTo>
                <a:lnTo>
                  <a:pt x="599" y="807"/>
                </a:lnTo>
                <a:lnTo>
                  <a:pt x="658" y="777"/>
                </a:lnTo>
                <a:lnTo>
                  <a:pt x="712" y="738"/>
                </a:lnTo>
                <a:lnTo>
                  <a:pt x="758" y="693"/>
                </a:lnTo>
                <a:lnTo>
                  <a:pt x="798" y="641"/>
                </a:lnTo>
                <a:lnTo>
                  <a:pt x="828" y="583"/>
                </a:lnTo>
                <a:lnTo>
                  <a:pt x="849" y="521"/>
                </a:lnTo>
                <a:lnTo>
                  <a:pt x="860" y="454"/>
                </a:lnTo>
                <a:lnTo>
                  <a:pt x="862" y="420"/>
                </a:lnTo>
                <a:lnTo>
                  <a:pt x="860" y="385"/>
                </a:lnTo>
                <a:lnTo>
                  <a:pt x="849" y="318"/>
                </a:lnTo>
                <a:lnTo>
                  <a:pt x="828" y="256"/>
                </a:lnTo>
                <a:lnTo>
                  <a:pt x="798" y="198"/>
                </a:lnTo>
                <a:lnTo>
                  <a:pt x="758" y="146"/>
                </a:lnTo>
                <a:lnTo>
                  <a:pt x="712" y="101"/>
                </a:lnTo>
                <a:lnTo>
                  <a:pt x="658" y="62"/>
                </a:lnTo>
                <a:lnTo>
                  <a:pt x="599" y="33"/>
                </a:lnTo>
                <a:lnTo>
                  <a:pt x="535" y="12"/>
                </a:lnTo>
                <a:lnTo>
                  <a:pt x="467" y="1"/>
                </a:lnTo>
                <a:lnTo>
                  <a:pt x="431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66" name="Freeform 26"/>
          <p:cNvSpPr>
            <a:spLocks/>
          </p:cNvSpPr>
          <p:nvPr/>
        </p:nvSpPr>
        <p:spPr bwMode="auto">
          <a:xfrm>
            <a:off x="5892800" y="2725738"/>
            <a:ext cx="419100" cy="458787"/>
          </a:xfrm>
          <a:custGeom>
            <a:avLst/>
            <a:gdLst>
              <a:gd name="T0" fmla="*/ 660 w 660"/>
              <a:gd name="T1" fmla="*/ 0 h 723"/>
              <a:gd name="T2" fmla="*/ 0 w 660"/>
              <a:gd name="T3" fmla="*/ 723 h 72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60" h="723">
                <a:moveTo>
                  <a:pt x="660" y="0"/>
                </a:moveTo>
                <a:lnTo>
                  <a:pt x="0" y="723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67" name="Freeform 27"/>
          <p:cNvSpPr>
            <a:spLocks/>
          </p:cNvSpPr>
          <p:nvPr/>
        </p:nvSpPr>
        <p:spPr bwMode="auto">
          <a:xfrm>
            <a:off x="6989763" y="3184525"/>
            <a:ext cx="549275" cy="533400"/>
          </a:xfrm>
          <a:custGeom>
            <a:avLst/>
            <a:gdLst>
              <a:gd name="T0" fmla="*/ 432 w 864"/>
              <a:gd name="T1" fmla="*/ 0 h 840"/>
              <a:gd name="T2" fmla="*/ 361 w 864"/>
              <a:gd name="T3" fmla="*/ 5 h 840"/>
              <a:gd name="T4" fmla="*/ 295 w 864"/>
              <a:gd name="T5" fmla="*/ 21 h 840"/>
              <a:gd name="T6" fmla="*/ 233 w 864"/>
              <a:gd name="T7" fmla="*/ 46 h 840"/>
              <a:gd name="T8" fmla="*/ 176 w 864"/>
              <a:gd name="T9" fmla="*/ 80 h 840"/>
              <a:gd name="T10" fmla="*/ 126 w 864"/>
              <a:gd name="T11" fmla="*/ 122 h 840"/>
              <a:gd name="T12" fmla="*/ 83 w 864"/>
              <a:gd name="T13" fmla="*/ 171 h 840"/>
              <a:gd name="T14" fmla="*/ 48 w 864"/>
              <a:gd name="T15" fmla="*/ 226 h 840"/>
              <a:gd name="T16" fmla="*/ 22 w 864"/>
              <a:gd name="T17" fmla="*/ 287 h 840"/>
              <a:gd name="T18" fmla="*/ 5 w 864"/>
              <a:gd name="T19" fmla="*/ 351 h 840"/>
              <a:gd name="T20" fmla="*/ 0 w 864"/>
              <a:gd name="T21" fmla="*/ 420 h 840"/>
              <a:gd name="T22" fmla="*/ 1 w 864"/>
              <a:gd name="T23" fmla="*/ 454 h 840"/>
              <a:gd name="T24" fmla="*/ 12 w 864"/>
              <a:gd name="T25" fmla="*/ 521 h 840"/>
              <a:gd name="T26" fmla="*/ 33 w 864"/>
              <a:gd name="T27" fmla="*/ 583 h 840"/>
              <a:gd name="T28" fmla="*/ 64 w 864"/>
              <a:gd name="T29" fmla="*/ 641 h 840"/>
              <a:gd name="T30" fmla="*/ 103 w 864"/>
              <a:gd name="T31" fmla="*/ 693 h 840"/>
              <a:gd name="T32" fmla="*/ 150 w 864"/>
              <a:gd name="T33" fmla="*/ 738 h 840"/>
              <a:gd name="T34" fmla="*/ 204 w 864"/>
              <a:gd name="T35" fmla="*/ 777 h 840"/>
              <a:gd name="T36" fmla="*/ 263 w 864"/>
              <a:gd name="T37" fmla="*/ 807 h 840"/>
              <a:gd name="T38" fmla="*/ 328 w 864"/>
              <a:gd name="T39" fmla="*/ 827 h 840"/>
              <a:gd name="T40" fmla="*/ 396 w 864"/>
              <a:gd name="T41" fmla="*/ 838 h 840"/>
              <a:gd name="T42" fmla="*/ 432 w 864"/>
              <a:gd name="T43" fmla="*/ 840 h 840"/>
              <a:gd name="T44" fmla="*/ 467 w 864"/>
              <a:gd name="T45" fmla="*/ 838 h 840"/>
              <a:gd name="T46" fmla="*/ 535 w 864"/>
              <a:gd name="T47" fmla="*/ 827 h 840"/>
              <a:gd name="T48" fmla="*/ 600 w 864"/>
              <a:gd name="T49" fmla="*/ 807 h 840"/>
              <a:gd name="T50" fmla="*/ 659 w 864"/>
              <a:gd name="T51" fmla="*/ 777 h 840"/>
              <a:gd name="T52" fmla="*/ 713 w 864"/>
              <a:gd name="T53" fmla="*/ 738 h 840"/>
              <a:gd name="T54" fmla="*/ 760 w 864"/>
              <a:gd name="T55" fmla="*/ 693 h 840"/>
              <a:gd name="T56" fmla="*/ 799 w 864"/>
              <a:gd name="T57" fmla="*/ 641 h 840"/>
              <a:gd name="T58" fmla="*/ 830 w 864"/>
              <a:gd name="T59" fmla="*/ 583 h 840"/>
              <a:gd name="T60" fmla="*/ 851 w 864"/>
              <a:gd name="T61" fmla="*/ 521 h 840"/>
              <a:gd name="T62" fmla="*/ 862 w 864"/>
              <a:gd name="T63" fmla="*/ 454 h 840"/>
              <a:gd name="T64" fmla="*/ 864 w 864"/>
              <a:gd name="T65" fmla="*/ 420 h 840"/>
              <a:gd name="T66" fmla="*/ 862 w 864"/>
              <a:gd name="T67" fmla="*/ 385 h 840"/>
              <a:gd name="T68" fmla="*/ 851 w 864"/>
              <a:gd name="T69" fmla="*/ 318 h 840"/>
              <a:gd name="T70" fmla="*/ 830 w 864"/>
              <a:gd name="T71" fmla="*/ 256 h 840"/>
              <a:gd name="T72" fmla="*/ 799 w 864"/>
              <a:gd name="T73" fmla="*/ 198 h 840"/>
              <a:gd name="T74" fmla="*/ 760 w 864"/>
              <a:gd name="T75" fmla="*/ 146 h 840"/>
              <a:gd name="T76" fmla="*/ 713 w 864"/>
              <a:gd name="T77" fmla="*/ 101 h 840"/>
              <a:gd name="T78" fmla="*/ 659 w 864"/>
              <a:gd name="T79" fmla="*/ 62 h 840"/>
              <a:gd name="T80" fmla="*/ 600 w 864"/>
              <a:gd name="T81" fmla="*/ 33 h 840"/>
              <a:gd name="T82" fmla="*/ 535 w 864"/>
              <a:gd name="T83" fmla="*/ 12 h 840"/>
              <a:gd name="T84" fmla="*/ 467 w 864"/>
              <a:gd name="T85" fmla="*/ 1 h 840"/>
              <a:gd name="T86" fmla="*/ 432 w 864"/>
              <a:gd name="T87" fmla="*/ 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64" h="840">
                <a:moveTo>
                  <a:pt x="432" y="0"/>
                </a:moveTo>
                <a:lnTo>
                  <a:pt x="361" y="5"/>
                </a:lnTo>
                <a:lnTo>
                  <a:pt x="295" y="21"/>
                </a:lnTo>
                <a:lnTo>
                  <a:pt x="233" y="46"/>
                </a:lnTo>
                <a:lnTo>
                  <a:pt x="176" y="80"/>
                </a:lnTo>
                <a:lnTo>
                  <a:pt x="126" y="122"/>
                </a:lnTo>
                <a:lnTo>
                  <a:pt x="83" y="171"/>
                </a:lnTo>
                <a:lnTo>
                  <a:pt x="48" y="226"/>
                </a:lnTo>
                <a:lnTo>
                  <a:pt x="22" y="287"/>
                </a:lnTo>
                <a:lnTo>
                  <a:pt x="5" y="351"/>
                </a:lnTo>
                <a:lnTo>
                  <a:pt x="0" y="420"/>
                </a:lnTo>
                <a:lnTo>
                  <a:pt x="1" y="454"/>
                </a:lnTo>
                <a:lnTo>
                  <a:pt x="12" y="521"/>
                </a:lnTo>
                <a:lnTo>
                  <a:pt x="33" y="583"/>
                </a:lnTo>
                <a:lnTo>
                  <a:pt x="64" y="641"/>
                </a:lnTo>
                <a:lnTo>
                  <a:pt x="103" y="693"/>
                </a:lnTo>
                <a:lnTo>
                  <a:pt x="150" y="738"/>
                </a:lnTo>
                <a:lnTo>
                  <a:pt x="204" y="777"/>
                </a:lnTo>
                <a:lnTo>
                  <a:pt x="263" y="807"/>
                </a:lnTo>
                <a:lnTo>
                  <a:pt x="328" y="827"/>
                </a:lnTo>
                <a:lnTo>
                  <a:pt x="396" y="838"/>
                </a:lnTo>
                <a:lnTo>
                  <a:pt x="432" y="840"/>
                </a:lnTo>
                <a:lnTo>
                  <a:pt x="467" y="838"/>
                </a:lnTo>
                <a:lnTo>
                  <a:pt x="535" y="827"/>
                </a:lnTo>
                <a:lnTo>
                  <a:pt x="600" y="807"/>
                </a:lnTo>
                <a:lnTo>
                  <a:pt x="659" y="777"/>
                </a:lnTo>
                <a:lnTo>
                  <a:pt x="713" y="738"/>
                </a:lnTo>
                <a:lnTo>
                  <a:pt x="760" y="693"/>
                </a:lnTo>
                <a:lnTo>
                  <a:pt x="799" y="641"/>
                </a:lnTo>
                <a:lnTo>
                  <a:pt x="830" y="583"/>
                </a:lnTo>
                <a:lnTo>
                  <a:pt x="851" y="521"/>
                </a:lnTo>
                <a:lnTo>
                  <a:pt x="862" y="454"/>
                </a:lnTo>
                <a:lnTo>
                  <a:pt x="864" y="420"/>
                </a:lnTo>
                <a:lnTo>
                  <a:pt x="862" y="385"/>
                </a:lnTo>
                <a:lnTo>
                  <a:pt x="851" y="318"/>
                </a:lnTo>
                <a:lnTo>
                  <a:pt x="830" y="256"/>
                </a:lnTo>
                <a:lnTo>
                  <a:pt x="799" y="198"/>
                </a:lnTo>
                <a:lnTo>
                  <a:pt x="760" y="146"/>
                </a:lnTo>
                <a:lnTo>
                  <a:pt x="713" y="101"/>
                </a:lnTo>
                <a:lnTo>
                  <a:pt x="659" y="62"/>
                </a:lnTo>
                <a:lnTo>
                  <a:pt x="600" y="33"/>
                </a:lnTo>
                <a:lnTo>
                  <a:pt x="535" y="12"/>
                </a:lnTo>
                <a:lnTo>
                  <a:pt x="467" y="1"/>
                </a:lnTo>
                <a:lnTo>
                  <a:pt x="432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68" name="Freeform 28"/>
          <p:cNvSpPr>
            <a:spLocks/>
          </p:cNvSpPr>
          <p:nvPr/>
        </p:nvSpPr>
        <p:spPr bwMode="auto">
          <a:xfrm>
            <a:off x="6697663" y="2725738"/>
            <a:ext cx="566737" cy="458787"/>
          </a:xfrm>
          <a:custGeom>
            <a:avLst/>
            <a:gdLst>
              <a:gd name="T0" fmla="*/ 0 w 893"/>
              <a:gd name="T1" fmla="*/ 0 h 723"/>
              <a:gd name="T2" fmla="*/ 893 w 893"/>
              <a:gd name="T3" fmla="*/ 723 h 72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93" h="723">
                <a:moveTo>
                  <a:pt x="0" y="0"/>
                </a:moveTo>
                <a:lnTo>
                  <a:pt x="893" y="723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69" name="Freeform 29"/>
          <p:cNvSpPr>
            <a:spLocks/>
          </p:cNvSpPr>
          <p:nvPr/>
        </p:nvSpPr>
        <p:spPr bwMode="auto">
          <a:xfrm>
            <a:off x="6921500" y="3640138"/>
            <a:ext cx="149225" cy="382587"/>
          </a:xfrm>
          <a:custGeom>
            <a:avLst/>
            <a:gdLst>
              <a:gd name="T0" fmla="*/ 235 w 235"/>
              <a:gd name="T1" fmla="*/ 0 h 603"/>
              <a:gd name="T2" fmla="*/ 0 w 235"/>
              <a:gd name="T3" fmla="*/ 603 h 60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5" h="603">
                <a:moveTo>
                  <a:pt x="235" y="0"/>
                </a:moveTo>
                <a:lnTo>
                  <a:pt x="0" y="603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70" name="Freeform 30"/>
          <p:cNvSpPr>
            <a:spLocks/>
          </p:cNvSpPr>
          <p:nvPr/>
        </p:nvSpPr>
        <p:spPr bwMode="auto">
          <a:xfrm>
            <a:off x="7458075" y="3640138"/>
            <a:ext cx="149225" cy="382587"/>
          </a:xfrm>
          <a:custGeom>
            <a:avLst/>
            <a:gdLst>
              <a:gd name="T0" fmla="*/ 0 w 236"/>
              <a:gd name="T1" fmla="*/ 0 h 603"/>
              <a:gd name="T2" fmla="*/ 236 w 236"/>
              <a:gd name="T3" fmla="*/ 603 h 60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6" h="603">
                <a:moveTo>
                  <a:pt x="0" y="0"/>
                </a:moveTo>
                <a:lnTo>
                  <a:pt x="236" y="603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71" name="Freeform 31"/>
          <p:cNvSpPr>
            <a:spLocks/>
          </p:cNvSpPr>
          <p:nvPr/>
        </p:nvSpPr>
        <p:spPr bwMode="auto">
          <a:xfrm>
            <a:off x="4360863" y="1811338"/>
            <a:ext cx="2144712" cy="458787"/>
          </a:xfrm>
          <a:custGeom>
            <a:avLst/>
            <a:gdLst>
              <a:gd name="T0" fmla="*/ 0 w 3377"/>
              <a:gd name="T1" fmla="*/ 0 h 723"/>
              <a:gd name="T2" fmla="*/ 3377 w 3377"/>
              <a:gd name="T3" fmla="*/ 723 h 72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77" h="723">
                <a:moveTo>
                  <a:pt x="0" y="0"/>
                </a:moveTo>
                <a:lnTo>
                  <a:pt x="3377" y="723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72" name="Freeform 32"/>
          <p:cNvSpPr>
            <a:spLocks/>
          </p:cNvSpPr>
          <p:nvPr/>
        </p:nvSpPr>
        <p:spPr bwMode="auto">
          <a:xfrm>
            <a:off x="2447925" y="3184525"/>
            <a:ext cx="547688" cy="533400"/>
          </a:xfrm>
          <a:custGeom>
            <a:avLst/>
            <a:gdLst>
              <a:gd name="T0" fmla="*/ 432 w 863"/>
              <a:gd name="T1" fmla="*/ 0 h 840"/>
              <a:gd name="T2" fmla="*/ 362 w 863"/>
              <a:gd name="T3" fmla="*/ 5 h 840"/>
              <a:gd name="T4" fmla="*/ 296 w 863"/>
              <a:gd name="T5" fmla="*/ 21 h 840"/>
              <a:gd name="T6" fmla="*/ 234 w 863"/>
              <a:gd name="T7" fmla="*/ 46 h 840"/>
              <a:gd name="T8" fmla="*/ 177 w 863"/>
              <a:gd name="T9" fmla="*/ 80 h 840"/>
              <a:gd name="T10" fmla="*/ 127 w 863"/>
              <a:gd name="T11" fmla="*/ 122 h 840"/>
              <a:gd name="T12" fmla="*/ 84 w 863"/>
              <a:gd name="T13" fmla="*/ 171 h 840"/>
              <a:gd name="T14" fmla="*/ 48 w 863"/>
              <a:gd name="T15" fmla="*/ 226 h 840"/>
              <a:gd name="T16" fmla="*/ 22 w 863"/>
              <a:gd name="T17" fmla="*/ 287 h 840"/>
              <a:gd name="T18" fmla="*/ 6 w 863"/>
              <a:gd name="T19" fmla="*/ 351 h 840"/>
              <a:gd name="T20" fmla="*/ 0 w 863"/>
              <a:gd name="T21" fmla="*/ 420 h 840"/>
              <a:gd name="T22" fmla="*/ 2 w 863"/>
              <a:gd name="T23" fmla="*/ 454 h 840"/>
              <a:gd name="T24" fmla="*/ 13 w 863"/>
              <a:gd name="T25" fmla="*/ 521 h 840"/>
              <a:gd name="T26" fmla="*/ 34 w 863"/>
              <a:gd name="T27" fmla="*/ 583 h 840"/>
              <a:gd name="T28" fmla="*/ 65 w 863"/>
              <a:gd name="T29" fmla="*/ 641 h 840"/>
              <a:gd name="T30" fmla="*/ 104 w 863"/>
              <a:gd name="T31" fmla="*/ 693 h 840"/>
              <a:gd name="T32" fmla="*/ 151 w 863"/>
              <a:gd name="T33" fmla="*/ 738 h 840"/>
              <a:gd name="T34" fmla="*/ 205 w 863"/>
              <a:gd name="T35" fmla="*/ 777 h 840"/>
              <a:gd name="T36" fmla="*/ 264 w 863"/>
              <a:gd name="T37" fmla="*/ 807 h 840"/>
              <a:gd name="T38" fmla="*/ 328 w 863"/>
              <a:gd name="T39" fmla="*/ 827 h 840"/>
              <a:gd name="T40" fmla="*/ 397 w 863"/>
              <a:gd name="T41" fmla="*/ 838 h 840"/>
              <a:gd name="T42" fmla="*/ 432 w 863"/>
              <a:gd name="T43" fmla="*/ 840 h 840"/>
              <a:gd name="T44" fmla="*/ 468 w 863"/>
              <a:gd name="T45" fmla="*/ 838 h 840"/>
              <a:gd name="T46" fmla="*/ 536 w 863"/>
              <a:gd name="T47" fmla="*/ 827 h 840"/>
              <a:gd name="T48" fmla="*/ 600 w 863"/>
              <a:gd name="T49" fmla="*/ 807 h 840"/>
              <a:gd name="T50" fmla="*/ 659 w 863"/>
              <a:gd name="T51" fmla="*/ 777 h 840"/>
              <a:gd name="T52" fmla="*/ 713 w 863"/>
              <a:gd name="T53" fmla="*/ 738 h 840"/>
              <a:gd name="T54" fmla="*/ 759 w 863"/>
              <a:gd name="T55" fmla="*/ 693 h 840"/>
              <a:gd name="T56" fmla="*/ 798 w 863"/>
              <a:gd name="T57" fmla="*/ 641 h 840"/>
              <a:gd name="T58" fmla="*/ 829 w 863"/>
              <a:gd name="T59" fmla="*/ 583 h 840"/>
              <a:gd name="T60" fmla="*/ 851 w 863"/>
              <a:gd name="T61" fmla="*/ 521 h 840"/>
              <a:gd name="T62" fmla="*/ 862 w 863"/>
              <a:gd name="T63" fmla="*/ 454 h 840"/>
              <a:gd name="T64" fmla="*/ 863 w 863"/>
              <a:gd name="T65" fmla="*/ 420 h 840"/>
              <a:gd name="T66" fmla="*/ 862 w 863"/>
              <a:gd name="T67" fmla="*/ 385 h 840"/>
              <a:gd name="T68" fmla="*/ 851 w 863"/>
              <a:gd name="T69" fmla="*/ 318 h 840"/>
              <a:gd name="T70" fmla="*/ 829 w 863"/>
              <a:gd name="T71" fmla="*/ 256 h 840"/>
              <a:gd name="T72" fmla="*/ 798 w 863"/>
              <a:gd name="T73" fmla="*/ 198 h 840"/>
              <a:gd name="T74" fmla="*/ 759 w 863"/>
              <a:gd name="T75" fmla="*/ 146 h 840"/>
              <a:gd name="T76" fmla="*/ 713 w 863"/>
              <a:gd name="T77" fmla="*/ 101 h 840"/>
              <a:gd name="T78" fmla="*/ 659 w 863"/>
              <a:gd name="T79" fmla="*/ 62 h 840"/>
              <a:gd name="T80" fmla="*/ 600 w 863"/>
              <a:gd name="T81" fmla="*/ 33 h 840"/>
              <a:gd name="T82" fmla="*/ 536 w 863"/>
              <a:gd name="T83" fmla="*/ 12 h 840"/>
              <a:gd name="T84" fmla="*/ 468 w 863"/>
              <a:gd name="T85" fmla="*/ 1 h 840"/>
              <a:gd name="T86" fmla="*/ 432 w 863"/>
              <a:gd name="T87" fmla="*/ 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63" h="840">
                <a:moveTo>
                  <a:pt x="432" y="0"/>
                </a:moveTo>
                <a:lnTo>
                  <a:pt x="362" y="5"/>
                </a:lnTo>
                <a:lnTo>
                  <a:pt x="296" y="21"/>
                </a:lnTo>
                <a:lnTo>
                  <a:pt x="234" y="46"/>
                </a:lnTo>
                <a:lnTo>
                  <a:pt x="177" y="80"/>
                </a:lnTo>
                <a:lnTo>
                  <a:pt x="127" y="122"/>
                </a:lnTo>
                <a:lnTo>
                  <a:pt x="84" y="171"/>
                </a:lnTo>
                <a:lnTo>
                  <a:pt x="48" y="226"/>
                </a:lnTo>
                <a:lnTo>
                  <a:pt x="22" y="287"/>
                </a:lnTo>
                <a:lnTo>
                  <a:pt x="6" y="351"/>
                </a:lnTo>
                <a:lnTo>
                  <a:pt x="0" y="420"/>
                </a:lnTo>
                <a:lnTo>
                  <a:pt x="2" y="454"/>
                </a:lnTo>
                <a:lnTo>
                  <a:pt x="13" y="521"/>
                </a:lnTo>
                <a:lnTo>
                  <a:pt x="34" y="583"/>
                </a:lnTo>
                <a:lnTo>
                  <a:pt x="65" y="641"/>
                </a:lnTo>
                <a:lnTo>
                  <a:pt x="104" y="693"/>
                </a:lnTo>
                <a:lnTo>
                  <a:pt x="151" y="738"/>
                </a:lnTo>
                <a:lnTo>
                  <a:pt x="205" y="777"/>
                </a:lnTo>
                <a:lnTo>
                  <a:pt x="264" y="807"/>
                </a:lnTo>
                <a:lnTo>
                  <a:pt x="328" y="827"/>
                </a:lnTo>
                <a:lnTo>
                  <a:pt x="397" y="838"/>
                </a:lnTo>
                <a:lnTo>
                  <a:pt x="432" y="840"/>
                </a:lnTo>
                <a:lnTo>
                  <a:pt x="468" y="838"/>
                </a:lnTo>
                <a:lnTo>
                  <a:pt x="536" y="827"/>
                </a:lnTo>
                <a:lnTo>
                  <a:pt x="600" y="807"/>
                </a:lnTo>
                <a:lnTo>
                  <a:pt x="659" y="777"/>
                </a:lnTo>
                <a:lnTo>
                  <a:pt x="713" y="738"/>
                </a:lnTo>
                <a:lnTo>
                  <a:pt x="759" y="693"/>
                </a:lnTo>
                <a:lnTo>
                  <a:pt x="798" y="641"/>
                </a:lnTo>
                <a:lnTo>
                  <a:pt x="829" y="583"/>
                </a:lnTo>
                <a:lnTo>
                  <a:pt x="851" y="521"/>
                </a:lnTo>
                <a:lnTo>
                  <a:pt x="862" y="454"/>
                </a:lnTo>
                <a:lnTo>
                  <a:pt x="863" y="420"/>
                </a:lnTo>
                <a:lnTo>
                  <a:pt x="862" y="385"/>
                </a:lnTo>
                <a:lnTo>
                  <a:pt x="851" y="318"/>
                </a:lnTo>
                <a:lnTo>
                  <a:pt x="829" y="256"/>
                </a:lnTo>
                <a:lnTo>
                  <a:pt x="798" y="198"/>
                </a:lnTo>
                <a:lnTo>
                  <a:pt x="759" y="146"/>
                </a:lnTo>
                <a:lnTo>
                  <a:pt x="713" y="101"/>
                </a:lnTo>
                <a:lnTo>
                  <a:pt x="659" y="62"/>
                </a:lnTo>
                <a:lnTo>
                  <a:pt x="600" y="33"/>
                </a:lnTo>
                <a:lnTo>
                  <a:pt x="536" y="12"/>
                </a:lnTo>
                <a:lnTo>
                  <a:pt x="468" y="1"/>
                </a:lnTo>
                <a:lnTo>
                  <a:pt x="432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73" name="Freeform 33"/>
          <p:cNvSpPr>
            <a:spLocks/>
          </p:cNvSpPr>
          <p:nvPr/>
        </p:nvSpPr>
        <p:spPr bwMode="auto">
          <a:xfrm>
            <a:off x="1878013" y="4098925"/>
            <a:ext cx="547687" cy="533400"/>
          </a:xfrm>
          <a:custGeom>
            <a:avLst/>
            <a:gdLst>
              <a:gd name="T0" fmla="*/ 432 w 863"/>
              <a:gd name="T1" fmla="*/ 0 h 840"/>
              <a:gd name="T2" fmla="*/ 362 w 863"/>
              <a:gd name="T3" fmla="*/ 5 h 840"/>
              <a:gd name="T4" fmla="*/ 295 w 863"/>
              <a:gd name="T5" fmla="*/ 21 h 840"/>
              <a:gd name="T6" fmla="*/ 233 w 863"/>
              <a:gd name="T7" fmla="*/ 46 h 840"/>
              <a:gd name="T8" fmla="*/ 176 w 863"/>
              <a:gd name="T9" fmla="*/ 80 h 840"/>
              <a:gd name="T10" fmla="*/ 126 w 863"/>
              <a:gd name="T11" fmla="*/ 122 h 840"/>
              <a:gd name="T12" fmla="*/ 83 w 863"/>
              <a:gd name="T13" fmla="*/ 171 h 840"/>
              <a:gd name="T14" fmla="*/ 48 w 863"/>
              <a:gd name="T15" fmla="*/ 226 h 840"/>
              <a:gd name="T16" fmla="*/ 22 w 863"/>
              <a:gd name="T17" fmla="*/ 287 h 840"/>
              <a:gd name="T18" fmla="*/ 5 w 863"/>
              <a:gd name="T19" fmla="*/ 351 h 840"/>
              <a:gd name="T20" fmla="*/ 0 w 863"/>
              <a:gd name="T21" fmla="*/ 420 h 840"/>
              <a:gd name="T22" fmla="*/ 1 w 863"/>
              <a:gd name="T23" fmla="*/ 454 h 840"/>
              <a:gd name="T24" fmla="*/ 12 w 863"/>
              <a:gd name="T25" fmla="*/ 521 h 840"/>
              <a:gd name="T26" fmla="*/ 34 w 863"/>
              <a:gd name="T27" fmla="*/ 583 h 840"/>
              <a:gd name="T28" fmla="*/ 64 w 863"/>
              <a:gd name="T29" fmla="*/ 641 h 840"/>
              <a:gd name="T30" fmla="*/ 104 w 863"/>
              <a:gd name="T31" fmla="*/ 693 h 840"/>
              <a:gd name="T32" fmla="*/ 150 w 863"/>
              <a:gd name="T33" fmla="*/ 738 h 840"/>
              <a:gd name="T34" fmla="*/ 204 w 863"/>
              <a:gd name="T35" fmla="*/ 777 h 840"/>
              <a:gd name="T36" fmla="*/ 263 w 863"/>
              <a:gd name="T37" fmla="*/ 807 h 840"/>
              <a:gd name="T38" fmla="*/ 328 w 863"/>
              <a:gd name="T39" fmla="*/ 827 h 840"/>
              <a:gd name="T40" fmla="*/ 396 w 863"/>
              <a:gd name="T41" fmla="*/ 838 h 840"/>
              <a:gd name="T42" fmla="*/ 432 w 863"/>
              <a:gd name="T43" fmla="*/ 840 h 840"/>
              <a:gd name="T44" fmla="*/ 467 w 863"/>
              <a:gd name="T45" fmla="*/ 838 h 840"/>
              <a:gd name="T46" fmla="*/ 535 w 863"/>
              <a:gd name="T47" fmla="*/ 827 h 840"/>
              <a:gd name="T48" fmla="*/ 599 w 863"/>
              <a:gd name="T49" fmla="*/ 807 h 840"/>
              <a:gd name="T50" fmla="*/ 658 w 863"/>
              <a:gd name="T51" fmla="*/ 777 h 840"/>
              <a:gd name="T52" fmla="*/ 712 w 863"/>
              <a:gd name="T53" fmla="*/ 738 h 840"/>
              <a:gd name="T54" fmla="*/ 759 w 863"/>
              <a:gd name="T55" fmla="*/ 693 h 840"/>
              <a:gd name="T56" fmla="*/ 798 w 863"/>
              <a:gd name="T57" fmla="*/ 641 h 840"/>
              <a:gd name="T58" fmla="*/ 829 w 863"/>
              <a:gd name="T59" fmla="*/ 583 h 840"/>
              <a:gd name="T60" fmla="*/ 850 w 863"/>
              <a:gd name="T61" fmla="*/ 521 h 840"/>
              <a:gd name="T62" fmla="*/ 861 w 863"/>
              <a:gd name="T63" fmla="*/ 454 h 840"/>
              <a:gd name="T64" fmla="*/ 863 w 863"/>
              <a:gd name="T65" fmla="*/ 420 h 840"/>
              <a:gd name="T66" fmla="*/ 861 w 863"/>
              <a:gd name="T67" fmla="*/ 385 h 840"/>
              <a:gd name="T68" fmla="*/ 850 w 863"/>
              <a:gd name="T69" fmla="*/ 318 h 840"/>
              <a:gd name="T70" fmla="*/ 829 w 863"/>
              <a:gd name="T71" fmla="*/ 256 h 840"/>
              <a:gd name="T72" fmla="*/ 798 w 863"/>
              <a:gd name="T73" fmla="*/ 198 h 840"/>
              <a:gd name="T74" fmla="*/ 759 w 863"/>
              <a:gd name="T75" fmla="*/ 146 h 840"/>
              <a:gd name="T76" fmla="*/ 712 w 863"/>
              <a:gd name="T77" fmla="*/ 101 h 840"/>
              <a:gd name="T78" fmla="*/ 658 w 863"/>
              <a:gd name="T79" fmla="*/ 62 h 840"/>
              <a:gd name="T80" fmla="*/ 599 w 863"/>
              <a:gd name="T81" fmla="*/ 33 h 840"/>
              <a:gd name="T82" fmla="*/ 535 w 863"/>
              <a:gd name="T83" fmla="*/ 12 h 840"/>
              <a:gd name="T84" fmla="*/ 467 w 863"/>
              <a:gd name="T85" fmla="*/ 1 h 840"/>
              <a:gd name="T86" fmla="*/ 432 w 863"/>
              <a:gd name="T87" fmla="*/ 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63" h="840">
                <a:moveTo>
                  <a:pt x="432" y="0"/>
                </a:moveTo>
                <a:lnTo>
                  <a:pt x="362" y="5"/>
                </a:lnTo>
                <a:lnTo>
                  <a:pt x="295" y="21"/>
                </a:lnTo>
                <a:lnTo>
                  <a:pt x="233" y="46"/>
                </a:lnTo>
                <a:lnTo>
                  <a:pt x="176" y="80"/>
                </a:lnTo>
                <a:lnTo>
                  <a:pt x="126" y="122"/>
                </a:lnTo>
                <a:lnTo>
                  <a:pt x="83" y="171"/>
                </a:lnTo>
                <a:lnTo>
                  <a:pt x="48" y="226"/>
                </a:lnTo>
                <a:lnTo>
                  <a:pt x="22" y="287"/>
                </a:lnTo>
                <a:lnTo>
                  <a:pt x="5" y="351"/>
                </a:lnTo>
                <a:lnTo>
                  <a:pt x="0" y="420"/>
                </a:lnTo>
                <a:lnTo>
                  <a:pt x="1" y="454"/>
                </a:lnTo>
                <a:lnTo>
                  <a:pt x="12" y="521"/>
                </a:lnTo>
                <a:lnTo>
                  <a:pt x="34" y="583"/>
                </a:lnTo>
                <a:lnTo>
                  <a:pt x="64" y="641"/>
                </a:lnTo>
                <a:lnTo>
                  <a:pt x="104" y="693"/>
                </a:lnTo>
                <a:lnTo>
                  <a:pt x="150" y="738"/>
                </a:lnTo>
                <a:lnTo>
                  <a:pt x="204" y="777"/>
                </a:lnTo>
                <a:lnTo>
                  <a:pt x="263" y="807"/>
                </a:lnTo>
                <a:lnTo>
                  <a:pt x="328" y="827"/>
                </a:lnTo>
                <a:lnTo>
                  <a:pt x="396" y="838"/>
                </a:lnTo>
                <a:lnTo>
                  <a:pt x="432" y="840"/>
                </a:lnTo>
                <a:lnTo>
                  <a:pt x="467" y="838"/>
                </a:lnTo>
                <a:lnTo>
                  <a:pt x="535" y="827"/>
                </a:lnTo>
                <a:lnTo>
                  <a:pt x="599" y="807"/>
                </a:lnTo>
                <a:lnTo>
                  <a:pt x="658" y="777"/>
                </a:lnTo>
                <a:lnTo>
                  <a:pt x="712" y="738"/>
                </a:lnTo>
                <a:lnTo>
                  <a:pt x="759" y="693"/>
                </a:lnTo>
                <a:lnTo>
                  <a:pt x="798" y="641"/>
                </a:lnTo>
                <a:lnTo>
                  <a:pt x="829" y="583"/>
                </a:lnTo>
                <a:lnTo>
                  <a:pt x="850" y="521"/>
                </a:lnTo>
                <a:lnTo>
                  <a:pt x="861" y="454"/>
                </a:lnTo>
                <a:lnTo>
                  <a:pt x="863" y="420"/>
                </a:lnTo>
                <a:lnTo>
                  <a:pt x="861" y="385"/>
                </a:lnTo>
                <a:lnTo>
                  <a:pt x="850" y="318"/>
                </a:lnTo>
                <a:lnTo>
                  <a:pt x="829" y="256"/>
                </a:lnTo>
                <a:lnTo>
                  <a:pt x="798" y="198"/>
                </a:lnTo>
                <a:lnTo>
                  <a:pt x="759" y="146"/>
                </a:lnTo>
                <a:lnTo>
                  <a:pt x="712" y="101"/>
                </a:lnTo>
                <a:lnTo>
                  <a:pt x="658" y="62"/>
                </a:lnTo>
                <a:lnTo>
                  <a:pt x="599" y="33"/>
                </a:lnTo>
                <a:lnTo>
                  <a:pt x="535" y="12"/>
                </a:lnTo>
                <a:lnTo>
                  <a:pt x="467" y="1"/>
                </a:lnTo>
                <a:lnTo>
                  <a:pt x="432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74" name="Freeform 34"/>
          <p:cNvSpPr>
            <a:spLocks/>
          </p:cNvSpPr>
          <p:nvPr/>
        </p:nvSpPr>
        <p:spPr bwMode="auto">
          <a:xfrm>
            <a:off x="3035300" y="4098925"/>
            <a:ext cx="549275" cy="533400"/>
          </a:xfrm>
          <a:custGeom>
            <a:avLst/>
            <a:gdLst>
              <a:gd name="T0" fmla="*/ 432 w 865"/>
              <a:gd name="T1" fmla="*/ 0 h 840"/>
              <a:gd name="T2" fmla="*/ 361 w 865"/>
              <a:gd name="T3" fmla="*/ 5 h 840"/>
              <a:gd name="T4" fmla="*/ 295 w 865"/>
              <a:gd name="T5" fmla="*/ 21 h 840"/>
              <a:gd name="T6" fmla="*/ 233 w 865"/>
              <a:gd name="T7" fmla="*/ 46 h 840"/>
              <a:gd name="T8" fmla="*/ 176 w 865"/>
              <a:gd name="T9" fmla="*/ 80 h 840"/>
              <a:gd name="T10" fmla="*/ 126 w 865"/>
              <a:gd name="T11" fmla="*/ 122 h 840"/>
              <a:gd name="T12" fmla="*/ 83 w 865"/>
              <a:gd name="T13" fmla="*/ 171 h 840"/>
              <a:gd name="T14" fmla="*/ 48 w 865"/>
              <a:gd name="T15" fmla="*/ 226 h 840"/>
              <a:gd name="T16" fmla="*/ 22 w 865"/>
              <a:gd name="T17" fmla="*/ 287 h 840"/>
              <a:gd name="T18" fmla="*/ 5 w 865"/>
              <a:gd name="T19" fmla="*/ 351 h 840"/>
              <a:gd name="T20" fmla="*/ 0 w 865"/>
              <a:gd name="T21" fmla="*/ 420 h 840"/>
              <a:gd name="T22" fmla="*/ 1 w 865"/>
              <a:gd name="T23" fmla="*/ 454 h 840"/>
              <a:gd name="T24" fmla="*/ 12 w 865"/>
              <a:gd name="T25" fmla="*/ 521 h 840"/>
              <a:gd name="T26" fmla="*/ 33 w 865"/>
              <a:gd name="T27" fmla="*/ 583 h 840"/>
              <a:gd name="T28" fmla="*/ 64 w 865"/>
              <a:gd name="T29" fmla="*/ 641 h 840"/>
              <a:gd name="T30" fmla="*/ 103 w 865"/>
              <a:gd name="T31" fmla="*/ 693 h 840"/>
              <a:gd name="T32" fmla="*/ 150 w 865"/>
              <a:gd name="T33" fmla="*/ 738 h 840"/>
              <a:gd name="T34" fmla="*/ 204 w 865"/>
              <a:gd name="T35" fmla="*/ 777 h 840"/>
              <a:gd name="T36" fmla="*/ 263 w 865"/>
              <a:gd name="T37" fmla="*/ 807 h 840"/>
              <a:gd name="T38" fmla="*/ 328 w 865"/>
              <a:gd name="T39" fmla="*/ 827 h 840"/>
              <a:gd name="T40" fmla="*/ 396 w 865"/>
              <a:gd name="T41" fmla="*/ 838 h 840"/>
              <a:gd name="T42" fmla="*/ 432 w 865"/>
              <a:gd name="T43" fmla="*/ 840 h 840"/>
              <a:gd name="T44" fmla="*/ 467 w 865"/>
              <a:gd name="T45" fmla="*/ 838 h 840"/>
              <a:gd name="T46" fmla="*/ 535 w 865"/>
              <a:gd name="T47" fmla="*/ 827 h 840"/>
              <a:gd name="T48" fmla="*/ 600 w 865"/>
              <a:gd name="T49" fmla="*/ 807 h 840"/>
              <a:gd name="T50" fmla="*/ 659 w 865"/>
              <a:gd name="T51" fmla="*/ 777 h 840"/>
              <a:gd name="T52" fmla="*/ 713 w 865"/>
              <a:gd name="T53" fmla="*/ 738 h 840"/>
              <a:gd name="T54" fmla="*/ 760 w 865"/>
              <a:gd name="T55" fmla="*/ 693 h 840"/>
              <a:gd name="T56" fmla="*/ 800 w 865"/>
              <a:gd name="T57" fmla="*/ 641 h 840"/>
              <a:gd name="T58" fmla="*/ 831 w 865"/>
              <a:gd name="T59" fmla="*/ 583 h 840"/>
              <a:gd name="T60" fmla="*/ 852 w 865"/>
              <a:gd name="T61" fmla="*/ 521 h 840"/>
              <a:gd name="T62" fmla="*/ 863 w 865"/>
              <a:gd name="T63" fmla="*/ 454 h 840"/>
              <a:gd name="T64" fmla="*/ 865 w 865"/>
              <a:gd name="T65" fmla="*/ 420 h 840"/>
              <a:gd name="T66" fmla="*/ 863 w 865"/>
              <a:gd name="T67" fmla="*/ 385 h 840"/>
              <a:gd name="T68" fmla="*/ 852 w 865"/>
              <a:gd name="T69" fmla="*/ 318 h 840"/>
              <a:gd name="T70" fmla="*/ 831 w 865"/>
              <a:gd name="T71" fmla="*/ 256 h 840"/>
              <a:gd name="T72" fmla="*/ 800 w 865"/>
              <a:gd name="T73" fmla="*/ 198 h 840"/>
              <a:gd name="T74" fmla="*/ 760 w 865"/>
              <a:gd name="T75" fmla="*/ 146 h 840"/>
              <a:gd name="T76" fmla="*/ 713 w 865"/>
              <a:gd name="T77" fmla="*/ 101 h 840"/>
              <a:gd name="T78" fmla="*/ 659 w 865"/>
              <a:gd name="T79" fmla="*/ 62 h 840"/>
              <a:gd name="T80" fmla="*/ 600 w 865"/>
              <a:gd name="T81" fmla="*/ 33 h 840"/>
              <a:gd name="T82" fmla="*/ 535 w 865"/>
              <a:gd name="T83" fmla="*/ 12 h 840"/>
              <a:gd name="T84" fmla="*/ 467 w 865"/>
              <a:gd name="T85" fmla="*/ 1 h 840"/>
              <a:gd name="T86" fmla="*/ 432 w 865"/>
              <a:gd name="T87" fmla="*/ 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65" h="840">
                <a:moveTo>
                  <a:pt x="432" y="0"/>
                </a:moveTo>
                <a:lnTo>
                  <a:pt x="361" y="5"/>
                </a:lnTo>
                <a:lnTo>
                  <a:pt x="295" y="21"/>
                </a:lnTo>
                <a:lnTo>
                  <a:pt x="233" y="46"/>
                </a:lnTo>
                <a:lnTo>
                  <a:pt x="176" y="80"/>
                </a:lnTo>
                <a:lnTo>
                  <a:pt x="126" y="122"/>
                </a:lnTo>
                <a:lnTo>
                  <a:pt x="83" y="171"/>
                </a:lnTo>
                <a:lnTo>
                  <a:pt x="48" y="226"/>
                </a:lnTo>
                <a:lnTo>
                  <a:pt x="22" y="287"/>
                </a:lnTo>
                <a:lnTo>
                  <a:pt x="5" y="351"/>
                </a:lnTo>
                <a:lnTo>
                  <a:pt x="0" y="420"/>
                </a:lnTo>
                <a:lnTo>
                  <a:pt x="1" y="454"/>
                </a:lnTo>
                <a:lnTo>
                  <a:pt x="12" y="521"/>
                </a:lnTo>
                <a:lnTo>
                  <a:pt x="33" y="583"/>
                </a:lnTo>
                <a:lnTo>
                  <a:pt x="64" y="641"/>
                </a:lnTo>
                <a:lnTo>
                  <a:pt x="103" y="693"/>
                </a:lnTo>
                <a:lnTo>
                  <a:pt x="150" y="738"/>
                </a:lnTo>
                <a:lnTo>
                  <a:pt x="204" y="777"/>
                </a:lnTo>
                <a:lnTo>
                  <a:pt x="263" y="807"/>
                </a:lnTo>
                <a:lnTo>
                  <a:pt x="328" y="827"/>
                </a:lnTo>
                <a:lnTo>
                  <a:pt x="396" y="838"/>
                </a:lnTo>
                <a:lnTo>
                  <a:pt x="432" y="840"/>
                </a:lnTo>
                <a:lnTo>
                  <a:pt x="467" y="838"/>
                </a:lnTo>
                <a:lnTo>
                  <a:pt x="535" y="827"/>
                </a:lnTo>
                <a:lnTo>
                  <a:pt x="600" y="807"/>
                </a:lnTo>
                <a:lnTo>
                  <a:pt x="659" y="777"/>
                </a:lnTo>
                <a:lnTo>
                  <a:pt x="713" y="738"/>
                </a:lnTo>
                <a:lnTo>
                  <a:pt x="760" y="693"/>
                </a:lnTo>
                <a:lnTo>
                  <a:pt x="800" y="641"/>
                </a:lnTo>
                <a:lnTo>
                  <a:pt x="831" y="583"/>
                </a:lnTo>
                <a:lnTo>
                  <a:pt x="852" y="521"/>
                </a:lnTo>
                <a:lnTo>
                  <a:pt x="863" y="454"/>
                </a:lnTo>
                <a:lnTo>
                  <a:pt x="865" y="420"/>
                </a:lnTo>
                <a:lnTo>
                  <a:pt x="863" y="385"/>
                </a:lnTo>
                <a:lnTo>
                  <a:pt x="852" y="318"/>
                </a:lnTo>
                <a:lnTo>
                  <a:pt x="831" y="256"/>
                </a:lnTo>
                <a:lnTo>
                  <a:pt x="800" y="198"/>
                </a:lnTo>
                <a:lnTo>
                  <a:pt x="760" y="146"/>
                </a:lnTo>
                <a:lnTo>
                  <a:pt x="713" y="101"/>
                </a:lnTo>
                <a:lnTo>
                  <a:pt x="659" y="62"/>
                </a:lnTo>
                <a:lnTo>
                  <a:pt x="600" y="33"/>
                </a:lnTo>
                <a:lnTo>
                  <a:pt x="535" y="12"/>
                </a:lnTo>
                <a:lnTo>
                  <a:pt x="467" y="1"/>
                </a:lnTo>
                <a:lnTo>
                  <a:pt x="432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75" name="Freeform 35"/>
          <p:cNvSpPr>
            <a:spLocks/>
          </p:cNvSpPr>
          <p:nvPr/>
        </p:nvSpPr>
        <p:spPr bwMode="auto">
          <a:xfrm>
            <a:off x="2914650" y="3640138"/>
            <a:ext cx="395288" cy="458787"/>
          </a:xfrm>
          <a:custGeom>
            <a:avLst/>
            <a:gdLst>
              <a:gd name="T0" fmla="*/ 0 w 622"/>
              <a:gd name="T1" fmla="*/ 0 h 723"/>
              <a:gd name="T2" fmla="*/ 622 w 622"/>
              <a:gd name="T3" fmla="*/ 723 h 72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2" h="723">
                <a:moveTo>
                  <a:pt x="0" y="0"/>
                </a:moveTo>
                <a:lnTo>
                  <a:pt x="622" y="723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76" name="Freeform 36"/>
          <p:cNvSpPr>
            <a:spLocks/>
          </p:cNvSpPr>
          <p:nvPr/>
        </p:nvSpPr>
        <p:spPr bwMode="auto">
          <a:xfrm>
            <a:off x="1798638" y="4554538"/>
            <a:ext cx="160337" cy="382587"/>
          </a:xfrm>
          <a:custGeom>
            <a:avLst/>
            <a:gdLst>
              <a:gd name="T0" fmla="*/ 252 w 252"/>
              <a:gd name="T1" fmla="*/ 0 h 603"/>
              <a:gd name="T2" fmla="*/ 0 w 252"/>
              <a:gd name="T3" fmla="*/ 603 h 60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2" h="603">
                <a:moveTo>
                  <a:pt x="252" y="0"/>
                </a:moveTo>
                <a:lnTo>
                  <a:pt x="0" y="603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77" name="Freeform 37"/>
          <p:cNvSpPr>
            <a:spLocks/>
          </p:cNvSpPr>
          <p:nvPr/>
        </p:nvSpPr>
        <p:spPr bwMode="auto">
          <a:xfrm>
            <a:off x="2967038" y="4554538"/>
            <a:ext cx="149225" cy="382587"/>
          </a:xfrm>
          <a:custGeom>
            <a:avLst/>
            <a:gdLst>
              <a:gd name="T0" fmla="*/ 235 w 235"/>
              <a:gd name="T1" fmla="*/ 0 h 603"/>
              <a:gd name="T2" fmla="*/ 0 w 235"/>
              <a:gd name="T3" fmla="*/ 603 h 60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5" h="603">
                <a:moveTo>
                  <a:pt x="235" y="0"/>
                </a:moveTo>
                <a:lnTo>
                  <a:pt x="0" y="603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78" name="Freeform 38"/>
          <p:cNvSpPr>
            <a:spLocks/>
          </p:cNvSpPr>
          <p:nvPr/>
        </p:nvSpPr>
        <p:spPr bwMode="auto">
          <a:xfrm>
            <a:off x="3503613" y="4554538"/>
            <a:ext cx="179387" cy="373062"/>
          </a:xfrm>
          <a:custGeom>
            <a:avLst/>
            <a:gdLst>
              <a:gd name="T0" fmla="*/ 0 w 283"/>
              <a:gd name="T1" fmla="*/ 0 h 587"/>
              <a:gd name="T2" fmla="*/ 283 w 283"/>
              <a:gd name="T3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83" h="587">
                <a:moveTo>
                  <a:pt x="0" y="0"/>
                </a:moveTo>
                <a:lnTo>
                  <a:pt x="283" y="587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79" name="Freeform 39"/>
          <p:cNvSpPr>
            <a:spLocks/>
          </p:cNvSpPr>
          <p:nvPr/>
        </p:nvSpPr>
        <p:spPr bwMode="auto">
          <a:xfrm>
            <a:off x="4987925" y="4100513"/>
            <a:ext cx="547688" cy="533400"/>
          </a:xfrm>
          <a:custGeom>
            <a:avLst/>
            <a:gdLst>
              <a:gd name="T0" fmla="*/ 432 w 863"/>
              <a:gd name="T1" fmla="*/ 0 h 840"/>
              <a:gd name="T2" fmla="*/ 362 w 863"/>
              <a:gd name="T3" fmla="*/ 6 h 840"/>
              <a:gd name="T4" fmla="*/ 295 w 863"/>
              <a:gd name="T5" fmla="*/ 22 h 840"/>
              <a:gd name="T6" fmla="*/ 233 w 863"/>
              <a:gd name="T7" fmla="*/ 47 h 840"/>
              <a:gd name="T8" fmla="*/ 177 w 863"/>
              <a:gd name="T9" fmla="*/ 81 h 840"/>
              <a:gd name="T10" fmla="*/ 126 w 863"/>
              <a:gd name="T11" fmla="*/ 123 h 840"/>
              <a:gd name="T12" fmla="*/ 83 w 863"/>
              <a:gd name="T13" fmla="*/ 172 h 840"/>
              <a:gd name="T14" fmla="*/ 48 w 863"/>
              <a:gd name="T15" fmla="*/ 227 h 840"/>
              <a:gd name="T16" fmla="*/ 22 w 863"/>
              <a:gd name="T17" fmla="*/ 287 h 840"/>
              <a:gd name="T18" fmla="*/ 6 w 863"/>
              <a:gd name="T19" fmla="*/ 352 h 840"/>
              <a:gd name="T20" fmla="*/ 0 w 863"/>
              <a:gd name="T21" fmla="*/ 420 h 840"/>
              <a:gd name="T22" fmla="*/ 1 w 863"/>
              <a:gd name="T23" fmla="*/ 454 h 840"/>
              <a:gd name="T24" fmla="*/ 12 w 863"/>
              <a:gd name="T25" fmla="*/ 521 h 840"/>
              <a:gd name="T26" fmla="*/ 34 w 863"/>
              <a:gd name="T27" fmla="*/ 583 h 840"/>
              <a:gd name="T28" fmla="*/ 65 w 863"/>
              <a:gd name="T29" fmla="*/ 641 h 840"/>
              <a:gd name="T30" fmla="*/ 104 w 863"/>
              <a:gd name="T31" fmla="*/ 693 h 840"/>
              <a:gd name="T32" fmla="*/ 151 w 863"/>
              <a:gd name="T33" fmla="*/ 739 h 840"/>
              <a:gd name="T34" fmla="*/ 204 w 863"/>
              <a:gd name="T35" fmla="*/ 777 h 840"/>
              <a:gd name="T36" fmla="*/ 264 w 863"/>
              <a:gd name="T37" fmla="*/ 807 h 840"/>
              <a:gd name="T38" fmla="*/ 328 w 863"/>
              <a:gd name="T39" fmla="*/ 828 h 840"/>
              <a:gd name="T40" fmla="*/ 396 w 863"/>
              <a:gd name="T41" fmla="*/ 839 h 840"/>
              <a:gd name="T42" fmla="*/ 432 w 863"/>
              <a:gd name="T43" fmla="*/ 840 h 840"/>
              <a:gd name="T44" fmla="*/ 467 w 863"/>
              <a:gd name="T45" fmla="*/ 839 h 840"/>
              <a:gd name="T46" fmla="*/ 535 w 863"/>
              <a:gd name="T47" fmla="*/ 828 h 840"/>
              <a:gd name="T48" fmla="*/ 599 w 863"/>
              <a:gd name="T49" fmla="*/ 807 h 840"/>
              <a:gd name="T50" fmla="*/ 659 w 863"/>
              <a:gd name="T51" fmla="*/ 777 h 840"/>
              <a:gd name="T52" fmla="*/ 712 w 863"/>
              <a:gd name="T53" fmla="*/ 739 h 840"/>
              <a:gd name="T54" fmla="*/ 759 w 863"/>
              <a:gd name="T55" fmla="*/ 693 h 840"/>
              <a:gd name="T56" fmla="*/ 798 w 863"/>
              <a:gd name="T57" fmla="*/ 641 h 840"/>
              <a:gd name="T58" fmla="*/ 829 w 863"/>
              <a:gd name="T59" fmla="*/ 583 h 840"/>
              <a:gd name="T60" fmla="*/ 850 w 863"/>
              <a:gd name="T61" fmla="*/ 521 h 840"/>
              <a:gd name="T62" fmla="*/ 861 w 863"/>
              <a:gd name="T63" fmla="*/ 454 h 840"/>
              <a:gd name="T64" fmla="*/ 863 w 863"/>
              <a:gd name="T65" fmla="*/ 420 h 840"/>
              <a:gd name="T66" fmla="*/ 861 w 863"/>
              <a:gd name="T67" fmla="*/ 386 h 840"/>
              <a:gd name="T68" fmla="*/ 850 w 863"/>
              <a:gd name="T69" fmla="*/ 319 h 840"/>
              <a:gd name="T70" fmla="*/ 829 w 863"/>
              <a:gd name="T71" fmla="*/ 257 h 840"/>
              <a:gd name="T72" fmla="*/ 798 w 863"/>
              <a:gd name="T73" fmla="*/ 199 h 840"/>
              <a:gd name="T74" fmla="*/ 759 w 863"/>
              <a:gd name="T75" fmla="*/ 147 h 840"/>
              <a:gd name="T76" fmla="*/ 712 w 863"/>
              <a:gd name="T77" fmla="*/ 101 h 840"/>
              <a:gd name="T78" fmla="*/ 659 w 863"/>
              <a:gd name="T79" fmla="*/ 63 h 840"/>
              <a:gd name="T80" fmla="*/ 599 w 863"/>
              <a:gd name="T81" fmla="*/ 33 h 840"/>
              <a:gd name="T82" fmla="*/ 535 w 863"/>
              <a:gd name="T83" fmla="*/ 12 h 840"/>
              <a:gd name="T84" fmla="*/ 467 w 863"/>
              <a:gd name="T85" fmla="*/ 1 h 840"/>
              <a:gd name="T86" fmla="*/ 432 w 863"/>
              <a:gd name="T87" fmla="*/ 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63" h="840">
                <a:moveTo>
                  <a:pt x="432" y="0"/>
                </a:moveTo>
                <a:lnTo>
                  <a:pt x="362" y="6"/>
                </a:lnTo>
                <a:lnTo>
                  <a:pt x="295" y="22"/>
                </a:lnTo>
                <a:lnTo>
                  <a:pt x="233" y="47"/>
                </a:lnTo>
                <a:lnTo>
                  <a:pt x="177" y="81"/>
                </a:lnTo>
                <a:lnTo>
                  <a:pt x="126" y="123"/>
                </a:lnTo>
                <a:lnTo>
                  <a:pt x="83" y="172"/>
                </a:lnTo>
                <a:lnTo>
                  <a:pt x="48" y="227"/>
                </a:lnTo>
                <a:lnTo>
                  <a:pt x="22" y="287"/>
                </a:lnTo>
                <a:lnTo>
                  <a:pt x="6" y="352"/>
                </a:lnTo>
                <a:lnTo>
                  <a:pt x="0" y="420"/>
                </a:lnTo>
                <a:lnTo>
                  <a:pt x="1" y="454"/>
                </a:lnTo>
                <a:lnTo>
                  <a:pt x="12" y="521"/>
                </a:lnTo>
                <a:lnTo>
                  <a:pt x="34" y="583"/>
                </a:lnTo>
                <a:lnTo>
                  <a:pt x="65" y="641"/>
                </a:lnTo>
                <a:lnTo>
                  <a:pt x="104" y="693"/>
                </a:lnTo>
                <a:lnTo>
                  <a:pt x="151" y="739"/>
                </a:lnTo>
                <a:lnTo>
                  <a:pt x="204" y="777"/>
                </a:lnTo>
                <a:lnTo>
                  <a:pt x="264" y="807"/>
                </a:lnTo>
                <a:lnTo>
                  <a:pt x="328" y="828"/>
                </a:lnTo>
                <a:lnTo>
                  <a:pt x="396" y="839"/>
                </a:lnTo>
                <a:lnTo>
                  <a:pt x="432" y="840"/>
                </a:lnTo>
                <a:lnTo>
                  <a:pt x="467" y="839"/>
                </a:lnTo>
                <a:lnTo>
                  <a:pt x="535" y="828"/>
                </a:lnTo>
                <a:lnTo>
                  <a:pt x="599" y="807"/>
                </a:lnTo>
                <a:lnTo>
                  <a:pt x="659" y="777"/>
                </a:lnTo>
                <a:lnTo>
                  <a:pt x="712" y="739"/>
                </a:lnTo>
                <a:lnTo>
                  <a:pt x="759" y="693"/>
                </a:lnTo>
                <a:lnTo>
                  <a:pt x="798" y="641"/>
                </a:lnTo>
                <a:lnTo>
                  <a:pt x="829" y="583"/>
                </a:lnTo>
                <a:lnTo>
                  <a:pt x="850" y="521"/>
                </a:lnTo>
                <a:lnTo>
                  <a:pt x="861" y="454"/>
                </a:lnTo>
                <a:lnTo>
                  <a:pt x="863" y="420"/>
                </a:lnTo>
                <a:lnTo>
                  <a:pt x="861" y="386"/>
                </a:lnTo>
                <a:lnTo>
                  <a:pt x="850" y="319"/>
                </a:lnTo>
                <a:lnTo>
                  <a:pt x="829" y="257"/>
                </a:lnTo>
                <a:lnTo>
                  <a:pt x="798" y="199"/>
                </a:lnTo>
                <a:lnTo>
                  <a:pt x="759" y="147"/>
                </a:lnTo>
                <a:lnTo>
                  <a:pt x="712" y="101"/>
                </a:lnTo>
                <a:lnTo>
                  <a:pt x="659" y="63"/>
                </a:lnTo>
                <a:lnTo>
                  <a:pt x="599" y="33"/>
                </a:lnTo>
                <a:lnTo>
                  <a:pt x="535" y="12"/>
                </a:lnTo>
                <a:lnTo>
                  <a:pt x="467" y="1"/>
                </a:lnTo>
                <a:lnTo>
                  <a:pt x="432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80" name="Freeform 40"/>
          <p:cNvSpPr>
            <a:spLocks/>
          </p:cNvSpPr>
          <p:nvPr/>
        </p:nvSpPr>
        <p:spPr bwMode="auto">
          <a:xfrm>
            <a:off x="5262563" y="3641725"/>
            <a:ext cx="376237" cy="458788"/>
          </a:xfrm>
          <a:custGeom>
            <a:avLst/>
            <a:gdLst>
              <a:gd name="T0" fmla="*/ 593 w 593"/>
              <a:gd name="T1" fmla="*/ 0 h 722"/>
              <a:gd name="T2" fmla="*/ 0 w 593"/>
              <a:gd name="T3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93" h="722">
                <a:moveTo>
                  <a:pt x="593" y="0"/>
                </a:moveTo>
                <a:lnTo>
                  <a:pt x="0" y="722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81" name="Freeform 41"/>
          <p:cNvSpPr>
            <a:spLocks/>
          </p:cNvSpPr>
          <p:nvPr/>
        </p:nvSpPr>
        <p:spPr bwMode="auto">
          <a:xfrm>
            <a:off x="6145213" y="4100513"/>
            <a:ext cx="549275" cy="533400"/>
          </a:xfrm>
          <a:custGeom>
            <a:avLst/>
            <a:gdLst>
              <a:gd name="T0" fmla="*/ 433 w 865"/>
              <a:gd name="T1" fmla="*/ 0 h 840"/>
              <a:gd name="T2" fmla="*/ 363 w 865"/>
              <a:gd name="T3" fmla="*/ 6 h 840"/>
              <a:gd name="T4" fmla="*/ 296 w 865"/>
              <a:gd name="T5" fmla="*/ 22 h 840"/>
              <a:gd name="T6" fmla="*/ 234 w 865"/>
              <a:gd name="T7" fmla="*/ 47 h 840"/>
              <a:gd name="T8" fmla="*/ 177 w 865"/>
              <a:gd name="T9" fmla="*/ 81 h 840"/>
              <a:gd name="T10" fmla="*/ 127 w 865"/>
              <a:gd name="T11" fmla="*/ 123 h 840"/>
              <a:gd name="T12" fmla="*/ 83 w 865"/>
              <a:gd name="T13" fmla="*/ 172 h 840"/>
              <a:gd name="T14" fmla="*/ 48 w 865"/>
              <a:gd name="T15" fmla="*/ 227 h 840"/>
              <a:gd name="T16" fmla="*/ 22 w 865"/>
              <a:gd name="T17" fmla="*/ 287 h 840"/>
              <a:gd name="T18" fmla="*/ 5 w 865"/>
              <a:gd name="T19" fmla="*/ 352 h 840"/>
              <a:gd name="T20" fmla="*/ 0 w 865"/>
              <a:gd name="T21" fmla="*/ 420 h 840"/>
              <a:gd name="T22" fmla="*/ 1 w 865"/>
              <a:gd name="T23" fmla="*/ 454 h 840"/>
              <a:gd name="T24" fmla="*/ 12 w 865"/>
              <a:gd name="T25" fmla="*/ 521 h 840"/>
              <a:gd name="T26" fmla="*/ 34 w 865"/>
              <a:gd name="T27" fmla="*/ 583 h 840"/>
              <a:gd name="T28" fmla="*/ 65 w 865"/>
              <a:gd name="T29" fmla="*/ 641 h 840"/>
              <a:gd name="T30" fmla="*/ 104 w 865"/>
              <a:gd name="T31" fmla="*/ 693 h 840"/>
              <a:gd name="T32" fmla="*/ 151 w 865"/>
              <a:gd name="T33" fmla="*/ 739 h 840"/>
              <a:gd name="T34" fmla="*/ 205 w 865"/>
              <a:gd name="T35" fmla="*/ 777 h 840"/>
              <a:gd name="T36" fmla="*/ 264 w 865"/>
              <a:gd name="T37" fmla="*/ 807 h 840"/>
              <a:gd name="T38" fmla="*/ 329 w 865"/>
              <a:gd name="T39" fmla="*/ 828 h 840"/>
              <a:gd name="T40" fmla="*/ 397 w 865"/>
              <a:gd name="T41" fmla="*/ 839 h 840"/>
              <a:gd name="T42" fmla="*/ 433 w 865"/>
              <a:gd name="T43" fmla="*/ 840 h 840"/>
              <a:gd name="T44" fmla="*/ 468 w 865"/>
              <a:gd name="T45" fmla="*/ 839 h 840"/>
              <a:gd name="T46" fmla="*/ 537 w 865"/>
              <a:gd name="T47" fmla="*/ 828 h 840"/>
              <a:gd name="T48" fmla="*/ 601 w 865"/>
              <a:gd name="T49" fmla="*/ 807 h 840"/>
              <a:gd name="T50" fmla="*/ 661 w 865"/>
              <a:gd name="T51" fmla="*/ 777 h 840"/>
              <a:gd name="T52" fmla="*/ 714 w 865"/>
              <a:gd name="T53" fmla="*/ 739 h 840"/>
              <a:gd name="T54" fmla="*/ 761 w 865"/>
              <a:gd name="T55" fmla="*/ 693 h 840"/>
              <a:gd name="T56" fmla="*/ 800 w 865"/>
              <a:gd name="T57" fmla="*/ 641 h 840"/>
              <a:gd name="T58" fmla="*/ 831 w 865"/>
              <a:gd name="T59" fmla="*/ 583 h 840"/>
              <a:gd name="T60" fmla="*/ 852 w 865"/>
              <a:gd name="T61" fmla="*/ 521 h 840"/>
              <a:gd name="T62" fmla="*/ 863 w 865"/>
              <a:gd name="T63" fmla="*/ 454 h 840"/>
              <a:gd name="T64" fmla="*/ 865 w 865"/>
              <a:gd name="T65" fmla="*/ 420 h 840"/>
              <a:gd name="T66" fmla="*/ 863 w 865"/>
              <a:gd name="T67" fmla="*/ 386 h 840"/>
              <a:gd name="T68" fmla="*/ 852 w 865"/>
              <a:gd name="T69" fmla="*/ 319 h 840"/>
              <a:gd name="T70" fmla="*/ 831 w 865"/>
              <a:gd name="T71" fmla="*/ 257 h 840"/>
              <a:gd name="T72" fmla="*/ 800 w 865"/>
              <a:gd name="T73" fmla="*/ 199 h 840"/>
              <a:gd name="T74" fmla="*/ 761 w 865"/>
              <a:gd name="T75" fmla="*/ 147 h 840"/>
              <a:gd name="T76" fmla="*/ 714 w 865"/>
              <a:gd name="T77" fmla="*/ 101 h 840"/>
              <a:gd name="T78" fmla="*/ 661 w 865"/>
              <a:gd name="T79" fmla="*/ 63 h 840"/>
              <a:gd name="T80" fmla="*/ 601 w 865"/>
              <a:gd name="T81" fmla="*/ 33 h 840"/>
              <a:gd name="T82" fmla="*/ 537 w 865"/>
              <a:gd name="T83" fmla="*/ 12 h 840"/>
              <a:gd name="T84" fmla="*/ 468 w 865"/>
              <a:gd name="T85" fmla="*/ 1 h 840"/>
              <a:gd name="T86" fmla="*/ 433 w 865"/>
              <a:gd name="T87" fmla="*/ 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65" h="840">
                <a:moveTo>
                  <a:pt x="433" y="0"/>
                </a:moveTo>
                <a:lnTo>
                  <a:pt x="363" y="6"/>
                </a:lnTo>
                <a:lnTo>
                  <a:pt x="296" y="22"/>
                </a:lnTo>
                <a:lnTo>
                  <a:pt x="234" y="47"/>
                </a:lnTo>
                <a:lnTo>
                  <a:pt x="177" y="81"/>
                </a:lnTo>
                <a:lnTo>
                  <a:pt x="127" y="123"/>
                </a:lnTo>
                <a:lnTo>
                  <a:pt x="83" y="172"/>
                </a:lnTo>
                <a:lnTo>
                  <a:pt x="48" y="227"/>
                </a:lnTo>
                <a:lnTo>
                  <a:pt x="22" y="287"/>
                </a:lnTo>
                <a:lnTo>
                  <a:pt x="5" y="352"/>
                </a:lnTo>
                <a:lnTo>
                  <a:pt x="0" y="420"/>
                </a:lnTo>
                <a:lnTo>
                  <a:pt x="1" y="454"/>
                </a:lnTo>
                <a:lnTo>
                  <a:pt x="12" y="521"/>
                </a:lnTo>
                <a:lnTo>
                  <a:pt x="34" y="583"/>
                </a:lnTo>
                <a:lnTo>
                  <a:pt x="65" y="641"/>
                </a:lnTo>
                <a:lnTo>
                  <a:pt x="104" y="693"/>
                </a:lnTo>
                <a:lnTo>
                  <a:pt x="151" y="739"/>
                </a:lnTo>
                <a:lnTo>
                  <a:pt x="205" y="777"/>
                </a:lnTo>
                <a:lnTo>
                  <a:pt x="264" y="807"/>
                </a:lnTo>
                <a:lnTo>
                  <a:pt x="329" y="828"/>
                </a:lnTo>
                <a:lnTo>
                  <a:pt x="397" y="839"/>
                </a:lnTo>
                <a:lnTo>
                  <a:pt x="433" y="840"/>
                </a:lnTo>
                <a:lnTo>
                  <a:pt x="468" y="839"/>
                </a:lnTo>
                <a:lnTo>
                  <a:pt x="537" y="828"/>
                </a:lnTo>
                <a:lnTo>
                  <a:pt x="601" y="807"/>
                </a:lnTo>
                <a:lnTo>
                  <a:pt x="661" y="777"/>
                </a:lnTo>
                <a:lnTo>
                  <a:pt x="714" y="739"/>
                </a:lnTo>
                <a:lnTo>
                  <a:pt x="761" y="693"/>
                </a:lnTo>
                <a:lnTo>
                  <a:pt x="800" y="641"/>
                </a:lnTo>
                <a:lnTo>
                  <a:pt x="831" y="583"/>
                </a:lnTo>
                <a:lnTo>
                  <a:pt x="852" y="521"/>
                </a:lnTo>
                <a:lnTo>
                  <a:pt x="863" y="454"/>
                </a:lnTo>
                <a:lnTo>
                  <a:pt x="865" y="420"/>
                </a:lnTo>
                <a:lnTo>
                  <a:pt x="863" y="386"/>
                </a:lnTo>
                <a:lnTo>
                  <a:pt x="852" y="319"/>
                </a:lnTo>
                <a:lnTo>
                  <a:pt x="831" y="257"/>
                </a:lnTo>
                <a:lnTo>
                  <a:pt x="800" y="199"/>
                </a:lnTo>
                <a:lnTo>
                  <a:pt x="761" y="147"/>
                </a:lnTo>
                <a:lnTo>
                  <a:pt x="714" y="101"/>
                </a:lnTo>
                <a:lnTo>
                  <a:pt x="661" y="63"/>
                </a:lnTo>
                <a:lnTo>
                  <a:pt x="601" y="33"/>
                </a:lnTo>
                <a:lnTo>
                  <a:pt x="537" y="12"/>
                </a:lnTo>
                <a:lnTo>
                  <a:pt x="468" y="1"/>
                </a:lnTo>
                <a:lnTo>
                  <a:pt x="433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82" name="Freeform 42"/>
          <p:cNvSpPr>
            <a:spLocks/>
          </p:cNvSpPr>
          <p:nvPr/>
        </p:nvSpPr>
        <p:spPr bwMode="auto">
          <a:xfrm>
            <a:off x="6024563" y="3641725"/>
            <a:ext cx="395287" cy="458788"/>
          </a:xfrm>
          <a:custGeom>
            <a:avLst/>
            <a:gdLst>
              <a:gd name="T0" fmla="*/ 0 w 623"/>
              <a:gd name="T1" fmla="*/ 0 h 722"/>
              <a:gd name="T2" fmla="*/ 623 w 623"/>
              <a:gd name="T3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3" h="722">
                <a:moveTo>
                  <a:pt x="0" y="0"/>
                </a:moveTo>
                <a:lnTo>
                  <a:pt x="623" y="722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83" name="Freeform 43"/>
          <p:cNvSpPr>
            <a:spLocks/>
          </p:cNvSpPr>
          <p:nvPr/>
        </p:nvSpPr>
        <p:spPr bwMode="auto">
          <a:xfrm>
            <a:off x="4908550" y="4556125"/>
            <a:ext cx="160338" cy="382588"/>
          </a:xfrm>
          <a:custGeom>
            <a:avLst/>
            <a:gdLst>
              <a:gd name="T0" fmla="*/ 253 w 253"/>
              <a:gd name="T1" fmla="*/ 0 h 602"/>
              <a:gd name="T2" fmla="*/ 0 w 253"/>
              <a:gd name="T3" fmla="*/ 602 h 60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3" h="602">
                <a:moveTo>
                  <a:pt x="253" y="0"/>
                </a:moveTo>
                <a:lnTo>
                  <a:pt x="0" y="602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84" name="Freeform 44"/>
          <p:cNvSpPr>
            <a:spLocks/>
          </p:cNvSpPr>
          <p:nvPr/>
        </p:nvSpPr>
        <p:spPr bwMode="auto">
          <a:xfrm>
            <a:off x="5454650" y="4556125"/>
            <a:ext cx="160338" cy="382588"/>
          </a:xfrm>
          <a:custGeom>
            <a:avLst/>
            <a:gdLst>
              <a:gd name="T0" fmla="*/ 0 w 252"/>
              <a:gd name="T1" fmla="*/ 0 h 602"/>
              <a:gd name="T2" fmla="*/ 252 w 252"/>
              <a:gd name="T3" fmla="*/ 602 h 60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2" h="602">
                <a:moveTo>
                  <a:pt x="0" y="0"/>
                </a:moveTo>
                <a:lnTo>
                  <a:pt x="252" y="602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85" name="Freeform 45"/>
          <p:cNvSpPr>
            <a:spLocks/>
          </p:cNvSpPr>
          <p:nvPr/>
        </p:nvSpPr>
        <p:spPr bwMode="auto">
          <a:xfrm>
            <a:off x="6076950" y="4556125"/>
            <a:ext cx="149225" cy="382588"/>
          </a:xfrm>
          <a:custGeom>
            <a:avLst/>
            <a:gdLst>
              <a:gd name="T0" fmla="*/ 234 w 234"/>
              <a:gd name="T1" fmla="*/ 0 h 602"/>
              <a:gd name="T2" fmla="*/ 0 w 234"/>
              <a:gd name="T3" fmla="*/ 602 h 60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4" h="602">
                <a:moveTo>
                  <a:pt x="234" y="0"/>
                </a:moveTo>
                <a:lnTo>
                  <a:pt x="0" y="602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86" name="Freeform 46"/>
          <p:cNvSpPr>
            <a:spLocks/>
          </p:cNvSpPr>
          <p:nvPr/>
        </p:nvSpPr>
        <p:spPr bwMode="auto">
          <a:xfrm>
            <a:off x="6613525" y="4556125"/>
            <a:ext cx="147638" cy="382588"/>
          </a:xfrm>
          <a:custGeom>
            <a:avLst/>
            <a:gdLst>
              <a:gd name="T0" fmla="*/ 0 w 233"/>
              <a:gd name="T1" fmla="*/ 0 h 602"/>
              <a:gd name="T2" fmla="*/ 233 w 233"/>
              <a:gd name="T3" fmla="*/ 602 h 60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3" h="602">
                <a:moveTo>
                  <a:pt x="0" y="0"/>
                </a:moveTo>
                <a:lnTo>
                  <a:pt x="233" y="602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87" name="Freeform 47"/>
          <p:cNvSpPr>
            <a:spLocks/>
          </p:cNvSpPr>
          <p:nvPr/>
        </p:nvSpPr>
        <p:spPr bwMode="auto">
          <a:xfrm>
            <a:off x="2152650" y="3640138"/>
            <a:ext cx="376238" cy="458787"/>
          </a:xfrm>
          <a:custGeom>
            <a:avLst/>
            <a:gdLst>
              <a:gd name="T0" fmla="*/ 592 w 592"/>
              <a:gd name="T1" fmla="*/ 0 h 723"/>
              <a:gd name="T2" fmla="*/ 0 w 592"/>
              <a:gd name="T3" fmla="*/ 723 h 72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92" h="723">
                <a:moveTo>
                  <a:pt x="592" y="0"/>
                </a:moveTo>
                <a:lnTo>
                  <a:pt x="0" y="723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88" name="Freeform 48"/>
          <p:cNvSpPr>
            <a:spLocks/>
          </p:cNvSpPr>
          <p:nvPr/>
        </p:nvSpPr>
        <p:spPr bwMode="auto">
          <a:xfrm>
            <a:off x="2344738" y="4554538"/>
            <a:ext cx="160337" cy="382587"/>
          </a:xfrm>
          <a:custGeom>
            <a:avLst/>
            <a:gdLst>
              <a:gd name="T0" fmla="*/ 0 w 252"/>
              <a:gd name="T1" fmla="*/ 0 h 603"/>
              <a:gd name="T2" fmla="*/ 252 w 252"/>
              <a:gd name="T3" fmla="*/ 603 h 60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2" h="603">
                <a:moveTo>
                  <a:pt x="0" y="0"/>
                </a:moveTo>
                <a:lnTo>
                  <a:pt x="252" y="603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89" name="Text Box 49"/>
          <p:cNvSpPr txBox="1">
            <a:spLocks noChangeArrowheads="1"/>
          </p:cNvSpPr>
          <p:nvPr/>
        </p:nvSpPr>
        <p:spPr bwMode="auto">
          <a:xfrm>
            <a:off x="1636713" y="23495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400">
                <a:solidFill>
                  <a:srgbClr val="008086"/>
                </a:solidFill>
                <a:latin typeface="Times New Roman" pitchFamily="18" charset="0"/>
              </a:rPr>
              <a:t>2,4</a:t>
            </a:r>
            <a:endParaRPr lang="en-US" altLang="zh-TW">
              <a:solidFill>
                <a:srgbClr val="008086"/>
              </a:solidFill>
            </a:endParaRPr>
          </a:p>
        </p:txBody>
      </p:sp>
      <p:sp>
        <p:nvSpPr>
          <p:cNvPr id="87090" name="Text Box 50"/>
          <p:cNvSpPr txBox="1">
            <a:spLocks noChangeArrowheads="1"/>
          </p:cNvSpPr>
          <p:nvPr/>
        </p:nvSpPr>
        <p:spPr bwMode="auto">
          <a:xfrm>
            <a:off x="6311900" y="23495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400">
                <a:solidFill>
                  <a:srgbClr val="008086"/>
                </a:solidFill>
                <a:latin typeface="Times New Roman" pitchFamily="18" charset="0"/>
              </a:rPr>
              <a:t>3,3</a:t>
            </a:r>
            <a:endParaRPr lang="en-US" altLang="zh-TW">
              <a:solidFill>
                <a:srgbClr val="008086"/>
              </a:solidFill>
            </a:endParaRPr>
          </a:p>
        </p:txBody>
      </p:sp>
      <p:sp>
        <p:nvSpPr>
          <p:cNvPr id="87091" name="Text Box 51"/>
          <p:cNvSpPr txBox="1">
            <a:spLocks noChangeArrowheads="1"/>
          </p:cNvSpPr>
          <p:nvPr/>
        </p:nvSpPr>
        <p:spPr bwMode="auto">
          <a:xfrm>
            <a:off x="985838" y="32639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400">
                <a:solidFill>
                  <a:srgbClr val="008086"/>
                </a:solidFill>
                <a:latin typeface="Times New Roman" pitchFamily="18" charset="0"/>
              </a:rPr>
              <a:t>1,4</a:t>
            </a:r>
            <a:endParaRPr lang="en-US" altLang="zh-TW">
              <a:solidFill>
                <a:srgbClr val="008086"/>
              </a:solidFill>
            </a:endParaRPr>
          </a:p>
        </p:txBody>
      </p:sp>
      <p:sp>
        <p:nvSpPr>
          <p:cNvPr id="87092" name="Text Box 52"/>
          <p:cNvSpPr txBox="1">
            <a:spLocks noChangeArrowheads="1"/>
          </p:cNvSpPr>
          <p:nvPr/>
        </p:nvSpPr>
        <p:spPr bwMode="auto">
          <a:xfrm>
            <a:off x="2528888" y="32639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400">
                <a:solidFill>
                  <a:srgbClr val="008086"/>
                </a:solidFill>
                <a:latin typeface="Times New Roman" pitchFamily="18" charset="0"/>
              </a:rPr>
              <a:t>2,3</a:t>
            </a:r>
            <a:endParaRPr lang="en-US" altLang="zh-TW">
              <a:solidFill>
                <a:srgbClr val="008086"/>
              </a:solidFill>
            </a:endParaRPr>
          </a:p>
        </p:txBody>
      </p:sp>
      <p:sp>
        <p:nvSpPr>
          <p:cNvPr id="87093" name="Text Box 53"/>
          <p:cNvSpPr txBox="1">
            <a:spLocks noChangeArrowheads="1"/>
          </p:cNvSpPr>
          <p:nvPr/>
        </p:nvSpPr>
        <p:spPr bwMode="auto">
          <a:xfrm>
            <a:off x="5638800" y="3265488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400" dirty="0">
                <a:solidFill>
                  <a:srgbClr val="008086"/>
                </a:solidFill>
                <a:latin typeface="Times New Roman" pitchFamily="18" charset="0"/>
              </a:rPr>
              <a:t>2,3</a:t>
            </a:r>
            <a:endParaRPr lang="en-US" altLang="zh-TW" dirty="0">
              <a:solidFill>
                <a:srgbClr val="008086"/>
              </a:solidFill>
            </a:endParaRPr>
          </a:p>
        </p:txBody>
      </p:sp>
      <p:sp>
        <p:nvSpPr>
          <p:cNvPr id="87094" name="Text Box 54"/>
          <p:cNvSpPr txBox="1">
            <a:spLocks noChangeArrowheads="1"/>
          </p:cNvSpPr>
          <p:nvPr/>
        </p:nvSpPr>
        <p:spPr bwMode="auto">
          <a:xfrm>
            <a:off x="7070725" y="32639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400">
                <a:solidFill>
                  <a:srgbClr val="008086"/>
                </a:solidFill>
                <a:latin typeface="Times New Roman" pitchFamily="18" charset="0"/>
              </a:rPr>
              <a:t>3,2</a:t>
            </a:r>
            <a:endParaRPr lang="en-US" altLang="zh-TW">
              <a:solidFill>
                <a:srgbClr val="008086"/>
              </a:solidFill>
            </a:endParaRPr>
          </a:p>
        </p:txBody>
      </p:sp>
      <p:sp>
        <p:nvSpPr>
          <p:cNvPr id="87095" name="Text Box 55"/>
          <p:cNvSpPr txBox="1">
            <a:spLocks noChangeArrowheads="1"/>
          </p:cNvSpPr>
          <p:nvPr/>
        </p:nvSpPr>
        <p:spPr bwMode="auto">
          <a:xfrm>
            <a:off x="1958975" y="4178300"/>
            <a:ext cx="1538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400">
                <a:solidFill>
                  <a:srgbClr val="008086"/>
                </a:solidFill>
                <a:latin typeface="Times New Roman" pitchFamily="18" charset="0"/>
              </a:rPr>
              <a:t>1,3	   2,2</a:t>
            </a:r>
            <a:endParaRPr lang="en-US" altLang="zh-TW">
              <a:solidFill>
                <a:srgbClr val="008086"/>
              </a:solidFill>
            </a:endParaRPr>
          </a:p>
        </p:txBody>
      </p:sp>
      <p:sp>
        <p:nvSpPr>
          <p:cNvPr id="87096" name="Text Box 56"/>
          <p:cNvSpPr txBox="1">
            <a:spLocks noChangeArrowheads="1"/>
          </p:cNvSpPr>
          <p:nvPr/>
        </p:nvSpPr>
        <p:spPr bwMode="auto">
          <a:xfrm>
            <a:off x="5068888" y="4179888"/>
            <a:ext cx="1538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400" dirty="0">
                <a:solidFill>
                  <a:srgbClr val="008086"/>
                </a:solidFill>
                <a:latin typeface="Times New Roman" pitchFamily="18" charset="0"/>
              </a:rPr>
              <a:t>1,3	   2,2</a:t>
            </a:r>
            <a:endParaRPr lang="en-US" altLang="zh-TW" dirty="0">
              <a:solidFill>
                <a:srgbClr val="008086"/>
              </a:solidFill>
            </a:endParaRPr>
          </a:p>
        </p:txBody>
      </p:sp>
      <p:sp>
        <p:nvSpPr>
          <p:cNvPr id="87097" name="Rectangle 57"/>
          <p:cNvSpPr>
            <a:spLocks noChangeArrowheads="1"/>
          </p:cNvSpPr>
          <p:nvPr/>
        </p:nvSpPr>
        <p:spPr bwMode="auto">
          <a:xfrm>
            <a:off x="3851275" y="1341438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400">
                <a:solidFill>
                  <a:srgbClr val="008086"/>
                </a:solidFill>
                <a:latin typeface="Times New Roman" pitchFamily="18" charset="0"/>
                <a:cs typeface="Times New Roman" pitchFamily="18" charset="0"/>
              </a:rPr>
              <a:t>3,4</a:t>
            </a:r>
            <a:r>
              <a:rPr lang="en-US" altLang="zh-TW" sz="2400">
                <a:solidFill>
                  <a:srgbClr val="008086"/>
                </a:solidFill>
              </a:rPr>
              <a:t> </a:t>
            </a:r>
          </a:p>
        </p:txBody>
      </p:sp>
      <p:sp>
        <p:nvSpPr>
          <p:cNvPr id="87099" name="Text Box 59"/>
          <p:cNvSpPr txBox="1">
            <a:spLocks noChangeArrowheads="1"/>
          </p:cNvSpPr>
          <p:nvPr/>
        </p:nvSpPr>
        <p:spPr bwMode="auto">
          <a:xfrm>
            <a:off x="7953375" y="3232150"/>
            <a:ext cx="725488" cy="4048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i="1">
                <a:solidFill>
                  <a:srgbClr val="008A86"/>
                </a:solidFill>
                <a:latin typeface="Times New Roman" pitchFamily="18" charset="0"/>
              </a:rPr>
              <a:t>m</a:t>
            </a:r>
            <a:r>
              <a:rPr lang="en-US" altLang="zh-TW" sz="3200">
                <a:solidFill>
                  <a:srgbClr val="008A86"/>
                </a:solidFill>
                <a:latin typeface="Times New Roman" pitchFamily="18" charset="0"/>
              </a:rPr>
              <a:t>+</a:t>
            </a:r>
            <a:r>
              <a:rPr lang="en-US" altLang="zh-TW" sz="3200" i="1">
                <a:solidFill>
                  <a:srgbClr val="008A86"/>
                </a:solidFill>
                <a:latin typeface="Times New Roman" pitchFamily="18" charset="0"/>
              </a:rPr>
              <a:t>n</a:t>
            </a:r>
            <a:endParaRPr lang="en-US" altLang="zh-TW"/>
          </a:p>
        </p:txBody>
      </p:sp>
      <p:sp>
        <p:nvSpPr>
          <p:cNvPr id="87100" name="Text Box 60"/>
          <p:cNvSpPr txBox="1">
            <a:spLocks noChangeArrowheads="1"/>
          </p:cNvSpPr>
          <p:nvPr/>
        </p:nvSpPr>
        <p:spPr bwMode="auto">
          <a:xfrm>
            <a:off x="625475" y="5373688"/>
            <a:ext cx="7847013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zh-CN" altLang="en-US" sz="3200">
                <a:latin typeface="Times New Roman" pitchFamily="18" charset="0"/>
              </a:rPr>
              <a:t>高度</a:t>
            </a:r>
            <a:r>
              <a:rPr lang="zh-TW" altLang="en-US" sz="3200">
                <a:latin typeface="Times New Roman" pitchFamily="18" charset="0"/>
              </a:rPr>
              <a:t> </a:t>
            </a:r>
            <a:r>
              <a:rPr lang="en-US" altLang="zh-TW" sz="3200">
                <a:solidFill>
                  <a:srgbClr val="008A86"/>
                </a:solidFill>
                <a:latin typeface="Times New Roman" pitchFamily="18" charset="0"/>
              </a:rPr>
              <a:t>= </a:t>
            </a:r>
            <a:r>
              <a:rPr lang="en-US" altLang="zh-TW" sz="3200" i="1">
                <a:solidFill>
                  <a:srgbClr val="008A86"/>
                </a:solidFill>
                <a:latin typeface="Times New Roman" pitchFamily="18" charset="0"/>
              </a:rPr>
              <a:t>m </a:t>
            </a:r>
            <a:r>
              <a:rPr lang="en-US" altLang="zh-TW" sz="3200">
                <a:solidFill>
                  <a:srgbClr val="008A86"/>
                </a:solidFill>
                <a:latin typeface="Times New Roman" pitchFamily="18" charset="0"/>
              </a:rPr>
              <a:t>+ </a:t>
            </a:r>
            <a:r>
              <a:rPr lang="en-US" altLang="zh-TW" sz="3200" i="1">
                <a:solidFill>
                  <a:srgbClr val="008A86"/>
                </a:solidFill>
                <a:latin typeface="Times New Roman" pitchFamily="18" charset="0"/>
              </a:rPr>
              <a:t>n </a:t>
            </a:r>
            <a:r>
              <a:rPr lang="en-US" altLang="zh-TW" sz="3200">
                <a:solidFill>
                  <a:srgbClr val="000000"/>
                </a:solidFill>
                <a:latin typeface="Symbol" pitchFamily="18" charset="2"/>
              </a:rPr>
              <a:t>⇒</a:t>
            </a:r>
            <a:r>
              <a:rPr lang="en-US" altLang="zh-TW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3200">
                <a:solidFill>
                  <a:srgbClr val="000000"/>
                </a:solidFill>
                <a:latin typeface="Times New Roman" pitchFamily="18" charset="0"/>
              </a:rPr>
              <a:t>潜在的工作量是指数的。</a:t>
            </a:r>
            <a:endParaRPr lang="zh-TW" altLang="en-US" sz="320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zh-CN" alt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但是有些子问题我们已经解决了</a:t>
            </a:r>
            <a:r>
              <a:rPr lang="en-US" altLang="zh-TW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!</a:t>
            </a:r>
          </a:p>
        </p:txBody>
      </p:sp>
      <p:sp>
        <p:nvSpPr>
          <p:cNvPr id="87103" name="Text Box 63"/>
          <p:cNvSpPr txBox="1">
            <a:spLocks noChangeArrowheads="1"/>
          </p:cNvSpPr>
          <p:nvPr/>
        </p:nvSpPr>
        <p:spPr bwMode="auto">
          <a:xfrm>
            <a:off x="3217863" y="2466975"/>
            <a:ext cx="1920875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lnSpc>
                <a:spcPct val="90000"/>
              </a:lnSpc>
            </a:pPr>
            <a:r>
              <a:rPr lang="zh-CN" altLang="en-US" sz="3200" i="1">
                <a:solidFill>
                  <a:srgbClr val="CC0000"/>
                </a:solidFill>
                <a:latin typeface="Times New Roman" pitchFamily="18" charset="0"/>
              </a:rPr>
              <a:t>相同</a:t>
            </a:r>
          </a:p>
          <a:p>
            <a:pPr algn="ctr">
              <a:lnSpc>
                <a:spcPct val="90000"/>
              </a:lnSpc>
            </a:pPr>
            <a:r>
              <a:rPr lang="zh-CN" altLang="en-US" sz="3200" i="1">
                <a:solidFill>
                  <a:srgbClr val="CC0000"/>
                </a:solidFill>
                <a:latin typeface="Times New Roman" pitchFamily="18" charset="0"/>
              </a:rPr>
              <a:t>子问题</a:t>
            </a:r>
            <a:endParaRPr lang="zh-TW" altLang="en-US"/>
          </a:p>
        </p:txBody>
      </p:sp>
      <p:sp>
        <p:nvSpPr>
          <p:cNvPr id="54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>
            <a:normAutofit/>
          </a:bodyPr>
          <a:lstStyle/>
          <a:p>
            <a:r>
              <a:rPr lang="zh-CN" altLang="en-US" dirty="0"/>
              <a:t>递归树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B7EF723-2E5F-4CCC-8AAD-E92335A08590}" type="datetime1">
              <a:rPr lang="en-US" altLang="zh-CN" smtClean="0"/>
              <a:t>12/7/2020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1724025" y="2068513"/>
            <a:ext cx="5800725" cy="18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179388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lvl="1" algn="ctr">
              <a:lnSpc>
                <a:spcPct val="90000"/>
              </a:lnSpc>
            </a:pPr>
            <a:r>
              <a:rPr lang="zh-CN" altLang="en-US" sz="3200" b="1" i="1">
                <a:solidFill>
                  <a:srgbClr val="CC0000"/>
                </a:solidFill>
                <a:latin typeface="Times New Roman" pitchFamily="18" charset="0"/>
              </a:rPr>
              <a:t>重叠子问题</a:t>
            </a:r>
            <a:endParaRPr lang="zh-TW" altLang="en-US" sz="3200" i="1">
              <a:solidFill>
                <a:srgbClr val="000000"/>
              </a:solidFill>
              <a:latin typeface="Times New Roman" pitchFamily="18" charset="0"/>
            </a:endParaRPr>
          </a:p>
          <a:p>
            <a:pPr lvl="1" algn="ctr">
              <a:lnSpc>
                <a:spcPct val="90000"/>
              </a:lnSpc>
            </a:pPr>
            <a:r>
              <a:rPr lang="zh-CN" altLang="en-US" sz="3200" i="1">
                <a:solidFill>
                  <a:srgbClr val="000000"/>
                </a:solidFill>
                <a:latin typeface="Times New Roman" pitchFamily="18" charset="0"/>
              </a:rPr>
              <a:t>一个递归方案包括一个</a:t>
            </a:r>
            <a:endParaRPr lang="zh-TW" altLang="en-US" sz="3200" i="1">
              <a:solidFill>
                <a:srgbClr val="000000"/>
              </a:solidFill>
              <a:latin typeface="Times New Roman" pitchFamily="18" charset="0"/>
            </a:endParaRPr>
          </a:p>
          <a:p>
            <a:pPr lvl="1" algn="ctr">
              <a:lnSpc>
                <a:spcPct val="90000"/>
              </a:lnSpc>
            </a:pPr>
            <a:r>
              <a:rPr lang="zh-TW" altLang="en-US" sz="3200" i="1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lang="zh-CN" altLang="en-US" sz="3200" i="1">
                <a:solidFill>
                  <a:srgbClr val="000000"/>
                </a:solidFill>
                <a:latin typeface="Times New Roman" pitchFamily="18" charset="0"/>
              </a:rPr>
              <a:t>少</a:t>
            </a:r>
            <a:r>
              <a:rPr lang="zh-TW" altLang="en-US" sz="3200" i="1">
                <a:solidFill>
                  <a:srgbClr val="000000"/>
                </a:solidFill>
                <a:latin typeface="Times New Roman" pitchFamily="18" charset="0"/>
              </a:rPr>
              <a:t>” </a:t>
            </a:r>
            <a:r>
              <a:rPr lang="zh-CN" altLang="en-US" sz="3200" i="1">
                <a:solidFill>
                  <a:srgbClr val="000000"/>
                </a:solidFill>
                <a:latin typeface="Times New Roman" pitchFamily="18" charset="0"/>
              </a:rPr>
              <a:t>量重复出现的不同的子问题。</a:t>
            </a:r>
            <a:endParaRPr lang="zh-TW" altLang="en-US" sz="3200" b="1" i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88071" name="Freeform 7"/>
          <p:cNvSpPr>
            <a:spLocks/>
          </p:cNvSpPr>
          <p:nvPr/>
        </p:nvSpPr>
        <p:spPr bwMode="auto">
          <a:xfrm>
            <a:off x="1500188" y="1711325"/>
            <a:ext cx="6096000" cy="2438400"/>
          </a:xfrm>
          <a:custGeom>
            <a:avLst/>
            <a:gdLst>
              <a:gd name="T0" fmla="*/ 0 w 9600"/>
              <a:gd name="T1" fmla="*/ 721 h 3841"/>
              <a:gd name="T2" fmla="*/ 12 w 9600"/>
              <a:gd name="T3" fmla="*/ 644 h 3841"/>
              <a:gd name="T4" fmla="*/ 46 w 9600"/>
              <a:gd name="T5" fmla="*/ 578 h 3841"/>
              <a:gd name="T6" fmla="*/ 97 w 9600"/>
              <a:gd name="T7" fmla="*/ 527 h 3841"/>
              <a:gd name="T8" fmla="*/ 163 w 9600"/>
              <a:gd name="T9" fmla="*/ 493 h 3841"/>
              <a:gd name="T10" fmla="*/ 240 w 9600"/>
              <a:gd name="T11" fmla="*/ 481 h 3841"/>
              <a:gd name="T12" fmla="*/ 9120 w 9600"/>
              <a:gd name="T13" fmla="*/ 480 h 3841"/>
              <a:gd name="T14" fmla="*/ 9120 w 9600"/>
              <a:gd name="T15" fmla="*/ 240 h 3841"/>
              <a:gd name="T16" fmla="*/ 9132 w 9600"/>
              <a:gd name="T17" fmla="*/ 164 h 3841"/>
              <a:gd name="T18" fmla="*/ 9166 w 9600"/>
              <a:gd name="T19" fmla="*/ 98 h 3841"/>
              <a:gd name="T20" fmla="*/ 9217 w 9600"/>
              <a:gd name="T21" fmla="*/ 47 h 3841"/>
              <a:gd name="T22" fmla="*/ 9283 w 9600"/>
              <a:gd name="T23" fmla="*/ 13 h 3841"/>
              <a:gd name="T24" fmla="*/ 9360 w 9600"/>
              <a:gd name="T25" fmla="*/ 0 h 3841"/>
              <a:gd name="T26" fmla="*/ 9379 w 9600"/>
              <a:gd name="T27" fmla="*/ 1 h 3841"/>
              <a:gd name="T28" fmla="*/ 9453 w 9600"/>
              <a:gd name="T29" fmla="*/ 19 h 3841"/>
              <a:gd name="T30" fmla="*/ 9515 w 9600"/>
              <a:gd name="T31" fmla="*/ 58 h 3841"/>
              <a:gd name="T32" fmla="*/ 9563 w 9600"/>
              <a:gd name="T33" fmla="*/ 114 h 3841"/>
              <a:gd name="T34" fmla="*/ 9592 w 9600"/>
              <a:gd name="T35" fmla="*/ 183 h 3841"/>
              <a:gd name="T36" fmla="*/ 9600 w 9600"/>
              <a:gd name="T37" fmla="*/ 240 h 3841"/>
              <a:gd name="T38" fmla="*/ 9600 w 9600"/>
              <a:gd name="T39" fmla="*/ 3120 h 3841"/>
              <a:gd name="T40" fmla="*/ 9587 w 9600"/>
              <a:gd name="T41" fmla="*/ 3196 h 3841"/>
              <a:gd name="T42" fmla="*/ 9553 w 9600"/>
              <a:gd name="T43" fmla="*/ 3262 h 3841"/>
              <a:gd name="T44" fmla="*/ 9501 w 9600"/>
              <a:gd name="T45" fmla="*/ 3314 h 3841"/>
              <a:gd name="T46" fmla="*/ 9435 w 9600"/>
              <a:gd name="T47" fmla="*/ 3348 h 3841"/>
              <a:gd name="T48" fmla="*/ 9360 w 9600"/>
              <a:gd name="T49" fmla="*/ 3360 h 3841"/>
              <a:gd name="T50" fmla="*/ 480 w 9600"/>
              <a:gd name="T51" fmla="*/ 3361 h 3841"/>
              <a:gd name="T52" fmla="*/ 480 w 9600"/>
              <a:gd name="T53" fmla="*/ 3601 h 3841"/>
              <a:gd name="T54" fmla="*/ 467 w 9600"/>
              <a:gd name="T55" fmla="*/ 3676 h 3841"/>
              <a:gd name="T56" fmla="*/ 433 w 9600"/>
              <a:gd name="T57" fmla="*/ 3742 h 3841"/>
              <a:gd name="T58" fmla="*/ 381 w 9600"/>
              <a:gd name="T59" fmla="*/ 3794 h 3841"/>
              <a:gd name="T60" fmla="*/ 315 w 9600"/>
              <a:gd name="T61" fmla="*/ 3828 h 3841"/>
              <a:gd name="T62" fmla="*/ 240 w 9600"/>
              <a:gd name="T63" fmla="*/ 3841 h 3841"/>
              <a:gd name="T64" fmla="*/ 220 w 9600"/>
              <a:gd name="T65" fmla="*/ 3840 h 3841"/>
              <a:gd name="T66" fmla="*/ 146 w 9600"/>
              <a:gd name="T67" fmla="*/ 3822 h 3841"/>
              <a:gd name="T68" fmla="*/ 83 w 9600"/>
              <a:gd name="T69" fmla="*/ 3783 h 3841"/>
              <a:gd name="T70" fmla="*/ 35 w 9600"/>
              <a:gd name="T71" fmla="*/ 3727 h 3841"/>
              <a:gd name="T72" fmla="*/ 6 w 9600"/>
              <a:gd name="T73" fmla="*/ 3658 h 3841"/>
              <a:gd name="T74" fmla="*/ 0 w 9600"/>
              <a:gd name="T75" fmla="*/ 3601 h 3841"/>
              <a:gd name="T76" fmla="*/ 0 w 9600"/>
              <a:gd name="T77" fmla="*/ 721 h 3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600" h="3841">
                <a:moveTo>
                  <a:pt x="0" y="721"/>
                </a:moveTo>
                <a:lnTo>
                  <a:pt x="12" y="644"/>
                </a:lnTo>
                <a:lnTo>
                  <a:pt x="46" y="578"/>
                </a:lnTo>
                <a:lnTo>
                  <a:pt x="97" y="527"/>
                </a:lnTo>
                <a:lnTo>
                  <a:pt x="163" y="493"/>
                </a:lnTo>
                <a:lnTo>
                  <a:pt x="240" y="481"/>
                </a:lnTo>
                <a:lnTo>
                  <a:pt x="9120" y="480"/>
                </a:lnTo>
                <a:lnTo>
                  <a:pt x="9120" y="240"/>
                </a:lnTo>
                <a:lnTo>
                  <a:pt x="9132" y="164"/>
                </a:lnTo>
                <a:lnTo>
                  <a:pt x="9166" y="98"/>
                </a:lnTo>
                <a:lnTo>
                  <a:pt x="9217" y="47"/>
                </a:lnTo>
                <a:lnTo>
                  <a:pt x="9283" y="13"/>
                </a:lnTo>
                <a:lnTo>
                  <a:pt x="9360" y="0"/>
                </a:lnTo>
                <a:lnTo>
                  <a:pt x="9379" y="1"/>
                </a:lnTo>
                <a:lnTo>
                  <a:pt x="9453" y="19"/>
                </a:lnTo>
                <a:lnTo>
                  <a:pt x="9515" y="58"/>
                </a:lnTo>
                <a:lnTo>
                  <a:pt x="9563" y="114"/>
                </a:lnTo>
                <a:lnTo>
                  <a:pt x="9592" y="183"/>
                </a:lnTo>
                <a:lnTo>
                  <a:pt x="9600" y="240"/>
                </a:lnTo>
                <a:lnTo>
                  <a:pt x="9600" y="3120"/>
                </a:lnTo>
                <a:lnTo>
                  <a:pt x="9587" y="3196"/>
                </a:lnTo>
                <a:lnTo>
                  <a:pt x="9553" y="3262"/>
                </a:lnTo>
                <a:lnTo>
                  <a:pt x="9501" y="3314"/>
                </a:lnTo>
                <a:lnTo>
                  <a:pt x="9435" y="3348"/>
                </a:lnTo>
                <a:lnTo>
                  <a:pt x="9360" y="3360"/>
                </a:lnTo>
                <a:lnTo>
                  <a:pt x="480" y="3361"/>
                </a:lnTo>
                <a:lnTo>
                  <a:pt x="480" y="3601"/>
                </a:lnTo>
                <a:lnTo>
                  <a:pt x="467" y="3676"/>
                </a:lnTo>
                <a:lnTo>
                  <a:pt x="433" y="3742"/>
                </a:lnTo>
                <a:lnTo>
                  <a:pt x="381" y="3794"/>
                </a:lnTo>
                <a:lnTo>
                  <a:pt x="315" y="3828"/>
                </a:lnTo>
                <a:lnTo>
                  <a:pt x="240" y="3841"/>
                </a:lnTo>
                <a:lnTo>
                  <a:pt x="220" y="3840"/>
                </a:lnTo>
                <a:lnTo>
                  <a:pt x="146" y="3822"/>
                </a:lnTo>
                <a:lnTo>
                  <a:pt x="83" y="3783"/>
                </a:lnTo>
                <a:lnTo>
                  <a:pt x="35" y="3727"/>
                </a:lnTo>
                <a:lnTo>
                  <a:pt x="6" y="3658"/>
                </a:lnTo>
                <a:lnTo>
                  <a:pt x="0" y="3601"/>
                </a:lnTo>
                <a:lnTo>
                  <a:pt x="0" y="72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73" name="Freeform 9"/>
          <p:cNvSpPr>
            <a:spLocks/>
          </p:cNvSpPr>
          <p:nvPr/>
        </p:nvSpPr>
        <p:spPr bwMode="auto">
          <a:xfrm>
            <a:off x="1511300" y="2120900"/>
            <a:ext cx="304800" cy="228600"/>
          </a:xfrm>
          <a:custGeom>
            <a:avLst/>
            <a:gdLst>
              <a:gd name="T0" fmla="*/ 0 w 480"/>
              <a:gd name="T1" fmla="*/ 120 h 360"/>
              <a:gd name="T2" fmla="*/ 12 w 480"/>
              <a:gd name="T3" fmla="*/ 195 h 360"/>
              <a:gd name="T4" fmla="*/ 46 w 480"/>
              <a:gd name="T5" fmla="*/ 261 h 360"/>
              <a:gd name="T6" fmla="*/ 97 w 480"/>
              <a:gd name="T7" fmla="*/ 313 h 360"/>
              <a:gd name="T8" fmla="*/ 163 w 480"/>
              <a:gd name="T9" fmla="*/ 347 h 360"/>
              <a:gd name="T10" fmla="*/ 240 w 480"/>
              <a:gd name="T11" fmla="*/ 360 h 360"/>
              <a:gd name="T12" fmla="*/ 259 w 480"/>
              <a:gd name="T13" fmla="*/ 359 h 360"/>
              <a:gd name="T14" fmla="*/ 333 w 480"/>
              <a:gd name="T15" fmla="*/ 341 h 360"/>
              <a:gd name="T16" fmla="*/ 395 w 480"/>
              <a:gd name="T17" fmla="*/ 302 h 360"/>
              <a:gd name="T18" fmla="*/ 443 w 480"/>
              <a:gd name="T19" fmla="*/ 246 h 360"/>
              <a:gd name="T20" fmla="*/ 472 w 480"/>
              <a:gd name="T21" fmla="*/ 177 h 360"/>
              <a:gd name="T22" fmla="*/ 480 w 480"/>
              <a:gd name="T23" fmla="*/ 120 h 360"/>
              <a:gd name="T24" fmla="*/ 479 w 480"/>
              <a:gd name="T25" fmla="*/ 110 h 360"/>
              <a:gd name="T26" fmla="*/ 456 w 480"/>
              <a:gd name="T27" fmla="*/ 49 h 360"/>
              <a:gd name="T28" fmla="*/ 406 w 480"/>
              <a:gd name="T29" fmla="*/ 9 h 360"/>
              <a:gd name="T30" fmla="*/ 360 w 480"/>
              <a:gd name="T31" fmla="*/ 0 h 360"/>
              <a:gd name="T32" fmla="*/ 350 w 480"/>
              <a:gd name="T33" fmla="*/ 0 h 360"/>
              <a:gd name="T34" fmla="*/ 289 w 480"/>
              <a:gd name="T35" fmla="*/ 23 h 360"/>
              <a:gd name="T36" fmla="*/ 249 w 480"/>
              <a:gd name="T37" fmla="*/ 73 h 360"/>
              <a:gd name="T38" fmla="*/ 240 w 480"/>
              <a:gd name="T39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0" h="360">
                <a:moveTo>
                  <a:pt x="0" y="120"/>
                </a:moveTo>
                <a:lnTo>
                  <a:pt x="12" y="195"/>
                </a:lnTo>
                <a:lnTo>
                  <a:pt x="46" y="261"/>
                </a:lnTo>
                <a:lnTo>
                  <a:pt x="97" y="313"/>
                </a:lnTo>
                <a:lnTo>
                  <a:pt x="163" y="347"/>
                </a:lnTo>
                <a:lnTo>
                  <a:pt x="240" y="360"/>
                </a:lnTo>
                <a:lnTo>
                  <a:pt x="259" y="359"/>
                </a:lnTo>
                <a:lnTo>
                  <a:pt x="333" y="341"/>
                </a:lnTo>
                <a:lnTo>
                  <a:pt x="395" y="302"/>
                </a:lnTo>
                <a:lnTo>
                  <a:pt x="443" y="246"/>
                </a:lnTo>
                <a:lnTo>
                  <a:pt x="472" y="177"/>
                </a:lnTo>
                <a:lnTo>
                  <a:pt x="480" y="120"/>
                </a:lnTo>
                <a:lnTo>
                  <a:pt x="479" y="110"/>
                </a:lnTo>
                <a:lnTo>
                  <a:pt x="456" y="49"/>
                </a:lnTo>
                <a:lnTo>
                  <a:pt x="406" y="9"/>
                </a:lnTo>
                <a:lnTo>
                  <a:pt x="360" y="0"/>
                </a:lnTo>
                <a:lnTo>
                  <a:pt x="350" y="0"/>
                </a:lnTo>
                <a:lnTo>
                  <a:pt x="289" y="23"/>
                </a:lnTo>
                <a:lnTo>
                  <a:pt x="249" y="73"/>
                </a:lnTo>
                <a:lnTo>
                  <a:pt x="240" y="36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74" name="Freeform 10"/>
          <p:cNvSpPr>
            <a:spLocks/>
          </p:cNvSpPr>
          <p:nvPr/>
        </p:nvSpPr>
        <p:spPr bwMode="auto">
          <a:xfrm>
            <a:off x="1835150" y="2205038"/>
            <a:ext cx="0" cy="1676400"/>
          </a:xfrm>
          <a:custGeom>
            <a:avLst/>
            <a:gdLst>
              <a:gd name="T0" fmla="*/ 0 h 2640"/>
              <a:gd name="T1" fmla="*/ 2640 h 264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2640">
                <a:moveTo>
                  <a:pt x="0" y="0"/>
                </a:moveTo>
                <a:lnTo>
                  <a:pt x="0" y="264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76" name="Freeform 12"/>
          <p:cNvSpPr>
            <a:spLocks/>
          </p:cNvSpPr>
          <p:nvPr/>
        </p:nvSpPr>
        <p:spPr bwMode="auto">
          <a:xfrm>
            <a:off x="7302500" y="1892300"/>
            <a:ext cx="304800" cy="152400"/>
          </a:xfrm>
          <a:custGeom>
            <a:avLst/>
            <a:gdLst>
              <a:gd name="T0" fmla="*/ 480 w 480"/>
              <a:gd name="T1" fmla="*/ 0 h 240"/>
              <a:gd name="T2" fmla="*/ 467 w 480"/>
              <a:gd name="T3" fmla="*/ 76 h 240"/>
              <a:gd name="T4" fmla="*/ 433 w 480"/>
              <a:gd name="T5" fmla="*/ 142 h 240"/>
              <a:gd name="T6" fmla="*/ 381 w 480"/>
              <a:gd name="T7" fmla="*/ 194 h 240"/>
              <a:gd name="T8" fmla="*/ 315 w 480"/>
              <a:gd name="T9" fmla="*/ 228 h 240"/>
              <a:gd name="T10" fmla="*/ 240 w 480"/>
              <a:gd name="T11" fmla="*/ 240 h 240"/>
              <a:gd name="T12" fmla="*/ 0 w 480"/>
              <a:gd name="T13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0" h="240">
                <a:moveTo>
                  <a:pt x="480" y="0"/>
                </a:moveTo>
                <a:lnTo>
                  <a:pt x="467" y="76"/>
                </a:lnTo>
                <a:lnTo>
                  <a:pt x="433" y="142"/>
                </a:lnTo>
                <a:lnTo>
                  <a:pt x="381" y="194"/>
                </a:lnTo>
                <a:lnTo>
                  <a:pt x="315" y="228"/>
                </a:lnTo>
                <a:lnTo>
                  <a:pt x="240" y="240"/>
                </a:lnTo>
                <a:lnTo>
                  <a:pt x="0" y="24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77" name="Freeform 13"/>
          <p:cNvSpPr>
            <a:spLocks/>
          </p:cNvSpPr>
          <p:nvPr/>
        </p:nvSpPr>
        <p:spPr bwMode="auto">
          <a:xfrm>
            <a:off x="7302500" y="1892300"/>
            <a:ext cx="152400" cy="152400"/>
          </a:xfrm>
          <a:custGeom>
            <a:avLst/>
            <a:gdLst>
              <a:gd name="T0" fmla="*/ 0 w 240"/>
              <a:gd name="T1" fmla="*/ 0 h 240"/>
              <a:gd name="T2" fmla="*/ 18 w 240"/>
              <a:gd name="T3" fmla="*/ 64 h 240"/>
              <a:gd name="T4" fmla="*/ 64 w 240"/>
              <a:gd name="T5" fmla="*/ 107 h 240"/>
              <a:gd name="T6" fmla="*/ 120 w 240"/>
              <a:gd name="T7" fmla="*/ 120 h 240"/>
              <a:gd name="T8" fmla="*/ 129 w 240"/>
              <a:gd name="T9" fmla="*/ 120 h 240"/>
              <a:gd name="T10" fmla="*/ 190 w 240"/>
              <a:gd name="T11" fmla="*/ 97 h 240"/>
              <a:gd name="T12" fmla="*/ 230 w 240"/>
              <a:gd name="T13" fmla="*/ 47 h 240"/>
              <a:gd name="T14" fmla="*/ 240 w 240"/>
              <a:gd name="T15" fmla="*/ 0 h 240"/>
              <a:gd name="T16" fmla="*/ 240 w 240"/>
              <a:gd name="T1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0" h="240">
                <a:moveTo>
                  <a:pt x="0" y="0"/>
                </a:moveTo>
                <a:lnTo>
                  <a:pt x="18" y="64"/>
                </a:lnTo>
                <a:lnTo>
                  <a:pt x="64" y="107"/>
                </a:lnTo>
                <a:lnTo>
                  <a:pt x="120" y="120"/>
                </a:lnTo>
                <a:lnTo>
                  <a:pt x="129" y="120"/>
                </a:lnTo>
                <a:lnTo>
                  <a:pt x="190" y="97"/>
                </a:lnTo>
                <a:lnTo>
                  <a:pt x="230" y="47"/>
                </a:lnTo>
                <a:lnTo>
                  <a:pt x="240" y="0"/>
                </a:lnTo>
                <a:lnTo>
                  <a:pt x="240" y="24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>
            <a:normAutofit/>
          </a:bodyPr>
          <a:lstStyle/>
          <a:p>
            <a:r>
              <a:rPr lang="zh-CN" altLang="en-US" dirty="0"/>
              <a:t>动态规划标志</a:t>
            </a:r>
            <a:r>
              <a:rPr lang="en-US" altLang="zh-CN" dirty="0"/>
              <a:t>#2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C2C5BDBC-93C1-4C58-9B55-C965D9C42C6B}" type="datetime1">
              <a:rPr lang="en-US" altLang="zh-CN" smtClean="0"/>
              <a:t>12/7/2020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02" name="Text Box 14"/>
          <p:cNvSpPr txBox="1">
            <a:spLocks noChangeArrowheads="1"/>
          </p:cNvSpPr>
          <p:nvPr/>
        </p:nvSpPr>
        <p:spPr bwMode="auto">
          <a:xfrm>
            <a:off x="936625" y="4638675"/>
            <a:ext cx="7313613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zh-CN" altLang="en-US" sz="3200">
                <a:latin typeface="Times New Roman" pitchFamily="18" charset="0"/>
              </a:rPr>
              <a:t>两个长度为</a:t>
            </a:r>
            <a:r>
              <a:rPr lang="zh-TW" altLang="en-US" sz="3200">
                <a:latin typeface="Times New Roman" pitchFamily="18" charset="0"/>
              </a:rPr>
              <a:t> </a:t>
            </a:r>
            <a:r>
              <a:rPr lang="en-US" altLang="zh-TW" sz="3200" i="1">
                <a:solidFill>
                  <a:srgbClr val="008A86"/>
                </a:solidFill>
                <a:latin typeface="Times New Roman" pitchFamily="18" charset="0"/>
              </a:rPr>
              <a:t>m </a:t>
            </a:r>
            <a:r>
              <a:rPr lang="zh-CN" altLang="en-US" sz="320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lang="zh-TW" altLang="en-US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200" i="1">
                <a:solidFill>
                  <a:srgbClr val="008A86"/>
                </a:solidFill>
                <a:latin typeface="Times New Roman" pitchFamily="18" charset="0"/>
              </a:rPr>
              <a:t>n </a:t>
            </a:r>
            <a:r>
              <a:rPr lang="zh-CN" altLang="en-US" sz="3200">
                <a:solidFill>
                  <a:srgbClr val="000000"/>
                </a:solidFill>
                <a:latin typeface="Times New Roman" pitchFamily="18" charset="0"/>
              </a:rPr>
              <a:t>的字符串的不同的</a:t>
            </a:r>
            <a:r>
              <a:rPr lang="en-US" altLang="zh-CN" sz="3200">
                <a:solidFill>
                  <a:srgbClr val="000000"/>
                </a:solidFill>
                <a:latin typeface="Times New Roman" pitchFamily="18" charset="0"/>
              </a:rPr>
              <a:t>LCS</a:t>
            </a:r>
            <a:r>
              <a:rPr lang="zh-CN" altLang="en-US" sz="3200">
                <a:solidFill>
                  <a:srgbClr val="000000"/>
                </a:solidFill>
                <a:latin typeface="Times New Roman" pitchFamily="18" charset="0"/>
              </a:rPr>
              <a:t>子问题的数目仅仅有</a:t>
            </a:r>
            <a:r>
              <a:rPr lang="zh-TW" altLang="en-US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200" i="1">
                <a:solidFill>
                  <a:srgbClr val="008A86"/>
                </a:solidFill>
                <a:latin typeface="Times New Roman" pitchFamily="18" charset="0"/>
              </a:rPr>
              <a:t>mn</a:t>
            </a:r>
            <a:r>
              <a:rPr lang="zh-CN" altLang="en-US" sz="3200">
                <a:solidFill>
                  <a:srgbClr val="000000"/>
                </a:solidFill>
                <a:latin typeface="Times New Roman" pitchFamily="18" charset="0"/>
              </a:rPr>
              <a:t>个。</a:t>
            </a:r>
            <a:endParaRPr lang="zh-TW" altLang="en-US"/>
          </a:p>
        </p:txBody>
      </p:sp>
      <p:sp>
        <p:nvSpPr>
          <p:cNvPr id="89104" name="Text Box 16"/>
          <p:cNvSpPr txBox="1">
            <a:spLocks noChangeArrowheads="1"/>
          </p:cNvSpPr>
          <p:nvPr/>
        </p:nvSpPr>
        <p:spPr bwMode="auto">
          <a:xfrm>
            <a:off x="1724025" y="2068513"/>
            <a:ext cx="5800725" cy="18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179388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lvl="1" algn="ctr">
              <a:lnSpc>
                <a:spcPct val="90000"/>
              </a:lnSpc>
            </a:pPr>
            <a:r>
              <a:rPr lang="zh-CN" altLang="en-US" sz="3200" b="1" i="1">
                <a:solidFill>
                  <a:srgbClr val="CC0000"/>
                </a:solidFill>
                <a:latin typeface="Times New Roman" pitchFamily="18" charset="0"/>
              </a:rPr>
              <a:t>重叠子问题</a:t>
            </a:r>
            <a:endParaRPr lang="zh-TW" altLang="en-US" sz="3200" i="1">
              <a:solidFill>
                <a:srgbClr val="000000"/>
              </a:solidFill>
              <a:latin typeface="Times New Roman" pitchFamily="18" charset="0"/>
            </a:endParaRPr>
          </a:p>
          <a:p>
            <a:pPr lvl="1" algn="ctr">
              <a:lnSpc>
                <a:spcPct val="90000"/>
              </a:lnSpc>
            </a:pPr>
            <a:r>
              <a:rPr lang="zh-CN" altLang="en-US" sz="3200" i="1">
                <a:solidFill>
                  <a:srgbClr val="000000"/>
                </a:solidFill>
                <a:latin typeface="Times New Roman" pitchFamily="18" charset="0"/>
              </a:rPr>
              <a:t>一个递归方案包括一个</a:t>
            </a:r>
            <a:endParaRPr lang="zh-TW" altLang="en-US" sz="3200" i="1">
              <a:solidFill>
                <a:srgbClr val="000000"/>
              </a:solidFill>
              <a:latin typeface="Times New Roman" pitchFamily="18" charset="0"/>
            </a:endParaRPr>
          </a:p>
          <a:p>
            <a:pPr lvl="1" algn="ctr">
              <a:lnSpc>
                <a:spcPct val="90000"/>
              </a:lnSpc>
            </a:pPr>
            <a:r>
              <a:rPr lang="zh-TW" altLang="en-US" sz="3200" i="1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lang="zh-CN" altLang="en-US" sz="3200" i="1">
                <a:solidFill>
                  <a:srgbClr val="000000"/>
                </a:solidFill>
                <a:latin typeface="Times New Roman" pitchFamily="18" charset="0"/>
              </a:rPr>
              <a:t>少</a:t>
            </a:r>
            <a:r>
              <a:rPr lang="zh-TW" altLang="en-US" sz="3200" i="1">
                <a:solidFill>
                  <a:srgbClr val="000000"/>
                </a:solidFill>
                <a:latin typeface="Times New Roman" pitchFamily="18" charset="0"/>
              </a:rPr>
              <a:t>” </a:t>
            </a:r>
            <a:r>
              <a:rPr lang="zh-CN" altLang="en-US" sz="3200" i="1">
                <a:solidFill>
                  <a:srgbClr val="000000"/>
                </a:solidFill>
                <a:latin typeface="Times New Roman" pitchFamily="18" charset="0"/>
              </a:rPr>
              <a:t>量重复出现的不同的子问题。</a:t>
            </a:r>
            <a:endParaRPr lang="zh-TW" altLang="en-US" sz="3200" b="1" i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89105" name="Freeform 17"/>
          <p:cNvSpPr>
            <a:spLocks/>
          </p:cNvSpPr>
          <p:nvPr/>
        </p:nvSpPr>
        <p:spPr bwMode="auto">
          <a:xfrm>
            <a:off x="1500188" y="1711325"/>
            <a:ext cx="6096000" cy="2438400"/>
          </a:xfrm>
          <a:custGeom>
            <a:avLst/>
            <a:gdLst>
              <a:gd name="T0" fmla="*/ 0 w 9600"/>
              <a:gd name="T1" fmla="*/ 721 h 3841"/>
              <a:gd name="T2" fmla="*/ 12 w 9600"/>
              <a:gd name="T3" fmla="*/ 644 h 3841"/>
              <a:gd name="T4" fmla="*/ 46 w 9600"/>
              <a:gd name="T5" fmla="*/ 578 h 3841"/>
              <a:gd name="T6" fmla="*/ 97 w 9600"/>
              <a:gd name="T7" fmla="*/ 527 h 3841"/>
              <a:gd name="T8" fmla="*/ 163 w 9600"/>
              <a:gd name="T9" fmla="*/ 493 h 3841"/>
              <a:gd name="T10" fmla="*/ 240 w 9600"/>
              <a:gd name="T11" fmla="*/ 481 h 3841"/>
              <a:gd name="T12" fmla="*/ 9120 w 9600"/>
              <a:gd name="T13" fmla="*/ 480 h 3841"/>
              <a:gd name="T14" fmla="*/ 9120 w 9600"/>
              <a:gd name="T15" fmla="*/ 240 h 3841"/>
              <a:gd name="T16" fmla="*/ 9132 w 9600"/>
              <a:gd name="T17" fmla="*/ 164 h 3841"/>
              <a:gd name="T18" fmla="*/ 9166 w 9600"/>
              <a:gd name="T19" fmla="*/ 98 h 3841"/>
              <a:gd name="T20" fmla="*/ 9217 w 9600"/>
              <a:gd name="T21" fmla="*/ 47 h 3841"/>
              <a:gd name="T22" fmla="*/ 9283 w 9600"/>
              <a:gd name="T23" fmla="*/ 13 h 3841"/>
              <a:gd name="T24" fmla="*/ 9360 w 9600"/>
              <a:gd name="T25" fmla="*/ 0 h 3841"/>
              <a:gd name="T26" fmla="*/ 9379 w 9600"/>
              <a:gd name="T27" fmla="*/ 1 h 3841"/>
              <a:gd name="T28" fmla="*/ 9453 w 9600"/>
              <a:gd name="T29" fmla="*/ 19 h 3841"/>
              <a:gd name="T30" fmla="*/ 9515 w 9600"/>
              <a:gd name="T31" fmla="*/ 58 h 3841"/>
              <a:gd name="T32" fmla="*/ 9563 w 9600"/>
              <a:gd name="T33" fmla="*/ 114 h 3841"/>
              <a:gd name="T34" fmla="*/ 9592 w 9600"/>
              <a:gd name="T35" fmla="*/ 183 h 3841"/>
              <a:gd name="T36" fmla="*/ 9600 w 9600"/>
              <a:gd name="T37" fmla="*/ 240 h 3841"/>
              <a:gd name="T38" fmla="*/ 9600 w 9600"/>
              <a:gd name="T39" fmla="*/ 3120 h 3841"/>
              <a:gd name="T40" fmla="*/ 9587 w 9600"/>
              <a:gd name="T41" fmla="*/ 3196 h 3841"/>
              <a:gd name="T42" fmla="*/ 9553 w 9600"/>
              <a:gd name="T43" fmla="*/ 3262 h 3841"/>
              <a:gd name="T44" fmla="*/ 9501 w 9600"/>
              <a:gd name="T45" fmla="*/ 3314 h 3841"/>
              <a:gd name="T46" fmla="*/ 9435 w 9600"/>
              <a:gd name="T47" fmla="*/ 3348 h 3841"/>
              <a:gd name="T48" fmla="*/ 9360 w 9600"/>
              <a:gd name="T49" fmla="*/ 3360 h 3841"/>
              <a:gd name="T50" fmla="*/ 480 w 9600"/>
              <a:gd name="T51" fmla="*/ 3361 h 3841"/>
              <a:gd name="T52" fmla="*/ 480 w 9600"/>
              <a:gd name="T53" fmla="*/ 3601 h 3841"/>
              <a:gd name="T54" fmla="*/ 467 w 9600"/>
              <a:gd name="T55" fmla="*/ 3676 h 3841"/>
              <a:gd name="T56" fmla="*/ 433 w 9600"/>
              <a:gd name="T57" fmla="*/ 3742 h 3841"/>
              <a:gd name="T58" fmla="*/ 381 w 9600"/>
              <a:gd name="T59" fmla="*/ 3794 h 3841"/>
              <a:gd name="T60" fmla="*/ 315 w 9600"/>
              <a:gd name="T61" fmla="*/ 3828 h 3841"/>
              <a:gd name="T62" fmla="*/ 240 w 9600"/>
              <a:gd name="T63" fmla="*/ 3841 h 3841"/>
              <a:gd name="T64" fmla="*/ 220 w 9600"/>
              <a:gd name="T65" fmla="*/ 3840 h 3841"/>
              <a:gd name="T66" fmla="*/ 146 w 9600"/>
              <a:gd name="T67" fmla="*/ 3822 h 3841"/>
              <a:gd name="T68" fmla="*/ 83 w 9600"/>
              <a:gd name="T69" fmla="*/ 3783 h 3841"/>
              <a:gd name="T70" fmla="*/ 35 w 9600"/>
              <a:gd name="T71" fmla="*/ 3727 h 3841"/>
              <a:gd name="T72" fmla="*/ 6 w 9600"/>
              <a:gd name="T73" fmla="*/ 3658 h 3841"/>
              <a:gd name="T74" fmla="*/ 0 w 9600"/>
              <a:gd name="T75" fmla="*/ 3601 h 3841"/>
              <a:gd name="T76" fmla="*/ 0 w 9600"/>
              <a:gd name="T77" fmla="*/ 721 h 3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600" h="3841">
                <a:moveTo>
                  <a:pt x="0" y="721"/>
                </a:moveTo>
                <a:lnTo>
                  <a:pt x="12" y="644"/>
                </a:lnTo>
                <a:lnTo>
                  <a:pt x="46" y="578"/>
                </a:lnTo>
                <a:lnTo>
                  <a:pt x="97" y="527"/>
                </a:lnTo>
                <a:lnTo>
                  <a:pt x="163" y="493"/>
                </a:lnTo>
                <a:lnTo>
                  <a:pt x="240" y="481"/>
                </a:lnTo>
                <a:lnTo>
                  <a:pt x="9120" y="480"/>
                </a:lnTo>
                <a:lnTo>
                  <a:pt x="9120" y="240"/>
                </a:lnTo>
                <a:lnTo>
                  <a:pt x="9132" y="164"/>
                </a:lnTo>
                <a:lnTo>
                  <a:pt x="9166" y="98"/>
                </a:lnTo>
                <a:lnTo>
                  <a:pt x="9217" y="47"/>
                </a:lnTo>
                <a:lnTo>
                  <a:pt x="9283" y="13"/>
                </a:lnTo>
                <a:lnTo>
                  <a:pt x="9360" y="0"/>
                </a:lnTo>
                <a:lnTo>
                  <a:pt x="9379" y="1"/>
                </a:lnTo>
                <a:lnTo>
                  <a:pt x="9453" y="19"/>
                </a:lnTo>
                <a:lnTo>
                  <a:pt x="9515" y="58"/>
                </a:lnTo>
                <a:lnTo>
                  <a:pt x="9563" y="114"/>
                </a:lnTo>
                <a:lnTo>
                  <a:pt x="9592" y="183"/>
                </a:lnTo>
                <a:lnTo>
                  <a:pt x="9600" y="240"/>
                </a:lnTo>
                <a:lnTo>
                  <a:pt x="9600" y="3120"/>
                </a:lnTo>
                <a:lnTo>
                  <a:pt x="9587" y="3196"/>
                </a:lnTo>
                <a:lnTo>
                  <a:pt x="9553" y="3262"/>
                </a:lnTo>
                <a:lnTo>
                  <a:pt x="9501" y="3314"/>
                </a:lnTo>
                <a:lnTo>
                  <a:pt x="9435" y="3348"/>
                </a:lnTo>
                <a:lnTo>
                  <a:pt x="9360" y="3360"/>
                </a:lnTo>
                <a:lnTo>
                  <a:pt x="480" y="3361"/>
                </a:lnTo>
                <a:lnTo>
                  <a:pt x="480" y="3601"/>
                </a:lnTo>
                <a:lnTo>
                  <a:pt x="467" y="3676"/>
                </a:lnTo>
                <a:lnTo>
                  <a:pt x="433" y="3742"/>
                </a:lnTo>
                <a:lnTo>
                  <a:pt x="381" y="3794"/>
                </a:lnTo>
                <a:lnTo>
                  <a:pt x="315" y="3828"/>
                </a:lnTo>
                <a:lnTo>
                  <a:pt x="240" y="3841"/>
                </a:lnTo>
                <a:lnTo>
                  <a:pt x="220" y="3840"/>
                </a:lnTo>
                <a:lnTo>
                  <a:pt x="146" y="3822"/>
                </a:lnTo>
                <a:lnTo>
                  <a:pt x="83" y="3783"/>
                </a:lnTo>
                <a:lnTo>
                  <a:pt x="35" y="3727"/>
                </a:lnTo>
                <a:lnTo>
                  <a:pt x="6" y="3658"/>
                </a:lnTo>
                <a:lnTo>
                  <a:pt x="0" y="3601"/>
                </a:lnTo>
                <a:lnTo>
                  <a:pt x="0" y="72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107" name="Freeform 19"/>
          <p:cNvSpPr>
            <a:spLocks/>
          </p:cNvSpPr>
          <p:nvPr/>
        </p:nvSpPr>
        <p:spPr bwMode="auto">
          <a:xfrm>
            <a:off x="1511300" y="2120900"/>
            <a:ext cx="304800" cy="228600"/>
          </a:xfrm>
          <a:custGeom>
            <a:avLst/>
            <a:gdLst>
              <a:gd name="T0" fmla="*/ 0 w 480"/>
              <a:gd name="T1" fmla="*/ 120 h 360"/>
              <a:gd name="T2" fmla="*/ 12 w 480"/>
              <a:gd name="T3" fmla="*/ 195 h 360"/>
              <a:gd name="T4" fmla="*/ 46 w 480"/>
              <a:gd name="T5" fmla="*/ 261 h 360"/>
              <a:gd name="T6" fmla="*/ 97 w 480"/>
              <a:gd name="T7" fmla="*/ 313 h 360"/>
              <a:gd name="T8" fmla="*/ 163 w 480"/>
              <a:gd name="T9" fmla="*/ 347 h 360"/>
              <a:gd name="T10" fmla="*/ 240 w 480"/>
              <a:gd name="T11" fmla="*/ 360 h 360"/>
              <a:gd name="T12" fmla="*/ 259 w 480"/>
              <a:gd name="T13" fmla="*/ 359 h 360"/>
              <a:gd name="T14" fmla="*/ 333 w 480"/>
              <a:gd name="T15" fmla="*/ 341 h 360"/>
              <a:gd name="T16" fmla="*/ 395 w 480"/>
              <a:gd name="T17" fmla="*/ 302 h 360"/>
              <a:gd name="T18" fmla="*/ 443 w 480"/>
              <a:gd name="T19" fmla="*/ 246 h 360"/>
              <a:gd name="T20" fmla="*/ 472 w 480"/>
              <a:gd name="T21" fmla="*/ 177 h 360"/>
              <a:gd name="T22" fmla="*/ 480 w 480"/>
              <a:gd name="T23" fmla="*/ 120 h 360"/>
              <a:gd name="T24" fmla="*/ 479 w 480"/>
              <a:gd name="T25" fmla="*/ 110 h 360"/>
              <a:gd name="T26" fmla="*/ 456 w 480"/>
              <a:gd name="T27" fmla="*/ 49 h 360"/>
              <a:gd name="T28" fmla="*/ 406 w 480"/>
              <a:gd name="T29" fmla="*/ 9 h 360"/>
              <a:gd name="T30" fmla="*/ 360 w 480"/>
              <a:gd name="T31" fmla="*/ 0 h 360"/>
              <a:gd name="T32" fmla="*/ 350 w 480"/>
              <a:gd name="T33" fmla="*/ 0 h 360"/>
              <a:gd name="T34" fmla="*/ 289 w 480"/>
              <a:gd name="T35" fmla="*/ 23 h 360"/>
              <a:gd name="T36" fmla="*/ 249 w 480"/>
              <a:gd name="T37" fmla="*/ 73 h 360"/>
              <a:gd name="T38" fmla="*/ 240 w 480"/>
              <a:gd name="T39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0" h="360">
                <a:moveTo>
                  <a:pt x="0" y="120"/>
                </a:moveTo>
                <a:lnTo>
                  <a:pt x="12" y="195"/>
                </a:lnTo>
                <a:lnTo>
                  <a:pt x="46" y="261"/>
                </a:lnTo>
                <a:lnTo>
                  <a:pt x="97" y="313"/>
                </a:lnTo>
                <a:lnTo>
                  <a:pt x="163" y="347"/>
                </a:lnTo>
                <a:lnTo>
                  <a:pt x="240" y="360"/>
                </a:lnTo>
                <a:lnTo>
                  <a:pt x="259" y="359"/>
                </a:lnTo>
                <a:lnTo>
                  <a:pt x="333" y="341"/>
                </a:lnTo>
                <a:lnTo>
                  <a:pt x="395" y="302"/>
                </a:lnTo>
                <a:lnTo>
                  <a:pt x="443" y="246"/>
                </a:lnTo>
                <a:lnTo>
                  <a:pt x="472" y="177"/>
                </a:lnTo>
                <a:lnTo>
                  <a:pt x="480" y="120"/>
                </a:lnTo>
                <a:lnTo>
                  <a:pt x="479" y="110"/>
                </a:lnTo>
                <a:lnTo>
                  <a:pt x="456" y="49"/>
                </a:lnTo>
                <a:lnTo>
                  <a:pt x="406" y="9"/>
                </a:lnTo>
                <a:lnTo>
                  <a:pt x="360" y="0"/>
                </a:lnTo>
                <a:lnTo>
                  <a:pt x="350" y="0"/>
                </a:lnTo>
                <a:lnTo>
                  <a:pt x="289" y="23"/>
                </a:lnTo>
                <a:lnTo>
                  <a:pt x="249" y="73"/>
                </a:lnTo>
                <a:lnTo>
                  <a:pt x="240" y="36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108" name="Freeform 20"/>
          <p:cNvSpPr>
            <a:spLocks/>
          </p:cNvSpPr>
          <p:nvPr/>
        </p:nvSpPr>
        <p:spPr bwMode="auto">
          <a:xfrm>
            <a:off x="1835150" y="2205038"/>
            <a:ext cx="0" cy="1676400"/>
          </a:xfrm>
          <a:custGeom>
            <a:avLst/>
            <a:gdLst>
              <a:gd name="T0" fmla="*/ 0 h 2640"/>
              <a:gd name="T1" fmla="*/ 2640 h 264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2640">
                <a:moveTo>
                  <a:pt x="0" y="0"/>
                </a:moveTo>
                <a:lnTo>
                  <a:pt x="0" y="264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110" name="Freeform 22"/>
          <p:cNvSpPr>
            <a:spLocks/>
          </p:cNvSpPr>
          <p:nvPr/>
        </p:nvSpPr>
        <p:spPr bwMode="auto">
          <a:xfrm>
            <a:off x="7302500" y="1892300"/>
            <a:ext cx="304800" cy="152400"/>
          </a:xfrm>
          <a:custGeom>
            <a:avLst/>
            <a:gdLst>
              <a:gd name="T0" fmla="*/ 480 w 480"/>
              <a:gd name="T1" fmla="*/ 0 h 240"/>
              <a:gd name="T2" fmla="*/ 467 w 480"/>
              <a:gd name="T3" fmla="*/ 76 h 240"/>
              <a:gd name="T4" fmla="*/ 433 w 480"/>
              <a:gd name="T5" fmla="*/ 142 h 240"/>
              <a:gd name="T6" fmla="*/ 381 w 480"/>
              <a:gd name="T7" fmla="*/ 194 h 240"/>
              <a:gd name="T8" fmla="*/ 315 w 480"/>
              <a:gd name="T9" fmla="*/ 228 h 240"/>
              <a:gd name="T10" fmla="*/ 240 w 480"/>
              <a:gd name="T11" fmla="*/ 240 h 240"/>
              <a:gd name="T12" fmla="*/ 0 w 480"/>
              <a:gd name="T13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0" h="240">
                <a:moveTo>
                  <a:pt x="480" y="0"/>
                </a:moveTo>
                <a:lnTo>
                  <a:pt x="467" y="76"/>
                </a:lnTo>
                <a:lnTo>
                  <a:pt x="433" y="142"/>
                </a:lnTo>
                <a:lnTo>
                  <a:pt x="381" y="194"/>
                </a:lnTo>
                <a:lnTo>
                  <a:pt x="315" y="228"/>
                </a:lnTo>
                <a:lnTo>
                  <a:pt x="240" y="240"/>
                </a:lnTo>
                <a:lnTo>
                  <a:pt x="0" y="24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111" name="Freeform 23"/>
          <p:cNvSpPr>
            <a:spLocks/>
          </p:cNvSpPr>
          <p:nvPr/>
        </p:nvSpPr>
        <p:spPr bwMode="auto">
          <a:xfrm>
            <a:off x="7302500" y="1892300"/>
            <a:ext cx="152400" cy="152400"/>
          </a:xfrm>
          <a:custGeom>
            <a:avLst/>
            <a:gdLst>
              <a:gd name="T0" fmla="*/ 0 w 240"/>
              <a:gd name="T1" fmla="*/ 0 h 240"/>
              <a:gd name="T2" fmla="*/ 18 w 240"/>
              <a:gd name="T3" fmla="*/ 64 h 240"/>
              <a:gd name="T4" fmla="*/ 64 w 240"/>
              <a:gd name="T5" fmla="*/ 107 h 240"/>
              <a:gd name="T6" fmla="*/ 120 w 240"/>
              <a:gd name="T7" fmla="*/ 120 h 240"/>
              <a:gd name="T8" fmla="*/ 129 w 240"/>
              <a:gd name="T9" fmla="*/ 120 h 240"/>
              <a:gd name="T10" fmla="*/ 190 w 240"/>
              <a:gd name="T11" fmla="*/ 97 h 240"/>
              <a:gd name="T12" fmla="*/ 230 w 240"/>
              <a:gd name="T13" fmla="*/ 47 h 240"/>
              <a:gd name="T14" fmla="*/ 240 w 240"/>
              <a:gd name="T15" fmla="*/ 0 h 240"/>
              <a:gd name="T16" fmla="*/ 240 w 240"/>
              <a:gd name="T1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0" h="240">
                <a:moveTo>
                  <a:pt x="0" y="0"/>
                </a:moveTo>
                <a:lnTo>
                  <a:pt x="18" y="64"/>
                </a:lnTo>
                <a:lnTo>
                  <a:pt x="64" y="107"/>
                </a:lnTo>
                <a:lnTo>
                  <a:pt x="120" y="120"/>
                </a:lnTo>
                <a:lnTo>
                  <a:pt x="129" y="120"/>
                </a:lnTo>
                <a:lnTo>
                  <a:pt x="190" y="97"/>
                </a:lnTo>
                <a:lnTo>
                  <a:pt x="230" y="47"/>
                </a:lnTo>
                <a:lnTo>
                  <a:pt x="240" y="0"/>
                </a:lnTo>
                <a:lnTo>
                  <a:pt x="240" y="24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>
            <a:normAutofit/>
          </a:bodyPr>
          <a:lstStyle/>
          <a:p>
            <a:r>
              <a:rPr lang="zh-CN" altLang="en-US" dirty="0"/>
              <a:t>动态规划标志</a:t>
            </a:r>
            <a:r>
              <a:rPr lang="en-US" altLang="zh-CN" dirty="0"/>
              <a:t>#2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955C02B-9615-4381-92B0-8ACFABE1536A}" type="datetime1">
              <a:rPr lang="en-US" altLang="zh-CN" smtClean="0"/>
              <a:t>12/7/2020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622300" y="1013396"/>
            <a:ext cx="7859713" cy="248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4400" b="1" dirty="0">
                <a:latin typeface="Times New Roman" pitchFamily="18" charset="0"/>
              </a:rPr>
              <a:t> </a:t>
            </a:r>
            <a:r>
              <a:rPr lang="zh-CN" altLang="en-US" sz="3200" b="1" i="1" dirty="0">
                <a:solidFill>
                  <a:srgbClr val="CC0000"/>
                </a:solidFill>
                <a:latin typeface="Times New Roman" pitchFamily="18" charset="0"/>
              </a:rPr>
              <a:t>备忘录</a:t>
            </a:r>
            <a:r>
              <a:rPr lang="en-US" altLang="zh-TW" sz="3200" b="1" i="1" dirty="0">
                <a:solidFill>
                  <a:srgbClr val="CC0000"/>
                </a:solidFill>
                <a:latin typeface="Times New Roman" pitchFamily="18" charset="0"/>
              </a:rPr>
              <a:t>: 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在计算出一个子问题的答案后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将其存储在一个表中。此后调用将检查表，以避免重复工作。</a:t>
            </a:r>
            <a:endParaRPr lang="zh-TW" altLang="en-US" dirty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>
            <a:normAutofit/>
          </a:bodyPr>
          <a:lstStyle/>
          <a:p>
            <a:r>
              <a:rPr lang="en-US" altLang="zh-CN" dirty="0"/>
              <a:t>LCS</a:t>
            </a:r>
            <a:r>
              <a:rPr lang="zh-CN" altLang="en-US" dirty="0"/>
              <a:t>的备忘录算法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7549355-577C-4487-99B7-1A3CE8488326}" type="datetime1">
              <a:rPr lang="en-US" altLang="zh-CN" smtClean="0"/>
              <a:t>12/7/2020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622300" y="1013396"/>
            <a:ext cx="7859713" cy="248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4400" b="1" dirty="0">
                <a:latin typeface="Times New Roman" pitchFamily="18" charset="0"/>
              </a:rPr>
              <a:t> </a:t>
            </a:r>
            <a:r>
              <a:rPr lang="zh-CN" altLang="en-US" sz="3200" b="1" i="1" dirty="0">
                <a:solidFill>
                  <a:srgbClr val="CC0000"/>
                </a:solidFill>
                <a:latin typeface="Times New Roman" pitchFamily="18" charset="0"/>
              </a:rPr>
              <a:t>备忘录</a:t>
            </a:r>
            <a:r>
              <a:rPr lang="en-US" altLang="zh-TW" sz="3200" b="1" i="1" dirty="0">
                <a:solidFill>
                  <a:srgbClr val="CC0000"/>
                </a:solidFill>
                <a:latin typeface="Times New Roman" pitchFamily="18" charset="0"/>
              </a:rPr>
              <a:t>: 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在计算出一个子问题的答案后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将其存储在一个表中。此后调用将检查表，以避免重复工作。</a:t>
            </a:r>
            <a:endParaRPr lang="en-US" altLang="zh-CN" sz="32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LCS</a:t>
            </a:r>
            <a:r>
              <a:rPr lang="en-US" altLang="zh-TW" sz="2800" dirty="0">
                <a:solidFill>
                  <a:srgbClr val="008A86"/>
                </a:solidFill>
                <a:latin typeface="Times New Roman" pitchFamily="18" charset="0"/>
              </a:rPr>
              <a:t>(</a:t>
            </a:r>
            <a:r>
              <a:rPr lang="en-US" altLang="zh-TW" sz="2800" i="1" dirty="0">
                <a:solidFill>
                  <a:srgbClr val="008A86"/>
                </a:solidFill>
                <a:latin typeface="Times New Roman" pitchFamily="18" charset="0"/>
              </a:rPr>
              <a:t>x</a:t>
            </a:r>
            <a:r>
              <a:rPr lang="en-US" altLang="zh-TW" sz="2800" dirty="0">
                <a:solidFill>
                  <a:srgbClr val="008A86"/>
                </a:solidFill>
                <a:latin typeface="Times New Roman" pitchFamily="18" charset="0"/>
              </a:rPr>
              <a:t>, </a:t>
            </a:r>
            <a:r>
              <a:rPr lang="en-US" altLang="zh-TW" sz="2800" i="1" dirty="0">
                <a:solidFill>
                  <a:srgbClr val="008A86"/>
                </a:solidFill>
                <a:latin typeface="Times New Roman" pitchFamily="18" charset="0"/>
              </a:rPr>
              <a:t>y</a:t>
            </a:r>
            <a:r>
              <a:rPr lang="en-US" altLang="zh-TW" sz="2800" dirty="0">
                <a:solidFill>
                  <a:srgbClr val="008A86"/>
                </a:solidFill>
                <a:latin typeface="Times New Roman" pitchFamily="18" charset="0"/>
              </a:rPr>
              <a:t>, </a:t>
            </a:r>
            <a:r>
              <a:rPr lang="en-US" altLang="zh-TW" sz="2800" i="1" dirty="0" err="1">
                <a:solidFill>
                  <a:srgbClr val="008A86"/>
                </a:solidFill>
                <a:latin typeface="Times New Roman" pitchFamily="18" charset="0"/>
              </a:rPr>
              <a:t>i</a:t>
            </a:r>
            <a:r>
              <a:rPr lang="en-US" altLang="zh-TW" sz="2800" dirty="0">
                <a:solidFill>
                  <a:srgbClr val="008A86"/>
                </a:solidFill>
                <a:latin typeface="Times New Roman" pitchFamily="18" charset="0"/>
              </a:rPr>
              <a:t>, </a:t>
            </a:r>
            <a:r>
              <a:rPr lang="en-US" altLang="zh-TW" sz="2800" i="1" dirty="0">
                <a:solidFill>
                  <a:srgbClr val="008A86"/>
                </a:solidFill>
                <a:latin typeface="Times New Roman" pitchFamily="18" charset="0"/>
              </a:rPr>
              <a:t>j</a:t>
            </a:r>
            <a:r>
              <a:rPr lang="en-US" altLang="zh-TW" sz="2800" dirty="0">
                <a:solidFill>
                  <a:srgbClr val="008A86"/>
                </a:solidFill>
                <a:latin typeface="Times New Roman" pitchFamily="18" charset="0"/>
              </a:rPr>
              <a:t>)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altLang="zh-TW" sz="500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/>
            <a:r>
              <a:rPr lang="en-US" altLang="zh-TW" sz="2800" b="1" dirty="0">
                <a:solidFill>
                  <a:srgbClr val="000000"/>
                </a:solidFill>
                <a:latin typeface="Times New Roman" pitchFamily="18" charset="0"/>
              </a:rPr>
              <a:t>if </a:t>
            </a:r>
            <a:r>
              <a:rPr lang="en-US" altLang="zh-TW" sz="2800" i="1" dirty="0">
                <a:solidFill>
                  <a:srgbClr val="008A86"/>
                </a:solidFill>
                <a:latin typeface="Times New Roman" pitchFamily="18" charset="0"/>
              </a:rPr>
              <a:t>c</a:t>
            </a:r>
            <a:r>
              <a:rPr lang="en-US" altLang="zh-TW" sz="2800" dirty="0">
                <a:solidFill>
                  <a:srgbClr val="008A86"/>
                </a:solidFill>
                <a:latin typeface="Times New Roman" pitchFamily="18" charset="0"/>
              </a:rPr>
              <a:t>[</a:t>
            </a:r>
            <a:r>
              <a:rPr lang="en-US" altLang="zh-TW" sz="2800" i="1" dirty="0" err="1">
                <a:solidFill>
                  <a:srgbClr val="008A86"/>
                </a:solidFill>
                <a:latin typeface="Times New Roman" pitchFamily="18" charset="0"/>
              </a:rPr>
              <a:t>i</a:t>
            </a:r>
            <a:r>
              <a:rPr lang="en-US" altLang="zh-TW" sz="2800" dirty="0">
                <a:solidFill>
                  <a:srgbClr val="008A86"/>
                </a:solidFill>
                <a:latin typeface="Times New Roman" pitchFamily="18" charset="0"/>
              </a:rPr>
              <a:t>, </a:t>
            </a:r>
            <a:r>
              <a:rPr lang="en-US" altLang="zh-TW" sz="2800" i="1" dirty="0">
                <a:solidFill>
                  <a:srgbClr val="008A86"/>
                </a:solidFill>
                <a:latin typeface="Times New Roman" pitchFamily="18" charset="0"/>
              </a:rPr>
              <a:t>j</a:t>
            </a:r>
            <a:r>
              <a:rPr lang="en-US" altLang="zh-TW" sz="2800" dirty="0">
                <a:solidFill>
                  <a:srgbClr val="008A86"/>
                </a:solidFill>
                <a:latin typeface="Times New Roman" pitchFamily="18" charset="0"/>
              </a:rPr>
              <a:t>] = </a:t>
            </a:r>
            <a:r>
              <a:rPr lang="en-US" altLang="zh-TW" sz="2400" dirty="0">
                <a:solidFill>
                  <a:srgbClr val="008A86"/>
                </a:solidFill>
                <a:latin typeface="Times New Roman" pitchFamily="18" charset="0"/>
              </a:rPr>
              <a:t>NIL</a:t>
            </a:r>
            <a:endParaRPr lang="en-US" altLang="zh-TW" sz="2400" dirty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altLang="zh-TW" sz="500" dirty="0">
              <a:solidFill>
                <a:srgbClr val="000000"/>
              </a:solidFill>
              <a:latin typeface="Times New Roman" pitchFamily="18" charset="0"/>
            </a:endParaRPr>
          </a:p>
          <a:p>
            <a:pPr lvl="2"/>
            <a:r>
              <a:rPr lang="en-US" altLang="zh-TW" sz="2800" b="1" dirty="0">
                <a:solidFill>
                  <a:srgbClr val="000000"/>
                </a:solidFill>
                <a:latin typeface="Times New Roman" pitchFamily="18" charset="0"/>
              </a:rPr>
              <a:t>then if </a:t>
            </a:r>
            <a:r>
              <a:rPr lang="en-US" altLang="zh-TW" sz="2800" i="1" dirty="0">
                <a:solidFill>
                  <a:srgbClr val="008A86"/>
                </a:solidFill>
                <a:latin typeface="Times New Roman" pitchFamily="18" charset="0"/>
              </a:rPr>
              <a:t>x</a:t>
            </a:r>
            <a:r>
              <a:rPr lang="en-US" altLang="zh-TW" sz="2800" dirty="0">
                <a:solidFill>
                  <a:srgbClr val="008A86"/>
                </a:solidFill>
                <a:latin typeface="Times New Roman" pitchFamily="18" charset="0"/>
              </a:rPr>
              <a:t>[</a:t>
            </a:r>
            <a:r>
              <a:rPr lang="en-US" altLang="zh-TW" sz="2800" i="1" dirty="0" err="1">
                <a:solidFill>
                  <a:srgbClr val="008A86"/>
                </a:solidFill>
                <a:latin typeface="Times New Roman" pitchFamily="18" charset="0"/>
              </a:rPr>
              <a:t>i</a:t>
            </a:r>
            <a:r>
              <a:rPr lang="en-US" altLang="zh-TW" sz="2800" dirty="0">
                <a:solidFill>
                  <a:srgbClr val="008A86"/>
                </a:solidFill>
                <a:latin typeface="Times New Roman" pitchFamily="18" charset="0"/>
              </a:rPr>
              <a:t>] = </a:t>
            </a:r>
            <a:r>
              <a:rPr lang="en-US" altLang="zh-TW" sz="2800" i="1" dirty="0">
                <a:solidFill>
                  <a:srgbClr val="008A86"/>
                </a:solidFill>
                <a:latin typeface="Times New Roman" pitchFamily="18" charset="0"/>
              </a:rPr>
              <a:t>y</a:t>
            </a:r>
            <a:r>
              <a:rPr lang="en-US" altLang="zh-TW" sz="2800" dirty="0">
                <a:solidFill>
                  <a:srgbClr val="008A86"/>
                </a:solidFill>
                <a:latin typeface="Times New Roman" pitchFamily="18" charset="0"/>
              </a:rPr>
              <a:t>[</a:t>
            </a:r>
            <a:r>
              <a:rPr lang="en-US" altLang="zh-TW" sz="2800" i="1" dirty="0">
                <a:solidFill>
                  <a:srgbClr val="008A86"/>
                </a:solidFill>
                <a:latin typeface="Times New Roman" pitchFamily="18" charset="0"/>
              </a:rPr>
              <a:t>j</a:t>
            </a:r>
            <a:r>
              <a:rPr lang="en-US" altLang="zh-TW" sz="2800" dirty="0">
                <a:solidFill>
                  <a:srgbClr val="008A86"/>
                </a:solidFill>
                <a:latin typeface="Times New Roman" pitchFamily="18" charset="0"/>
              </a:rPr>
              <a:t>]</a:t>
            </a:r>
          </a:p>
          <a:p>
            <a:endParaRPr lang="zh-TW" altLang="en-US" dirty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>
            <a:normAutofit/>
          </a:bodyPr>
          <a:lstStyle/>
          <a:p>
            <a:r>
              <a:rPr lang="en-US" altLang="zh-CN" dirty="0"/>
              <a:t>LCS</a:t>
            </a:r>
            <a:r>
              <a:rPr lang="zh-CN" altLang="en-US" dirty="0"/>
              <a:t>的备忘录算法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6"/>
              <p:cNvSpPr txBox="1">
                <a:spLocks noChangeArrowheads="1"/>
              </p:cNvSpPr>
              <p:nvPr/>
            </p:nvSpPr>
            <p:spPr bwMode="auto">
              <a:xfrm>
                <a:off x="2123826" y="4177060"/>
                <a:ext cx="5305425" cy="1700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r>
                  <a:rPr lang="en-US" altLang="zh-TW" sz="2800" b="1" dirty="0">
                    <a:latin typeface="Times New Roman" pitchFamily="18" charset="0"/>
                  </a:rPr>
                  <a:t>then </a:t>
                </a:r>
                <a:r>
                  <a:rPr lang="en-US" altLang="zh-TW" sz="2800" i="1" dirty="0">
                    <a:solidFill>
                      <a:srgbClr val="008A86"/>
                    </a:solidFill>
                    <a:latin typeface="Times New Roman" pitchFamily="18" charset="0"/>
                  </a:rPr>
                  <a:t>c</a:t>
                </a:r>
                <a:r>
                  <a:rPr lang="en-US" altLang="zh-TW" sz="2800" dirty="0">
                    <a:solidFill>
                      <a:srgbClr val="008A86"/>
                    </a:solidFill>
                    <a:latin typeface="Times New Roman" pitchFamily="18" charset="0"/>
                  </a:rPr>
                  <a:t>[</a:t>
                </a:r>
                <a:r>
                  <a:rPr lang="en-US" altLang="zh-TW" sz="2800" i="1" dirty="0" err="1">
                    <a:solidFill>
                      <a:srgbClr val="008A86"/>
                    </a:solidFill>
                    <a:latin typeface="Times New Roman" pitchFamily="18" charset="0"/>
                  </a:rPr>
                  <a:t>i</a:t>
                </a:r>
                <a:r>
                  <a:rPr lang="en-US" altLang="zh-TW" sz="2800" dirty="0">
                    <a:solidFill>
                      <a:srgbClr val="008A86"/>
                    </a:solidFill>
                    <a:latin typeface="Times New Roman" pitchFamily="18" charset="0"/>
                  </a:rPr>
                  <a:t>, </a:t>
                </a:r>
                <a:r>
                  <a:rPr lang="en-US" altLang="zh-TW" sz="2800" i="1" dirty="0">
                    <a:solidFill>
                      <a:srgbClr val="008A86"/>
                    </a:solidFill>
                    <a:latin typeface="Times New Roman" pitchFamily="18" charset="0"/>
                  </a:rPr>
                  <a:t>j</a:t>
                </a:r>
                <a:r>
                  <a:rPr lang="en-US" altLang="zh-TW" sz="2800" dirty="0">
                    <a:solidFill>
                      <a:srgbClr val="008A86"/>
                    </a:solidFill>
                    <a:latin typeface="Times New Roman" pitchFamily="18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solidFill>
                          <a:srgbClr val="008A86"/>
                        </a:solidFill>
                        <a:latin typeface="Cambria Math"/>
                      </a:rPr>
                      <m:t>← </m:t>
                    </m:r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</a:rPr>
                  <a:t>LCS</a:t>
                </a:r>
                <a:r>
                  <a:rPr lang="en-US" altLang="zh-TW" sz="2800" dirty="0">
                    <a:solidFill>
                      <a:srgbClr val="008A86"/>
                    </a:solidFill>
                    <a:latin typeface="Times New Roman" pitchFamily="18" charset="0"/>
                  </a:rPr>
                  <a:t>(</a:t>
                </a:r>
                <a:r>
                  <a:rPr lang="en-US" altLang="zh-TW" sz="2800" i="1" dirty="0">
                    <a:solidFill>
                      <a:srgbClr val="008A86"/>
                    </a:solidFill>
                    <a:latin typeface="Times New Roman" pitchFamily="18" charset="0"/>
                  </a:rPr>
                  <a:t>x</a:t>
                </a:r>
                <a:r>
                  <a:rPr lang="en-US" altLang="zh-TW" sz="2800" dirty="0">
                    <a:solidFill>
                      <a:srgbClr val="008A86"/>
                    </a:solidFill>
                    <a:latin typeface="Times New Roman" pitchFamily="18" charset="0"/>
                  </a:rPr>
                  <a:t>, </a:t>
                </a:r>
                <a:r>
                  <a:rPr lang="en-US" altLang="zh-TW" sz="2800" i="1" dirty="0">
                    <a:solidFill>
                      <a:srgbClr val="008A86"/>
                    </a:solidFill>
                    <a:latin typeface="Times New Roman" pitchFamily="18" charset="0"/>
                  </a:rPr>
                  <a:t>y</a:t>
                </a:r>
                <a:r>
                  <a:rPr lang="en-US" altLang="zh-TW" sz="2800" dirty="0">
                    <a:solidFill>
                      <a:srgbClr val="008A86"/>
                    </a:solidFill>
                    <a:latin typeface="Times New Roman" pitchFamily="18" charset="0"/>
                  </a:rPr>
                  <a:t>, </a:t>
                </a:r>
                <a:r>
                  <a:rPr lang="en-US" altLang="zh-TW" sz="2800" i="1" dirty="0" err="1">
                    <a:solidFill>
                      <a:srgbClr val="008A86"/>
                    </a:solidFill>
                    <a:latin typeface="Times New Roman" pitchFamily="18" charset="0"/>
                  </a:rPr>
                  <a:t>i</a:t>
                </a:r>
                <a:r>
                  <a:rPr lang="en-US" altLang="zh-TW" sz="2800" dirty="0">
                    <a:solidFill>
                      <a:srgbClr val="008A86"/>
                    </a:solidFill>
                    <a:latin typeface="Times New Roman" pitchFamily="18" charset="0"/>
                  </a:rPr>
                  <a:t>–1, </a:t>
                </a:r>
                <a:r>
                  <a:rPr lang="en-US" altLang="zh-TW" sz="2800" i="1" dirty="0">
                    <a:solidFill>
                      <a:srgbClr val="008A86"/>
                    </a:solidFill>
                    <a:latin typeface="Times New Roman" pitchFamily="18" charset="0"/>
                  </a:rPr>
                  <a:t>j</a:t>
                </a:r>
                <a:r>
                  <a:rPr lang="en-US" altLang="zh-TW" sz="2800" dirty="0">
                    <a:solidFill>
                      <a:srgbClr val="008A86"/>
                    </a:solidFill>
                    <a:latin typeface="Times New Roman" pitchFamily="18" charset="0"/>
                  </a:rPr>
                  <a:t>–1) + 1</a:t>
                </a:r>
              </a:p>
              <a:p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</a:rPr>
                  <a:t>else </a:t>
                </a:r>
                <a:r>
                  <a:rPr lang="en-US" altLang="zh-TW" sz="2800" i="1" dirty="0">
                    <a:solidFill>
                      <a:srgbClr val="008A86"/>
                    </a:solidFill>
                    <a:latin typeface="Times New Roman" pitchFamily="18" charset="0"/>
                  </a:rPr>
                  <a:t>c</a:t>
                </a:r>
                <a:r>
                  <a:rPr lang="en-US" altLang="zh-TW" sz="2800" dirty="0">
                    <a:solidFill>
                      <a:srgbClr val="008A86"/>
                    </a:solidFill>
                    <a:latin typeface="Times New Roman" pitchFamily="18" charset="0"/>
                  </a:rPr>
                  <a:t>[</a:t>
                </a:r>
                <a:r>
                  <a:rPr lang="en-US" altLang="zh-TW" sz="2800" i="1" dirty="0" err="1">
                    <a:solidFill>
                      <a:srgbClr val="008A86"/>
                    </a:solidFill>
                    <a:latin typeface="Times New Roman" pitchFamily="18" charset="0"/>
                  </a:rPr>
                  <a:t>i</a:t>
                </a:r>
                <a:r>
                  <a:rPr lang="en-US" altLang="zh-TW" sz="2800" dirty="0">
                    <a:solidFill>
                      <a:srgbClr val="008A86"/>
                    </a:solidFill>
                    <a:latin typeface="Times New Roman" pitchFamily="18" charset="0"/>
                  </a:rPr>
                  <a:t>, </a:t>
                </a:r>
                <a:r>
                  <a:rPr lang="en-US" altLang="zh-TW" sz="2800" i="1" dirty="0">
                    <a:solidFill>
                      <a:srgbClr val="008A86"/>
                    </a:solidFill>
                    <a:latin typeface="Times New Roman" pitchFamily="18" charset="0"/>
                  </a:rPr>
                  <a:t>j</a:t>
                </a:r>
                <a:r>
                  <a:rPr lang="en-US" altLang="zh-TW" sz="2800" dirty="0">
                    <a:solidFill>
                      <a:srgbClr val="008A86"/>
                    </a:solidFill>
                    <a:latin typeface="Times New Roman" pitchFamily="18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solidFill>
                          <a:srgbClr val="008A86"/>
                        </a:solidFill>
                        <a:latin typeface="Cambria Math"/>
                      </a:rPr>
                      <m:t>←</m:t>
                    </m:r>
                  </m:oMath>
                </a14:m>
                <a:r>
                  <a:rPr lang="en-US" altLang="zh-TW" sz="2800" dirty="0">
                    <a:solidFill>
                      <a:srgbClr val="008A86"/>
                    </a:solidFill>
                    <a:latin typeface="Times New Roman" pitchFamily="18" charset="0"/>
                  </a:rPr>
                  <a:t> max</a:t>
                </a:r>
                <a:r>
                  <a:rPr lang="en-US" altLang="zh-TW" sz="3600" dirty="0">
                    <a:solidFill>
                      <a:srgbClr val="008A86"/>
                    </a:solidFill>
                    <a:latin typeface="Times New Roman" pitchFamily="18" charset="0"/>
                  </a:rPr>
                  <a:t>{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</a:rPr>
                  <a:t>LCS</a:t>
                </a:r>
                <a:r>
                  <a:rPr lang="en-US" altLang="zh-TW" sz="2800" dirty="0">
                    <a:solidFill>
                      <a:srgbClr val="008A86"/>
                    </a:solidFill>
                    <a:latin typeface="Times New Roman" pitchFamily="18" charset="0"/>
                  </a:rPr>
                  <a:t>(</a:t>
                </a:r>
                <a:r>
                  <a:rPr lang="en-US" altLang="zh-TW" sz="2800" i="1" dirty="0">
                    <a:solidFill>
                      <a:srgbClr val="008A86"/>
                    </a:solidFill>
                    <a:latin typeface="Times New Roman" pitchFamily="18" charset="0"/>
                  </a:rPr>
                  <a:t>x</a:t>
                </a:r>
                <a:r>
                  <a:rPr lang="en-US" altLang="zh-TW" sz="2800" dirty="0">
                    <a:solidFill>
                      <a:srgbClr val="008A86"/>
                    </a:solidFill>
                    <a:latin typeface="Times New Roman" pitchFamily="18" charset="0"/>
                  </a:rPr>
                  <a:t>, </a:t>
                </a:r>
                <a:r>
                  <a:rPr lang="en-US" altLang="zh-TW" sz="2800" i="1" dirty="0">
                    <a:solidFill>
                      <a:srgbClr val="008A86"/>
                    </a:solidFill>
                    <a:latin typeface="Times New Roman" pitchFamily="18" charset="0"/>
                  </a:rPr>
                  <a:t>y</a:t>
                </a:r>
                <a:r>
                  <a:rPr lang="en-US" altLang="zh-TW" sz="2800" dirty="0">
                    <a:solidFill>
                      <a:srgbClr val="008A86"/>
                    </a:solidFill>
                    <a:latin typeface="Times New Roman" pitchFamily="18" charset="0"/>
                  </a:rPr>
                  <a:t>, </a:t>
                </a:r>
                <a:r>
                  <a:rPr lang="en-US" altLang="zh-TW" sz="2800" i="1" dirty="0" err="1">
                    <a:solidFill>
                      <a:srgbClr val="008A86"/>
                    </a:solidFill>
                    <a:latin typeface="Times New Roman" pitchFamily="18" charset="0"/>
                  </a:rPr>
                  <a:t>i</a:t>
                </a:r>
                <a:r>
                  <a:rPr lang="en-US" altLang="zh-TW" sz="2800" dirty="0">
                    <a:solidFill>
                      <a:srgbClr val="008A86"/>
                    </a:solidFill>
                    <a:latin typeface="Times New Roman" pitchFamily="18" charset="0"/>
                  </a:rPr>
                  <a:t>–1, </a:t>
                </a:r>
                <a:r>
                  <a:rPr lang="en-US" altLang="zh-TW" sz="2800" i="1" dirty="0">
                    <a:solidFill>
                      <a:srgbClr val="008A86"/>
                    </a:solidFill>
                    <a:latin typeface="Times New Roman" pitchFamily="18" charset="0"/>
                  </a:rPr>
                  <a:t>j</a:t>
                </a:r>
                <a:r>
                  <a:rPr lang="en-US" altLang="zh-TW" sz="2800" dirty="0">
                    <a:solidFill>
                      <a:srgbClr val="008A86"/>
                    </a:solidFill>
                    <a:latin typeface="Times New Roman" pitchFamily="18" charset="0"/>
                  </a:rPr>
                  <a:t>),          </a:t>
                </a:r>
              </a:p>
              <a:p>
                <a:r>
                  <a:rPr lang="en-US" altLang="zh-TW" sz="2800" dirty="0">
                    <a:solidFill>
                      <a:srgbClr val="008A86"/>
                    </a:solidFill>
                    <a:latin typeface="Times New Roman" pitchFamily="18" charset="0"/>
                  </a:rPr>
                  <a:t>                                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</a:rPr>
                  <a:t>LCS</a:t>
                </a:r>
                <a:r>
                  <a:rPr lang="en-US" altLang="zh-TW" sz="2800" dirty="0">
                    <a:solidFill>
                      <a:srgbClr val="008A86"/>
                    </a:solidFill>
                    <a:latin typeface="Times New Roman" pitchFamily="18" charset="0"/>
                  </a:rPr>
                  <a:t>(</a:t>
                </a:r>
                <a:r>
                  <a:rPr lang="en-US" altLang="zh-TW" sz="2800" i="1" dirty="0">
                    <a:solidFill>
                      <a:srgbClr val="008A86"/>
                    </a:solidFill>
                    <a:latin typeface="Times New Roman" pitchFamily="18" charset="0"/>
                  </a:rPr>
                  <a:t>x</a:t>
                </a:r>
                <a:r>
                  <a:rPr lang="en-US" altLang="zh-TW" sz="2800" dirty="0">
                    <a:solidFill>
                      <a:srgbClr val="008A86"/>
                    </a:solidFill>
                    <a:latin typeface="Times New Roman" pitchFamily="18" charset="0"/>
                  </a:rPr>
                  <a:t>, </a:t>
                </a:r>
                <a:r>
                  <a:rPr lang="en-US" altLang="zh-TW" sz="2800" i="1" dirty="0">
                    <a:solidFill>
                      <a:srgbClr val="008A86"/>
                    </a:solidFill>
                    <a:latin typeface="Times New Roman" pitchFamily="18" charset="0"/>
                  </a:rPr>
                  <a:t>y</a:t>
                </a:r>
                <a:r>
                  <a:rPr lang="en-US" altLang="zh-TW" sz="2800" dirty="0">
                    <a:solidFill>
                      <a:srgbClr val="008A86"/>
                    </a:solidFill>
                    <a:latin typeface="Times New Roman" pitchFamily="18" charset="0"/>
                  </a:rPr>
                  <a:t>, </a:t>
                </a:r>
                <a:r>
                  <a:rPr lang="en-US" altLang="zh-TW" sz="2800" i="1" dirty="0" err="1">
                    <a:solidFill>
                      <a:srgbClr val="008A86"/>
                    </a:solidFill>
                    <a:latin typeface="Times New Roman" pitchFamily="18" charset="0"/>
                  </a:rPr>
                  <a:t>i</a:t>
                </a:r>
                <a:r>
                  <a:rPr lang="en-US" altLang="zh-TW" sz="2800" dirty="0">
                    <a:solidFill>
                      <a:srgbClr val="008A86"/>
                    </a:solidFill>
                    <a:latin typeface="Times New Roman" pitchFamily="18" charset="0"/>
                  </a:rPr>
                  <a:t>, </a:t>
                </a:r>
                <a:r>
                  <a:rPr lang="en-US" altLang="zh-TW" sz="2800" i="1" dirty="0">
                    <a:solidFill>
                      <a:srgbClr val="008A86"/>
                    </a:solidFill>
                    <a:latin typeface="Times New Roman" pitchFamily="18" charset="0"/>
                  </a:rPr>
                  <a:t>j</a:t>
                </a:r>
                <a:r>
                  <a:rPr lang="en-US" altLang="zh-TW" sz="2800" dirty="0">
                    <a:solidFill>
                      <a:srgbClr val="008A86"/>
                    </a:solidFill>
                    <a:latin typeface="Times New Roman" pitchFamily="18" charset="0"/>
                  </a:rPr>
                  <a:t>–1)</a:t>
                </a:r>
                <a:r>
                  <a:rPr lang="en-US" altLang="zh-TW" sz="3600" dirty="0">
                    <a:solidFill>
                      <a:srgbClr val="008A86"/>
                    </a:solidFill>
                    <a:latin typeface="Times New Roman" pitchFamily="18" charset="0"/>
                  </a:rPr>
                  <a:t>}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3826" y="4177060"/>
                <a:ext cx="5305425" cy="1700212"/>
              </a:xfrm>
              <a:prstGeom prst="rect">
                <a:avLst/>
              </a:prstGeom>
              <a:blipFill rotWithShape="1">
                <a:blip r:embed="rId3"/>
                <a:stretch>
                  <a:fillRect l="-4018" t="-6093" r="-16877" b="-609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842001" y="4248497"/>
            <a:ext cx="906463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zh-CN" altLang="en-US" sz="2800" i="1">
                <a:solidFill>
                  <a:srgbClr val="CC0000"/>
                </a:solidFill>
                <a:latin typeface="Times New Roman" pitchFamily="18" charset="0"/>
              </a:rPr>
              <a:t>和以前一样</a:t>
            </a:r>
            <a:endParaRPr lang="zh-TW" altLang="en-US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7435601" y="3904010"/>
            <a:ext cx="304800" cy="1828800"/>
          </a:xfrm>
          <a:custGeom>
            <a:avLst/>
            <a:gdLst>
              <a:gd name="T0" fmla="*/ 0 w 480"/>
              <a:gd name="T1" fmla="*/ 0 h 2880"/>
              <a:gd name="T2" fmla="*/ 75 w 480"/>
              <a:gd name="T3" fmla="*/ 13 h 2880"/>
              <a:gd name="T4" fmla="*/ 141 w 480"/>
              <a:gd name="T5" fmla="*/ 47 h 2880"/>
              <a:gd name="T6" fmla="*/ 193 w 480"/>
              <a:gd name="T7" fmla="*/ 99 h 2880"/>
              <a:gd name="T8" fmla="*/ 227 w 480"/>
              <a:gd name="T9" fmla="*/ 165 h 2880"/>
              <a:gd name="T10" fmla="*/ 240 w 480"/>
              <a:gd name="T11" fmla="*/ 240 h 2880"/>
              <a:gd name="T12" fmla="*/ 240 w 480"/>
              <a:gd name="T13" fmla="*/ 1200 h 2880"/>
              <a:gd name="T14" fmla="*/ 240 w 480"/>
              <a:gd name="T15" fmla="*/ 1220 h 2880"/>
              <a:gd name="T16" fmla="*/ 258 w 480"/>
              <a:gd name="T17" fmla="*/ 1294 h 2880"/>
              <a:gd name="T18" fmla="*/ 297 w 480"/>
              <a:gd name="T19" fmla="*/ 1356 h 2880"/>
              <a:gd name="T20" fmla="*/ 353 w 480"/>
              <a:gd name="T21" fmla="*/ 1404 h 2880"/>
              <a:gd name="T22" fmla="*/ 422 w 480"/>
              <a:gd name="T23" fmla="*/ 1433 h 2880"/>
              <a:gd name="T24" fmla="*/ 480 w 480"/>
              <a:gd name="T25" fmla="*/ 1440 h 2880"/>
              <a:gd name="T26" fmla="*/ 460 w 480"/>
              <a:gd name="T27" fmla="*/ 1441 h 2880"/>
              <a:gd name="T28" fmla="*/ 386 w 480"/>
              <a:gd name="T29" fmla="*/ 1459 h 2880"/>
              <a:gd name="T30" fmla="*/ 324 w 480"/>
              <a:gd name="T31" fmla="*/ 1498 h 2880"/>
              <a:gd name="T32" fmla="*/ 276 w 480"/>
              <a:gd name="T33" fmla="*/ 1554 h 2880"/>
              <a:gd name="T34" fmla="*/ 247 w 480"/>
              <a:gd name="T35" fmla="*/ 1623 h 2880"/>
              <a:gd name="T36" fmla="*/ 240 w 480"/>
              <a:gd name="T37" fmla="*/ 1680 h 2880"/>
              <a:gd name="T38" fmla="*/ 240 w 480"/>
              <a:gd name="T39" fmla="*/ 2640 h 2880"/>
              <a:gd name="T40" fmla="*/ 239 w 480"/>
              <a:gd name="T41" fmla="*/ 2660 h 2880"/>
              <a:gd name="T42" fmla="*/ 221 w 480"/>
              <a:gd name="T43" fmla="*/ 2734 h 2880"/>
              <a:gd name="T44" fmla="*/ 182 w 480"/>
              <a:gd name="T45" fmla="*/ 2796 h 2880"/>
              <a:gd name="T46" fmla="*/ 126 w 480"/>
              <a:gd name="T47" fmla="*/ 2844 h 2880"/>
              <a:gd name="T48" fmla="*/ 57 w 480"/>
              <a:gd name="T49" fmla="*/ 2873 h 2880"/>
              <a:gd name="T50" fmla="*/ 19 w 480"/>
              <a:gd name="T51" fmla="*/ 2880 h 2880"/>
              <a:gd name="T52" fmla="*/ 0 w 480"/>
              <a:gd name="T53" fmla="*/ 288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80" h="2880">
                <a:moveTo>
                  <a:pt x="0" y="0"/>
                </a:moveTo>
                <a:lnTo>
                  <a:pt x="75" y="13"/>
                </a:lnTo>
                <a:lnTo>
                  <a:pt x="141" y="47"/>
                </a:lnTo>
                <a:lnTo>
                  <a:pt x="193" y="99"/>
                </a:lnTo>
                <a:lnTo>
                  <a:pt x="227" y="165"/>
                </a:lnTo>
                <a:lnTo>
                  <a:pt x="240" y="240"/>
                </a:lnTo>
                <a:lnTo>
                  <a:pt x="240" y="1200"/>
                </a:lnTo>
                <a:lnTo>
                  <a:pt x="240" y="1220"/>
                </a:lnTo>
                <a:lnTo>
                  <a:pt x="258" y="1294"/>
                </a:lnTo>
                <a:lnTo>
                  <a:pt x="297" y="1356"/>
                </a:lnTo>
                <a:lnTo>
                  <a:pt x="353" y="1404"/>
                </a:lnTo>
                <a:lnTo>
                  <a:pt x="422" y="1433"/>
                </a:lnTo>
                <a:lnTo>
                  <a:pt x="480" y="1440"/>
                </a:lnTo>
                <a:lnTo>
                  <a:pt x="460" y="1441"/>
                </a:lnTo>
                <a:lnTo>
                  <a:pt x="386" y="1459"/>
                </a:lnTo>
                <a:lnTo>
                  <a:pt x="324" y="1498"/>
                </a:lnTo>
                <a:lnTo>
                  <a:pt x="276" y="1554"/>
                </a:lnTo>
                <a:lnTo>
                  <a:pt x="247" y="1623"/>
                </a:lnTo>
                <a:lnTo>
                  <a:pt x="240" y="1680"/>
                </a:lnTo>
                <a:lnTo>
                  <a:pt x="240" y="2640"/>
                </a:lnTo>
                <a:lnTo>
                  <a:pt x="239" y="2660"/>
                </a:lnTo>
                <a:lnTo>
                  <a:pt x="221" y="2734"/>
                </a:lnTo>
                <a:lnTo>
                  <a:pt x="182" y="2796"/>
                </a:lnTo>
                <a:lnTo>
                  <a:pt x="126" y="2844"/>
                </a:lnTo>
                <a:lnTo>
                  <a:pt x="57" y="2873"/>
                </a:lnTo>
                <a:lnTo>
                  <a:pt x="19" y="2880"/>
                </a:lnTo>
                <a:lnTo>
                  <a:pt x="0" y="2880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8E508376-0E68-4D7E-A67D-DB44DD7C1077}" type="datetime1">
              <a:rPr lang="en-US" altLang="zh-CN" smtClean="0"/>
              <a:t>12/7/2020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521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622300" y="1013396"/>
            <a:ext cx="7859713" cy="248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4400" b="1" dirty="0">
                <a:latin typeface="Times New Roman" pitchFamily="18" charset="0"/>
              </a:rPr>
              <a:t> </a:t>
            </a:r>
            <a:r>
              <a:rPr lang="zh-CN" altLang="en-US" sz="3200" b="1" i="1" dirty="0">
                <a:solidFill>
                  <a:srgbClr val="CC0000"/>
                </a:solidFill>
                <a:latin typeface="Times New Roman" pitchFamily="18" charset="0"/>
              </a:rPr>
              <a:t>备忘录</a:t>
            </a:r>
            <a:r>
              <a:rPr lang="en-US" altLang="zh-TW" sz="3200" b="1" i="1" dirty="0">
                <a:solidFill>
                  <a:srgbClr val="CC0000"/>
                </a:solidFill>
                <a:latin typeface="Times New Roman" pitchFamily="18" charset="0"/>
              </a:rPr>
              <a:t>: 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在计算出一个子问题的答案后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将其存储在一个表中。此后调用将检查表，以避免重复工作。</a:t>
            </a:r>
            <a:endParaRPr lang="en-US" altLang="zh-CN" sz="32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LCS</a:t>
            </a:r>
            <a:r>
              <a:rPr lang="en-US" altLang="zh-TW" sz="2800" dirty="0">
                <a:solidFill>
                  <a:srgbClr val="008A86"/>
                </a:solidFill>
                <a:latin typeface="Times New Roman" pitchFamily="18" charset="0"/>
              </a:rPr>
              <a:t>(</a:t>
            </a:r>
            <a:r>
              <a:rPr lang="en-US" altLang="zh-TW" sz="2800" i="1" dirty="0">
                <a:solidFill>
                  <a:srgbClr val="008A86"/>
                </a:solidFill>
                <a:latin typeface="Times New Roman" pitchFamily="18" charset="0"/>
              </a:rPr>
              <a:t>x</a:t>
            </a:r>
            <a:r>
              <a:rPr lang="en-US" altLang="zh-TW" sz="2800" dirty="0">
                <a:solidFill>
                  <a:srgbClr val="008A86"/>
                </a:solidFill>
                <a:latin typeface="Times New Roman" pitchFamily="18" charset="0"/>
              </a:rPr>
              <a:t>, </a:t>
            </a:r>
            <a:r>
              <a:rPr lang="en-US" altLang="zh-TW" sz="2800" i="1" dirty="0">
                <a:solidFill>
                  <a:srgbClr val="008A86"/>
                </a:solidFill>
                <a:latin typeface="Times New Roman" pitchFamily="18" charset="0"/>
              </a:rPr>
              <a:t>y</a:t>
            </a:r>
            <a:r>
              <a:rPr lang="en-US" altLang="zh-TW" sz="2800" dirty="0">
                <a:solidFill>
                  <a:srgbClr val="008A86"/>
                </a:solidFill>
                <a:latin typeface="Times New Roman" pitchFamily="18" charset="0"/>
              </a:rPr>
              <a:t>, </a:t>
            </a:r>
            <a:r>
              <a:rPr lang="en-US" altLang="zh-TW" sz="2800" i="1" dirty="0" err="1">
                <a:solidFill>
                  <a:srgbClr val="008A86"/>
                </a:solidFill>
                <a:latin typeface="Times New Roman" pitchFamily="18" charset="0"/>
              </a:rPr>
              <a:t>i</a:t>
            </a:r>
            <a:r>
              <a:rPr lang="en-US" altLang="zh-TW" sz="2800" dirty="0">
                <a:solidFill>
                  <a:srgbClr val="008A86"/>
                </a:solidFill>
                <a:latin typeface="Times New Roman" pitchFamily="18" charset="0"/>
              </a:rPr>
              <a:t>, </a:t>
            </a:r>
            <a:r>
              <a:rPr lang="en-US" altLang="zh-TW" sz="2800" i="1" dirty="0">
                <a:solidFill>
                  <a:srgbClr val="008A86"/>
                </a:solidFill>
                <a:latin typeface="Times New Roman" pitchFamily="18" charset="0"/>
              </a:rPr>
              <a:t>j</a:t>
            </a:r>
            <a:r>
              <a:rPr lang="en-US" altLang="zh-TW" sz="2800" dirty="0">
                <a:solidFill>
                  <a:srgbClr val="008A86"/>
                </a:solidFill>
                <a:latin typeface="Times New Roman" pitchFamily="18" charset="0"/>
              </a:rPr>
              <a:t>)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altLang="zh-TW" sz="500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/>
            <a:r>
              <a:rPr lang="en-US" altLang="zh-TW" sz="2800" b="1" dirty="0">
                <a:solidFill>
                  <a:srgbClr val="000000"/>
                </a:solidFill>
                <a:latin typeface="Times New Roman" pitchFamily="18" charset="0"/>
              </a:rPr>
              <a:t>if </a:t>
            </a:r>
            <a:r>
              <a:rPr lang="en-US" altLang="zh-TW" sz="2800" i="1" dirty="0">
                <a:solidFill>
                  <a:srgbClr val="008A86"/>
                </a:solidFill>
                <a:latin typeface="Times New Roman" pitchFamily="18" charset="0"/>
              </a:rPr>
              <a:t>c</a:t>
            </a:r>
            <a:r>
              <a:rPr lang="en-US" altLang="zh-TW" sz="2800" dirty="0">
                <a:solidFill>
                  <a:srgbClr val="008A86"/>
                </a:solidFill>
                <a:latin typeface="Times New Roman" pitchFamily="18" charset="0"/>
              </a:rPr>
              <a:t>[</a:t>
            </a:r>
            <a:r>
              <a:rPr lang="en-US" altLang="zh-TW" sz="2800" i="1" dirty="0" err="1">
                <a:solidFill>
                  <a:srgbClr val="008A86"/>
                </a:solidFill>
                <a:latin typeface="Times New Roman" pitchFamily="18" charset="0"/>
              </a:rPr>
              <a:t>i</a:t>
            </a:r>
            <a:r>
              <a:rPr lang="en-US" altLang="zh-TW" sz="2800" dirty="0">
                <a:solidFill>
                  <a:srgbClr val="008A86"/>
                </a:solidFill>
                <a:latin typeface="Times New Roman" pitchFamily="18" charset="0"/>
              </a:rPr>
              <a:t>, </a:t>
            </a:r>
            <a:r>
              <a:rPr lang="en-US" altLang="zh-TW" sz="2800" i="1" dirty="0">
                <a:solidFill>
                  <a:srgbClr val="008A86"/>
                </a:solidFill>
                <a:latin typeface="Times New Roman" pitchFamily="18" charset="0"/>
              </a:rPr>
              <a:t>j</a:t>
            </a:r>
            <a:r>
              <a:rPr lang="en-US" altLang="zh-TW" sz="2800" dirty="0">
                <a:solidFill>
                  <a:srgbClr val="008A86"/>
                </a:solidFill>
                <a:latin typeface="Times New Roman" pitchFamily="18" charset="0"/>
              </a:rPr>
              <a:t>] = </a:t>
            </a:r>
            <a:r>
              <a:rPr lang="en-US" altLang="zh-TW" sz="2400" dirty="0">
                <a:solidFill>
                  <a:srgbClr val="008A86"/>
                </a:solidFill>
                <a:latin typeface="Times New Roman" pitchFamily="18" charset="0"/>
              </a:rPr>
              <a:t>NIL</a:t>
            </a:r>
            <a:endParaRPr lang="en-US" altLang="zh-TW" sz="2400" dirty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altLang="zh-TW" sz="500" dirty="0">
              <a:solidFill>
                <a:srgbClr val="000000"/>
              </a:solidFill>
              <a:latin typeface="Times New Roman" pitchFamily="18" charset="0"/>
            </a:endParaRPr>
          </a:p>
          <a:p>
            <a:pPr lvl="2"/>
            <a:r>
              <a:rPr lang="en-US" altLang="zh-TW" sz="2800" b="1" dirty="0">
                <a:solidFill>
                  <a:srgbClr val="000000"/>
                </a:solidFill>
                <a:latin typeface="Times New Roman" pitchFamily="18" charset="0"/>
              </a:rPr>
              <a:t>then if </a:t>
            </a:r>
            <a:r>
              <a:rPr lang="en-US" altLang="zh-TW" sz="2800" i="1" dirty="0">
                <a:solidFill>
                  <a:srgbClr val="008A86"/>
                </a:solidFill>
                <a:latin typeface="Times New Roman" pitchFamily="18" charset="0"/>
              </a:rPr>
              <a:t>x</a:t>
            </a:r>
            <a:r>
              <a:rPr lang="en-US" altLang="zh-TW" sz="2800" dirty="0">
                <a:solidFill>
                  <a:srgbClr val="008A86"/>
                </a:solidFill>
                <a:latin typeface="Times New Roman" pitchFamily="18" charset="0"/>
              </a:rPr>
              <a:t>[</a:t>
            </a:r>
            <a:r>
              <a:rPr lang="en-US" altLang="zh-TW" sz="2800" i="1" dirty="0" err="1">
                <a:solidFill>
                  <a:srgbClr val="008A86"/>
                </a:solidFill>
                <a:latin typeface="Times New Roman" pitchFamily="18" charset="0"/>
              </a:rPr>
              <a:t>i</a:t>
            </a:r>
            <a:r>
              <a:rPr lang="en-US" altLang="zh-TW" sz="2800" dirty="0">
                <a:solidFill>
                  <a:srgbClr val="008A86"/>
                </a:solidFill>
                <a:latin typeface="Times New Roman" pitchFamily="18" charset="0"/>
              </a:rPr>
              <a:t>] = </a:t>
            </a:r>
            <a:r>
              <a:rPr lang="en-US" altLang="zh-TW" sz="2800" i="1" dirty="0">
                <a:solidFill>
                  <a:srgbClr val="008A86"/>
                </a:solidFill>
                <a:latin typeface="Times New Roman" pitchFamily="18" charset="0"/>
              </a:rPr>
              <a:t>y</a:t>
            </a:r>
            <a:r>
              <a:rPr lang="en-US" altLang="zh-TW" sz="2800" dirty="0">
                <a:solidFill>
                  <a:srgbClr val="008A86"/>
                </a:solidFill>
                <a:latin typeface="Times New Roman" pitchFamily="18" charset="0"/>
              </a:rPr>
              <a:t>[</a:t>
            </a:r>
            <a:r>
              <a:rPr lang="en-US" altLang="zh-TW" sz="2800" i="1" dirty="0">
                <a:solidFill>
                  <a:srgbClr val="008A86"/>
                </a:solidFill>
                <a:latin typeface="Times New Roman" pitchFamily="18" charset="0"/>
              </a:rPr>
              <a:t>j</a:t>
            </a:r>
            <a:r>
              <a:rPr lang="en-US" altLang="zh-TW" sz="2800" dirty="0">
                <a:solidFill>
                  <a:srgbClr val="008A86"/>
                </a:solidFill>
                <a:latin typeface="Times New Roman" pitchFamily="18" charset="0"/>
              </a:rPr>
              <a:t>]</a:t>
            </a:r>
          </a:p>
          <a:p>
            <a:endParaRPr lang="zh-TW" altLang="en-US" dirty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>
            <a:normAutofit/>
          </a:bodyPr>
          <a:lstStyle/>
          <a:p>
            <a:r>
              <a:rPr lang="en-US" altLang="zh-CN" dirty="0"/>
              <a:t>LCS</a:t>
            </a:r>
            <a:r>
              <a:rPr lang="zh-CN" altLang="en-US" dirty="0"/>
              <a:t>的备忘录算法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6"/>
              <p:cNvSpPr txBox="1">
                <a:spLocks noChangeArrowheads="1"/>
              </p:cNvSpPr>
              <p:nvPr/>
            </p:nvSpPr>
            <p:spPr bwMode="auto">
              <a:xfrm>
                <a:off x="2123826" y="4177060"/>
                <a:ext cx="5305425" cy="1700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r>
                  <a:rPr lang="en-US" altLang="zh-TW" sz="2800" b="1" dirty="0">
                    <a:latin typeface="Times New Roman" pitchFamily="18" charset="0"/>
                  </a:rPr>
                  <a:t>then </a:t>
                </a:r>
                <a:r>
                  <a:rPr lang="en-US" altLang="zh-TW" sz="2800" i="1" dirty="0">
                    <a:solidFill>
                      <a:srgbClr val="008A86"/>
                    </a:solidFill>
                    <a:latin typeface="Times New Roman" pitchFamily="18" charset="0"/>
                  </a:rPr>
                  <a:t>c</a:t>
                </a:r>
                <a:r>
                  <a:rPr lang="en-US" altLang="zh-TW" sz="2800" dirty="0">
                    <a:solidFill>
                      <a:srgbClr val="008A86"/>
                    </a:solidFill>
                    <a:latin typeface="Times New Roman" pitchFamily="18" charset="0"/>
                  </a:rPr>
                  <a:t>[</a:t>
                </a:r>
                <a:r>
                  <a:rPr lang="en-US" altLang="zh-TW" sz="2800" i="1" dirty="0" err="1">
                    <a:solidFill>
                      <a:srgbClr val="008A86"/>
                    </a:solidFill>
                    <a:latin typeface="Times New Roman" pitchFamily="18" charset="0"/>
                  </a:rPr>
                  <a:t>i</a:t>
                </a:r>
                <a:r>
                  <a:rPr lang="en-US" altLang="zh-TW" sz="2800" dirty="0">
                    <a:solidFill>
                      <a:srgbClr val="008A86"/>
                    </a:solidFill>
                    <a:latin typeface="Times New Roman" pitchFamily="18" charset="0"/>
                  </a:rPr>
                  <a:t>, </a:t>
                </a:r>
                <a:r>
                  <a:rPr lang="en-US" altLang="zh-TW" sz="2800" i="1" dirty="0">
                    <a:solidFill>
                      <a:srgbClr val="008A86"/>
                    </a:solidFill>
                    <a:latin typeface="Times New Roman" pitchFamily="18" charset="0"/>
                  </a:rPr>
                  <a:t>j</a:t>
                </a:r>
                <a:r>
                  <a:rPr lang="en-US" altLang="zh-TW" sz="2800" dirty="0">
                    <a:solidFill>
                      <a:srgbClr val="008A86"/>
                    </a:solidFill>
                    <a:latin typeface="Times New Roman" pitchFamily="18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solidFill>
                          <a:srgbClr val="008A86"/>
                        </a:solidFill>
                        <a:latin typeface="Cambria Math"/>
                      </a:rPr>
                      <m:t>← </m:t>
                    </m:r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</a:rPr>
                  <a:t>LCS</a:t>
                </a:r>
                <a:r>
                  <a:rPr lang="en-US" altLang="zh-TW" sz="2800" dirty="0">
                    <a:solidFill>
                      <a:srgbClr val="008A86"/>
                    </a:solidFill>
                    <a:latin typeface="Times New Roman" pitchFamily="18" charset="0"/>
                  </a:rPr>
                  <a:t>(</a:t>
                </a:r>
                <a:r>
                  <a:rPr lang="en-US" altLang="zh-TW" sz="2800" i="1" dirty="0">
                    <a:solidFill>
                      <a:srgbClr val="008A86"/>
                    </a:solidFill>
                    <a:latin typeface="Times New Roman" pitchFamily="18" charset="0"/>
                  </a:rPr>
                  <a:t>x</a:t>
                </a:r>
                <a:r>
                  <a:rPr lang="en-US" altLang="zh-TW" sz="2800" dirty="0">
                    <a:solidFill>
                      <a:srgbClr val="008A86"/>
                    </a:solidFill>
                    <a:latin typeface="Times New Roman" pitchFamily="18" charset="0"/>
                  </a:rPr>
                  <a:t>, </a:t>
                </a:r>
                <a:r>
                  <a:rPr lang="en-US" altLang="zh-TW" sz="2800" i="1" dirty="0">
                    <a:solidFill>
                      <a:srgbClr val="008A86"/>
                    </a:solidFill>
                    <a:latin typeface="Times New Roman" pitchFamily="18" charset="0"/>
                  </a:rPr>
                  <a:t>y</a:t>
                </a:r>
                <a:r>
                  <a:rPr lang="en-US" altLang="zh-TW" sz="2800" dirty="0">
                    <a:solidFill>
                      <a:srgbClr val="008A86"/>
                    </a:solidFill>
                    <a:latin typeface="Times New Roman" pitchFamily="18" charset="0"/>
                  </a:rPr>
                  <a:t>, </a:t>
                </a:r>
                <a:r>
                  <a:rPr lang="en-US" altLang="zh-TW" sz="2800" i="1" dirty="0" err="1">
                    <a:solidFill>
                      <a:srgbClr val="008A86"/>
                    </a:solidFill>
                    <a:latin typeface="Times New Roman" pitchFamily="18" charset="0"/>
                  </a:rPr>
                  <a:t>i</a:t>
                </a:r>
                <a:r>
                  <a:rPr lang="en-US" altLang="zh-TW" sz="2800" dirty="0">
                    <a:solidFill>
                      <a:srgbClr val="008A86"/>
                    </a:solidFill>
                    <a:latin typeface="Times New Roman" pitchFamily="18" charset="0"/>
                  </a:rPr>
                  <a:t>–1, </a:t>
                </a:r>
                <a:r>
                  <a:rPr lang="en-US" altLang="zh-TW" sz="2800" i="1" dirty="0">
                    <a:solidFill>
                      <a:srgbClr val="008A86"/>
                    </a:solidFill>
                    <a:latin typeface="Times New Roman" pitchFamily="18" charset="0"/>
                  </a:rPr>
                  <a:t>j</a:t>
                </a:r>
                <a:r>
                  <a:rPr lang="en-US" altLang="zh-TW" sz="2800" dirty="0">
                    <a:solidFill>
                      <a:srgbClr val="008A86"/>
                    </a:solidFill>
                    <a:latin typeface="Times New Roman" pitchFamily="18" charset="0"/>
                  </a:rPr>
                  <a:t>–1) + 1</a:t>
                </a:r>
              </a:p>
              <a:p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</a:rPr>
                  <a:t>else </a:t>
                </a:r>
                <a:r>
                  <a:rPr lang="en-US" altLang="zh-TW" sz="2800" i="1" dirty="0">
                    <a:solidFill>
                      <a:srgbClr val="008A86"/>
                    </a:solidFill>
                    <a:latin typeface="Times New Roman" pitchFamily="18" charset="0"/>
                  </a:rPr>
                  <a:t>c</a:t>
                </a:r>
                <a:r>
                  <a:rPr lang="en-US" altLang="zh-TW" sz="2800" dirty="0">
                    <a:solidFill>
                      <a:srgbClr val="008A86"/>
                    </a:solidFill>
                    <a:latin typeface="Times New Roman" pitchFamily="18" charset="0"/>
                  </a:rPr>
                  <a:t>[</a:t>
                </a:r>
                <a:r>
                  <a:rPr lang="en-US" altLang="zh-TW" sz="2800" i="1" dirty="0" err="1">
                    <a:solidFill>
                      <a:srgbClr val="008A86"/>
                    </a:solidFill>
                    <a:latin typeface="Times New Roman" pitchFamily="18" charset="0"/>
                  </a:rPr>
                  <a:t>i</a:t>
                </a:r>
                <a:r>
                  <a:rPr lang="en-US" altLang="zh-TW" sz="2800" dirty="0">
                    <a:solidFill>
                      <a:srgbClr val="008A86"/>
                    </a:solidFill>
                    <a:latin typeface="Times New Roman" pitchFamily="18" charset="0"/>
                  </a:rPr>
                  <a:t>, </a:t>
                </a:r>
                <a:r>
                  <a:rPr lang="en-US" altLang="zh-TW" sz="2800" i="1" dirty="0">
                    <a:solidFill>
                      <a:srgbClr val="008A86"/>
                    </a:solidFill>
                    <a:latin typeface="Times New Roman" pitchFamily="18" charset="0"/>
                  </a:rPr>
                  <a:t>j</a:t>
                </a:r>
                <a:r>
                  <a:rPr lang="en-US" altLang="zh-TW" sz="2800" dirty="0">
                    <a:solidFill>
                      <a:srgbClr val="008A86"/>
                    </a:solidFill>
                    <a:latin typeface="Times New Roman" pitchFamily="18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solidFill>
                          <a:srgbClr val="008A86"/>
                        </a:solidFill>
                        <a:latin typeface="Cambria Math"/>
                      </a:rPr>
                      <m:t>←</m:t>
                    </m:r>
                  </m:oMath>
                </a14:m>
                <a:r>
                  <a:rPr lang="en-US" altLang="zh-TW" sz="2800" dirty="0">
                    <a:solidFill>
                      <a:srgbClr val="008A86"/>
                    </a:solidFill>
                    <a:latin typeface="Times New Roman" pitchFamily="18" charset="0"/>
                  </a:rPr>
                  <a:t> max</a:t>
                </a:r>
                <a:r>
                  <a:rPr lang="en-US" altLang="zh-TW" sz="3600" dirty="0">
                    <a:solidFill>
                      <a:srgbClr val="008A86"/>
                    </a:solidFill>
                    <a:latin typeface="Times New Roman" pitchFamily="18" charset="0"/>
                  </a:rPr>
                  <a:t>{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</a:rPr>
                  <a:t>LCS</a:t>
                </a:r>
                <a:r>
                  <a:rPr lang="en-US" altLang="zh-TW" sz="2800" dirty="0">
                    <a:solidFill>
                      <a:srgbClr val="008A86"/>
                    </a:solidFill>
                    <a:latin typeface="Times New Roman" pitchFamily="18" charset="0"/>
                  </a:rPr>
                  <a:t>(</a:t>
                </a:r>
                <a:r>
                  <a:rPr lang="en-US" altLang="zh-TW" sz="2800" i="1" dirty="0">
                    <a:solidFill>
                      <a:srgbClr val="008A86"/>
                    </a:solidFill>
                    <a:latin typeface="Times New Roman" pitchFamily="18" charset="0"/>
                  </a:rPr>
                  <a:t>x</a:t>
                </a:r>
                <a:r>
                  <a:rPr lang="en-US" altLang="zh-TW" sz="2800" dirty="0">
                    <a:solidFill>
                      <a:srgbClr val="008A86"/>
                    </a:solidFill>
                    <a:latin typeface="Times New Roman" pitchFamily="18" charset="0"/>
                  </a:rPr>
                  <a:t>, </a:t>
                </a:r>
                <a:r>
                  <a:rPr lang="en-US" altLang="zh-TW" sz="2800" i="1" dirty="0">
                    <a:solidFill>
                      <a:srgbClr val="008A86"/>
                    </a:solidFill>
                    <a:latin typeface="Times New Roman" pitchFamily="18" charset="0"/>
                  </a:rPr>
                  <a:t>y</a:t>
                </a:r>
                <a:r>
                  <a:rPr lang="en-US" altLang="zh-TW" sz="2800" dirty="0">
                    <a:solidFill>
                      <a:srgbClr val="008A86"/>
                    </a:solidFill>
                    <a:latin typeface="Times New Roman" pitchFamily="18" charset="0"/>
                  </a:rPr>
                  <a:t>, </a:t>
                </a:r>
                <a:r>
                  <a:rPr lang="en-US" altLang="zh-TW" sz="2800" i="1" dirty="0" err="1">
                    <a:solidFill>
                      <a:srgbClr val="008A86"/>
                    </a:solidFill>
                    <a:latin typeface="Times New Roman" pitchFamily="18" charset="0"/>
                  </a:rPr>
                  <a:t>i</a:t>
                </a:r>
                <a:r>
                  <a:rPr lang="en-US" altLang="zh-TW" sz="2800" dirty="0">
                    <a:solidFill>
                      <a:srgbClr val="008A86"/>
                    </a:solidFill>
                    <a:latin typeface="Times New Roman" pitchFamily="18" charset="0"/>
                  </a:rPr>
                  <a:t>–1, </a:t>
                </a:r>
                <a:r>
                  <a:rPr lang="en-US" altLang="zh-TW" sz="2800" i="1" dirty="0">
                    <a:solidFill>
                      <a:srgbClr val="008A86"/>
                    </a:solidFill>
                    <a:latin typeface="Times New Roman" pitchFamily="18" charset="0"/>
                  </a:rPr>
                  <a:t>j</a:t>
                </a:r>
                <a:r>
                  <a:rPr lang="en-US" altLang="zh-TW" sz="2800" dirty="0">
                    <a:solidFill>
                      <a:srgbClr val="008A86"/>
                    </a:solidFill>
                    <a:latin typeface="Times New Roman" pitchFamily="18" charset="0"/>
                  </a:rPr>
                  <a:t>),          </a:t>
                </a:r>
              </a:p>
              <a:p>
                <a:r>
                  <a:rPr lang="en-US" altLang="zh-TW" sz="2800" dirty="0">
                    <a:solidFill>
                      <a:srgbClr val="008A86"/>
                    </a:solidFill>
                    <a:latin typeface="Times New Roman" pitchFamily="18" charset="0"/>
                  </a:rPr>
                  <a:t>                                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</a:rPr>
                  <a:t>LCS</a:t>
                </a:r>
                <a:r>
                  <a:rPr lang="en-US" altLang="zh-TW" sz="2800" dirty="0">
                    <a:solidFill>
                      <a:srgbClr val="008A86"/>
                    </a:solidFill>
                    <a:latin typeface="Times New Roman" pitchFamily="18" charset="0"/>
                  </a:rPr>
                  <a:t>(</a:t>
                </a:r>
                <a:r>
                  <a:rPr lang="en-US" altLang="zh-TW" sz="2800" i="1" dirty="0">
                    <a:solidFill>
                      <a:srgbClr val="008A86"/>
                    </a:solidFill>
                    <a:latin typeface="Times New Roman" pitchFamily="18" charset="0"/>
                  </a:rPr>
                  <a:t>x</a:t>
                </a:r>
                <a:r>
                  <a:rPr lang="en-US" altLang="zh-TW" sz="2800" dirty="0">
                    <a:solidFill>
                      <a:srgbClr val="008A86"/>
                    </a:solidFill>
                    <a:latin typeface="Times New Roman" pitchFamily="18" charset="0"/>
                  </a:rPr>
                  <a:t>, </a:t>
                </a:r>
                <a:r>
                  <a:rPr lang="en-US" altLang="zh-TW" sz="2800" i="1" dirty="0">
                    <a:solidFill>
                      <a:srgbClr val="008A86"/>
                    </a:solidFill>
                    <a:latin typeface="Times New Roman" pitchFamily="18" charset="0"/>
                  </a:rPr>
                  <a:t>y</a:t>
                </a:r>
                <a:r>
                  <a:rPr lang="en-US" altLang="zh-TW" sz="2800" dirty="0">
                    <a:solidFill>
                      <a:srgbClr val="008A86"/>
                    </a:solidFill>
                    <a:latin typeface="Times New Roman" pitchFamily="18" charset="0"/>
                  </a:rPr>
                  <a:t>, </a:t>
                </a:r>
                <a:r>
                  <a:rPr lang="en-US" altLang="zh-TW" sz="2800" i="1" dirty="0" err="1">
                    <a:solidFill>
                      <a:srgbClr val="008A86"/>
                    </a:solidFill>
                    <a:latin typeface="Times New Roman" pitchFamily="18" charset="0"/>
                  </a:rPr>
                  <a:t>i</a:t>
                </a:r>
                <a:r>
                  <a:rPr lang="en-US" altLang="zh-TW" sz="2800" dirty="0">
                    <a:solidFill>
                      <a:srgbClr val="008A86"/>
                    </a:solidFill>
                    <a:latin typeface="Times New Roman" pitchFamily="18" charset="0"/>
                  </a:rPr>
                  <a:t>, </a:t>
                </a:r>
                <a:r>
                  <a:rPr lang="en-US" altLang="zh-TW" sz="2800" i="1" dirty="0">
                    <a:solidFill>
                      <a:srgbClr val="008A86"/>
                    </a:solidFill>
                    <a:latin typeface="Times New Roman" pitchFamily="18" charset="0"/>
                  </a:rPr>
                  <a:t>j</a:t>
                </a:r>
                <a:r>
                  <a:rPr lang="en-US" altLang="zh-TW" sz="2800" dirty="0">
                    <a:solidFill>
                      <a:srgbClr val="008A86"/>
                    </a:solidFill>
                    <a:latin typeface="Times New Roman" pitchFamily="18" charset="0"/>
                  </a:rPr>
                  <a:t>–1)</a:t>
                </a:r>
                <a:r>
                  <a:rPr lang="en-US" altLang="zh-TW" sz="3600" dirty="0">
                    <a:solidFill>
                      <a:srgbClr val="008A86"/>
                    </a:solidFill>
                    <a:latin typeface="Times New Roman" pitchFamily="18" charset="0"/>
                  </a:rPr>
                  <a:t>}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3826" y="4177060"/>
                <a:ext cx="5305425" cy="1700212"/>
              </a:xfrm>
              <a:prstGeom prst="rect">
                <a:avLst/>
              </a:prstGeom>
              <a:blipFill rotWithShape="1">
                <a:blip r:embed="rId3"/>
                <a:stretch>
                  <a:fillRect l="-4018" t="-6093" r="-16877" b="-609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842001" y="4248497"/>
            <a:ext cx="906463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zh-CN" altLang="en-US" sz="2800" i="1">
                <a:solidFill>
                  <a:srgbClr val="CC0000"/>
                </a:solidFill>
                <a:latin typeface="Times New Roman" pitchFamily="18" charset="0"/>
              </a:rPr>
              <a:t>和以前一样</a:t>
            </a:r>
            <a:endParaRPr lang="zh-TW" altLang="en-US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7435601" y="3904010"/>
            <a:ext cx="304800" cy="1828800"/>
          </a:xfrm>
          <a:custGeom>
            <a:avLst/>
            <a:gdLst>
              <a:gd name="T0" fmla="*/ 0 w 480"/>
              <a:gd name="T1" fmla="*/ 0 h 2880"/>
              <a:gd name="T2" fmla="*/ 75 w 480"/>
              <a:gd name="T3" fmla="*/ 13 h 2880"/>
              <a:gd name="T4" fmla="*/ 141 w 480"/>
              <a:gd name="T5" fmla="*/ 47 h 2880"/>
              <a:gd name="T6" fmla="*/ 193 w 480"/>
              <a:gd name="T7" fmla="*/ 99 h 2880"/>
              <a:gd name="T8" fmla="*/ 227 w 480"/>
              <a:gd name="T9" fmla="*/ 165 h 2880"/>
              <a:gd name="T10" fmla="*/ 240 w 480"/>
              <a:gd name="T11" fmla="*/ 240 h 2880"/>
              <a:gd name="T12" fmla="*/ 240 w 480"/>
              <a:gd name="T13" fmla="*/ 1200 h 2880"/>
              <a:gd name="T14" fmla="*/ 240 w 480"/>
              <a:gd name="T15" fmla="*/ 1220 h 2880"/>
              <a:gd name="T16" fmla="*/ 258 w 480"/>
              <a:gd name="T17" fmla="*/ 1294 h 2880"/>
              <a:gd name="T18" fmla="*/ 297 w 480"/>
              <a:gd name="T19" fmla="*/ 1356 h 2880"/>
              <a:gd name="T20" fmla="*/ 353 w 480"/>
              <a:gd name="T21" fmla="*/ 1404 h 2880"/>
              <a:gd name="T22" fmla="*/ 422 w 480"/>
              <a:gd name="T23" fmla="*/ 1433 h 2880"/>
              <a:gd name="T24" fmla="*/ 480 w 480"/>
              <a:gd name="T25" fmla="*/ 1440 h 2880"/>
              <a:gd name="T26" fmla="*/ 460 w 480"/>
              <a:gd name="T27" fmla="*/ 1441 h 2880"/>
              <a:gd name="T28" fmla="*/ 386 w 480"/>
              <a:gd name="T29" fmla="*/ 1459 h 2880"/>
              <a:gd name="T30" fmla="*/ 324 w 480"/>
              <a:gd name="T31" fmla="*/ 1498 h 2880"/>
              <a:gd name="T32" fmla="*/ 276 w 480"/>
              <a:gd name="T33" fmla="*/ 1554 h 2880"/>
              <a:gd name="T34" fmla="*/ 247 w 480"/>
              <a:gd name="T35" fmla="*/ 1623 h 2880"/>
              <a:gd name="T36" fmla="*/ 240 w 480"/>
              <a:gd name="T37" fmla="*/ 1680 h 2880"/>
              <a:gd name="T38" fmla="*/ 240 w 480"/>
              <a:gd name="T39" fmla="*/ 2640 h 2880"/>
              <a:gd name="T40" fmla="*/ 239 w 480"/>
              <a:gd name="T41" fmla="*/ 2660 h 2880"/>
              <a:gd name="T42" fmla="*/ 221 w 480"/>
              <a:gd name="T43" fmla="*/ 2734 h 2880"/>
              <a:gd name="T44" fmla="*/ 182 w 480"/>
              <a:gd name="T45" fmla="*/ 2796 h 2880"/>
              <a:gd name="T46" fmla="*/ 126 w 480"/>
              <a:gd name="T47" fmla="*/ 2844 h 2880"/>
              <a:gd name="T48" fmla="*/ 57 w 480"/>
              <a:gd name="T49" fmla="*/ 2873 h 2880"/>
              <a:gd name="T50" fmla="*/ 19 w 480"/>
              <a:gd name="T51" fmla="*/ 2880 h 2880"/>
              <a:gd name="T52" fmla="*/ 0 w 480"/>
              <a:gd name="T53" fmla="*/ 288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80" h="2880">
                <a:moveTo>
                  <a:pt x="0" y="0"/>
                </a:moveTo>
                <a:lnTo>
                  <a:pt x="75" y="13"/>
                </a:lnTo>
                <a:lnTo>
                  <a:pt x="141" y="47"/>
                </a:lnTo>
                <a:lnTo>
                  <a:pt x="193" y="99"/>
                </a:lnTo>
                <a:lnTo>
                  <a:pt x="227" y="165"/>
                </a:lnTo>
                <a:lnTo>
                  <a:pt x="240" y="240"/>
                </a:lnTo>
                <a:lnTo>
                  <a:pt x="240" y="1200"/>
                </a:lnTo>
                <a:lnTo>
                  <a:pt x="240" y="1220"/>
                </a:lnTo>
                <a:lnTo>
                  <a:pt x="258" y="1294"/>
                </a:lnTo>
                <a:lnTo>
                  <a:pt x="297" y="1356"/>
                </a:lnTo>
                <a:lnTo>
                  <a:pt x="353" y="1404"/>
                </a:lnTo>
                <a:lnTo>
                  <a:pt x="422" y="1433"/>
                </a:lnTo>
                <a:lnTo>
                  <a:pt x="480" y="1440"/>
                </a:lnTo>
                <a:lnTo>
                  <a:pt x="460" y="1441"/>
                </a:lnTo>
                <a:lnTo>
                  <a:pt x="386" y="1459"/>
                </a:lnTo>
                <a:lnTo>
                  <a:pt x="324" y="1498"/>
                </a:lnTo>
                <a:lnTo>
                  <a:pt x="276" y="1554"/>
                </a:lnTo>
                <a:lnTo>
                  <a:pt x="247" y="1623"/>
                </a:lnTo>
                <a:lnTo>
                  <a:pt x="240" y="1680"/>
                </a:lnTo>
                <a:lnTo>
                  <a:pt x="240" y="2640"/>
                </a:lnTo>
                <a:lnTo>
                  <a:pt x="239" y="2660"/>
                </a:lnTo>
                <a:lnTo>
                  <a:pt x="221" y="2734"/>
                </a:lnTo>
                <a:lnTo>
                  <a:pt x="182" y="2796"/>
                </a:lnTo>
                <a:lnTo>
                  <a:pt x="126" y="2844"/>
                </a:lnTo>
                <a:lnTo>
                  <a:pt x="57" y="2873"/>
                </a:lnTo>
                <a:lnTo>
                  <a:pt x="19" y="2880"/>
                </a:lnTo>
                <a:lnTo>
                  <a:pt x="0" y="2880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12775" y="5813562"/>
            <a:ext cx="7648575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</a:pPr>
            <a:r>
              <a:rPr lang="zh-CN" altLang="en-US" sz="3200" dirty="0">
                <a:latin typeface="Times New Roman" pitchFamily="18" charset="0"/>
              </a:rPr>
              <a:t>时间</a:t>
            </a:r>
            <a:r>
              <a:rPr lang="zh-TW" altLang="en-US" sz="3200" dirty="0">
                <a:latin typeface="Times New Roman" pitchFamily="18" charset="0"/>
              </a:rPr>
              <a:t> 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= </a:t>
            </a:r>
            <a:r>
              <a:rPr lang="en-US" altLang="zh-TW" sz="3200" dirty="0">
                <a:solidFill>
                  <a:srgbClr val="008A86"/>
                </a:solidFill>
                <a:latin typeface="Symbol" pitchFamily="18" charset="2"/>
                <a:sym typeface="Symbol" pitchFamily="18" charset="2"/>
              </a:rPr>
              <a:t>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(</a:t>
            </a:r>
            <a:r>
              <a:rPr lang="en-US" altLang="zh-TW" sz="3200" i="1" dirty="0" err="1">
                <a:solidFill>
                  <a:srgbClr val="008A86"/>
                </a:solidFill>
                <a:latin typeface="Times New Roman" pitchFamily="18" charset="0"/>
              </a:rPr>
              <a:t>mn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) =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每个表项常量工作</a:t>
            </a:r>
            <a:r>
              <a:rPr lang="zh-TW" alt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  <a:p>
            <a:pPr>
              <a:lnSpc>
                <a:spcPct val="80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空间</a:t>
            </a:r>
            <a:r>
              <a:rPr lang="zh-TW" alt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= </a:t>
            </a:r>
            <a:r>
              <a:rPr lang="en-US" altLang="zh-TW" sz="3200" dirty="0">
                <a:solidFill>
                  <a:srgbClr val="008A86"/>
                </a:solidFill>
                <a:latin typeface="Symbol" pitchFamily="18" charset="2"/>
                <a:sym typeface="Symbol" pitchFamily="18" charset="2"/>
              </a:rPr>
              <a:t>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(</a:t>
            </a:r>
            <a:r>
              <a:rPr lang="en-US" altLang="zh-TW" sz="3200" i="1" dirty="0" err="1">
                <a:solidFill>
                  <a:srgbClr val="008A86"/>
                </a:solidFill>
                <a:latin typeface="Times New Roman" pitchFamily="18" charset="0"/>
              </a:rPr>
              <a:t>mn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)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0B6CC05-6A9A-435C-812E-5EB01796669A}" type="datetime1">
              <a:rPr lang="en-US" altLang="zh-CN" smtClean="0"/>
              <a:t>12/7/2020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325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307975" y="1506538"/>
            <a:ext cx="938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zh-CN" altLang="en-US" sz="3200" b="1">
                <a:solidFill>
                  <a:srgbClr val="CC0000"/>
                </a:solidFill>
                <a:latin typeface="Times New Roman" pitchFamily="18" charset="0"/>
              </a:rPr>
              <a:t>思路</a:t>
            </a:r>
            <a:r>
              <a:rPr lang="en-US" altLang="zh-TW" sz="3200" b="1">
                <a:solidFill>
                  <a:srgbClr val="CC0000"/>
                </a:solidFill>
                <a:latin typeface="Times New Roman" pitchFamily="18" charset="0"/>
              </a:rPr>
              <a:t>:</a:t>
            </a:r>
            <a:endParaRPr lang="en-US" altLang="zh-TW"/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307975" y="1993900"/>
            <a:ext cx="286973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zh-CN" altLang="en-US" sz="3200" dirty="0">
                <a:latin typeface="Times New Roman" pitchFamily="18" charset="0"/>
              </a:rPr>
              <a:t>由底向上计算表</a:t>
            </a:r>
            <a:r>
              <a:rPr lang="en-US" altLang="zh-TW" sz="3200" dirty="0">
                <a:latin typeface="Times New Roman" pitchFamily="18" charset="0"/>
              </a:rPr>
              <a:t>.</a:t>
            </a:r>
            <a:endParaRPr lang="en-US" altLang="zh-TW" dirty="0"/>
          </a:p>
        </p:txBody>
      </p:sp>
      <p:sp>
        <p:nvSpPr>
          <p:cNvPr id="73819" name="Rectangle 91"/>
          <p:cNvSpPr>
            <a:spLocks/>
          </p:cNvSpPr>
          <p:nvPr/>
        </p:nvSpPr>
        <p:spPr bwMode="auto">
          <a:xfrm>
            <a:off x="4136860" y="16582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0" name="Rectangle 92"/>
          <p:cNvSpPr>
            <a:spLocks/>
          </p:cNvSpPr>
          <p:nvPr/>
        </p:nvSpPr>
        <p:spPr bwMode="auto">
          <a:xfrm>
            <a:off x="4746460" y="1675850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1" name="Rectangle 93"/>
          <p:cNvSpPr>
            <a:spLocks/>
          </p:cNvSpPr>
          <p:nvPr/>
        </p:nvSpPr>
        <p:spPr bwMode="auto">
          <a:xfrm>
            <a:off x="5356060" y="166705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2" name="Rectangle 94"/>
          <p:cNvSpPr>
            <a:spLocks/>
          </p:cNvSpPr>
          <p:nvPr/>
        </p:nvSpPr>
        <p:spPr bwMode="auto">
          <a:xfrm>
            <a:off x="5965660" y="166705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3" name="Rectangle 95"/>
          <p:cNvSpPr>
            <a:spLocks/>
          </p:cNvSpPr>
          <p:nvPr/>
        </p:nvSpPr>
        <p:spPr bwMode="auto">
          <a:xfrm>
            <a:off x="6575260" y="166705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4" name="Rectangle 96"/>
          <p:cNvSpPr>
            <a:spLocks/>
          </p:cNvSpPr>
          <p:nvPr/>
        </p:nvSpPr>
        <p:spPr bwMode="auto">
          <a:xfrm>
            <a:off x="4136860" y="22678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5" name="Rectangle 97"/>
          <p:cNvSpPr>
            <a:spLocks/>
          </p:cNvSpPr>
          <p:nvPr/>
        </p:nvSpPr>
        <p:spPr bwMode="auto">
          <a:xfrm>
            <a:off x="4758306" y="2273910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6" name="Freeform 98"/>
          <p:cNvSpPr>
            <a:spLocks/>
          </p:cNvSpPr>
          <p:nvPr/>
        </p:nvSpPr>
        <p:spPr bwMode="auto">
          <a:xfrm>
            <a:off x="5368517" y="2277882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0 h 961"/>
              <a:gd name="T4" fmla="*/ 960 w 960"/>
              <a:gd name="T5" fmla="*/ 0 h 961"/>
              <a:gd name="T6" fmla="*/ 960 w 960"/>
              <a:gd name="T7" fmla="*/ 960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0"/>
                </a:lnTo>
                <a:lnTo>
                  <a:pt x="960" y="0"/>
                </a:lnTo>
                <a:lnTo>
                  <a:pt x="960" y="960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7" name="Rectangle 99"/>
          <p:cNvSpPr>
            <a:spLocks/>
          </p:cNvSpPr>
          <p:nvPr/>
        </p:nvSpPr>
        <p:spPr bwMode="auto">
          <a:xfrm>
            <a:off x="5971339" y="226060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8" name="Rectangle 100"/>
          <p:cNvSpPr>
            <a:spLocks/>
          </p:cNvSpPr>
          <p:nvPr/>
        </p:nvSpPr>
        <p:spPr bwMode="auto">
          <a:xfrm>
            <a:off x="6580024" y="226750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9" name="Rectangle 101"/>
          <p:cNvSpPr>
            <a:spLocks/>
          </p:cNvSpPr>
          <p:nvPr/>
        </p:nvSpPr>
        <p:spPr bwMode="auto">
          <a:xfrm>
            <a:off x="7184860" y="166705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0" name="Rectangle 102"/>
          <p:cNvSpPr>
            <a:spLocks/>
          </p:cNvSpPr>
          <p:nvPr/>
        </p:nvSpPr>
        <p:spPr bwMode="auto">
          <a:xfrm>
            <a:off x="7794460" y="166705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2" name="Rectangle 104"/>
          <p:cNvSpPr>
            <a:spLocks/>
          </p:cNvSpPr>
          <p:nvPr/>
        </p:nvSpPr>
        <p:spPr bwMode="auto">
          <a:xfrm>
            <a:off x="7184860" y="22678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3" name="Rectangle 105"/>
          <p:cNvSpPr>
            <a:spLocks/>
          </p:cNvSpPr>
          <p:nvPr/>
        </p:nvSpPr>
        <p:spPr bwMode="auto">
          <a:xfrm>
            <a:off x="7794460" y="22678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5" name="Rectangle 107"/>
          <p:cNvSpPr>
            <a:spLocks/>
          </p:cNvSpPr>
          <p:nvPr/>
        </p:nvSpPr>
        <p:spPr bwMode="auto">
          <a:xfrm>
            <a:off x="4148706" y="288625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6" name="Rectangle 108"/>
          <p:cNvSpPr>
            <a:spLocks/>
          </p:cNvSpPr>
          <p:nvPr/>
        </p:nvSpPr>
        <p:spPr bwMode="auto">
          <a:xfrm>
            <a:off x="4746460" y="28686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7" name="Freeform 109"/>
          <p:cNvSpPr>
            <a:spLocks/>
          </p:cNvSpPr>
          <p:nvPr/>
        </p:nvSpPr>
        <p:spPr bwMode="auto">
          <a:xfrm>
            <a:off x="5356060" y="2868674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1 h 961"/>
              <a:gd name="T4" fmla="*/ 960 w 960"/>
              <a:gd name="T5" fmla="*/ 0 h 961"/>
              <a:gd name="T6" fmla="*/ 960 w 960"/>
              <a:gd name="T7" fmla="*/ 960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1"/>
                </a:lnTo>
                <a:lnTo>
                  <a:pt x="960" y="0"/>
                </a:lnTo>
                <a:lnTo>
                  <a:pt x="960" y="960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8" name="Rectangle 110"/>
          <p:cNvSpPr>
            <a:spLocks/>
          </p:cNvSpPr>
          <p:nvPr/>
        </p:nvSpPr>
        <p:spPr bwMode="auto">
          <a:xfrm>
            <a:off x="5965660" y="28686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9" name="Rectangle 111"/>
          <p:cNvSpPr>
            <a:spLocks/>
          </p:cNvSpPr>
          <p:nvPr/>
        </p:nvSpPr>
        <p:spPr bwMode="auto">
          <a:xfrm>
            <a:off x="6575260" y="2889578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0" name="Rectangle 112"/>
          <p:cNvSpPr>
            <a:spLocks/>
          </p:cNvSpPr>
          <p:nvPr/>
        </p:nvSpPr>
        <p:spPr bwMode="auto">
          <a:xfrm>
            <a:off x="7797636" y="288589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1" name="Rectangle 113"/>
          <p:cNvSpPr>
            <a:spLocks/>
          </p:cNvSpPr>
          <p:nvPr/>
        </p:nvSpPr>
        <p:spPr bwMode="auto">
          <a:xfrm>
            <a:off x="7188036" y="2868553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3" name="Rectangle 115"/>
          <p:cNvSpPr>
            <a:spLocks/>
          </p:cNvSpPr>
          <p:nvPr/>
        </p:nvSpPr>
        <p:spPr bwMode="auto">
          <a:xfrm>
            <a:off x="4136860" y="34870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4" name="Rectangle 116"/>
          <p:cNvSpPr>
            <a:spLocks/>
          </p:cNvSpPr>
          <p:nvPr/>
        </p:nvSpPr>
        <p:spPr bwMode="auto">
          <a:xfrm>
            <a:off x="4746460" y="34782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5" name="Freeform 117"/>
          <p:cNvSpPr>
            <a:spLocks/>
          </p:cNvSpPr>
          <p:nvPr/>
        </p:nvSpPr>
        <p:spPr bwMode="auto">
          <a:xfrm>
            <a:off x="5356060" y="3478274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1 h 961"/>
              <a:gd name="T4" fmla="*/ 960 w 960"/>
              <a:gd name="T5" fmla="*/ 0 h 961"/>
              <a:gd name="T6" fmla="*/ 960 w 960"/>
              <a:gd name="T7" fmla="*/ 960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1"/>
                </a:lnTo>
                <a:lnTo>
                  <a:pt x="960" y="0"/>
                </a:lnTo>
                <a:lnTo>
                  <a:pt x="960" y="960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6" name="Rectangle 118"/>
          <p:cNvSpPr>
            <a:spLocks/>
          </p:cNvSpPr>
          <p:nvPr/>
        </p:nvSpPr>
        <p:spPr bwMode="auto">
          <a:xfrm>
            <a:off x="5965660" y="34782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7" name="Rectangle 119"/>
          <p:cNvSpPr>
            <a:spLocks/>
          </p:cNvSpPr>
          <p:nvPr/>
        </p:nvSpPr>
        <p:spPr bwMode="auto">
          <a:xfrm>
            <a:off x="6575260" y="34870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8" name="Rectangle 120"/>
          <p:cNvSpPr>
            <a:spLocks/>
          </p:cNvSpPr>
          <p:nvPr/>
        </p:nvSpPr>
        <p:spPr bwMode="auto">
          <a:xfrm>
            <a:off x="7184860" y="34782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9" name="Rectangle 121"/>
          <p:cNvSpPr>
            <a:spLocks/>
          </p:cNvSpPr>
          <p:nvPr/>
        </p:nvSpPr>
        <p:spPr bwMode="auto">
          <a:xfrm>
            <a:off x="7794460" y="34870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1" name="Rectangle 123"/>
          <p:cNvSpPr>
            <a:spLocks/>
          </p:cNvSpPr>
          <p:nvPr/>
        </p:nvSpPr>
        <p:spPr bwMode="auto">
          <a:xfrm>
            <a:off x="4136860" y="40966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2" name="Rectangle 124"/>
          <p:cNvSpPr>
            <a:spLocks/>
          </p:cNvSpPr>
          <p:nvPr/>
        </p:nvSpPr>
        <p:spPr bwMode="auto">
          <a:xfrm>
            <a:off x="4746460" y="40878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3" name="Freeform 125"/>
          <p:cNvSpPr>
            <a:spLocks/>
          </p:cNvSpPr>
          <p:nvPr/>
        </p:nvSpPr>
        <p:spPr bwMode="auto">
          <a:xfrm>
            <a:off x="5356060" y="4087874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1 h 961"/>
              <a:gd name="T4" fmla="*/ 960 w 960"/>
              <a:gd name="T5" fmla="*/ 0 h 961"/>
              <a:gd name="T6" fmla="*/ 960 w 960"/>
              <a:gd name="T7" fmla="*/ 960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1"/>
                </a:lnTo>
                <a:lnTo>
                  <a:pt x="960" y="0"/>
                </a:lnTo>
                <a:lnTo>
                  <a:pt x="960" y="960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4" name="Rectangle 126"/>
          <p:cNvSpPr>
            <a:spLocks/>
          </p:cNvSpPr>
          <p:nvPr/>
        </p:nvSpPr>
        <p:spPr bwMode="auto">
          <a:xfrm>
            <a:off x="5965660" y="40878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5" name="Rectangle 127"/>
          <p:cNvSpPr>
            <a:spLocks/>
          </p:cNvSpPr>
          <p:nvPr/>
        </p:nvSpPr>
        <p:spPr bwMode="auto">
          <a:xfrm>
            <a:off x="6575260" y="40966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6" name="Rectangle 128"/>
          <p:cNvSpPr>
            <a:spLocks/>
          </p:cNvSpPr>
          <p:nvPr/>
        </p:nvSpPr>
        <p:spPr bwMode="auto">
          <a:xfrm>
            <a:off x="7184860" y="40878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7" name="Rectangle 129"/>
          <p:cNvSpPr>
            <a:spLocks/>
          </p:cNvSpPr>
          <p:nvPr/>
        </p:nvSpPr>
        <p:spPr bwMode="auto">
          <a:xfrm>
            <a:off x="7794460" y="40966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9" name="Freeform 131"/>
          <p:cNvSpPr>
            <a:spLocks/>
          </p:cNvSpPr>
          <p:nvPr/>
        </p:nvSpPr>
        <p:spPr bwMode="auto">
          <a:xfrm>
            <a:off x="4136860" y="4704058"/>
            <a:ext cx="609600" cy="609600"/>
          </a:xfrm>
          <a:custGeom>
            <a:avLst/>
            <a:gdLst>
              <a:gd name="T0" fmla="*/ 0 w 960"/>
              <a:gd name="T1" fmla="*/ 960 h 960"/>
              <a:gd name="T2" fmla="*/ 0 w 960"/>
              <a:gd name="T3" fmla="*/ 0 h 960"/>
              <a:gd name="T4" fmla="*/ 960 w 960"/>
              <a:gd name="T5" fmla="*/ 0 h 960"/>
              <a:gd name="T6" fmla="*/ 960 w 960"/>
              <a:gd name="T7" fmla="*/ 960 h 960"/>
              <a:gd name="T8" fmla="*/ 0 w 960"/>
              <a:gd name="T9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0">
                <a:moveTo>
                  <a:pt x="0" y="960"/>
                </a:moveTo>
                <a:lnTo>
                  <a:pt x="0" y="0"/>
                </a:lnTo>
                <a:lnTo>
                  <a:pt x="960" y="0"/>
                </a:lnTo>
                <a:lnTo>
                  <a:pt x="960" y="960"/>
                </a:lnTo>
                <a:lnTo>
                  <a:pt x="0" y="960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0" name="Freeform 132"/>
          <p:cNvSpPr>
            <a:spLocks/>
          </p:cNvSpPr>
          <p:nvPr/>
        </p:nvSpPr>
        <p:spPr bwMode="auto">
          <a:xfrm>
            <a:off x="4746460" y="4697474"/>
            <a:ext cx="609600" cy="609600"/>
          </a:xfrm>
          <a:custGeom>
            <a:avLst/>
            <a:gdLst>
              <a:gd name="T0" fmla="*/ 0 w 960"/>
              <a:gd name="T1" fmla="*/ 960 h 960"/>
              <a:gd name="T2" fmla="*/ 0 w 960"/>
              <a:gd name="T3" fmla="*/ 0 h 960"/>
              <a:gd name="T4" fmla="*/ 960 w 960"/>
              <a:gd name="T5" fmla="*/ 0 h 960"/>
              <a:gd name="T6" fmla="*/ 960 w 960"/>
              <a:gd name="T7" fmla="*/ 960 h 960"/>
              <a:gd name="T8" fmla="*/ 0 w 960"/>
              <a:gd name="T9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0">
                <a:moveTo>
                  <a:pt x="0" y="960"/>
                </a:moveTo>
                <a:lnTo>
                  <a:pt x="0" y="0"/>
                </a:lnTo>
                <a:lnTo>
                  <a:pt x="960" y="0"/>
                </a:lnTo>
                <a:lnTo>
                  <a:pt x="960" y="960"/>
                </a:lnTo>
                <a:lnTo>
                  <a:pt x="0" y="960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1" name="Freeform 133"/>
          <p:cNvSpPr>
            <a:spLocks/>
          </p:cNvSpPr>
          <p:nvPr/>
        </p:nvSpPr>
        <p:spPr bwMode="auto">
          <a:xfrm>
            <a:off x="5356060" y="4697474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1 h 961"/>
              <a:gd name="T4" fmla="*/ 960 w 960"/>
              <a:gd name="T5" fmla="*/ 0 h 961"/>
              <a:gd name="T6" fmla="*/ 960 w 960"/>
              <a:gd name="T7" fmla="*/ 960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1"/>
                </a:lnTo>
                <a:lnTo>
                  <a:pt x="960" y="0"/>
                </a:lnTo>
                <a:lnTo>
                  <a:pt x="960" y="960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2" name="Freeform 134"/>
          <p:cNvSpPr>
            <a:spLocks/>
          </p:cNvSpPr>
          <p:nvPr/>
        </p:nvSpPr>
        <p:spPr bwMode="auto">
          <a:xfrm>
            <a:off x="5965660" y="4697474"/>
            <a:ext cx="609600" cy="609600"/>
          </a:xfrm>
          <a:custGeom>
            <a:avLst/>
            <a:gdLst>
              <a:gd name="T0" fmla="*/ 0 w 960"/>
              <a:gd name="T1" fmla="*/ 960 h 960"/>
              <a:gd name="T2" fmla="*/ 0 w 960"/>
              <a:gd name="T3" fmla="*/ 0 h 960"/>
              <a:gd name="T4" fmla="*/ 960 w 960"/>
              <a:gd name="T5" fmla="*/ 0 h 960"/>
              <a:gd name="T6" fmla="*/ 960 w 960"/>
              <a:gd name="T7" fmla="*/ 960 h 960"/>
              <a:gd name="T8" fmla="*/ 0 w 960"/>
              <a:gd name="T9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0">
                <a:moveTo>
                  <a:pt x="0" y="960"/>
                </a:moveTo>
                <a:lnTo>
                  <a:pt x="0" y="0"/>
                </a:lnTo>
                <a:lnTo>
                  <a:pt x="960" y="0"/>
                </a:lnTo>
                <a:lnTo>
                  <a:pt x="960" y="960"/>
                </a:lnTo>
                <a:lnTo>
                  <a:pt x="0" y="960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3" name="Rectangle 135"/>
          <p:cNvSpPr>
            <a:spLocks/>
          </p:cNvSpPr>
          <p:nvPr/>
        </p:nvSpPr>
        <p:spPr bwMode="auto">
          <a:xfrm>
            <a:off x="6575260" y="47062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4" name="Rectangle 136"/>
          <p:cNvSpPr>
            <a:spLocks/>
          </p:cNvSpPr>
          <p:nvPr/>
        </p:nvSpPr>
        <p:spPr bwMode="auto">
          <a:xfrm>
            <a:off x="7184860" y="46974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5" name="Rectangle 137"/>
          <p:cNvSpPr>
            <a:spLocks/>
          </p:cNvSpPr>
          <p:nvPr/>
        </p:nvSpPr>
        <p:spPr bwMode="auto">
          <a:xfrm>
            <a:off x="7794460" y="46974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7" name="Rectangle 139"/>
          <p:cNvSpPr>
            <a:spLocks/>
          </p:cNvSpPr>
          <p:nvPr/>
        </p:nvSpPr>
        <p:spPr bwMode="auto">
          <a:xfrm>
            <a:off x="4136860" y="529828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8" name="Rectangle 140"/>
          <p:cNvSpPr>
            <a:spLocks/>
          </p:cNvSpPr>
          <p:nvPr/>
        </p:nvSpPr>
        <p:spPr bwMode="auto">
          <a:xfrm>
            <a:off x="4746460" y="529828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9" name="Freeform 141"/>
          <p:cNvSpPr>
            <a:spLocks/>
          </p:cNvSpPr>
          <p:nvPr/>
        </p:nvSpPr>
        <p:spPr bwMode="auto">
          <a:xfrm>
            <a:off x="5356060" y="5298282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1 h 961"/>
              <a:gd name="T4" fmla="*/ 960 w 960"/>
              <a:gd name="T5" fmla="*/ 0 h 961"/>
              <a:gd name="T6" fmla="*/ 960 w 960"/>
              <a:gd name="T7" fmla="*/ 961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1"/>
                </a:lnTo>
                <a:lnTo>
                  <a:pt x="960" y="0"/>
                </a:lnTo>
                <a:lnTo>
                  <a:pt x="960" y="961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0" name="Rectangle 142"/>
          <p:cNvSpPr>
            <a:spLocks/>
          </p:cNvSpPr>
          <p:nvPr/>
        </p:nvSpPr>
        <p:spPr bwMode="auto">
          <a:xfrm>
            <a:off x="5965660" y="529828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1" name="Rectangle 143"/>
          <p:cNvSpPr>
            <a:spLocks/>
          </p:cNvSpPr>
          <p:nvPr/>
        </p:nvSpPr>
        <p:spPr bwMode="auto">
          <a:xfrm>
            <a:off x="6575260" y="530463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2" name="Rectangle 144"/>
          <p:cNvSpPr>
            <a:spLocks/>
          </p:cNvSpPr>
          <p:nvPr/>
        </p:nvSpPr>
        <p:spPr bwMode="auto">
          <a:xfrm>
            <a:off x="7184860" y="529828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3" name="Rectangle 145"/>
          <p:cNvSpPr>
            <a:spLocks/>
          </p:cNvSpPr>
          <p:nvPr/>
        </p:nvSpPr>
        <p:spPr bwMode="auto">
          <a:xfrm>
            <a:off x="7794460" y="529828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5" name="Rectangle 147"/>
          <p:cNvSpPr>
            <a:spLocks/>
          </p:cNvSpPr>
          <p:nvPr/>
        </p:nvSpPr>
        <p:spPr bwMode="auto">
          <a:xfrm>
            <a:off x="6576115" y="288149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6" name="Rectangle 148"/>
          <p:cNvSpPr>
            <a:spLocks/>
          </p:cNvSpPr>
          <p:nvPr/>
        </p:nvSpPr>
        <p:spPr bwMode="auto">
          <a:xfrm>
            <a:off x="4138448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7" name="Rectangle 149"/>
          <p:cNvSpPr>
            <a:spLocks/>
          </p:cNvSpPr>
          <p:nvPr/>
        </p:nvSpPr>
        <p:spPr bwMode="auto">
          <a:xfrm>
            <a:off x="4748048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8" name="Rectangle 150"/>
          <p:cNvSpPr>
            <a:spLocks/>
          </p:cNvSpPr>
          <p:nvPr/>
        </p:nvSpPr>
        <p:spPr bwMode="auto">
          <a:xfrm>
            <a:off x="5357648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9" name="Rectangle 151"/>
          <p:cNvSpPr>
            <a:spLocks/>
          </p:cNvSpPr>
          <p:nvPr/>
        </p:nvSpPr>
        <p:spPr bwMode="auto">
          <a:xfrm>
            <a:off x="5967248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0" name="Rectangle 152"/>
          <p:cNvSpPr>
            <a:spLocks/>
          </p:cNvSpPr>
          <p:nvPr/>
        </p:nvSpPr>
        <p:spPr bwMode="auto">
          <a:xfrm>
            <a:off x="6576848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1" name="Rectangle 153"/>
          <p:cNvSpPr>
            <a:spLocks/>
          </p:cNvSpPr>
          <p:nvPr/>
        </p:nvSpPr>
        <p:spPr bwMode="auto">
          <a:xfrm>
            <a:off x="4138448" y="2265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2" name="Rectangle 154"/>
          <p:cNvSpPr>
            <a:spLocks/>
          </p:cNvSpPr>
          <p:nvPr/>
        </p:nvSpPr>
        <p:spPr bwMode="auto">
          <a:xfrm>
            <a:off x="5967248" y="2265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3" name="Rectangle 155"/>
          <p:cNvSpPr>
            <a:spLocks/>
          </p:cNvSpPr>
          <p:nvPr/>
        </p:nvSpPr>
        <p:spPr bwMode="auto">
          <a:xfrm>
            <a:off x="6576848" y="2265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4" name="Rectangle 156"/>
          <p:cNvSpPr>
            <a:spLocks/>
          </p:cNvSpPr>
          <p:nvPr/>
        </p:nvSpPr>
        <p:spPr bwMode="auto">
          <a:xfrm>
            <a:off x="7186448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5" name="Rectangle 157"/>
          <p:cNvSpPr>
            <a:spLocks/>
          </p:cNvSpPr>
          <p:nvPr/>
        </p:nvSpPr>
        <p:spPr bwMode="auto">
          <a:xfrm>
            <a:off x="7796048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7" name="Rectangle 159"/>
          <p:cNvSpPr>
            <a:spLocks/>
          </p:cNvSpPr>
          <p:nvPr/>
        </p:nvSpPr>
        <p:spPr bwMode="auto">
          <a:xfrm>
            <a:off x="7186448" y="2265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8" name="Rectangle 160"/>
          <p:cNvSpPr>
            <a:spLocks/>
          </p:cNvSpPr>
          <p:nvPr/>
        </p:nvSpPr>
        <p:spPr bwMode="auto">
          <a:xfrm>
            <a:off x="7796048" y="2265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0" name="Rectangle 162"/>
          <p:cNvSpPr>
            <a:spLocks/>
          </p:cNvSpPr>
          <p:nvPr/>
        </p:nvSpPr>
        <p:spPr bwMode="auto">
          <a:xfrm>
            <a:off x="4748048" y="28749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1" name="Freeform 163"/>
          <p:cNvSpPr>
            <a:spLocks/>
          </p:cNvSpPr>
          <p:nvPr/>
        </p:nvSpPr>
        <p:spPr bwMode="auto">
          <a:xfrm>
            <a:off x="5357648" y="2874903"/>
            <a:ext cx="609600" cy="609600"/>
          </a:xfrm>
          <a:custGeom>
            <a:avLst/>
            <a:gdLst>
              <a:gd name="T0" fmla="*/ 0 w 960"/>
              <a:gd name="T1" fmla="*/ 1 h 961"/>
              <a:gd name="T2" fmla="*/ 0 w 960"/>
              <a:gd name="T3" fmla="*/ 961 h 961"/>
              <a:gd name="T4" fmla="*/ 960 w 960"/>
              <a:gd name="T5" fmla="*/ 960 h 961"/>
              <a:gd name="T6" fmla="*/ 960 w 960"/>
              <a:gd name="T7" fmla="*/ 0 h 961"/>
              <a:gd name="T8" fmla="*/ 0 w 960"/>
              <a:gd name="T9" fmla="*/ 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1"/>
                </a:moveTo>
                <a:lnTo>
                  <a:pt x="0" y="961"/>
                </a:lnTo>
                <a:lnTo>
                  <a:pt x="960" y="960"/>
                </a:lnTo>
                <a:lnTo>
                  <a:pt x="960" y="0"/>
                </a:lnTo>
                <a:lnTo>
                  <a:pt x="0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3" name="Rectangle 165"/>
          <p:cNvSpPr>
            <a:spLocks/>
          </p:cNvSpPr>
          <p:nvPr/>
        </p:nvSpPr>
        <p:spPr bwMode="auto">
          <a:xfrm>
            <a:off x="7186448" y="28749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5" name="Rectangle 167"/>
          <p:cNvSpPr>
            <a:spLocks/>
          </p:cNvSpPr>
          <p:nvPr/>
        </p:nvSpPr>
        <p:spPr bwMode="auto">
          <a:xfrm>
            <a:off x="4138448" y="34845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6" name="Rectangle 168"/>
          <p:cNvSpPr>
            <a:spLocks/>
          </p:cNvSpPr>
          <p:nvPr/>
        </p:nvSpPr>
        <p:spPr bwMode="auto">
          <a:xfrm>
            <a:off x="4748048" y="34845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7" name="Freeform 169"/>
          <p:cNvSpPr>
            <a:spLocks/>
          </p:cNvSpPr>
          <p:nvPr/>
        </p:nvSpPr>
        <p:spPr bwMode="auto">
          <a:xfrm>
            <a:off x="5357648" y="3484503"/>
            <a:ext cx="609600" cy="609600"/>
          </a:xfrm>
          <a:custGeom>
            <a:avLst/>
            <a:gdLst>
              <a:gd name="T0" fmla="*/ 0 w 960"/>
              <a:gd name="T1" fmla="*/ 1 h 961"/>
              <a:gd name="T2" fmla="*/ 0 w 960"/>
              <a:gd name="T3" fmla="*/ 961 h 961"/>
              <a:gd name="T4" fmla="*/ 960 w 960"/>
              <a:gd name="T5" fmla="*/ 960 h 961"/>
              <a:gd name="T6" fmla="*/ 960 w 960"/>
              <a:gd name="T7" fmla="*/ 0 h 961"/>
              <a:gd name="T8" fmla="*/ 0 w 960"/>
              <a:gd name="T9" fmla="*/ 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1"/>
                </a:moveTo>
                <a:lnTo>
                  <a:pt x="0" y="961"/>
                </a:lnTo>
                <a:lnTo>
                  <a:pt x="960" y="960"/>
                </a:lnTo>
                <a:lnTo>
                  <a:pt x="960" y="0"/>
                </a:lnTo>
                <a:lnTo>
                  <a:pt x="0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8" name="Rectangle 170"/>
          <p:cNvSpPr>
            <a:spLocks/>
          </p:cNvSpPr>
          <p:nvPr/>
        </p:nvSpPr>
        <p:spPr bwMode="auto">
          <a:xfrm>
            <a:off x="5967248" y="34845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9" name="Rectangle 171"/>
          <p:cNvSpPr>
            <a:spLocks/>
          </p:cNvSpPr>
          <p:nvPr/>
        </p:nvSpPr>
        <p:spPr bwMode="auto">
          <a:xfrm>
            <a:off x="6576848" y="34845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0" name="Rectangle 172"/>
          <p:cNvSpPr>
            <a:spLocks/>
          </p:cNvSpPr>
          <p:nvPr/>
        </p:nvSpPr>
        <p:spPr bwMode="auto">
          <a:xfrm>
            <a:off x="7186448" y="34845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1" name="Rectangle 173"/>
          <p:cNvSpPr>
            <a:spLocks/>
          </p:cNvSpPr>
          <p:nvPr/>
        </p:nvSpPr>
        <p:spPr bwMode="auto">
          <a:xfrm>
            <a:off x="7796048" y="34845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3" name="Rectangle 175"/>
          <p:cNvSpPr>
            <a:spLocks/>
          </p:cNvSpPr>
          <p:nvPr/>
        </p:nvSpPr>
        <p:spPr bwMode="auto">
          <a:xfrm>
            <a:off x="4138448" y="40941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4" name="Rectangle 176"/>
          <p:cNvSpPr>
            <a:spLocks/>
          </p:cNvSpPr>
          <p:nvPr/>
        </p:nvSpPr>
        <p:spPr bwMode="auto">
          <a:xfrm>
            <a:off x="4748048" y="40941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5" name="Rectangle 177"/>
          <p:cNvSpPr>
            <a:spLocks/>
          </p:cNvSpPr>
          <p:nvPr/>
        </p:nvSpPr>
        <p:spPr bwMode="auto">
          <a:xfrm>
            <a:off x="5967248" y="40941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6" name="Rectangle 178"/>
          <p:cNvSpPr>
            <a:spLocks/>
          </p:cNvSpPr>
          <p:nvPr/>
        </p:nvSpPr>
        <p:spPr bwMode="auto">
          <a:xfrm>
            <a:off x="6576848" y="40941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7" name="Rectangle 179"/>
          <p:cNvSpPr>
            <a:spLocks/>
          </p:cNvSpPr>
          <p:nvPr/>
        </p:nvSpPr>
        <p:spPr bwMode="auto">
          <a:xfrm>
            <a:off x="7186448" y="40941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8" name="Rectangle 180"/>
          <p:cNvSpPr>
            <a:spLocks/>
          </p:cNvSpPr>
          <p:nvPr/>
        </p:nvSpPr>
        <p:spPr bwMode="auto">
          <a:xfrm>
            <a:off x="7796048" y="40941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9" name="Rectangle 181"/>
          <p:cNvSpPr>
            <a:spLocks/>
          </p:cNvSpPr>
          <p:nvPr/>
        </p:nvSpPr>
        <p:spPr bwMode="auto">
          <a:xfrm>
            <a:off x="6576848" y="4703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11" name="Rectangle 183"/>
          <p:cNvSpPr>
            <a:spLocks/>
          </p:cNvSpPr>
          <p:nvPr/>
        </p:nvSpPr>
        <p:spPr bwMode="auto">
          <a:xfrm>
            <a:off x="4138448" y="5313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12" name="Rectangle 184"/>
          <p:cNvSpPr>
            <a:spLocks/>
          </p:cNvSpPr>
          <p:nvPr/>
        </p:nvSpPr>
        <p:spPr bwMode="auto">
          <a:xfrm>
            <a:off x="4748048" y="5313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13" name="Freeform 185"/>
          <p:cNvSpPr>
            <a:spLocks/>
          </p:cNvSpPr>
          <p:nvPr/>
        </p:nvSpPr>
        <p:spPr bwMode="auto">
          <a:xfrm>
            <a:off x="5357648" y="5313303"/>
            <a:ext cx="609600" cy="609600"/>
          </a:xfrm>
          <a:custGeom>
            <a:avLst/>
            <a:gdLst>
              <a:gd name="T0" fmla="*/ 0 w 960"/>
              <a:gd name="T1" fmla="*/ 1 h 961"/>
              <a:gd name="T2" fmla="*/ 0 w 960"/>
              <a:gd name="T3" fmla="*/ 961 h 961"/>
              <a:gd name="T4" fmla="*/ 960 w 960"/>
              <a:gd name="T5" fmla="*/ 961 h 961"/>
              <a:gd name="T6" fmla="*/ 960 w 960"/>
              <a:gd name="T7" fmla="*/ 0 h 961"/>
              <a:gd name="T8" fmla="*/ 0 w 960"/>
              <a:gd name="T9" fmla="*/ 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1"/>
                </a:moveTo>
                <a:lnTo>
                  <a:pt x="0" y="961"/>
                </a:lnTo>
                <a:lnTo>
                  <a:pt x="960" y="961"/>
                </a:lnTo>
                <a:lnTo>
                  <a:pt x="960" y="0"/>
                </a:lnTo>
                <a:lnTo>
                  <a:pt x="0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14" name="Rectangle 186"/>
          <p:cNvSpPr>
            <a:spLocks/>
          </p:cNvSpPr>
          <p:nvPr/>
        </p:nvSpPr>
        <p:spPr bwMode="auto">
          <a:xfrm>
            <a:off x="5967248" y="5313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15" name="Rectangle 187"/>
          <p:cNvSpPr>
            <a:spLocks/>
          </p:cNvSpPr>
          <p:nvPr/>
        </p:nvSpPr>
        <p:spPr bwMode="auto">
          <a:xfrm>
            <a:off x="7186448" y="5313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16" name="Rectangle 188"/>
          <p:cNvSpPr>
            <a:spLocks/>
          </p:cNvSpPr>
          <p:nvPr/>
        </p:nvSpPr>
        <p:spPr bwMode="auto">
          <a:xfrm>
            <a:off x="7796048" y="5313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19" name="Rectangle 191"/>
          <p:cNvSpPr>
            <a:spLocks/>
          </p:cNvSpPr>
          <p:nvPr/>
        </p:nvSpPr>
        <p:spPr bwMode="auto">
          <a:xfrm>
            <a:off x="4140360" y="288125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0" name="Rectangle 192"/>
          <p:cNvSpPr>
            <a:spLocks/>
          </p:cNvSpPr>
          <p:nvPr/>
        </p:nvSpPr>
        <p:spPr bwMode="auto">
          <a:xfrm>
            <a:off x="4751592" y="227165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1" name="Freeform 193"/>
          <p:cNvSpPr>
            <a:spLocks/>
          </p:cNvSpPr>
          <p:nvPr/>
        </p:nvSpPr>
        <p:spPr bwMode="auto">
          <a:xfrm>
            <a:off x="5357088" y="2271653"/>
            <a:ext cx="616509" cy="609600"/>
          </a:xfrm>
          <a:custGeom>
            <a:avLst/>
            <a:gdLst>
              <a:gd name="T0" fmla="*/ 0 w 960"/>
              <a:gd name="T1" fmla="*/ 0 h 961"/>
              <a:gd name="T2" fmla="*/ 0 w 960"/>
              <a:gd name="T3" fmla="*/ 961 h 961"/>
              <a:gd name="T4" fmla="*/ 960 w 960"/>
              <a:gd name="T5" fmla="*/ 960 h 961"/>
              <a:gd name="T6" fmla="*/ 960 w 960"/>
              <a:gd name="T7" fmla="*/ 0 h 961"/>
              <a:gd name="T8" fmla="*/ 0 w 960"/>
              <a:gd name="T9" fmla="*/ 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0"/>
                </a:moveTo>
                <a:lnTo>
                  <a:pt x="0" y="961"/>
                </a:lnTo>
                <a:lnTo>
                  <a:pt x="960" y="960"/>
                </a:lnTo>
                <a:lnTo>
                  <a:pt x="96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2" name="Freeform 194"/>
          <p:cNvSpPr>
            <a:spLocks/>
          </p:cNvSpPr>
          <p:nvPr/>
        </p:nvSpPr>
        <p:spPr bwMode="auto">
          <a:xfrm>
            <a:off x="5348123" y="4096423"/>
            <a:ext cx="609600" cy="609600"/>
          </a:xfrm>
          <a:custGeom>
            <a:avLst/>
            <a:gdLst>
              <a:gd name="T0" fmla="*/ 0 w 960"/>
              <a:gd name="T1" fmla="*/ 1 h 961"/>
              <a:gd name="T2" fmla="*/ 0 w 960"/>
              <a:gd name="T3" fmla="*/ 961 h 961"/>
              <a:gd name="T4" fmla="*/ 960 w 960"/>
              <a:gd name="T5" fmla="*/ 960 h 961"/>
              <a:gd name="T6" fmla="*/ 960 w 960"/>
              <a:gd name="T7" fmla="*/ 0 h 961"/>
              <a:gd name="T8" fmla="*/ 0 w 960"/>
              <a:gd name="T9" fmla="*/ 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1"/>
                </a:moveTo>
                <a:lnTo>
                  <a:pt x="0" y="961"/>
                </a:lnTo>
                <a:lnTo>
                  <a:pt x="960" y="960"/>
                </a:lnTo>
                <a:lnTo>
                  <a:pt x="960" y="0"/>
                </a:lnTo>
                <a:lnTo>
                  <a:pt x="0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5" name="Freeform 197"/>
          <p:cNvSpPr>
            <a:spLocks/>
          </p:cNvSpPr>
          <p:nvPr/>
        </p:nvSpPr>
        <p:spPr bwMode="auto">
          <a:xfrm>
            <a:off x="5348123" y="4714815"/>
            <a:ext cx="609600" cy="609600"/>
          </a:xfrm>
          <a:custGeom>
            <a:avLst/>
            <a:gdLst>
              <a:gd name="T0" fmla="*/ 0 w 960"/>
              <a:gd name="T1" fmla="*/ 1 h 961"/>
              <a:gd name="T2" fmla="*/ 0 w 960"/>
              <a:gd name="T3" fmla="*/ 961 h 961"/>
              <a:gd name="T4" fmla="*/ 960 w 960"/>
              <a:gd name="T5" fmla="*/ 960 h 961"/>
              <a:gd name="T6" fmla="*/ 960 w 960"/>
              <a:gd name="T7" fmla="*/ 0 h 961"/>
              <a:gd name="T8" fmla="*/ 0 w 960"/>
              <a:gd name="T9" fmla="*/ 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1"/>
                </a:moveTo>
                <a:lnTo>
                  <a:pt x="0" y="961"/>
                </a:lnTo>
                <a:lnTo>
                  <a:pt x="960" y="960"/>
                </a:lnTo>
                <a:lnTo>
                  <a:pt x="960" y="0"/>
                </a:lnTo>
                <a:lnTo>
                  <a:pt x="0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6" name="Freeform 198"/>
          <p:cNvSpPr>
            <a:spLocks/>
          </p:cNvSpPr>
          <p:nvPr/>
        </p:nvSpPr>
        <p:spPr bwMode="auto">
          <a:xfrm>
            <a:off x="5957723" y="4714815"/>
            <a:ext cx="609600" cy="609600"/>
          </a:xfrm>
          <a:custGeom>
            <a:avLst/>
            <a:gdLst>
              <a:gd name="T0" fmla="*/ 0 w 960"/>
              <a:gd name="T1" fmla="*/ 0 h 960"/>
              <a:gd name="T2" fmla="*/ 0 w 960"/>
              <a:gd name="T3" fmla="*/ 960 h 960"/>
              <a:gd name="T4" fmla="*/ 960 w 960"/>
              <a:gd name="T5" fmla="*/ 960 h 960"/>
              <a:gd name="T6" fmla="*/ 960 w 960"/>
              <a:gd name="T7" fmla="*/ 0 h 960"/>
              <a:gd name="T8" fmla="*/ 0 w 960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0">
                <a:moveTo>
                  <a:pt x="0" y="0"/>
                </a:moveTo>
                <a:lnTo>
                  <a:pt x="0" y="960"/>
                </a:lnTo>
                <a:lnTo>
                  <a:pt x="960" y="960"/>
                </a:lnTo>
                <a:lnTo>
                  <a:pt x="96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7" name="Freeform 199"/>
          <p:cNvSpPr>
            <a:spLocks/>
          </p:cNvSpPr>
          <p:nvPr/>
        </p:nvSpPr>
        <p:spPr bwMode="auto">
          <a:xfrm>
            <a:off x="4140360" y="4701994"/>
            <a:ext cx="609600" cy="609600"/>
          </a:xfrm>
          <a:custGeom>
            <a:avLst/>
            <a:gdLst>
              <a:gd name="T0" fmla="*/ 0 w 960"/>
              <a:gd name="T1" fmla="*/ 0 h 960"/>
              <a:gd name="T2" fmla="*/ 0 w 960"/>
              <a:gd name="T3" fmla="*/ 960 h 960"/>
              <a:gd name="T4" fmla="*/ 960 w 960"/>
              <a:gd name="T5" fmla="*/ 960 h 960"/>
              <a:gd name="T6" fmla="*/ 960 w 960"/>
              <a:gd name="T7" fmla="*/ 0 h 960"/>
              <a:gd name="T8" fmla="*/ 0 w 960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0">
                <a:moveTo>
                  <a:pt x="0" y="0"/>
                </a:moveTo>
                <a:lnTo>
                  <a:pt x="0" y="960"/>
                </a:lnTo>
                <a:lnTo>
                  <a:pt x="960" y="960"/>
                </a:lnTo>
                <a:lnTo>
                  <a:pt x="96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8" name="Freeform 200"/>
          <p:cNvSpPr>
            <a:spLocks/>
          </p:cNvSpPr>
          <p:nvPr/>
        </p:nvSpPr>
        <p:spPr bwMode="auto">
          <a:xfrm>
            <a:off x="4746582" y="4710786"/>
            <a:ext cx="609600" cy="609600"/>
          </a:xfrm>
          <a:custGeom>
            <a:avLst/>
            <a:gdLst>
              <a:gd name="T0" fmla="*/ 0 w 960"/>
              <a:gd name="T1" fmla="*/ 0 h 960"/>
              <a:gd name="T2" fmla="*/ 0 w 960"/>
              <a:gd name="T3" fmla="*/ 960 h 960"/>
              <a:gd name="T4" fmla="*/ 960 w 960"/>
              <a:gd name="T5" fmla="*/ 960 h 960"/>
              <a:gd name="T6" fmla="*/ 960 w 960"/>
              <a:gd name="T7" fmla="*/ 0 h 960"/>
              <a:gd name="T8" fmla="*/ 0 w 960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0">
                <a:moveTo>
                  <a:pt x="0" y="0"/>
                </a:moveTo>
                <a:lnTo>
                  <a:pt x="0" y="960"/>
                </a:lnTo>
                <a:lnTo>
                  <a:pt x="960" y="960"/>
                </a:lnTo>
                <a:lnTo>
                  <a:pt x="96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9" name="Rectangle 201"/>
          <p:cNvSpPr>
            <a:spLocks/>
          </p:cNvSpPr>
          <p:nvPr/>
        </p:nvSpPr>
        <p:spPr bwMode="auto">
          <a:xfrm>
            <a:off x="6567323" y="5320386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30" name="Rectangle 202"/>
          <p:cNvSpPr>
            <a:spLocks/>
          </p:cNvSpPr>
          <p:nvPr/>
        </p:nvSpPr>
        <p:spPr bwMode="auto">
          <a:xfrm>
            <a:off x="7190477" y="4710786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31" name="Rectangle 203"/>
          <p:cNvSpPr>
            <a:spLocks/>
          </p:cNvSpPr>
          <p:nvPr/>
        </p:nvSpPr>
        <p:spPr bwMode="auto">
          <a:xfrm>
            <a:off x="7791285" y="4710786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33" name="Rectangle 205"/>
          <p:cNvSpPr>
            <a:spLocks/>
          </p:cNvSpPr>
          <p:nvPr/>
        </p:nvSpPr>
        <p:spPr bwMode="auto">
          <a:xfrm>
            <a:off x="5966515" y="2872461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34" name="Text Box 206"/>
          <p:cNvSpPr txBox="1">
            <a:spLocks noChangeArrowheads="1"/>
          </p:cNvSpPr>
          <p:nvPr/>
        </p:nvSpPr>
        <p:spPr bwMode="auto">
          <a:xfrm>
            <a:off x="4361308" y="1692920"/>
            <a:ext cx="46751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0	    0	0    0</a:t>
            </a:r>
            <a:endParaRPr lang="en-US" altLang="zh-TW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		</a:t>
            </a:r>
            <a:endParaRPr lang="en-US" altLang="zh-TW" dirty="0"/>
          </a:p>
        </p:txBody>
      </p:sp>
      <p:sp>
        <p:nvSpPr>
          <p:cNvPr id="73935" name="Text Box 207"/>
          <p:cNvSpPr txBox="1">
            <a:spLocks noChangeArrowheads="1"/>
          </p:cNvSpPr>
          <p:nvPr/>
        </p:nvSpPr>
        <p:spPr bwMode="auto">
          <a:xfrm>
            <a:off x="7359242" y="1692920"/>
            <a:ext cx="16271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0    0	</a:t>
            </a:r>
            <a:endParaRPr lang="en-US" altLang="zh-TW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7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3936" name="Text Box 208"/>
          <p:cNvSpPr txBox="1">
            <a:spLocks noChangeArrowheads="1"/>
          </p:cNvSpPr>
          <p:nvPr/>
        </p:nvSpPr>
        <p:spPr bwMode="auto">
          <a:xfrm>
            <a:off x="4359275" y="3027536"/>
            <a:ext cx="43878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</a:t>
            </a: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</a:t>
            </a:r>
            <a:endParaRPr lang="en-US" altLang="zh-TW" sz="6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4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</a:t>
            </a:r>
            <a:endParaRPr lang="en-US" altLang="zh-TW" dirty="0"/>
          </a:p>
        </p:txBody>
      </p:sp>
      <p:sp>
        <p:nvSpPr>
          <p:cNvPr id="73938" name="Text Box 210"/>
          <p:cNvSpPr txBox="1">
            <a:spLocks noChangeArrowheads="1"/>
          </p:cNvSpPr>
          <p:nvPr/>
        </p:nvSpPr>
        <p:spPr bwMode="auto">
          <a:xfrm>
            <a:off x="4340060" y="4797152"/>
            <a:ext cx="4675188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</a:t>
            </a:r>
            <a:endParaRPr lang="en-US" altLang="zh-TW" dirty="0"/>
          </a:p>
        </p:txBody>
      </p:sp>
      <p:sp>
        <p:nvSpPr>
          <p:cNvPr id="73939" name="Text Box 211"/>
          <p:cNvSpPr txBox="1">
            <a:spLocks noChangeArrowheads="1"/>
          </p:cNvSpPr>
          <p:nvPr/>
        </p:nvSpPr>
        <p:spPr bwMode="auto">
          <a:xfrm>
            <a:off x="4340060" y="5422840"/>
            <a:ext cx="3251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</a:t>
            </a:r>
            <a:endParaRPr lang="en-US" altLang="zh-TW" dirty="0"/>
          </a:p>
        </p:txBody>
      </p:sp>
      <p:sp>
        <p:nvSpPr>
          <p:cNvPr id="73940" name="Text Box 212"/>
          <p:cNvSpPr txBox="1">
            <a:spLocks noChangeArrowheads="1"/>
          </p:cNvSpPr>
          <p:nvPr/>
        </p:nvSpPr>
        <p:spPr bwMode="auto">
          <a:xfrm>
            <a:off x="7658100" y="5254278"/>
            <a:ext cx="11620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zh-TW" dirty="0"/>
          </a:p>
        </p:txBody>
      </p:sp>
      <p:sp>
        <p:nvSpPr>
          <p:cNvPr id="73954" name="Rectangle 226"/>
          <p:cNvSpPr>
            <a:spLocks noChangeArrowheads="1"/>
          </p:cNvSpPr>
          <p:nvPr/>
        </p:nvSpPr>
        <p:spPr bwMode="auto">
          <a:xfrm>
            <a:off x="4283968" y="1052736"/>
            <a:ext cx="4357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sz="3200" i="1" dirty="0" err="1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TW" sz="3200" i="1" baseline="-25000" dirty="0" err="1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3200" baseline="-25000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B    D   C    A    B   A</a:t>
            </a:r>
            <a:endParaRPr lang="en-US" altLang="zh-TW" sz="3200" dirty="0"/>
          </a:p>
        </p:txBody>
      </p:sp>
      <p:sp>
        <p:nvSpPr>
          <p:cNvPr id="73955" name="Text Box 227"/>
          <p:cNvSpPr txBox="1">
            <a:spLocks noChangeArrowheads="1"/>
          </p:cNvSpPr>
          <p:nvPr/>
        </p:nvSpPr>
        <p:spPr bwMode="auto">
          <a:xfrm>
            <a:off x="3827415" y="2378015"/>
            <a:ext cx="27146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A</a:t>
            </a:r>
            <a:endParaRPr lang="en-US" altLang="zh-TW" dirty="0"/>
          </a:p>
        </p:txBody>
      </p:sp>
      <p:sp>
        <p:nvSpPr>
          <p:cNvPr id="73956" name="Text Box 228"/>
          <p:cNvSpPr txBox="1">
            <a:spLocks noChangeArrowheads="1"/>
          </p:cNvSpPr>
          <p:nvPr/>
        </p:nvSpPr>
        <p:spPr bwMode="auto">
          <a:xfrm>
            <a:off x="3827415" y="2987615"/>
            <a:ext cx="293688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B</a:t>
            </a:r>
            <a:endParaRPr lang="en-US" altLang="zh-TW" sz="3200" dirty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C</a:t>
            </a:r>
            <a:endParaRPr lang="en-US" altLang="zh-TW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45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B</a:t>
            </a:r>
            <a:endParaRPr lang="en-US" altLang="zh-TW" dirty="0"/>
          </a:p>
        </p:txBody>
      </p:sp>
      <p:sp>
        <p:nvSpPr>
          <p:cNvPr id="73957" name="Text Box 229"/>
          <p:cNvSpPr txBox="1">
            <a:spLocks noChangeArrowheads="1"/>
          </p:cNvSpPr>
          <p:nvPr/>
        </p:nvSpPr>
        <p:spPr bwMode="auto">
          <a:xfrm>
            <a:off x="3827415" y="4816415"/>
            <a:ext cx="27146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D</a:t>
            </a:r>
            <a:endParaRPr lang="en-US" altLang="zh-TW" dirty="0"/>
          </a:p>
        </p:txBody>
      </p:sp>
      <p:sp>
        <p:nvSpPr>
          <p:cNvPr id="73958" name="Text Box 230"/>
          <p:cNvSpPr txBox="1">
            <a:spLocks noChangeArrowheads="1"/>
          </p:cNvSpPr>
          <p:nvPr/>
        </p:nvSpPr>
        <p:spPr bwMode="auto">
          <a:xfrm>
            <a:off x="3827415" y="5426015"/>
            <a:ext cx="2936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>
                <a:solidFill>
                  <a:srgbClr val="008A86"/>
                </a:solidFill>
                <a:latin typeface="Times New Roman" pitchFamily="18" charset="0"/>
              </a:rPr>
              <a:t>A</a:t>
            </a:r>
            <a:endParaRPr lang="en-US" altLang="zh-TW"/>
          </a:p>
        </p:txBody>
      </p:sp>
      <p:sp>
        <p:nvSpPr>
          <p:cNvPr id="140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>
            <a:normAutofit/>
          </a:bodyPr>
          <a:lstStyle/>
          <a:p>
            <a:r>
              <a:rPr lang="en-US" altLang="zh-CN" dirty="0"/>
              <a:t>LCS</a:t>
            </a:r>
            <a:r>
              <a:rPr lang="zh-CN" altLang="en-US" dirty="0"/>
              <a:t>的动态规划算法</a:t>
            </a:r>
            <a:r>
              <a:rPr lang="en-US" altLang="zh-CN" dirty="0"/>
              <a:t>-</a:t>
            </a:r>
            <a:r>
              <a:rPr lang="zh-CN" altLang="en-US" dirty="0"/>
              <a:t>自底向上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2CF9266-6447-434D-9054-AC75CB22B40F}" type="datetime1">
              <a:rPr lang="en-US" altLang="zh-CN" smtClean="0"/>
              <a:t>12/7/2020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  <p:sp>
        <p:nvSpPr>
          <p:cNvPr id="131" name="Rectangle 139"/>
          <p:cNvSpPr>
            <a:spLocks/>
          </p:cNvSpPr>
          <p:nvPr/>
        </p:nvSpPr>
        <p:spPr bwMode="auto">
          <a:xfrm>
            <a:off x="4137182" y="590939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" name="Rectangle 140"/>
          <p:cNvSpPr>
            <a:spLocks/>
          </p:cNvSpPr>
          <p:nvPr/>
        </p:nvSpPr>
        <p:spPr bwMode="auto">
          <a:xfrm>
            <a:off x="4746782" y="590939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" name="Freeform 141"/>
          <p:cNvSpPr>
            <a:spLocks/>
          </p:cNvSpPr>
          <p:nvPr/>
        </p:nvSpPr>
        <p:spPr bwMode="auto">
          <a:xfrm>
            <a:off x="5356382" y="5909394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1 h 961"/>
              <a:gd name="T4" fmla="*/ 960 w 960"/>
              <a:gd name="T5" fmla="*/ 0 h 961"/>
              <a:gd name="T6" fmla="*/ 960 w 960"/>
              <a:gd name="T7" fmla="*/ 961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1"/>
                </a:lnTo>
                <a:lnTo>
                  <a:pt x="960" y="0"/>
                </a:lnTo>
                <a:lnTo>
                  <a:pt x="960" y="961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" name="Rectangle 142"/>
          <p:cNvSpPr>
            <a:spLocks/>
          </p:cNvSpPr>
          <p:nvPr/>
        </p:nvSpPr>
        <p:spPr bwMode="auto">
          <a:xfrm>
            <a:off x="5965982" y="590939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" name="Rectangle 143"/>
          <p:cNvSpPr>
            <a:spLocks/>
          </p:cNvSpPr>
          <p:nvPr/>
        </p:nvSpPr>
        <p:spPr bwMode="auto">
          <a:xfrm>
            <a:off x="6575582" y="591574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" name="Rectangle 144"/>
          <p:cNvSpPr>
            <a:spLocks/>
          </p:cNvSpPr>
          <p:nvPr/>
        </p:nvSpPr>
        <p:spPr bwMode="auto">
          <a:xfrm>
            <a:off x="7185182" y="590939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" name="Rectangle 145"/>
          <p:cNvSpPr>
            <a:spLocks/>
          </p:cNvSpPr>
          <p:nvPr/>
        </p:nvSpPr>
        <p:spPr bwMode="auto">
          <a:xfrm>
            <a:off x="7794782" y="590939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" name="Rectangle 183"/>
          <p:cNvSpPr>
            <a:spLocks/>
          </p:cNvSpPr>
          <p:nvPr/>
        </p:nvSpPr>
        <p:spPr bwMode="auto">
          <a:xfrm>
            <a:off x="4138770" y="591562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" name="Rectangle 184"/>
          <p:cNvSpPr>
            <a:spLocks/>
          </p:cNvSpPr>
          <p:nvPr/>
        </p:nvSpPr>
        <p:spPr bwMode="auto">
          <a:xfrm>
            <a:off x="4748370" y="591562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" name="Freeform 185"/>
          <p:cNvSpPr>
            <a:spLocks/>
          </p:cNvSpPr>
          <p:nvPr/>
        </p:nvSpPr>
        <p:spPr bwMode="auto">
          <a:xfrm>
            <a:off x="5357970" y="5915623"/>
            <a:ext cx="609600" cy="609600"/>
          </a:xfrm>
          <a:custGeom>
            <a:avLst/>
            <a:gdLst>
              <a:gd name="T0" fmla="*/ 0 w 960"/>
              <a:gd name="T1" fmla="*/ 1 h 961"/>
              <a:gd name="T2" fmla="*/ 0 w 960"/>
              <a:gd name="T3" fmla="*/ 961 h 961"/>
              <a:gd name="T4" fmla="*/ 960 w 960"/>
              <a:gd name="T5" fmla="*/ 961 h 961"/>
              <a:gd name="T6" fmla="*/ 960 w 960"/>
              <a:gd name="T7" fmla="*/ 0 h 961"/>
              <a:gd name="T8" fmla="*/ 0 w 960"/>
              <a:gd name="T9" fmla="*/ 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1"/>
                </a:moveTo>
                <a:lnTo>
                  <a:pt x="0" y="961"/>
                </a:lnTo>
                <a:lnTo>
                  <a:pt x="960" y="961"/>
                </a:lnTo>
                <a:lnTo>
                  <a:pt x="960" y="0"/>
                </a:lnTo>
                <a:lnTo>
                  <a:pt x="0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" name="Rectangle 186"/>
          <p:cNvSpPr>
            <a:spLocks/>
          </p:cNvSpPr>
          <p:nvPr/>
        </p:nvSpPr>
        <p:spPr bwMode="auto">
          <a:xfrm>
            <a:off x="5967570" y="591562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" name="Rectangle 187"/>
          <p:cNvSpPr>
            <a:spLocks/>
          </p:cNvSpPr>
          <p:nvPr/>
        </p:nvSpPr>
        <p:spPr bwMode="auto">
          <a:xfrm>
            <a:off x="7186770" y="591562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" name="Rectangle 188"/>
          <p:cNvSpPr>
            <a:spLocks/>
          </p:cNvSpPr>
          <p:nvPr/>
        </p:nvSpPr>
        <p:spPr bwMode="auto">
          <a:xfrm>
            <a:off x="7796370" y="591562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" name="Rectangle 201"/>
          <p:cNvSpPr>
            <a:spLocks/>
          </p:cNvSpPr>
          <p:nvPr/>
        </p:nvSpPr>
        <p:spPr bwMode="auto">
          <a:xfrm>
            <a:off x="6567645" y="5913914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" name="Text Box 211"/>
          <p:cNvSpPr txBox="1">
            <a:spLocks noChangeArrowheads="1"/>
          </p:cNvSpPr>
          <p:nvPr/>
        </p:nvSpPr>
        <p:spPr bwMode="auto">
          <a:xfrm>
            <a:off x="4340060" y="5980521"/>
            <a:ext cx="3251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</a:t>
            </a:r>
            <a:endParaRPr lang="en-US" altLang="zh-TW" dirty="0"/>
          </a:p>
        </p:txBody>
      </p:sp>
      <p:sp>
        <p:nvSpPr>
          <p:cNvPr id="149" name="Text Box 212"/>
          <p:cNvSpPr txBox="1">
            <a:spLocks noChangeArrowheads="1"/>
          </p:cNvSpPr>
          <p:nvPr/>
        </p:nvSpPr>
        <p:spPr bwMode="auto">
          <a:xfrm>
            <a:off x="7658422" y="5856598"/>
            <a:ext cx="11620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zh-TW" dirty="0"/>
          </a:p>
        </p:txBody>
      </p:sp>
      <p:sp>
        <p:nvSpPr>
          <p:cNvPr id="150" name="Text Box 230"/>
          <p:cNvSpPr txBox="1">
            <a:spLocks noChangeArrowheads="1"/>
          </p:cNvSpPr>
          <p:nvPr/>
        </p:nvSpPr>
        <p:spPr bwMode="auto">
          <a:xfrm>
            <a:off x="3827737" y="6045919"/>
            <a:ext cx="2936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B</a:t>
            </a:r>
            <a:endParaRPr lang="en-US" altLang="zh-TW" dirty="0"/>
          </a:p>
        </p:txBody>
      </p:sp>
      <p:sp>
        <p:nvSpPr>
          <p:cNvPr id="151" name="Rectangle 165"/>
          <p:cNvSpPr>
            <a:spLocks/>
          </p:cNvSpPr>
          <p:nvPr/>
        </p:nvSpPr>
        <p:spPr bwMode="auto">
          <a:xfrm>
            <a:off x="7795184" y="2877482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" name="Text Box 227"/>
          <p:cNvSpPr txBox="1">
            <a:spLocks noChangeArrowheads="1"/>
          </p:cNvSpPr>
          <p:nvPr/>
        </p:nvSpPr>
        <p:spPr bwMode="auto">
          <a:xfrm>
            <a:off x="3808553" y="1730036"/>
            <a:ext cx="379961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x</a:t>
            </a:r>
            <a:r>
              <a:rPr lang="en-US" altLang="zh-TW" sz="3200" i="1" baseline="-25000" dirty="0">
                <a:solidFill>
                  <a:srgbClr val="008A86"/>
                </a:solidFill>
                <a:latin typeface="Times New Roman" pitchFamily="18" charset="0"/>
              </a:rPr>
              <a:t>i</a:t>
            </a:r>
            <a:endParaRPr lang="en-US" altLang="zh-TW" i="1" baseline="-25000" dirty="0"/>
          </a:p>
        </p:txBody>
      </p:sp>
      <p:sp>
        <p:nvSpPr>
          <p:cNvPr id="153" name="Rectangle 226"/>
          <p:cNvSpPr>
            <a:spLocks noChangeArrowheads="1"/>
          </p:cNvSpPr>
          <p:nvPr/>
        </p:nvSpPr>
        <p:spPr bwMode="auto">
          <a:xfrm>
            <a:off x="3995936" y="792813"/>
            <a:ext cx="43576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sz="2800" i="1" dirty="0">
                <a:latin typeface="Times New Roman" pitchFamily="18" charset="0"/>
                <a:cs typeface="Times New Roman" pitchFamily="18" charset="0"/>
              </a:rPr>
              <a:t>j  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TW" sz="2800" baseline="-250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1      2     3     4     5     6</a:t>
            </a:r>
            <a:endParaRPr lang="en-US" altLang="zh-TW" sz="2800" dirty="0"/>
          </a:p>
        </p:txBody>
      </p:sp>
      <p:sp>
        <p:nvSpPr>
          <p:cNvPr id="154" name="Text Box 227"/>
          <p:cNvSpPr txBox="1">
            <a:spLocks noChangeArrowheads="1"/>
          </p:cNvSpPr>
          <p:nvPr/>
        </p:nvSpPr>
        <p:spPr bwMode="auto">
          <a:xfrm>
            <a:off x="3490821" y="2424579"/>
            <a:ext cx="27146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5" name="Text Box 228"/>
          <p:cNvSpPr txBox="1">
            <a:spLocks noChangeArrowheads="1"/>
          </p:cNvSpPr>
          <p:nvPr/>
        </p:nvSpPr>
        <p:spPr bwMode="auto">
          <a:xfrm>
            <a:off x="3490821" y="3095723"/>
            <a:ext cx="293688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dirty="0">
                <a:latin typeface="Times New Roman" pitchFamily="18" charset="0"/>
              </a:rPr>
              <a:t>2</a:t>
            </a:r>
          </a:p>
          <a:p>
            <a:endParaRPr lang="en-US" altLang="zh-TW" sz="900" dirty="0">
              <a:latin typeface="Times New Roman" pitchFamily="18" charset="0"/>
            </a:endParaRPr>
          </a:p>
          <a:p>
            <a:r>
              <a:rPr lang="en-US" altLang="zh-TW" sz="2800" dirty="0">
                <a:latin typeface="Times New Roman" pitchFamily="18" charset="0"/>
              </a:rPr>
              <a:t>3</a:t>
            </a:r>
          </a:p>
          <a:p>
            <a:pPr>
              <a:lnSpc>
                <a:spcPct val="45000"/>
              </a:lnSpc>
            </a:pPr>
            <a:endParaRPr lang="en-US" altLang="zh-TW" sz="900" dirty="0">
              <a:latin typeface="Times New Roman" pitchFamily="18" charset="0"/>
            </a:endParaRPr>
          </a:p>
          <a:p>
            <a:r>
              <a:rPr lang="en-US" altLang="zh-TW" sz="2800" dirty="0">
                <a:latin typeface="Times New Roman" pitchFamily="18" charset="0"/>
              </a:rPr>
              <a:t>4</a:t>
            </a:r>
            <a:endParaRPr lang="en-US" altLang="zh-TW" sz="1600" dirty="0"/>
          </a:p>
        </p:txBody>
      </p:sp>
      <p:sp>
        <p:nvSpPr>
          <p:cNvPr id="156" name="Text Box 229"/>
          <p:cNvSpPr txBox="1">
            <a:spLocks noChangeArrowheads="1"/>
          </p:cNvSpPr>
          <p:nvPr/>
        </p:nvSpPr>
        <p:spPr bwMode="auto">
          <a:xfrm>
            <a:off x="3490821" y="4854187"/>
            <a:ext cx="27146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dirty="0">
                <a:latin typeface="Times New Roman" pitchFamily="18" charset="0"/>
              </a:rPr>
              <a:t>5</a:t>
            </a:r>
            <a:endParaRPr lang="en-US" altLang="zh-TW" sz="1600" dirty="0"/>
          </a:p>
        </p:txBody>
      </p:sp>
      <p:sp>
        <p:nvSpPr>
          <p:cNvPr id="157" name="Text Box 230"/>
          <p:cNvSpPr txBox="1">
            <a:spLocks noChangeArrowheads="1"/>
          </p:cNvSpPr>
          <p:nvPr/>
        </p:nvSpPr>
        <p:spPr bwMode="auto">
          <a:xfrm>
            <a:off x="3490821" y="5464480"/>
            <a:ext cx="2936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dirty="0">
                <a:latin typeface="Times New Roman" pitchFamily="18" charset="0"/>
              </a:rPr>
              <a:t>6</a:t>
            </a:r>
            <a:endParaRPr lang="en-US" altLang="zh-TW" sz="1600" dirty="0"/>
          </a:p>
        </p:txBody>
      </p:sp>
      <p:sp>
        <p:nvSpPr>
          <p:cNvPr id="158" name="Text Box 230"/>
          <p:cNvSpPr txBox="1">
            <a:spLocks noChangeArrowheads="1"/>
          </p:cNvSpPr>
          <p:nvPr/>
        </p:nvSpPr>
        <p:spPr bwMode="auto">
          <a:xfrm>
            <a:off x="3491143" y="6093296"/>
            <a:ext cx="2936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dirty="0">
                <a:latin typeface="Times New Roman" pitchFamily="18" charset="0"/>
              </a:rPr>
              <a:t>7</a:t>
            </a:r>
            <a:endParaRPr lang="en-US" altLang="zh-TW" sz="1600" dirty="0"/>
          </a:p>
        </p:txBody>
      </p:sp>
      <p:sp>
        <p:nvSpPr>
          <p:cNvPr id="159" name="Text Box 227"/>
          <p:cNvSpPr txBox="1">
            <a:spLocks noChangeArrowheads="1"/>
          </p:cNvSpPr>
          <p:nvPr/>
        </p:nvSpPr>
        <p:spPr bwMode="auto">
          <a:xfrm>
            <a:off x="3471959" y="1773675"/>
            <a:ext cx="379961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dirty="0">
                <a:latin typeface="Times New Roman" pitchFamily="18" charset="0"/>
              </a:rPr>
              <a:t>0</a:t>
            </a:r>
            <a:endParaRPr lang="en-US" altLang="zh-TW" sz="1600" baseline="-25000" dirty="0"/>
          </a:p>
        </p:txBody>
      </p:sp>
      <p:sp>
        <p:nvSpPr>
          <p:cNvPr id="160" name="Text Box 227"/>
          <p:cNvSpPr txBox="1">
            <a:spLocks noChangeArrowheads="1"/>
          </p:cNvSpPr>
          <p:nvPr/>
        </p:nvSpPr>
        <p:spPr bwMode="auto">
          <a:xfrm>
            <a:off x="3508799" y="1241161"/>
            <a:ext cx="379961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i="1" dirty="0" err="1">
                <a:latin typeface="Times New Roman" pitchFamily="18" charset="0"/>
              </a:rPr>
              <a:t>i</a:t>
            </a:r>
            <a:endParaRPr lang="en-US" altLang="zh-TW" sz="1600" i="1" baseline="-25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307975" y="1506538"/>
            <a:ext cx="938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zh-CN" altLang="en-US" sz="3200" b="1">
                <a:solidFill>
                  <a:srgbClr val="CC0000"/>
                </a:solidFill>
                <a:latin typeface="Times New Roman" pitchFamily="18" charset="0"/>
              </a:rPr>
              <a:t>思路</a:t>
            </a:r>
            <a:r>
              <a:rPr lang="en-US" altLang="zh-TW" sz="3200" b="1">
                <a:solidFill>
                  <a:srgbClr val="CC0000"/>
                </a:solidFill>
                <a:latin typeface="Times New Roman" pitchFamily="18" charset="0"/>
              </a:rPr>
              <a:t>:</a:t>
            </a:r>
            <a:endParaRPr lang="en-US" altLang="zh-TW"/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307975" y="1993900"/>
            <a:ext cx="293865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zh-CN" altLang="en-US" sz="3200" dirty="0">
                <a:latin typeface="Times New Roman" pitchFamily="18" charset="0"/>
              </a:rPr>
              <a:t>由底向上计算表</a:t>
            </a:r>
            <a:r>
              <a:rPr lang="en-US" altLang="zh-TW" sz="3200" dirty="0">
                <a:latin typeface="Times New Roman" pitchFamily="18" charset="0"/>
              </a:rPr>
              <a:t>.</a:t>
            </a:r>
            <a:endParaRPr lang="en-US" altLang="zh-TW" dirty="0"/>
          </a:p>
        </p:txBody>
      </p:sp>
      <p:sp>
        <p:nvSpPr>
          <p:cNvPr id="73819" name="Rectangle 91"/>
          <p:cNvSpPr>
            <a:spLocks/>
          </p:cNvSpPr>
          <p:nvPr/>
        </p:nvSpPr>
        <p:spPr bwMode="auto">
          <a:xfrm>
            <a:off x="4136860" y="16582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0" name="Rectangle 92"/>
          <p:cNvSpPr>
            <a:spLocks/>
          </p:cNvSpPr>
          <p:nvPr/>
        </p:nvSpPr>
        <p:spPr bwMode="auto">
          <a:xfrm>
            <a:off x="4746460" y="1675850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1" name="Rectangle 93"/>
          <p:cNvSpPr>
            <a:spLocks/>
          </p:cNvSpPr>
          <p:nvPr/>
        </p:nvSpPr>
        <p:spPr bwMode="auto">
          <a:xfrm>
            <a:off x="5356060" y="166705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2" name="Rectangle 94"/>
          <p:cNvSpPr>
            <a:spLocks/>
          </p:cNvSpPr>
          <p:nvPr/>
        </p:nvSpPr>
        <p:spPr bwMode="auto">
          <a:xfrm>
            <a:off x="5965660" y="166705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3" name="Rectangle 95"/>
          <p:cNvSpPr>
            <a:spLocks/>
          </p:cNvSpPr>
          <p:nvPr/>
        </p:nvSpPr>
        <p:spPr bwMode="auto">
          <a:xfrm>
            <a:off x="6575260" y="166705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4" name="Rectangle 96"/>
          <p:cNvSpPr>
            <a:spLocks/>
          </p:cNvSpPr>
          <p:nvPr/>
        </p:nvSpPr>
        <p:spPr bwMode="auto">
          <a:xfrm>
            <a:off x="4136860" y="22678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5" name="Rectangle 97"/>
          <p:cNvSpPr>
            <a:spLocks/>
          </p:cNvSpPr>
          <p:nvPr/>
        </p:nvSpPr>
        <p:spPr bwMode="auto">
          <a:xfrm>
            <a:off x="4758306" y="2273910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6" name="Freeform 98"/>
          <p:cNvSpPr>
            <a:spLocks/>
          </p:cNvSpPr>
          <p:nvPr/>
        </p:nvSpPr>
        <p:spPr bwMode="auto">
          <a:xfrm>
            <a:off x="5368517" y="2277882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0 h 961"/>
              <a:gd name="T4" fmla="*/ 960 w 960"/>
              <a:gd name="T5" fmla="*/ 0 h 961"/>
              <a:gd name="T6" fmla="*/ 960 w 960"/>
              <a:gd name="T7" fmla="*/ 960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0"/>
                </a:lnTo>
                <a:lnTo>
                  <a:pt x="960" y="0"/>
                </a:lnTo>
                <a:lnTo>
                  <a:pt x="960" y="960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7" name="Rectangle 99"/>
          <p:cNvSpPr>
            <a:spLocks/>
          </p:cNvSpPr>
          <p:nvPr/>
        </p:nvSpPr>
        <p:spPr bwMode="auto">
          <a:xfrm>
            <a:off x="5971339" y="226060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8" name="Rectangle 100"/>
          <p:cNvSpPr>
            <a:spLocks/>
          </p:cNvSpPr>
          <p:nvPr/>
        </p:nvSpPr>
        <p:spPr bwMode="auto">
          <a:xfrm>
            <a:off x="6580024" y="226750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9" name="Rectangle 101"/>
          <p:cNvSpPr>
            <a:spLocks/>
          </p:cNvSpPr>
          <p:nvPr/>
        </p:nvSpPr>
        <p:spPr bwMode="auto">
          <a:xfrm>
            <a:off x="7184860" y="166705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0" name="Rectangle 102"/>
          <p:cNvSpPr>
            <a:spLocks/>
          </p:cNvSpPr>
          <p:nvPr/>
        </p:nvSpPr>
        <p:spPr bwMode="auto">
          <a:xfrm>
            <a:off x="7794460" y="166705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2" name="Rectangle 104"/>
          <p:cNvSpPr>
            <a:spLocks/>
          </p:cNvSpPr>
          <p:nvPr/>
        </p:nvSpPr>
        <p:spPr bwMode="auto">
          <a:xfrm>
            <a:off x="7184860" y="22678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3" name="Rectangle 105"/>
          <p:cNvSpPr>
            <a:spLocks/>
          </p:cNvSpPr>
          <p:nvPr/>
        </p:nvSpPr>
        <p:spPr bwMode="auto">
          <a:xfrm>
            <a:off x="7794460" y="22678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5" name="Rectangle 107"/>
          <p:cNvSpPr>
            <a:spLocks/>
          </p:cNvSpPr>
          <p:nvPr/>
        </p:nvSpPr>
        <p:spPr bwMode="auto">
          <a:xfrm>
            <a:off x="4148706" y="288625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6" name="Rectangle 108"/>
          <p:cNvSpPr>
            <a:spLocks/>
          </p:cNvSpPr>
          <p:nvPr/>
        </p:nvSpPr>
        <p:spPr bwMode="auto">
          <a:xfrm>
            <a:off x="4746460" y="28686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7" name="Freeform 109"/>
          <p:cNvSpPr>
            <a:spLocks/>
          </p:cNvSpPr>
          <p:nvPr/>
        </p:nvSpPr>
        <p:spPr bwMode="auto">
          <a:xfrm>
            <a:off x="5356060" y="2868674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1 h 961"/>
              <a:gd name="T4" fmla="*/ 960 w 960"/>
              <a:gd name="T5" fmla="*/ 0 h 961"/>
              <a:gd name="T6" fmla="*/ 960 w 960"/>
              <a:gd name="T7" fmla="*/ 960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1"/>
                </a:lnTo>
                <a:lnTo>
                  <a:pt x="960" y="0"/>
                </a:lnTo>
                <a:lnTo>
                  <a:pt x="960" y="960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8" name="Rectangle 110"/>
          <p:cNvSpPr>
            <a:spLocks/>
          </p:cNvSpPr>
          <p:nvPr/>
        </p:nvSpPr>
        <p:spPr bwMode="auto">
          <a:xfrm>
            <a:off x="5965660" y="28686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9" name="Rectangle 111"/>
          <p:cNvSpPr>
            <a:spLocks/>
          </p:cNvSpPr>
          <p:nvPr/>
        </p:nvSpPr>
        <p:spPr bwMode="auto">
          <a:xfrm>
            <a:off x="6575260" y="2889578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0" name="Rectangle 112"/>
          <p:cNvSpPr>
            <a:spLocks/>
          </p:cNvSpPr>
          <p:nvPr/>
        </p:nvSpPr>
        <p:spPr bwMode="auto">
          <a:xfrm>
            <a:off x="7797636" y="288589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1" name="Rectangle 113"/>
          <p:cNvSpPr>
            <a:spLocks/>
          </p:cNvSpPr>
          <p:nvPr/>
        </p:nvSpPr>
        <p:spPr bwMode="auto">
          <a:xfrm>
            <a:off x="7188036" y="2868553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3" name="Rectangle 115"/>
          <p:cNvSpPr>
            <a:spLocks/>
          </p:cNvSpPr>
          <p:nvPr/>
        </p:nvSpPr>
        <p:spPr bwMode="auto">
          <a:xfrm>
            <a:off x="4136860" y="34870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4" name="Rectangle 116"/>
          <p:cNvSpPr>
            <a:spLocks/>
          </p:cNvSpPr>
          <p:nvPr/>
        </p:nvSpPr>
        <p:spPr bwMode="auto">
          <a:xfrm>
            <a:off x="4746460" y="34782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5" name="Freeform 117"/>
          <p:cNvSpPr>
            <a:spLocks/>
          </p:cNvSpPr>
          <p:nvPr/>
        </p:nvSpPr>
        <p:spPr bwMode="auto">
          <a:xfrm>
            <a:off x="5356060" y="3478274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1 h 961"/>
              <a:gd name="T4" fmla="*/ 960 w 960"/>
              <a:gd name="T5" fmla="*/ 0 h 961"/>
              <a:gd name="T6" fmla="*/ 960 w 960"/>
              <a:gd name="T7" fmla="*/ 960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1"/>
                </a:lnTo>
                <a:lnTo>
                  <a:pt x="960" y="0"/>
                </a:lnTo>
                <a:lnTo>
                  <a:pt x="960" y="960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6" name="Rectangle 118"/>
          <p:cNvSpPr>
            <a:spLocks/>
          </p:cNvSpPr>
          <p:nvPr/>
        </p:nvSpPr>
        <p:spPr bwMode="auto">
          <a:xfrm>
            <a:off x="5965660" y="34782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7" name="Rectangle 119"/>
          <p:cNvSpPr>
            <a:spLocks/>
          </p:cNvSpPr>
          <p:nvPr/>
        </p:nvSpPr>
        <p:spPr bwMode="auto">
          <a:xfrm>
            <a:off x="6575260" y="34870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8" name="Rectangle 120"/>
          <p:cNvSpPr>
            <a:spLocks/>
          </p:cNvSpPr>
          <p:nvPr/>
        </p:nvSpPr>
        <p:spPr bwMode="auto">
          <a:xfrm>
            <a:off x="7184860" y="34782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9" name="Rectangle 121"/>
          <p:cNvSpPr>
            <a:spLocks/>
          </p:cNvSpPr>
          <p:nvPr/>
        </p:nvSpPr>
        <p:spPr bwMode="auto">
          <a:xfrm>
            <a:off x="7794460" y="34870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1" name="Rectangle 123"/>
          <p:cNvSpPr>
            <a:spLocks/>
          </p:cNvSpPr>
          <p:nvPr/>
        </p:nvSpPr>
        <p:spPr bwMode="auto">
          <a:xfrm>
            <a:off x="4136860" y="40966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2" name="Rectangle 124"/>
          <p:cNvSpPr>
            <a:spLocks/>
          </p:cNvSpPr>
          <p:nvPr/>
        </p:nvSpPr>
        <p:spPr bwMode="auto">
          <a:xfrm>
            <a:off x="4746460" y="40878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3" name="Freeform 125"/>
          <p:cNvSpPr>
            <a:spLocks/>
          </p:cNvSpPr>
          <p:nvPr/>
        </p:nvSpPr>
        <p:spPr bwMode="auto">
          <a:xfrm>
            <a:off x="5356060" y="4087874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1 h 961"/>
              <a:gd name="T4" fmla="*/ 960 w 960"/>
              <a:gd name="T5" fmla="*/ 0 h 961"/>
              <a:gd name="T6" fmla="*/ 960 w 960"/>
              <a:gd name="T7" fmla="*/ 960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1"/>
                </a:lnTo>
                <a:lnTo>
                  <a:pt x="960" y="0"/>
                </a:lnTo>
                <a:lnTo>
                  <a:pt x="960" y="960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4" name="Rectangle 126"/>
          <p:cNvSpPr>
            <a:spLocks/>
          </p:cNvSpPr>
          <p:nvPr/>
        </p:nvSpPr>
        <p:spPr bwMode="auto">
          <a:xfrm>
            <a:off x="5965660" y="40878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5" name="Rectangle 127"/>
          <p:cNvSpPr>
            <a:spLocks/>
          </p:cNvSpPr>
          <p:nvPr/>
        </p:nvSpPr>
        <p:spPr bwMode="auto">
          <a:xfrm>
            <a:off x="6575260" y="40966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6" name="Rectangle 128"/>
          <p:cNvSpPr>
            <a:spLocks/>
          </p:cNvSpPr>
          <p:nvPr/>
        </p:nvSpPr>
        <p:spPr bwMode="auto">
          <a:xfrm>
            <a:off x="7184860" y="40878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7" name="Rectangle 129"/>
          <p:cNvSpPr>
            <a:spLocks/>
          </p:cNvSpPr>
          <p:nvPr/>
        </p:nvSpPr>
        <p:spPr bwMode="auto">
          <a:xfrm>
            <a:off x="7794460" y="40966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9" name="Freeform 131"/>
          <p:cNvSpPr>
            <a:spLocks/>
          </p:cNvSpPr>
          <p:nvPr/>
        </p:nvSpPr>
        <p:spPr bwMode="auto">
          <a:xfrm>
            <a:off x="4136860" y="4704058"/>
            <a:ext cx="609600" cy="609600"/>
          </a:xfrm>
          <a:custGeom>
            <a:avLst/>
            <a:gdLst>
              <a:gd name="T0" fmla="*/ 0 w 960"/>
              <a:gd name="T1" fmla="*/ 960 h 960"/>
              <a:gd name="T2" fmla="*/ 0 w 960"/>
              <a:gd name="T3" fmla="*/ 0 h 960"/>
              <a:gd name="T4" fmla="*/ 960 w 960"/>
              <a:gd name="T5" fmla="*/ 0 h 960"/>
              <a:gd name="T6" fmla="*/ 960 w 960"/>
              <a:gd name="T7" fmla="*/ 960 h 960"/>
              <a:gd name="T8" fmla="*/ 0 w 960"/>
              <a:gd name="T9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0">
                <a:moveTo>
                  <a:pt x="0" y="960"/>
                </a:moveTo>
                <a:lnTo>
                  <a:pt x="0" y="0"/>
                </a:lnTo>
                <a:lnTo>
                  <a:pt x="960" y="0"/>
                </a:lnTo>
                <a:lnTo>
                  <a:pt x="960" y="960"/>
                </a:lnTo>
                <a:lnTo>
                  <a:pt x="0" y="960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0" name="Freeform 132"/>
          <p:cNvSpPr>
            <a:spLocks/>
          </p:cNvSpPr>
          <p:nvPr/>
        </p:nvSpPr>
        <p:spPr bwMode="auto">
          <a:xfrm>
            <a:off x="4746460" y="4697474"/>
            <a:ext cx="609600" cy="609600"/>
          </a:xfrm>
          <a:custGeom>
            <a:avLst/>
            <a:gdLst>
              <a:gd name="T0" fmla="*/ 0 w 960"/>
              <a:gd name="T1" fmla="*/ 960 h 960"/>
              <a:gd name="T2" fmla="*/ 0 w 960"/>
              <a:gd name="T3" fmla="*/ 0 h 960"/>
              <a:gd name="T4" fmla="*/ 960 w 960"/>
              <a:gd name="T5" fmla="*/ 0 h 960"/>
              <a:gd name="T6" fmla="*/ 960 w 960"/>
              <a:gd name="T7" fmla="*/ 960 h 960"/>
              <a:gd name="T8" fmla="*/ 0 w 960"/>
              <a:gd name="T9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0">
                <a:moveTo>
                  <a:pt x="0" y="960"/>
                </a:moveTo>
                <a:lnTo>
                  <a:pt x="0" y="0"/>
                </a:lnTo>
                <a:lnTo>
                  <a:pt x="960" y="0"/>
                </a:lnTo>
                <a:lnTo>
                  <a:pt x="960" y="960"/>
                </a:lnTo>
                <a:lnTo>
                  <a:pt x="0" y="960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1" name="Freeform 133"/>
          <p:cNvSpPr>
            <a:spLocks/>
          </p:cNvSpPr>
          <p:nvPr/>
        </p:nvSpPr>
        <p:spPr bwMode="auto">
          <a:xfrm>
            <a:off x="5356060" y="4697474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1 h 961"/>
              <a:gd name="T4" fmla="*/ 960 w 960"/>
              <a:gd name="T5" fmla="*/ 0 h 961"/>
              <a:gd name="T6" fmla="*/ 960 w 960"/>
              <a:gd name="T7" fmla="*/ 960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1"/>
                </a:lnTo>
                <a:lnTo>
                  <a:pt x="960" y="0"/>
                </a:lnTo>
                <a:lnTo>
                  <a:pt x="960" y="960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2" name="Freeform 134"/>
          <p:cNvSpPr>
            <a:spLocks/>
          </p:cNvSpPr>
          <p:nvPr/>
        </p:nvSpPr>
        <p:spPr bwMode="auto">
          <a:xfrm>
            <a:off x="5965660" y="4697474"/>
            <a:ext cx="609600" cy="609600"/>
          </a:xfrm>
          <a:custGeom>
            <a:avLst/>
            <a:gdLst>
              <a:gd name="T0" fmla="*/ 0 w 960"/>
              <a:gd name="T1" fmla="*/ 960 h 960"/>
              <a:gd name="T2" fmla="*/ 0 w 960"/>
              <a:gd name="T3" fmla="*/ 0 h 960"/>
              <a:gd name="T4" fmla="*/ 960 w 960"/>
              <a:gd name="T5" fmla="*/ 0 h 960"/>
              <a:gd name="T6" fmla="*/ 960 w 960"/>
              <a:gd name="T7" fmla="*/ 960 h 960"/>
              <a:gd name="T8" fmla="*/ 0 w 960"/>
              <a:gd name="T9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0">
                <a:moveTo>
                  <a:pt x="0" y="960"/>
                </a:moveTo>
                <a:lnTo>
                  <a:pt x="0" y="0"/>
                </a:lnTo>
                <a:lnTo>
                  <a:pt x="960" y="0"/>
                </a:lnTo>
                <a:lnTo>
                  <a:pt x="960" y="960"/>
                </a:lnTo>
                <a:lnTo>
                  <a:pt x="0" y="960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3" name="Rectangle 135"/>
          <p:cNvSpPr>
            <a:spLocks/>
          </p:cNvSpPr>
          <p:nvPr/>
        </p:nvSpPr>
        <p:spPr bwMode="auto">
          <a:xfrm>
            <a:off x="6575260" y="47062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4" name="Rectangle 136"/>
          <p:cNvSpPr>
            <a:spLocks/>
          </p:cNvSpPr>
          <p:nvPr/>
        </p:nvSpPr>
        <p:spPr bwMode="auto">
          <a:xfrm>
            <a:off x="7184860" y="46974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5" name="Rectangle 137"/>
          <p:cNvSpPr>
            <a:spLocks/>
          </p:cNvSpPr>
          <p:nvPr/>
        </p:nvSpPr>
        <p:spPr bwMode="auto">
          <a:xfrm>
            <a:off x="7794460" y="46974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7" name="Rectangle 139"/>
          <p:cNvSpPr>
            <a:spLocks/>
          </p:cNvSpPr>
          <p:nvPr/>
        </p:nvSpPr>
        <p:spPr bwMode="auto">
          <a:xfrm>
            <a:off x="4136860" y="529828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8" name="Rectangle 140"/>
          <p:cNvSpPr>
            <a:spLocks/>
          </p:cNvSpPr>
          <p:nvPr/>
        </p:nvSpPr>
        <p:spPr bwMode="auto">
          <a:xfrm>
            <a:off x="4746460" y="529828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9" name="Freeform 141"/>
          <p:cNvSpPr>
            <a:spLocks/>
          </p:cNvSpPr>
          <p:nvPr/>
        </p:nvSpPr>
        <p:spPr bwMode="auto">
          <a:xfrm>
            <a:off x="5356060" y="5298282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1 h 961"/>
              <a:gd name="T4" fmla="*/ 960 w 960"/>
              <a:gd name="T5" fmla="*/ 0 h 961"/>
              <a:gd name="T6" fmla="*/ 960 w 960"/>
              <a:gd name="T7" fmla="*/ 961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1"/>
                </a:lnTo>
                <a:lnTo>
                  <a:pt x="960" y="0"/>
                </a:lnTo>
                <a:lnTo>
                  <a:pt x="960" y="961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0" name="Rectangle 142"/>
          <p:cNvSpPr>
            <a:spLocks/>
          </p:cNvSpPr>
          <p:nvPr/>
        </p:nvSpPr>
        <p:spPr bwMode="auto">
          <a:xfrm>
            <a:off x="5965660" y="529828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1" name="Rectangle 143"/>
          <p:cNvSpPr>
            <a:spLocks/>
          </p:cNvSpPr>
          <p:nvPr/>
        </p:nvSpPr>
        <p:spPr bwMode="auto">
          <a:xfrm>
            <a:off x="6575260" y="530463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2" name="Rectangle 144"/>
          <p:cNvSpPr>
            <a:spLocks/>
          </p:cNvSpPr>
          <p:nvPr/>
        </p:nvSpPr>
        <p:spPr bwMode="auto">
          <a:xfrm>
            <a:off x="7184860" y="529828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3" name="Rectangle 145"/>
          <p:cNvSpPr>
            <a:spLocks/>
          </p:cNvSpPr>
          <p:nvPr/>
        </p:nvSpPr>
        <p:spPr bwMode="auto">
          <a:xfrm>
            <a:off x="7794460" y="529828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5" name="Rectangle 147"/>
          <p:cNvSpPr>
            <a:spLocks/>
          </p:cNvSpPr>
          <p:nvPr/>
        </p:nvSpPr>
        <p:spPr bwMode="auto">
          <a:xfrm>
            <a:off x="6576115" y="288149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6" name="Rectangle 148"/>
          <p:cNvSpPr>
            <a:spLocks/>
          </p:cNvSpPr>
          <p:nvPr/>
        </p:nvSpPr>
        <p:spPr bwMode="auto">
          <a:xfrm>
            <a:off x="4138448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7" name="Rectangle 149"/>
          <p:cNvSpPr>
            <a:spLocks/>
          </p:cNvSpPr>
          <p:nvPr/>
        </p:nvSpPr>
        <p:spPr bwMode="auto">
          <a:xfrm>
            <a:off x="4748048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8" name="Rectangle 150"/>
          <p:cNvSpPr>
            <a:spLocks/>
          </p:cNvSpPr>
          <p:nvPr/>
        </p:nvSpPr>
        <p:spPr bwMode="auto">
          <a:xfrm>
            <a:off x="5357648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9" name="Rectangle 151"/>
          <p:cNvSpPr>
            <a:spLocks/>
          </p:cNvSpPr>
          <p:nvPr/>
        </p:nvSpPr>
        <p:spPr bwMode="auto">
          <a:xfrm>
            <a:off x="5967248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0" name="Rectangle 152"/>
          <p:cNvSpPr>
            <a:spLocks/>
          </p:cNvSpPr>
          <p:nvPr/>
        </p:nvSpPr>
        <p:spPr bwMode="auto">
          <a:xfrm>
            <a:off x="6576848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1" name="Rectangle 153"/>
          <p:cNvSpPr>
            <a:spLocks/>
          </p:cNvSpPr>
          <p:nvPr/>
        </p:nvSpPr>
        <p:spPr bwMode="auto">
          <a:xfrm>
            <a:off x="4138448" y="2265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2" name="Rectangle 154"/>
          <p:cNvSpPr>
            <a:spLocks/>
          </p:cNvSpPr>
          <p:nvPr/>
        </p:nvSpPr>
        <p:spPr bwMode="auto">
          <a:xfrm>
            <a:off x="5967248" y="2265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3" name="Rectangle 155"/>
          <p:cNvSpPr>
            <a:spLocks/>
          </p:cNvSpPr>
          <p:nvPr/>
        </p:nvSpPr>
        <p:spPr bwMode="auto">
          <a:xfrm>
            <a:off x="6576848" y="2265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4" name="Rectangle 156"/>
          <p:cNvSpPr>
            <a:spLocks/>
          </p:cNvSpPr>
          <p:nvPr/>
        </p:nvSpPr>
        <p:spPr bwMode="auto">
          <a:xfrm>
            <a:off x="7186448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5" name="Rectangle 157"/>
          <p:cNvSpPr>
            <a:spLocks/>
          </p:cNvSpPr>
          <p:nvPr/>
        </p:nvSpPr>
        <p:spPr bwMode="auto">
          <a:xfrm>
            <a:off x="7796048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7" name="Rectangle 159"/>
          <p:cNvSpPr>
            <a:spLocks/>
          </p:cNvSpPr>
          <p:nvPr/>
        </p:nvSpPr>
        <p:spPr bwMode="auto">
          <a:xfrm>
            <a:off x="7186448" y="2265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8" name="Rectangle 160"/>
          <p:cNvSpPr>
            <a:spLocks/>
          </p:cNvSpPr>
          <p:nvPr/>
        </p:nvSpPr>
        <p:spPr bwMode="auto">
          <a:xfrm>
            <a:off x="7796048" y="2265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0" name="Rectangle 162"/>
          <p:cNvSpPr>
            <a:spLocks/>
          </p:cNvSpPr>
          <p:nvPr/>
        </p:nvSpPr>
        <p:spPr bwMode="auto">
          <a:xfrm>
            <a:off x="4748048" y="28749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1" name="Freeform 163"/>
          <p:cNvSpPr>
            <a:spLocks/>
          </p:cNvSpPr>
          <p:nvPr/>
        </p:nvSpPr>
        <p:spPr bwMode="auto">
          <a:xfrm>
            <a:off x="5357648" y="2874903"/>
            <a:ext cx="609600" cy="609600"/>
          </a:xfrm>
          <a:custGeom>
            <a:avLst/>
            <a:gdLst>
              <a:gd name="T0" fmla="*/ 0 w 960"/>
              <a:gd name="T1" fmla="*/ 1 h 961"/>
              <a:gd name="T2" fmla="*/ 0 w 960"/>
              <a:gd name="T3" fmla="*/ 961 h 961"/>
              <a:gd name="T4" fmla="*/ 960 w 960"/>
              <a:gd name="T5" fmla="*/ 960 h 961"/>
              <a:gd name="T6" fmla="*/ 960 w 960"/>
              <a:gd name="T7" fmla="*/ 0 h 961"/>
              <a:gd name="T8" fmla="*/ 0 w 960"/>
              <a:gd name="T9" fmla="*/ 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1"/>
                </a:moveTo>
                <a:lnTo>
                  <a:pt x="0" y="961"/>
                </a:lnTo>
                <a:lnTo>
                  <a:pt x="960" y="960"/>
                </a:lnTo>
                <a:lnTo>
                  <a:pt x="960" y="0"/>
                </a:lnTo>
                <a:lnTo>
                  <a:pt x="0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3" name="Rectangle 165"/>
          <p:cNvSpPr>
            <a:spLocks/>
          </p:cNvSpPr>
          <p:nvPr/>
        </p:nvSpPr>
        <p:spPr bwMode="auto">
          <a:xfrm>
            <a:off x="7186448" y="28749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5" name="Rectangle 167"/>
          <p:cNvSpPr>
            <a:spLocks/>
          </p:cNvSpPr>
          <p:nvPr/>
        </p:nvSpPr>
        <p:spPr bwMode="auto">
          <a:xfrm>
            <a:off x="4138448" y="34845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6" name="Rectangle 168"/>
          <p:cNvSpPr>
            <a:spLocks/>
          </p:cNvSpPr>
          <p:nvPr/>
        </p:nvSpPr>
        <p:spPr bwMode="auto">
          <a:xfrm>
            <a:off x="4748048" y="34845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7" name="Freeform 169"/>
          <p:cNvSpPr>
            <a:spLocks/>
          </p:cNvSpPr>
          <p:nvPr/>
        </p:nvSpPr>
        <p:spPr bwMode="auto">
          <a:xfrm>
            <a:off x="5357648" y="3484503"/>
            <a:ext cx="609600" cy="609600"/>
          </a:xfrm>
          <a:custGeom>
            <a:avLst/>
            <a:gdLst>
              <a:gd name="T0" fmla="*/ 0 w 960"/>
              <a:gd name="T1" fmla="*/ 1 h 961"/>
              <a:gd name="T2" fmla="*/ 0 w 960"/>
              <a:gd name="T3" fmla="*/ 961 h 961"/>
              <a:gd name="T4" fmla="*/ 960 w 960"/>
              <a:gd name="T5" fmla="*/ 960 h 961"/>
              <a:gd name="T6" fmla="*/ 960 w 960"/>
              <a:gd name="T7" fmla="*/ 0 h 961"/>
              <a:gd name="T8" fmla="*/ 0 w 960"/>
              <a:gd name="T9" fmla="*/ 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1"/>
                </a:moveTo>
                <a:lnTo>
                  <a:pt x="0" y="961"/>
                </a:lnTo>
                <a:lnTo>
                  <a:pt x="960" y="960"/>
                </a:lnTo>
                <a:lnTo>
                  <a:pt x="960" y="0"/>
                </a:lnTo>
                <a:lnTo>
                  <a:pt x="0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8" name="Rectangle 170"/>
          <p:cNvSpPr>
            <a:spLocks/>
          </p:cNvSpPr>
          <p:nvPr/>
        </p:nvSpPr>
        <p:spPr bwMode="auto">
          <a:xfrm>
            <a:off x="5967248" y="34845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9" name="Rectangle 171"/>
          <p:cNvSpPr>
            <a:spLocks/>
          </p:cNvSpPr>
          <p:nvPr/>
        </p:nvSpPr>
        <p:spPr bwMode="auto">
          <a:xfrm>
            <a:off x="6576848" y="34845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0" name="Rectangle 172"/>
          <p:cNvSpPr>
            <a:spLocks/>
          </p:cNvSpPr>
          <p:nvPr/>
        </p:nvSpPr>
        <p:spPr bwMode="auto">
          <a:xfrm>
            <a:off x="7186448" y="34845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1" name="Rectangle 173"/>
          <p:cNvSpPr>
            <a:spLocks/>
          </p:cNvSpPr>
          <p:nvPr/>
        </p:nvSpPr>
        <p:spPr bwMode="auto">
          <a:xfrm>
            <a:off x="7796048" y="34845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3" name="Rectangle 175"/>
          <p:cNvSpPr>
            <a:spLocks/>
          </p:cNvSpPr>
          <p:nvPr/>
        </p:nvSpPr>
        <p:spPr bwMode="auto">
          <a:xfrm>
            <a:off x="4138448" y="40941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4" name="Rectangle 176"/>
          <p:cNvSpPr>
            <a:spLocks/>
          </p:cNvSpPr>
          <p:nvPr/>
        </p:nvSpPr>
        <p:spPr bwMode="auto">
          <a:xfrm>
            <a:off x="4748048" y="40941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5" name="Rectangle 177"/>
          <p:cNvSpPr>
            <a:spLocks/>
          </p:cNvSpPr>
          <p:nvPr/>
        </p:nvSpPr>
        <p:spPr bwMode="auto">
          <a:xfrm>
            <a:off x="5967248" y="40941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6" name="Rectangle 178"/>
          <p:cNvSpPr>
            <a:spLocks/>
          </p:cNvSpPr>
          <p:nvPr/>
        </p:nvSpPr>
        <p:spPr bwMode="auto">
          <a:xfrm>
            <a:off x="6576848" y="40941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7" name="Rectangle 179"/>
          <p:cNvSpPr>
            <a:spLocks/>
          </p:cNvSpPr>
          <p:nvPr/>
        </p:nvSpPr>
        <p:spPr bwMode="auto">
          <a:xfrm>
            <a:off x="7186448" y="40941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8" name="Rectangle 180"/>
          <p:cNvSpPr>
            <a:spLocks/>
          </p:cNvSpPr>
          <p:nvPr/>
        </p:nvSpPr>
        <p:spPr bwMode="auto">
          <a:xfrm>
            <a:off x="7796048" y="40941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9" name="Rectangle 181"/>
          <p:cNvSpPr>
            <a:spLocks/>
          </p:cNvSpPr>
          <p:nvPr/>
        </p:nvSpPr>
        <p:spPr bwMode="auto">
          <a:xfrm>
            <a:off x="6576848" y="4703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11" name="Rectangle 183"/>
          <p:cNvSpPr>
            <a:spLocks/>
          </p:cNvSpPr>
          <p:nvPr/>
        </p:nvSpPr>
        <p:spPr bwMode="auto">
          <a:xfrm>
            <a:off x="4138448" y="5313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12" name="Rectangle 184"/>
          <p:cNvSpPr>
            <a:spLocks/>
          </p:cNvSpPr>
          <p:nvPr/>
        </p:nvSpPr>
        <p:spPr bwMode="auto">
          <a:xfrm>
            <a:off x="4748048" y="5313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13" name="Freeform 185"/>
          <p:cNvSpPr>
            <a:spLocks/>
          </p:cNvSpPr>
          <p:nvPr/>
        </p:nvSpPr>
        <p:spPr bwMode="auto">
          <a:xfrm>
            <a:off x="5357648" y="5313303"/>
            <a:ext cx="609600" cy="609600"/>
          </a:xfrm>
          <a:custGeom>
            <a:avLst/>
            <a:gdLst>
              <a:gd name="T0" fmla="*/ 0 w 960"/>
              <a:gd name="T1" fmla="*/ 1 h 961"/>
              <a:gd name="T2" fmla="*/ 0 w 960"/>
              <a:gd name="T3" fmla="*/ 961 h 961"/>
              <a:gd name="T4" fmla="*/ 960 w 960"/>
              <a:gd name="T5" fmla="*/ 961 h 961"/>
              <a:gd name="T6" fmla="*/ 960 w 960"/>
              <a:gd name="T7" fmla="*/ 0 h 961"/>
              <a:gd name="T8" fmla="*/ 0 w 960"/>
              <a:gd name="T9" fmla="*/ 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1"/>
                </a:moveTo>
                <a:lnTo>
                  <a:pt x="0" y="961"/>
                </a:lnTo>
                <a:lnTo>
                  <a:pt x="960" y="961"/>
                </a:lnTo>
                <a:lnTo>
                  <a:pt x="960" y="0"/>
                </a:lnTo>
                <a:lnTo>
                  <a:pt x="0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14" name="Rectangle 186"/>
          <p:cNvSpPr>
            <a:spLocks/>
          </p:cNvSpPr>
          <p:nvPr/>
        </p:nvSpPr>
        <p:spPr bwMode="auto">
          <a:xfrm>
            <a:off x="5967248" y="5313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15" name="Rectangle 187"/>
          <p:cNvSpPr>
            <a:spLocks/>
          </p:cNvSpPr>
          <p:nvPr/>
        </p:nvSpPr>
        <p:spPr bwMode="auto">
          <a:xfrm>
            <a:off x="7186448" y="5313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16" name="Rectangle 188"/>
          <p:cNvSpPr>
            <a:spLocks/>
          </p:cNvSpPr>
          <p:nvPr/>
        </p:nvSpPr>
        <p:spPr bwMode="auto">
          <a:xfrm>
            <a:off x="7796048" y="5313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19" name="Rectangle 191"/>
          <p:cNvSpPr>
            <a:spLocks/>
          </p:cNvSpPr>
          <p:nvPr/>
        </p:nvSpPr>
        <p:spPr bwMode="auto">
          <a:xfrm>
            <a:off x="4140360" y="288125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0" name="Rectangle 192"/>
          <p:cNvSpPr>
            <a:spLocks/>
          </p:cNvSpPr>
          <p:nvPr/>
        </p:nvSpPr>
        <p:spPr bwMode="auto">
          <a:xfrm>
            <a:off x="4751592" y="227165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1" name="Freeform 193"/>
          <p:cNvSpPr>
            <a:spLocks/>
          </p:cNvSpPr>
          <p:nvPr/>
        </p:nvSpPr>
        <p:spPr bwMode="auto">
          <a:xfrm>
            <a:off x="5357088" y="2271653"/>
            <a:ext cx="616509" cy="609600"/>
          </a:xfrm>
          <a:custGeom>
            <a:avLst/>
            <a:gdLst>
              <a:gd name="T0" fmla="*/ 0 w 960"/>
              <a:gd name="T1" fmla="*/ 0 h 961"/>
              <a:gd name="T2" fmla="*/ 0 w 960"/>
              <a:gd name="T3" fmla="*/ 961 h 961"/>
              <a:gd name="T4" fmla="*/ 960 w 960"/>
              <a:gd name="T5" fmla="*/ 960 h 961"/>
              <a:gd name="T6" fmla="*/ 960 w 960"/>
              <a:gd name="T7" fmla="*/ 0 h 961"/>
              <a:gd name="T8" fmla="*/ 0 w 960"/>
              <a:gd name="T9" fmla="*/ 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0"/>
                </a:moveTo>
                <a:lnTo>
                  <a:pt x="0" y="961"/>
                </a:lnTo>
                <a:lnTo>
                  <a:pt x="960" y="960"/>
                </a:lnTo>
                <a:lnTo>
                  <a:pt x="96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2" name="Freeform 194"/>
          <p:cNvSpPr>
            <a:spLocks/>
          </p:cNvSpPr>
          <p:nvPr/>
        </p:nvSpPr>
        <p:spPr bwMode="auto">
          <a:xfrm>
            <a:off x="5348123" y="4096423"/>
            <a:ext cx="609600" cy="609600"/>
          </a:xfrm>
          <a:custGeom>
            <a:avLst/>
            <a:gdLst>
              <a:gd name="T0" fmla="*/ 0 w 960"/>
              <a:gd name="T1" fmla="*/ 1 h 961"/>
              <a:gd name="T2" fmla="*/ 0 w 960"/>
              <a:gd name="T3" fmla="*/ 961 h 961"/>
              <a:gd name="T4" fmla="*/ 960 w 960"/>
              <a:gd name="T5" fmla="*/ 960 h 961"/>
              <a:gd name="T6" fmla="*/ 960 w 960"/>
              <a:gd name="T7" fmla="*/ 0 h 961"/>
              <a:gd name="T8" fmla="*/ 0 w 960"/>
              <a:gd name="T9" fmla="*/ 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1"/>
                </a:moveTo>
                <a:lnTo>
                  <a:pt x="0" y="961"/>
                </a:lnTo>
                <a:lnTo>
                  <a:pt x="960" y="960"/>
                </a:lnTo>
                <a:lnTo>
                  <a:pt x="960" y="0"/>
                </a:lnTo>
                <a:lnTo>
                  <a:pt x="0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5" name="Freeform 197"/>
          <p:cNvSpPr>
            <a:spLocks/>
          </p:cNvSpPr>
          <p:nvPr/>
        </p:nvSpPr>
        <p:spPr bwMode="auto">
          <a:xfrm>
            <a:off x="5348123" y="4714815"/>
            <a:ext cx="609600" cy="609600"/>
          </a:xfrm>
          <a:custGeom>
            <a:avLst/>
            <a:gdLst>
              <a:gd name="T0" fmla="*/ 0 w 960"/>
              <a:gd name="T1" fmla="*/ 1 h 961"/>
              <a:gd name="T2" fmla="*/ 0 w 960"/>
              <a:gd name="T3" fmla="*/ 961 h 961"/>
              <a:gd name="T4" fmla="*/ 960 w 960"/>
              <a:gd name="T5" fmla="*/ 960 h 961"/>
              <a:gd name="T6" fmla="*/ 960 w 960"/>
              <a:gd name="T7" fmla="*/ 0 h 961"/>
              <a:gd name="T8" fmla="*/ 0 w 960"/>
              <a:gd name="T9" fmla="*/ 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1"/>
                </a:moveTo>
                <a:lnTo>
                  <a:pt x="0" y="961"/>
                </a:lnTo>
                <a:lnTo>
                  <a:pt x="960" y="960"/>
                </a:lnTo>
                <a:lnTo>
                  <a:pt x="960" y="0"/>
                </a:lnTo>
                <a:lnTo>
                  <a:pt x="0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6" name="Freeform 198"/>
          <p:cNvSpPr>
            <a:spLocks/>
          </p:cNvSpPr>
          <p:nvPr/>
        </p:nvSpPr>
        <p:spPr bwMode="auto">
          <a:xfrm>
            <a:off x="5957723" y="4714815"/>
            <a:ext cx="609600" cy="609600"/>
          </a:xfrm>
          <a:custGeom>
            <a:avLst/>
            <a:gdLst>
              <a:gd name="T0" fmla="*/ 0 w 960"/>
              <a:gd name="T1" fmla="*/ 0 h 960"/>
              <a:gd name="T2" fmla="*/ 0 w 960"/>
              <a:gd name="T3" fmla="*/ 960 h 960"/>
              <a:gd name="T4" fmla="*/ 960 w 960"/>
              <a:gd name="T5" fmla="*/ 960 h 960"/>
              <a:gd name="T6" fmla="*/ 960 w 960"/>
              <a:gd name="T7" fmla="*/ 0 h 960"/>
              <a:gd name="T8" fmla="*/ 0 w 960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0">
                <a:moveTo>
                  <a:pt x="0" y="0"/>
                </a:moveTo>
                <a:lnTo>
                  <a:pt x="0" y="960"/>
                </a:lnTo>
                <a:lnTo>
                  <a:pt x="960" y="960"/>
                </a:lnTo>
                <a:lnTo>
                  <a:pt x="96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7" name="Freeform 199"/>
          <p:cNvSpPr>
            <a:spLocks/>
          </p:cNvSpPr>
          <p:nvPr/>
        </p:nvSpPr>
        <p:spPr bwMode="auto">
          <a:xfrm>
            <a:off x="4140360" y="4701994"/>
            <a:ext cx="609600" cy="609600"/>
          </a:xfrm>
          <a:custGeom>
            <a:avLst/>
            <a:gdLst>
              <a:gd name="T0" fmla="*/ 0 w 960"/>
              <a:gd name="T1" fmla="*/ 0 h 960"/>
              <a:gd name="T2" fmla="*/ 0 w 960"/>
              <a:gd name="T3" fmla="*/ 960 h 960"/>
              <a:gd name="T4" fmla="*/ 960 w 960"/>
              <a:gd name="T5" fmla="*/ 960 h 960"/>
              <a:gd name="T6" fmla="*/ 960 w 960"/>
              <a:gd name="T7" fmla="*/ 0 h 960"/>
              <a:gd name="T8" fmla="*/ 0 w 960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0">
                <a:moveTo>
                  <a:pt x="0" y="0"/>
                </a:moveTo>
                <a:lnTo>
                  <a:pt x="0" y="960"/>
                </a:lnTo>
                <a:lnTo>
                  <a:pt x="960" y="960"/>
                </a:lnTo>
                <a:lnTo>
                  <a:pt x="96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8" name="Freeform 200"/>
          <p:cNvSpPr>
            <a:spLocks/>
          </p:cNvSpPr>
          <p:nvPr/>
        </p:nvSpPr>
        <p:spPr bwMode="auto">
          <a:xfrm>
            <a:off x="4746582" y="4710786"/>
            <a:ext cx="609600" cy="609600"/>
          </a:xfrm>
          <a:custGeom>
            <a:avLst/>
            <a:gdLst>
              <a:gd name="T0" fmla="*/ 0 w 960"/>
              <a:gd name="T1" fmla="*/ 0 h 960"/>
              <a:gd name="T2" fmla="*/ 0 w 960"/>
              <a:gd name="T3" fmla="*/ 960 h 960"/>
              <a:gd name="T4" fmla="*/ 960 w 960"/>
              <a:gd name="T5" fmla="*/ 960 h 960"/>
              <a:gd name="T6" fmla="*/ 960 w 960"/>
              <a:gd name="T7" fmla="*/ 0 h 960"/>
              <a:gd name="T8" fmla="*/ 0 w 960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0">
                <a:moveTo>
                  <a:pt x="0" y="0"/>
                </a:moveTo>
                <a:lnTo>
                  <a:pt x="0" y="960"/>
                </a:lnTo>
                <a:lnTo>
                  <a:pt x="960" y="960"/>
                </a:lnTo>
                <a:lnTo>
                  <a:pt x="96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9" name="Rectangle 201"/>
          <p:cNvSpPr>
            <a:spLocks/>
          </p:cNvSpPr>
          <p:nvPr/>
        </p:nvSpPr>
        <p:spPr bwMode="auto">
          <a:xfrm>
            <a:off x="6567323" y="5320386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30" name="Rectangle 202"/>
          <p:cNvSpPr>
            <a:spLocks/>
          </p:cNvSpPr>
          <p:nvPr/>
        </p:nvSpPr>
        <p:spPr bwMode="auto">
          <a:xfrm>
            <a:off x="7190477" y="4710786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31" name="Rectangle 203"/>
          <p:cNvSpPr>
            <a:spLocks/>
          </p:cNvSpPr>
          <p:nvPr/>
        </p:nvSpPr>
        <p:spPr bwMode="auto">
          <a:xfrm>
            <a:off x="7791285" y="4710786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33" name="Rectangle 205"/>
          <p:cNvSpPr>
            <a:spLocks/>
          </p:cNvSpPr>
          <p:nvPr/>
        </p:nvSpPr>
        <p:spPr bwMode="auto">
          <a:xfrm>
            <a:off x="5966515" y="2872461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34" name="Text Box 206"/>
          <p:cNvSpPr txBox="1">
            <a:spLocks noChangeArrowheads="1"/>
          </p:cNvSpPr>
          <p:nvPr/>
        </p:nvSpPr>
        <p:spPr bwMode="auto">
          <a:xfrm>
            <a:off x="4361308" y="1692920"/>
            <a:ext cx="46751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0	    0	0    0</a:t>
            </a:r>
            <a:endParaRPr lang="en-US" altLang="zh-TW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0    0     0   0    1    1    1		</a:t>
            </a:r>
            <a:endParaRPr lang="en-US" altLang="zh-TW" dirty="0"/>
          </a:p>
        </p:txBody>
      </p:sp>
      <p:sp>
        <p:nvSpPr>
          <p:cNvPr id="73935" name="Text Box 207"/>
          <p:cNvSpPr txBox="1">
            <a:spLocks noChangeArrowheads="1"/>
          </p:cNvSpPr>
          <p:nvPr/>
        </p:nvSpPr>
        <p:spPr bwMode="auto">
          <a:xfrm>
            <a:off x="7359242" y="1692920"/>
            <a:ext cx="16271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0    0	</a:t>
            </a:r>
            <a:endParaRPr lang="en-US" altLang="zh-TW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7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3936" name="Text Box 208"/>
          <p:cNvSpPr txBox="1">
            <a:spLocks noChangeArrowheads="1"/>
          </p:cNvSpPr>
          <p:nvPr/>
        </p:nvSpPr>
        <p:spPr bwMode="auto">
          <a:xfrm>
            <a:off x="4359275" y="3027536"/>
            <a:ext cx="43878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</a:t>
            </a: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</a:t>
            </a:r>
            <a:endParaRPr lang="en-US" altLang="zh-TW" sz="6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4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</a:t>
            </a:r>
            <a:endParaRPr lang="en-US" altLang="zh-TW" dirty="0"/>
          </a:p>
        </p:txBody>
      </p:sp>
      <p:sp>
        <p:nvSpPr>
          <p:cNvPr id="73938" name="Text Box 210"/>
          <p:cNvSpPr txBox="1">
            <a:spLocks noChangeArrowheads="1"/>
          </p:cNvSpPr>
          <p:nvPr/>
        </p:nvSpPr>
        <p:spPr bwMode="auto">
          <a:xfrm>
            <a:off x="4340060" y="4797152"/>
            <a:ext cx="4675188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</a:t>
            </a:r>
            <a:endParaRPr lang="en-US" altLang="zh-TW" dirty="0"/>
          </a:p>
        </p:txBody>
      </p:sp>
      <p:sp>
        <p:nvSpPr>
          <p:cNvPr id="73939" name="Text Box 211"/>
          <p:cNvSpPr txBox="1">
            <a:spLocks noChangeArrowheads="1"/>
          </p:cNvSpPr>
          <p:nvPr/>
        </p:nvSpPr>
        <p:spPr bwMode="auto">
          <a:xfrm>
            <a:off x="4340060" y="5422840"/>
            <a:ext cx="3251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</a:t>
            </a:r>
            <a:endParaRPr lang="en-US" altLang="zh-TW" dirty="0"/>
          </a:p>
        </p:txBody>
      </p:sp>
      <p:sp>
        <p:nvSpPr>
          <p:cNvPr id="73940" name="Text Box 212"/>
          <p:cNvSpPr txBox="1">
            <a:spLocks noChangeArrowheads="1"/>
          </p:cNvSpPr>
          <p:nvPr/>
        </p:nvSpPr>
        <p:spPr bwMode="auto">
          <a:xfrm>
            <a:off x="7658100" y="5254278"/>
            <a:ext cx="11620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zh-TW" dirty="0"/>
          </a:p>
        </p:txBody>
      </p:sp>
      <p:sp>
        <p:nvSpPr>
          <p:cNvPr id="73955" name="Text Box 227"/>
          <p:cNvSpPr txBox="1">
            <a:spLocks noChangeArrowheads="1"/>
          </p:cNvSpPr>
          <p:nvPr/>
        </p:nvSpPr>
        <p:spPr bwMode="auto">
          <a:xfrm>
            <a:off x="3827415" y="2378015"/>
            <a:ext cx="27146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A</a:t>
            </a:r>
            <a:endParaRPr lang="en-US" altLang="zh-TW" dirty="0"/>
          </a:p>
        </p:txBody>
      </p:sp>
      <p:sp>
        <p:nvSpPr>
          <p:cNvPr id="73956" name="Text Box 228"/>
          <p:cNvSpPr txBox="1">
            <a:spLocks noChangeArrowheads="1"/>
          </p:cNvSpPr>
          <p:nvPr/>
        </p:nvSpPr>
        <p:spPr bwMode="auto">
          <a:xfrm>
            <a:off x="3827415" y="2987615"/>
            <a:ext cx="293688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B</a:t>
            </a:r>
            <a:endParaRPr lang="en-US" altLang="zh-TW" sz="3200" dirty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C</a:t>
            </a:r>
            <a:endParaRPr lang="en-US" altLang="zh-TW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45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B</a:t>
            </a:r>
            <a:endParaRPr lang="en-US" altLang="zh-TW" dirty="0"/>
          </a:p>
        </p:txBody>
      </p:sp>
      <p:sp>
        <p:nvSpPr>
          <p:cNvPr id="73957" name="Text Box 229"/>
          <p:cNvSpPr txBox="1">
            <a:spLocks noChangeArrowheads="1"/>
          </p:cNvSpPr>
          <p:nvPr/>
        </p:nvSpPr>
        <p:spPr bwMode="auto">
          <a:xfrm>
            <a:off x="3827415" y="4816415"/>
            <a:ext cx="27146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D</a:t>
            </a:r>
            <a:endParaRPr lang="en-US" altLang="zh-TW" dirty="0"/>
          </a:p>
        </p:txBody>
      </p:sp>
      <p:sp>
        <p:nvSpPr>
          <p:cNvPr id="73958" name="Text Box 230"/>
          <p:cNvSpPr txBox="1">
            <a:spLocks noChangeArrowheads="1"/>
          </p:cNvSpPr>
          <p:nvPr/>
        </p:nvSpPr>
        <p:spPr bwMode="auto">
          <a:xfrm>
            <a:off x="3827415" y="5426015"/>
            <a:ext cx="2936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>
                <a:solidFill>
                  <a:srgbClr val="008A86"/>
                </a:solidFill>
                <a:latin typeface="Times New Roman" pitchFamily="18" charset="0"/>
              </a:rPr>
              <a:t>A</a:t>
            </a:r>
            <a:endParaRPr lang="en-US" altLang="zh-TW"/>
          </a:p>
        </p:txBody>
      </p:sp>
      <p:sp>
        <p:nvSpPr>
          <p:cNvPr id="140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>
            <a:normAutofit/>
          </a:bodyPr>
          <a:lstStyle/>
          <a:p>
            <a:r>
              <a:rPr lang="en-US" altLang="zh-CN" dirty="0"/>
              <a:t>LCS</a:t>
            </a:r>
            <a:r>
              <a:rPr lang="zh-CN" altLang="en-US" dirty="0"/>
              <a:t>的动态规划算法</a:t>
            </a:r>
            <a:r>
              <a:rPr lang="en-US" altLang="zh-CN" dirty="0"/>
              <a:t>-</a:t>
            </a:r>
            <a:r>
              <a:rPr lang="zh-CN" altLang="en-US" dirty="0"/>
              <a:t>自底向上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7165FCD-28C8-4F86-91DE-5E9E1DCF3F0B}" type="datetime1">
              <a:rPr lang="en-US" altLang="zh-CN" smtClean="0"/>
              <a:t>12/7/2020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  <p:sp>
        <p:nvSpPr>
          <p:cNvPr id="131" name="Rectangle 139"/>
          <p:cNvSpPr>
            <a:spLocks/>
          </p:cNvSpPr>
          <p:nvPr/>
        </p:nvSpPr>
        <p:spPr bwMode="auto">
          <a:xfrm>
            <a:off x="4137182" y="590939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" name="Rectangle 140"/>
          <p:cNvSpPr>
            <a:spLocks/>
          </p:cNvSpPr>
          <p:nvPr/>
        </p:nvSpPr>
        <p:spPr bwMode="auto">
          <a:xfrm>
            <a:off x="4746782" y="590939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" name="Freeform 141"/>
          <p:cNvSpPr>
            <a:spLocks/>
          </p:cNvSpPr>
          <p:nvPr/>
        </p:nvSpPr>
        <p:spPr bwMode="auto">
          <a:xfrm>
            <a:off x="5356382" y="5909394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1 h 961"/>
              <a:gd name="T4" fmla="*/ 960 w 960"/>
              <a:gd name="T5" fmla="*/ 0 h 961"/>
              <a:gd name="T6" fmla="*/ 960 w 960"/>
              <a:gd name="T7" fmla="*/ 961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1"/>
                </a:lnTo>
                <a:lnTo>
                  <a:pt x="960" y="0"/>
                </a:lnTo>
                <a:lnTo>
                  <a:pt x="960" y="961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" name="Rectangle 142"/>
          <p:cNvSpPr>
            <a:spLocks/>
          </p:cNvSpPr>
          <p:nvPr/>
        </p:nvSpPr>
        <p:spPr bwMode="auto">
          <a:xfrm>
            <a:off x="5965982" y="590939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" name="Rectangle 143"/>
          <p:cNvSpPr>
            <a:spLocks/>
          </p:cNvSpPr>
          <p:nvPr/>
        </p:nvSpPr>
        <p:spPr bwMode="auto">
          <a:xfrm>
            <a:off x="6575582" y="591574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" name="Rectangle 144"/>
          <p:cNvSpPr>
            <a:spLocks/>
          </p:cNvSpPr>
          <p:nvPr/>
        </p:nvSpPr>
        <p:spPr bwMode="auto">
          <a:xfrm>
            <a:off x="7185182" y="590939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" name="Rectangle 145"/>
          <p:cNvSpPr>
            <a:spLocks/>
          </p:cNvSpPr>
          <p:nvPr/>
        </p:nvSpPr>
        <p:spPr bwMode="auto">
          <a:xfrm>
            <a:off x="7794782" y="590939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" name="Rectangle 183"/>
          <p:cNvSpPr>
            <a:spLocks/>
          </p:cNvSpPr>
          <p:nvPr/>
        </p:nvSpPr>
        <p:spPr bwMode="auto">
          <a:xfrm>
            <a:off x="4138770" y="591562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" name="Rectangle 184"/>
          <p:cNvSpPr>
            <a:spLocks/>
          </p:cNvSpPr>
          <p:nvPr/>
        </p:nvSpPr>
        <p:spPr bwMode="auto">
          <a:xfrm>
            <a:off x="4748370" y="591562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" name="Freeform 185"/>
          <p:cNvSpPr>
            <a:spLocks/>
          </p:cNvSpPr>
          <p:nvPr/>
        </p:nvSpPr>
        <p:spPr bwMode="auto">
          <a:xfrm>
            <a:off x="5357970" y="5915623"/>
            <a:ext cx="609600" cy="609600"/>
          </a:xfrm>
          <a:custGeom>
            <a:avLst/>
            <a:gdLst>
              <a:gd name="T0" fmla="*/ 0 w 960"/>
              <a:gd name="T1" fmla="*/ 1 h 961"/>
              <a:gd name="T2" fmla="*/ 0 w 960"/>
              <a:gd name="T3" fmla="*/ 961 h 961"/>
              <a:gd name="T4" fmla="*/ 960 w 960"/>
              <a:gd name="T5" fmla="*/ 961 h 961"/>
              <a:gd name="T6" fmla="*/ 960 w 960"/>
              <a:gd name="T7" fmla="*/ 0 h 961"/>
              <a:gd name="T8" fmla="*/ 0 w 960"/>
              <a:gd name="T9" fmla="*/ 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1"/>
                </a:moveTo>
                <a:lnTo>
                  <a:pt x="0" y="961"/>
                </a:lnTo>
                <a:lnTo>
                  <a:pt x="960" y="961"/>
                </a:lnTo>
                <a:lnTo>
                  <a:pt x="960" y="0"/>
                </a:lnTo>
                <a:lnTo>
                  <a:pt x="0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" name="Rectangle 186"/>
          <p:cNvSpPr>
            <a:spLocks/>
          </p:cNvSpPr>
          <p:nvPr/>
        </p:nvSpPr>
        <p:spPr bwMode="auto">
          <a:xfrm>
            <a:off x="5967570" y="591562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" name="Rectangle 187"/>
          <p:cNvSpPr>
            <a:spLocks/>
          </p:cNvSpPr>
          <p:nvPr/>
        </p:nvSpPr>
        <p:spPr bwMode="auto">
          <a:xfrm>
            <a:off x="7186770" y="591562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" name="Rectangle 188"/>
          <p:cNvSpPr>
            <a:spLocks/>
          </p:cNvSpPr>
          <p:nvPr/>
        </p:nvSpPr>
        <p:spPr bwMode="auto">
          <a:xfrm>
            <a:off x="7796370" y="591562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" name="Rectangle 201"/>
          <p:cNvSpPr>
            <a:spLocks/>
          </p:cNvSpPr>
          <p:nvPr/>
        </p:nvSpPr>
        <p:spPr bwMode="auto">
          <a:xfrm>
            <a:off x="6567645" y="5913914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" name="Text Box 211"/>
          <p:cNvSpPr txBox="1">
            <a:spLocks noChangeArrowheads="1"/>
          </p:cNvSpPr>
          <p:nvPr/>
        </p:nvSpPr>
        <p:spPr bwMode="auto">
          <a:xfrm>
            <a:off x="4340060" y="5980521"/>
            <a:ext cx="3251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</a:t>
            </a:r>
            <a:endParaRPr lang="en-US" altLang="zh-TW" dirty="0"/>
          </a:p>
        </p:txBody>
      </p:sp>
      <p:sp>
        <p:nvSpPr>
          <p:cNvPr id="149" name="Text Box 212"/>
          <p:cNvSpPr txBox="1">
            <a:spLocks noChangeArrowheads="1"/>
          </p:cNvSpPr>
          <p:nvPr/>
        </p:nvSpPr>
        <p:spPr bwMode="auto">
          <a:xfrm>
            <a:off x="7658422" y="5856598"/>
            <a:ext cx="11620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zh-TW" dirty="0"/>
          </a:p>
        </p:txBody>
      </p:sp>
      <p:sp>
        <p:nvSpPr>
          <p:cNvPr id="150" name="Text Box 230"/>
          <p:cNvSpPr txBox="1">
            <a:spLocks noChangeArrowheads="1"/>
          </p:cNvSpPr>
          <p:nvPr/>
        </p:nvSpPr>
        <p:spPr bwMode="auto">
          <a:xfrm>
            <a:off x="3827737" y="6045919"/>
            <a:ext cx="2936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B</a:t>
            </a:r>
            <a:endParaRPr lang="en-US" altLang="zh-TW" dirty="0"/>
          </a:p>
        </p:txBody>
      </p:sp>
      <p:sp>
        <p:nvSpPr>
          <p:cNvPr id="151" name="Rectangle 165"/>
          <p:cNvSpPr>
            <a:spLocks/>
          </p:cNvSpPr>
          <p:nvPr/>
        </p:nvSpPr>
        <p:spPr bwMode="auto">
          <a:xfrm>
            <a:off x="7795184" y="2877482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" name="Text Box 227"/>
          <p:cNvSpPr txBox="1">
            <a:spLocks noChangeArrowheads="1"/>
          </p:cNvSpPr>
          <p:nvPr/>
        </p:nvSpPr>
        <p:spPr bwMode="auto">
          <a:xfrm>
            <a:off x="3808553" y="1730036"/>
            <a:ext cx="379961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x</a:t>
            </a:r>
            <a:r>
              <a:rPr lang="en-US" altLang="zh-TW" sz="3200" i="1" baseline="-25000" dirty="0">
                <a:solidFill>
                  <a:srgbClr val="008A86"/>
                </a:solidFill>
                <a:latin typeface="Times New Roman" pitchFamily="18" charset="0"/>
              </a:rPr>
              <a:t>i</a:t>
            </a:r>
            <a:endParaRPr lang="en-US" altLang="zh-TW" i="1" baseline="-25000" dirty="0"/>
          </a:p>
        </p:txBody>
      </p:sp>
      <p:sp>
        <p:nvSpPr>
          <p:cNvPr id="154" name="Text Box 227"/>
          <p:cNvSpPr txBox="1">
            <a:spLocks noChangeArrowheads="1"/>
          </p:cNvSpPr>
          <p:nvPr/>
        </p:nvSpPr>
        <p:spPr bwMode="auto">
          <a:xfrm>
            <a:off x="3490821" y="2424579"/>
            <a:ext cx="27146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5" name="Text Box 228"/>
          <p:cNvSpPr txBox="1">
            <a:spLocks noChangeArrowheads="1"/>
          </p:cNvSpPr>
          <p:nvPr/>
        </p:nvSpPr>
        <p:spPr bwMode="auto">
          <a:xfrm>
            <a:off x="3490821" y="3095723"/>
            <a:ext cx="293688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dirty="0">
                <a:latin typeface="Times New Roman" pitchFamily="18" charset="0"/>
              </a:rPr>
              <a:t>2</a:t>
            </a:r>
          </a:p>
          <a:p>
            <a:endParaRPr lang="en-US" altLang="zh-TW" sz="900" dirty="0">
              <a:latin typeface="Times New Roman" pitchFamily="18" charset="0"/>
            </a:endParaRPr>
          </a:p>
          <a:p>
            <a:r>
              <a:rPr lang="en-US" altLang="zh-TW" sz="2800" dirty="0">
                <a:latin typeface="Times New Roman" pitchFamily="18" charset="0"/>
              </a:rPr>
              <a:t>3</a:t>
            </a:r>
          </a:p>
          <a:p>
            <a:pPr>
              <a:lnSpc>
                <a:spcPct val="45000"/>
              </a:lnSpc>
            </a:pPr>
            <a:endParaRPr lang="en-US" altLang="zh-TW" sz="900" dirty="0">
              <a:latin typeface="Times New Roman" pitchFamily="18" charset="0"/>
            </a:endParaRPr>
          </a:p>
          <a:p>
            <a:r>
              <a:rPr lang="en-US" altLang="zh-TW" sz="2800" dirty="0">
                <a:latin typeface="Times New Roman" pitchFamily="18" charset="0"/>
              </a:rPr>
              <a:t>4</a:t>
            </a:r>
            <a:endParaRPr lang="en-US" altLang="zh-TW" sz="1600" dirty="0"/>
          </a:p>
        </p:txBody>
      </p:sp>
      <p:sp>
        <p:nvSpPr>
          <p:cNvPr id="156" name="Text Box 229"/>
          <p:cNvSpPr txBox="1">
            <a:spLocks noChangeArrowheads="1"/>
          </p:cNvSpPr>
          <p:nvPr/>
        </p:nvSpPr>
        <p:spPr bwMode="auto">
          <a:xfrm>
            <a:off x="3490821" y="4854187"/>
            <a:ext cx="27146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dirty="0">
                <a:latin typeface="Times New Roman" pitchFamily="18" charset="0"/>
              </a:rPr>
              <a:t>5</a:t>
            </a:r>
            <a:endParaRPr lang="en-US" altLang="zh-TW" sz="1600" dirty="0"/>
          </a:p>
        </p:txBody>
      </p:sp>
      <p:sp>
        <p:nvSpPr>
          <p:cNvPr id="157" name="Text Box 230"/>
          <p:cNvSpPr txBox="1">
            <a:spLocks noChangeArrowheads="1"/>
          </p:cNvSpPr>
          <p:nvPr/>
        </p:nvSpPr>
        <p:spPr bwMode="auto">
          <a:xfrm>
            <a:off x="3490821" y="5464480"/>
            <a:ext cx="2936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dirty="0">
                <a:latin typeface="Times New Roman" pitchFamily="18" charset="0"/>
              </a:rPr>
              <a:t>6</a:t>
            </a:r>
            <a:endParaRPr lang="en-US" altLang="zh-TW" sz="1600" dirty="0"/>
          </a:p>
        </p:txBody>
      </p:sp>
      <p:sp>
        <p:nvSpPr>
          <p:cNvPr id="158" name="Text Box 230"/>
          <p:cNvSpPr txBox="1">
            <a:spLocks noChangeArrowheads="1"/>
          </p:cNvSpPr>
          <p:nvPr/>
        </p:nvSpPr>
        <p:spPr bwMode="auto">
          <a:xfrm>
            <a:off x="3491143" y="6093296"/>
            <a:ext cx="2936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dirty="0">
                <a:latin typeface="Times New Roman" pitchFamily="18" charset="0"/>
              </a:rPr>
              <a:t>7</a:t>
            </a:r>
            <a:endParaRPr lang="en-US" altLang="zh-TW" sz="1600" dirty="0"/>
          </a:p>
        </p:txBody>
      </p:sp>
      <p:sp>
        <p:nvSpPr>
          <p:cNvPr id="159" name="Text Box 227"/>
          <p:cNvSpPr txBox="1">
            <a:spLocks noChangeArrowheads="1"/>
          </p:cNvSpPr>
          <p:nvPr/>
        </p:nvSpPr>
        <p:spPr bwMode="auto">
          <a:xfrm>
            <a:off x="3471959" y="1773675"/>
            <a:ext cx="379961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dirty="0">
                <a:latin typeface="Times New Roman" pitchFamily="18" charset="0"/>
              </a:rPr>
              <a:t>0</a:t>
            </a:r>
            <a:endParaRPr lang="en-US" altLang="zh-TW" sz="1600" baseline="-25000" dirty="0"/>
          </a:p>
        </p:txBody>
      </p:sp>
      <p:sp>
        <p:nvSpPr>
          <p:cNvPr id="160" name="Text Box 227"/>
          <p:cNvSpPr txBox="1">
            <a:spLocks noChangeArrowheads="1"/>
          </p:cNvSpPr>
          <p:nvPr/>
        </p:nvSpPr>
        <p:spPr bwMode="auto">
          <a:xfrm>
            <a:off x="3508799" y="1241161"/>
            <a:ext cx="379961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i="1" dirty="0" err="1">
                <a:latin typeface="Times New Roman" pitchFamily="18" charset="0"/>
              </a:rPr>
              <a:t>i</a:t>
            </a:r>
            <a:endParaRPr lang="en-US" altLang="zh-TW" sz="1600" i="1" baseline="-25000" dirty="0"/>
          </a:p>
        </p:txBody>
      </p:sp>
      <p:sp>
        <p:nvSpPr>
          <p:cNvPr id="146" name="Rectangle 226"/>
          <p:cNvSpPr>
            <a:spLocks noChangeArrowheads="1"/>
          </p:cNvSpPr>
          <p:nvPr/>
        </p:nvSpPr>
        <p:spPr bwMode="auto">
          <a:xfrm>
            <a:off x="4283968" y="1052736"/>
            <a:ext cx="4357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sz="3200" i="1" dirty="0" err="1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TW" sz="3200" i="1" baseline="-25000" dirty="0" err="1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3200" baseline="-25000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B    D   C    A    B   A</a:t>
            </a:r>
            <a:endParaRPr lang="en-US" altLang="zh-TW" sz="3200" dirty="0"/>
          </a:p>
        </p:txBody>
      </p:sp>
      <p:sp>
        <p:nvSpPr>
          <p:cNvPr id="161" name="Rectangle 226"/>
          <p:cNvSpPr>
            <a:spLocks noChangeArrowheads="1"/>
          </p:cNvSpPr>
          <p:nvPr/>
        </p:nvSpPr>
        <p:spPr bwMode="auto">
          <a:xfrm>
            <a:off x="3995936" y="792813"/>
            <a:ext cx="43576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sz="2800" i="1" dirty="0">
                <a:latin typeface="Times New Roman" pitchFamily="18" charset="0"/>
                <a:cs typeface="Times New Roman" pitchFamily="18" charset="0"/>
              </a:rPr>
              <a:t>j  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TW" sz="2800" baseline="-250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1      2     3     4     5     6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427337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最长公共子序列</a:t>
            </a:r>
            <a:r>
              <a:rPr lang="en-US" altLang="zh-CN" dirty="0"/>
              <a:t>-</a:t>
            </a:r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设计技术，像分而治之。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例子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最长公共子序列 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(LCS)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给定两个序列</a:t>
            </a:r>
            <a:r>
              <a:rPr lang="en-US" altLang="zh-CN" i="1" dirty="0">
                <a:solidFill>
                  <a:srgbClr val="008A86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rgbClr val="008A86"/>
                </a:solidFill>
                <a:latin typeface="Times New Roman" pitchFamily="18" charset="0"/>
              </a:rPr>
              <a:t>[1 . .</a:t>
            </a:r>
            <a:r>
              <a:rPr lang="en-US" altLang="zh-CN" i="1" dirty="0">
                <a:solidFill>
                  <a:srgbClr val="008A86"/>
                </a:solidFill>
                <a:latin typeface="Times New Roman" pitchFamily="18" charset="0"/>
              </a:rPr>
              <a:t> m</a:t>
            </a:r>
            <a:r>
              <a:rPr lang="en-US" altLang="zh-CN" dirty="0">
                <a:solidFill>
                  <a:srgbClr val="008A86"/>
                </a:solidFill>
                <a:latin typeface="Times New Roman" pitchFamily="18" charset="0"/>
              </a:rPr>
              <a:t>]</a:t>
            </a:r>
            <a:r>
              <a:rPr lang="en-US" altLang="zh-CN" i="1" dirty="0">
                <a:solidFill>
                  <a:srgbClr val="008A86"/>
                </a:solidFill>
                <a:latin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i="1" dirty="0">
                <a:solidFill>
                  <a:srgbClr val="008A86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rgbClr val="008A86"/>
                </a:solidFill>
                <a:latin typeface="Times New Roman" pitchFamily="18" charset="0"/>
              </a:rPr>
              <a:t>[1 . . </a:t>
            </a:r>
            <a:r>
              <a:rPr lang="en-US" altLang="zh-CN" i="1" dirty="0">
                <a:solidFill>
                  <a:srgbClr val="008A86"/>
                </a:solidFill>
                <a:latin typeface="Times New Roman" pitchFamily="18" charset="0"/>
              </a:rPr>
              <a:t>n</a:t>
            </a:r>
            <a:r>
              <a:rPr lang="en-US" altLang="zh-CN" dirty="0">
                <a:solidFill>
                  <a:srgbClr val="008A86"/>
                </a:solidFill>
                <a:latin typeface="Times New Roman" pitchFamily="18" charset="0"/>
              </a:rPr>
              <a:t>]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找出他们两者一个最长公共子序列。</a:t>
            </a:r>
          </a:p>
          <a:p>
            <a:pPr marL="0" indent="0">
              <a:buNone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C0B4419A-1E6C-4361-A8D6-784B58A0A3AC}" type="datetime1">
              <a:rPr lang="en-US" altLang="zh-CN" smtClean="0"/>
              <a:t>12/7/2020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111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307975" y="1506538"/>
            <a:ext cx="938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zh-CN" altLang="en-US" sz="3200" b="1">
                <a:solidFill>
                  <a:srgbClr val="CC0000"/>
                </a:solidFill>
                <a:latin typeface="Times New Roman" pitchFamily="18" charset="0"/>
              </a:rPr>
              <a:t>思路</a:t>
            </a:r>
            <a:r>
              <a:rPr lang="en-US" altLang="zh-TW" sz="3200" b="1">
                <a:solidFill>
                  <a:srgbClr val="CC0000"/>
                </a:solidFill>
                <a:latin typeface="Times New Roman" pitchFamily="18" charset="0"/>
              </a:rPr>
              <a:t>:</a:t>
            </a:r>
            <a:endParaRPr lang="en-US" altLang="zh-TW"/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307974" y="1993900"/>
            <a:ext cx="2917777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zh-CN" altLang="en-US" sz="3200" dirty="0">
                <a:latin typeface="Times New Roman" pitchFamily="18" charset="0"/>
              </a:rPr>
              <a:t>由底向上计算表</a:t>
            </a:r>
            <a:r>
              <a:rPr lang="en-US" altLang="zh-TW" sz="3200" dirty="0">
                <a:latin typeface="Times New Roman" pitchFamily="18" charset="0"/>
              </a:rPr>
              <a:t>.</a:t>
            </a:r>
            <a:endParaRPr lang="en-US" altLang="zh-TW" dirty="0"/>
          </a:p>
        </p:txBody>
      </p:sp>
      <p:sp>
        <p:nvSpPr>
          <p:cNvPr id="73819" name="Rectangle 91"/>
          <p:cNvSpPr>
            <a:spLocks/>
          </p:cNvSpPr>
          <p:nvPr/>
        </p:nvSpPr>
        <p:spPr bwMode="auto">
          <a:xfrm>
            <a:off x="4136860" y="16582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0" name="Rectangle 92"/>
          <p:cNvSpPr>
            <a:spLocks/>
          </p:cNvSpPr>
          <p:nvPr/>
        </p:nvSpPr>
        <p:spPr bwMode="auto">
          <a:xfrm>
            <a:off x="4746460" y="1675850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1" name="Rectangle 93"/>
          <p:cNvSpPr>
            <a:spLocks/>
          </p:cNvSpPr>
          <p:nvPr/>
        </p:nvSpPr>
        <p:spPr bwMode="auto">
          <a:xfrm>
            <a:off x="5356060" y="166705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2" name="Rectangle 94"/>
          <p:cNvSpPr>
            <a:spLocks/>
          </p:cNvSpPr>
          <p:nvPr/>
        </p:nvSpPr>
        <p:spPr bwMode="auto">
          <a:xfrm>
            <a:off x="5965660" y="166705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3" name="Rectangle 95"/>
          <p:cNvSpPr>
            <a:spLocks/>
          </p:cNvSpPr>
          <p:nvPr/>
        </p:nvSpPr>
        <p:spPr bwMode="auto">
          <a:xfrm>
            <a:off x="6575260" y="166705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4" name="Rectangle 96"/>
          <p:cNvSpPr>
            <a:spLocks/>
          </p:cNvSpPr>
          <p:nvPr/>
        </p:nvSpPr>
        <p:spPr bwMode="auto">
          <a:xfrm>
            <a:off x="4136860" y="22678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5" name="Rectangle 97"/>
          <p:cNvSpPr>
            <a:spLocks/>
          </p:cNvSpPr>
          <p:nvPr/>
        </p:nvSpPr>
        <p:spPr bwMode="auto">
          <a:xfrm>
            <a:off x="4758306" y="2273910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6" name="Freeform 98"/>
          <p:cNvSpPr>
            <a:spLocks/>
          </p:cNvSpPr>
          <p:nvPr/>
        </p:nvSpPr>
        <p:spPr bwMode="auto">
          <a:xfrm>
            <a:off x="5368517" y="2277882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0 h 961"/>
              <a:gd name="T4" fmla="*/ 960 w 960"/>
              <a:gd name="T5" fmla="*/ 0 h 961"/>
              <a:gd name="T6" fmla="*/ 960 w 960"/>
              <a:gd name="T7" fmla="*/ 960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0"/>
                </a:lnTo>
                <a:lnTo>
                  <a:pt x="960" y="0"/>
                </a:lnTo>
                <a:lnTo>
                  <a:pt x="960" y="960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7" name="Rectangle 99"/>
          <p:cNvSpPr>
            <a:spLocks/>
          </p:cNvSpPr>
          <p:nvPr/>
        </p:nvSpPr>
        <p:spPr bwMode="auto">
          <a:xfrm>
            <a:off x="5971339" y="226060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8" name="Rectangle 100"/>
          <p:cNvSpPr>
            <a:spLocks/>
          </p:cNvSpPr>
          <p:nvPr/>
        </p:nvSpPr>
        <p:spPr bwMode="auto">
          <a:xfrm>
            <a:off x="6580024" y="226750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9" name="Rectangle 101"/>
          <p:cNvSpPr>
            <a:spLocks/>
          </p:cNvSpPr>
          <p:nvPr/>
        </p:nvSpPr>
        <p:spPr bwMode="auto">
          <a:xfrm>
            <a:off x="7184860" y="166705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0" name="Rectangle 102"/>
          <p:cNvSpPr>
            <a:spLocks/>
          </p:cNvSpPr>
          <p:nvPr/>
        </p:nvSpPr>
        <p:spPr bwMode="auto">
          <a:xfrm>
            <a:off x="7794460" y="166705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2" name="Rectangle 104"/>
          <p:cNvSpPr>
            <a:spLocks/>
          </p:cNvSpPr>
          <p:nvPr/>
        </p:nvSpPr>
        <p:spPr bwMode="auto">
          <a:xfrm>
            <a:off x="7184860" y="22678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3" name="Rectangle 105"/>
          <p:cNvSpPr>
            <a:spLocks/>
          </p:cNvSpPr>
          <p:nvPr/>
        </p:nvSpPr>
        <p:spPr bwMode="auto">
          <a:xfrm>
            <a:off x="7794460" y="22678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5" name="Rectangle 107"/>
          <p:cNvSpPr>
            <a:spLocks/>
          </p:cNvSpPr>
          <p:nvPr/>
        </p:nvSpPr>
        <p:spPr bwMode="auto">
          <a:xfrm>
            <a:off x="4148706" y="288625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6" name="Rectangle 108"/>
          <p:cNvSpPr>
            <a:spLocks/>
          </p:cNvSpPr>
          <p:nvPr/>
        </p:nvSpPr>
        <p:spPr bwMode="auto">
          <a:xfrm>
            <a:off x="4746460" y="28686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7" name="Freeform 109"/>
          <p:cNvSpPr>
            <a:spLocks/>
          </p:cNvSpPr>
          <p:nvPr/>
        </p:nvSpPr>
        <p:spPr bwMode="auto">
          <a:xfrm>
            <a:off x="5356060" y="2868674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1 h 961"/>
              <a:gd name="T4" fmla="*/ 960 w 960"/>
              <a:gd name="T5" fmla="*/ 0 h 961"/>
              <a:gd name="T6" fmla="*/ 960 w 960"/>
              <a:gd name="T7" fmla="*/ 960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1"/>
                </a:lnTo>
                <a:lnTo>
                  <a:pt x="960" y="0"/>
                </a:lnTo>
                <a:lnTo>
                  <a:pt x="960" y="960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8" name="Rectangle 110"/>
          <p:cNvSpPr>
            <a:spLocks/>
          </p:cNvSpPr>
          <p:nvPr/>
        </p:nvSpPr>
        <p:spPr bwMode="auto">
          <a:xfrm>
            <a:off x="5965660" y="28686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9" name="Rectangle 111"/>
          <p:cNvSpPr>
            <a:spLocks/>
          </p:cNvSpPr>
          <p:nvPr/>
        </p:nvSpPr>
        <p:spPr bwMode="auto">
          <a:xfrm>
            <a:off x="6575260" y="2889578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0" name="Rectangle 112"/>
          <p:cNvSpPr>
            <a:spLocks/>
          </p:cNvSpPr>
          <p:nvPr/>
        </p:nvSpPr>
        <p:spPr bwMode="auto">
          <a:xfrm>
            <a:off x="7797636" y="288589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1" name="Rectangle 113"/>
          <p:cNvSpPr>
            <a:spLocks/>
          </p:cNvSpPr>
          <p:nvPr/>
        </p:nvSpPr>
        <p:spPr bwMode="auto">
          <a:xfrm>
            <a:off x="7188036" y="2868553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3" name="Rectangle 115"/>
          <p:cNvSpPr>
            <a:spLocks/>
          </p:cNvSpPr>
          <p:nvPr/>
        </p:nvSpPr>
        <p:spPr bwMode="auto">
          <a:xfrm>
            <a:off x="4136860" y="34870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4" name="Rectangle 116"/>
          <p:cNvSpPr>
            <a:spLocks/>
          </p:cNvSpPr>
          <p:nvPr/>
        </p:nvSpPr>
        <p:spPr bwMode="auto">
          <a:xfrm>
            <a:off x="4746460" y="34782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5" name="Freeform 117"/>
          <p:cNvSpPr>
            <a:spLocks/>
          </p:cNvSpPr>
          <p:nvPr/>
        </p:nvSpPr>
        <p:spPr bwMode="auto">
          <a:xfrm>
            <a:off x="5356060" y="3478274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1 h 961"/>
              <a:gd name="T4" fmla="*/ 960 w 960"/>
              <a:gd name="T5" fmla="*/ 0 h 961"/>
              <a:gd name="T6" fmla="*/ 960 w 960"/>
              <a:gd name="T7" fmla="*/ 960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1"/>
                </a:lnTo>
                <a:lnTo>
                  <a:pt x="960" y="0"/>
                </a:lnTo>
                <a:lnTo>
                  <a:pt x="960" y="960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6" name="Rectangle 118"/>
          <p:cNvSpPr>
            <a:spLocks/>
          </p:cNvSpPr>
          <p:nvPr/>
        </p:nvSpPr>
        <p:spPr bwMode="auto">
          <a:xfrm>
            <a:off x="5965660" y="34782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7" name="Rectangle 119"/>
          <p:cNvSpPr>
            <a:spLocks/>
          </p:cNvSpPr>
          <p:nvPr/>
        </p:nvSpPr>
        <p:spPr bwMode="auto">
          <a:xfrm>
            <a:off x="6575260" y="34870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8" name="Rectangle 120"/>
          <p:cNvSpPr>
            <a:spLocks/>
          </p:cNvSpPr>
          <p:nvPr/>
        </p:nvSpPr>
        <p:spPr bwMode="auto">
          <a:xfrm>
            <a:off x="7184860" y="34782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9" name="Rectangle 121"/>
          <p:cNvSpPr>
            <a:spLocks/>
          </p:cNvSpPr>
          <p:nvPr/>
        </p:nvSpPr>
        <p:spPr bwMode="auto">
          <a:xfrm>
            <a:off x="7794460" y="34870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1" name="Rectangle 123"/>
          <p:cNvSpPr>
            <a:spLocks/>
          </p:cNvSpPr>
          <p:nvPr/>
        </p:nvSpPr>
        <p:spPr bwMode="auto">
          <a:xfrm>
            <a:off x="4136860" y="40966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2" name="Rectangle 124"/>
          <p:cNvSpPr>
            <a:spLocks/>
          </p:cNvSpPr>
          <p:nvPr/>
        </p:nvSpPr>
        <p:spPr bwMode="auto">
          <a:xfrm>
            <a:off x="4746460" y="40878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3" name="Freeform 125"/>
          <p:cNvSpPr>
            <a:spLocks/>
          </p:cNvSpPr>
          <p:nvPr/>
        </p:nvSpPr>
        <p:spPr bwMode="auto">
          <a:xfrm>
            <a:off x="5356060" y="4087874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1 h 961"/>
              <a:gd name="T4" fmla="*/ 960 w 960"/>
              <a:gd name="T5" fmla="*/ 0 h 961"/>
              <a:gd name="T6" fmla="*/ 960 w 960"/>
              <a:gd name="T7" fmla="*/ 960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1"/>
                </a:lnTo>
                <a:lnTo>
                  <a:pt x="960" y="0"/>
                </a:lnTo>
                <a:lnTo>
                  <a:pt x="960" y="960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4" name="Rectangle 126"/>
          <p:cNvSpPr>
            <a:spLocks/>
          </p:cNvSpPr>
          <p:nvPr/>
        </p:nvSpPr>
        <p:spPr bwMode="auto">
          <a:xfrm>
            <a:off x="5965660" y="40878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5" name="Rectangle 127"/>
          <p:cNvSpPr>
            <a:spLocks/>
          </p:cNvSpPr>
          <p:nvPr/>
        </p:nvSpPr>
        <p:spPr bwMode="auto">
          <a:xfrm>
            <a:off x="6575260" y="40966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6" name="Rectangle 128"/>
          <p:cNvSpPr>
            <a:spLocks/>
          </p:cNvSpPr>
          <p:nvPr/>
        </p:nvSpPr>
        <p:spPr bwMode="auto">
          <a:xfrm>
            <a:off x="7184860" y="40878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7" name="Rectangle 129"/>
          <p:cNvSpPr>
            <a:spLocks/>
          </p:cNvSpPr>
          <p:nvPr/>
        </p:nvSpPr>
        <p:spPr bwMode="auto">
          <a:xfrm>
            <a:off x="7794460" y="40966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9" name="Freeform 131"/>
          <p:cNvSpPr>
            <a:spLocks/>
          </p:cNvSpPr>
          <p:nvPr/>
        </p:nvSpPr>
        <p:spPr bwMode="auto">
          <a:xfrm>
            <a:off x="4136860" y="4704058"/>
            <a:ext cx="609600" cy="609600"/>
          </a:xfrm>
          <a:custGeom>
            <a:avLst/>
            <a:gdLst>
              <a:gd name="T0" fmla="*/ 0 w 960"/>
              <a:gd name="T1" fmla="*/ 960 h 960"/>
              <a:gd name="T2" fmla="*/ 0 w 960"/>
              <a:gd name="T3" fmla="*/ 0 h 960"/>
              <a:gd name="T4" fmla="*/ 960 w 960"/>
              <a:gd name="T5" fmla="*/ 0 h 960"/>
              <a:gd name="T6" fmla="*/ 960 w 960"/>
              <a:gd name="T7" fmla="*/ 960 h 960"/>
              <a:gd name="T8" fmla="*/ 0 w 960"/>
              <a:gd name="T9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0">
                <a:moveTo>
                  <a:pt x="0" y="960"/>
                </a:moveTo>
                <a:lnTo>
                  <a:pt x="0" y="0"/>
                </a:lnTo>
                <a:lnTo>
                  <a:pt x="960" y="0"/>
                </a:lnTo>
                <a:lnTo>
                  <a:pt x="960" y="960"/>
                </a:lnTo>
                <a:lnTo>
                  <a:pt x="0" y="960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0" name="Freeform 132"/>
          <p:cNvSpPr>
            <a:spLocks/>
          </p:cNvSpPr>
          <p:nvPr/>
        </p:nvSpPr>
        <p:spPr bwMode="auto">
          <a:xfrm>
            <a:off x="4746460" y="4697474"/>
            <a:ext cx="609600" cy="609600"/>
          </a:xfrm>
          <a:custGeom>
            <a:avLst/>
            <a:gdLst>
              <a:gd name="T0" fmla="*/ 0 w 960"/>
              <a:gd name="T1" fmla="*/ 960 h 960"/>
              <a:gd name="T2" fmla="*/ 0 w 960"/>
              <a:gd name="T3" fmla="*/ 0 h 960"/>
              <a:gd name="T4" fmla="*/ 960 w 960"/>
              <a:gd name="T5" fmla="*/ 0 h 960"/>
              <a:gd name="T6" fmla="*/ 960 w 960"/>
              <a:gd name="T7" fmla="*/ 960 h 960"/>
              <a:gd name="T8" fmla="*/ 0 w 960"/>
              <a:gd name="T9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0">
                <a:moveTo>
                  <a:pt x="0" y="960"/>
                </a:moveTo>
                <a:lnTo>
                  <a:pt x="0" y="0"/>
                </a:lnTo>
                <a:lnTo>
                  <a:pt x="960" y="0"/>
                </a:lnTo>
                <a:lnTo>
                  <a:pt x="960" y="960"/>
                </a:lnTo>
                <a:lnTo>
                  <a:pt x="0" y="960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1" name="Freeform 133"/>
          <p:cNvSpPr>
            <a:spLocks/>
          </p:cNvSpPr>
          <p:nvPr/>
        </p:nvSpPr>
        <p:spPr bwMode="auto">
          <a:xfrm>
            <a:off x="5356060" y="4697474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1 h 961"/>
              <a:gd name="T4" fmla="*/ 960 w 960"/>
              <a:gd name="T5" fmla="*/ 0 h 961"/>
              <a:gd name="T6" fmla="*/ 960 w 960"/>
              <a:gd name="T7" fmla="*/ 960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1"/>
                </a:lnTo>
                <a:lnTo>
                  <a:pt x="960" y="0"/>
                </a:lnTo>
                <a:lnTo>
                  <a:pt x="960" y="960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2" name="Freeform 134"/>
          <p:cNvSpPr>
            <a:spLocks/>
          </p:cNvSpPr>
          <p:nvPr/>
        </p:nvSpPr>
        <p:spPr bwMode="auto">
          <a:xfrm>
            <a:off x="5965660" y="4697474"/>
            <a:ext cx="609600" cy="609600"/>
          </a:xfrm>
          <a:custGeom>
            <a:avLst/>
            <a:gdLst>
              <a:gd name="T0" fmla="*/ 0 w 960"/>
              <a:gd name="T1" fmla="*/ 960 h 960"/>
              <a:gd name="T2" fmla="*/ 0 w 960"/>
              <a:gd name="T3" fmla="*/ 0 h 960"/>
              <a:gd name="T4" fmla="*/ 960 w 960"/>
              <a:gd name="T5" fmla="*/ 0 h 960"/>
              <a:gd name="T6" fmla="*/ 960 w 960"/>
              <a:gd name="T7" fmla="*/ 960 h 960"/>
              <a:gd name="T8" fmla="*/ 0 w 960"/>
              <a:gd name="T9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0">
                <a:moveTo>
                  <a:pt x="0" y="960"/>
                </a:moveTo>
                <a:lnTo>
                  <a:pt x="0" y="0"/>
                </a:lnTo>
                <a:lnTo>
                  <a:pt x="960" y="0"/>
                </a:lnTo>
                <a:lnTo>
                  <a:pt x="960" y="960"/>
                </a:lnTo>
                <a:lnTo>
                  <a:pt x="0" y="960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3" name="Rectangle 135"/>
          <p:cNvSpPr>
            <a:spLocks/>
          </p:cNvSpPr>
          <p:nvPr/>
        </p:nvSpPr>
        <p:spPr bwMode="auto">
          <a:xfrm>
            <a:off x="6575260" y="47062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4" name="Rectangle 136"/>
          <p:cNvSpPr>
            <a:spLocks/>
          </p:cNvSpPr>
          <p:nvPr/>
        </p:nvSpPr>
        <p:spPr bwMode="auto">
          <a:xfrm>
            <a:off x="7184860" y="46974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5" name="Rectangle 137"/>
          <p:cNvSpPr>
            <a:spLocks/>
          </p:cNvSpPr>
          <p:nvPr/>
        </p:nvSpPr>
        <p:spPr bwMode="auto">
          <a:xfrm>
            <a:off x="7794460" y="46974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7" name="Rectangle 139"/>
          <p:cNvSpPr>
            <a:spLocks/>
          </p:cNvSpPr>
          <p:nvPr/>
        </p:nvSpPr>
        <p:spPr bwMode="auto">
          <a:xfrm>
            <a:off x="4136860" y="529828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8" name="Rectangle 140"/>
          <p:cNvSpPr>
            <a:spLocks/>
          </p:cNvSpPr>
          <p:nvPr/>
        </p:nvSpPr>
        <p:spPr bwMode="auto">
          <a:xfrm>
            <a:off x="4746460" y="529828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9" name="Freeform 141"/>
          <p:cNvSpPr>
            <a:spLocks/>
          </p:cNvSpPr>
          <p:nvPr/>
        </p:nvSpPr>
        <p:spPr bwMode="auto">
          <a:xfrm>
            <a:off x="5356060" y="5298282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1 h 961"/>
              <a:gd name="T4" fmla="*/ 960 w 960"/>
              <a:gd name="T5" fmla="*/ 0 h 961"/>
              <a:gd name="T6" fmla="*/ 960 w 960"/>
              <a:gd name="T7" fmla="*/ 961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1"/>
                </a:lnTo>
                <a:lnTo>
                  <a:pt x="960" y="0"/>
                </a:lnTo>
                <a:lnTo>
                  <a:pt x="960" y="961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0" name="Rectangle 142"/>
          <p:cNvSpPr>
            <a:spLocks/>
          </p:cNvSpPr>
          <p:nvPr/>
        </p:nvSpPr>
        <p:spPr bwMode="auto">
          <a:xfrm>
            <a:off x="5965660" y="529828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1" name="Rectangle 143"/>
          <p:cNvSpPr>
            <a:spLocks/>
          </p:cNvSpPr>
          <p:nvPr/>
        </p:nvSpPr>
        <p:spPr bwMode="auto">
          <a:xfrm>
            <a:off x="6575260" y="530463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2" name="Rectangle 144"/>
          <p:cNvSpPr>
            <a:spLocks/>
          </p:cNvSpPr>
          <p:nvPr/>
        </p:nvSpPr>
        <p:spPr bwMode="auto">
          <a:xfrm>
            <a:off x="7184860" y="529828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3" name="Rectangle 145"/>
          <p:cNvSpPr>
            <a:spLocks/>
          </p:cNvSpPr>
          <p:nvPr/>
        </p:nvSpPr>
        <p:spPr bwMode="auto">
          <a:xfrm>
            <a:off x="7794460" y="529828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5" name="Rectangle 147"/>
          <p:cNvSpPr>
            <a:spLocks/>
          </p:cNvSpPr>
          <p:nvPr/>
        </p:nvSpPr>
        <p:spPr bwMode="auto">
          <a:xfrm>
            <a:off x="6576115" y="288149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6" name="Rectangle 148"/>
          <p:cNvSpPr>
            <a:spLocks/>
          </p:cNvSpPr>
          <p:nvPr/>
        </p:nvSpPr>
        <p:spPr bwMode="auto">
          <a:xfrm>
            <a:off x="4138448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7" name="Rectangle 149"/>
          <p:cNvSpPr>
            <a:spLocks/>
          </p:cNvSpPr>
          <p:nvPr/>
        </p:nvSpPr>
        <p:spPr bwMode="auto">
          <a:xfrm>
            <a:off x="4748048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8" name="Rectangle 150"/>
          <p:cNvSpPr>
            <a:spLocks/>
          </p:cNvSpPr>
          <p:nvPr/>
        </p:nvSpPr>
        <p:spPr bwMode="auto">
          <a:xfrm>
            <a:off x="5357648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9" name="Rectangle 151"/>
          <p:cNvSpPr>
            <a:spLocks/>
          </p:cNvSpPr>
          <p:nvPr/>
        </p:nvSpPr>
        <p:spPr bwMode="auto">
          <a:xfrm>
            <a:off x="5967248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0" name="Rectangle 152"/>
          <p:cNvSpPr>
            <a:spLocks/>
          </p:cNvSpPr>
          <p:nvPr/>
        </p:nvSpPr>
        <p:spPr bwMode="auto">
          <a:xfrm>
            <a:off x="6576848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1" name="Rectangle 153"/>
          <p:cNvSpPr>
            <a:spLocks/>
          </p:cNvSpPr>
          <p:nvPr/>
        </p:nvSpPr>
        <p:spPr bwMode="auto">
          <a:xfrm>
            <a:off x="4138448" y="2265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2" name="Rectangle 154"/>
          <p:cNvSpPr>
            <a:spLocks/>
          </p:cNvSpPr>
          <p:nvPr/>
        </p:nvSpPr>
        <p:spPr bwMode="auto">
          <a:xfrm>
            <a:off x="5967248" y="2265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3" name="Rectangle 155"/>
          <p:cNvSpPr>
            <a:spLocks/>
          </p:cNvSpPr>
          <p:nvPr/>
        </p:nvSpPr>
        <p:spPr bwMode="auto">
          <a:xfrm>
            <a:off x="6576848" y="2265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4" name="Rectangle 156"/>
          <p:cNvSpPr>
            <a:spLocks/>
          </p:cNvSpPr>
          <p:nvPr/>
        </p:nvSpPr>
        <p:spPr bwMode="auto">
          <a:xfrm>
            <a:off x="7186448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5" name="Rectangle 157"/>
          <p:cNvSpPr>
            <a:spLocks/>
          </p:cNvSpPr>
          <p:nvPr/>
        </p:nvSpPr>
        <p:spPr bwMode="auto">
          <a:xfrm>
            <a:off x="7796048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7" name="Rectangle 159"/>
          <p:cNvSpPr>
            <a:spLocks/>
          </p:cNvSpPr>
          <p:nvPr/>
        </p:nvSpPr>
        <p:spPr bwMode="auto">
          <a:xfrm>
            <a:off x="7186448" y="2265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8" name="Rectangle 160"/>
          <p:cNvSpPr>
            <a:spLocks/>
          </p:cNvSpPr>
          <p:nvPr/>
        </p:nvSpPr>
        <p:spPr bwMode="auto">
          <a:xfrm>
            <a:off x="7796048" y="2265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0" name="Rectangle 162"/>
          <p:cNvSpPr>
            <a:spLocks/>
          </p:cNvSpPr>
          <p:nvPr/>
        </p:nvSpPr>
        <p:spPr bwMode="auto">
          <a:xfrm>
            <a:off x="4748048" y="28749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1" name="Freeform 163"/>
          <p:cNvSpPr>
            <a:spLocks/>
          </p:cNvSpPr>
          <p:nvPr/>
        </p:nvSpPr>
        <p:spPr bwMode="auto">
          <a:xfrm>
            <a:off x="5357648" y="2874903"/>
            <a:ext cx="609600" cy="609600"/>
          </a:xfrm>
          <a:custGeom>
            <a:avLst/>
            <a:gdLst>
              <a:gd name="T0" fmla="*/ 0 w 960"/>
              <a:gd name="T1" fmla="*/ 1 h 961"/>
              <a:gd name="T2" fmla="*/ 0 w 960"/>
              <a:gd name="T3" fmla="*/ 961 h 961"/>
              <a:gd name="T4" fmla="*/ 960 w 960"/>
              <a:gd name="T5" fmla="*/ 960 h 961"/>
              <a:gd name="T6" fmla="*/ 960 w 960"/>
              <a:gd name="T7" fmla="*/ 0 h 961"/>
              <a:gd name="T8" fmla="*/ 0 w 960"/>
              <a:gd name="T9" fmla="*/ 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1"/>
                </a:moveTo>
                <a:lnTo>
                  <a:pt x="0" y="961"/>
                </a:lnTo>
                <a:lnTo>
                  <a:pt x="960" y="960"/>
                </a:lnTo>
                <a:lnTo>
                  <a:pt x="960" y="0"/>
                </a:lnTo>
                <a:lnTo>
                  <a:pt x="0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3" name="Rectangle 165"/>
          <p:cNvSpPr>
            <a:spLocks/>
          </p:cNvSpPr>
          <p:nvPr/>
        </p:nvSpPr>
        <p:spPr bwMode="auto">
          <a:xfrm>
            <a:off x="7186448" y="28749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5" name="Rectangle 167"/>
          <p:cNvSpPr>
            <a:spLocks/>
          </p:cNvSpPr>
          <p:nvPr/>
        </p:nvSpPr>
        <p:spPr bwMode="auto">
          <a:xfrm>
            <a:off x="4138448" y="34845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6" name="Rectangle 168"/>
          <p:cNvSpPr>
            <a:spLocks/>
          </p:cNvSpPr>
          <p:nvPr/>
        </p:nvSpPr>
        <p:spPr bwMode="auto">
          <a:xfrm>
            <a:off x="4748048" y="34845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7" name="Freeform 169"/>
          <p:cNvSpPr>
            <a:spLocks/>
          </p:cNvSpPr>
          <p:nvPr/>
        </p:nvSpPr>
        <p:spPr bwMode="auto">
          <a:xfrm>
            <a:off x="5357648" y="3484503"/>
            <a:ext cx="609600" cy="609600"/>
          </a:xfrm>
          <a:custGeom>
            <a:avLst/>
            <a:gdLst>
              <a:gd name="T0" fmla="*/ 0 w 960"/>
              <a:gd name="T1" fmla="*/ 1 h 961"/>
              <a:gd name="T2" fmla="*/ 0 w 960"/>
              <a:gd name="T3" fmla="*/ 961 h 961"/>
              <a:gd name="T4" fmla="*/ 960 w 960"/>
              <a:gd name="T5" fmla="*/ 960 h 961"/>
              <a:gd name="T6" fmla="*/ 960 w 960"/>
              <a:gd name="T7" fmla="*/ 0 h 961"/>
              <a:gd name="T8" fmla="*/ 0 w 960"/>
              <a:gd name="T9" fmla="*/ 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1"/>
                </a:moveTo>
                <a:lnTo>
                  <a:pt x="0" y="961"/>
                </a:lnTo>
                <a:lnTo>
                  <a:pt x="960" y="960"/>
                </a:lnTo>
                <a:lnTo>
                  <a:pt x="960" y="0"/>
                </a:lnTo>
                <a:lnTo>
                  <a:pt x="0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8" name="Rectangle 170"/>
          <p:cNvSpPr>
            <a:spLocks/>
          </p:cNvSpPr>
          <p:nvPr/>
        </p:nvSpPr>
        <p:spPr bwMode="auto">
          <a:xfrm>
            <a:off x="5967248" y="34845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9" name="Rectangle 171"/>
          <p:cNvSpPr>
            <a:spLocks/>
          </p:cNvSpPr>
          <p:nvPr/>
        </p:nvSpPr>
        <p:spPr bwMode="auto">
          <a:xfrm>
            <a:off x="6576848" y="34845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0" name="Rectangle 172"/>
          <p:cNvSpPr>
            <a:spLocks/>
          </p:cNvSpPr>
          <p:nvPr/>
        </p:nvSpPr>
        <p:spPr bwMode="auto">
          <a:xfrm>
            <a:off x="7186448" y="34845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1" name="Rectangle 173"/>
          <p:cNvSpPr>
            <a:spLocks/>
          </p:cNvSpPr>
          <p:nvPr/>
        </p:nvSpPr>
        <p:spPr bwMode="auto">
          <a:xfrm>
            <a:off x="7796048" y="34845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3" name="Rectangle 175"/>
          <p:cNvSpPr>
            <a:spLocks/>
          </p:cNvSpPr>
          <p:nvPr/>
        </p:nvSpPr>
        <p:spPr bwMode="auto">
          <a:xfrm>
            <a:off x="4138448" y="40941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4" name="Rectangle 176"/>
          <p:cNvSpPr>
            <a:spLocks/>
          </p:cNvSpPr>
          <p:nvPr/>
        </p:nvSpPr>
        <p:spPr bwMode="auto">
          <a:xfrm>
            <a:off x="4748048" y="40941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5" name="Rectangle 177"/>
          <p:cNvSpPr>
            <a:spLocks/>
          </p:cNvSpPr>
          <p:nvPr/>
        </p:nvSpPr>
        <p:spPr bwMode="auto">
          <a:xfrm>
            <a:off x="5967248" y="40941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6" name="Rectangle 178"/>
          <p:cNvSpPr>
            <a:spLocks/>
          </p:cNvSpPr>
          <p:nvPr/>
        </p:nvSpPr>
        <p:spPr bwMode="auto">
          <a:xfrm>
            <a:off x="6576848" y="40941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7" name="Rectangle 179"/>
          <p:cNvSpPr>
            <a:spLocks/>
          </p:cNvSpPr>
          <p:nvPr/>
        </p:nvSpPr>
        <p:spPr bwMode="auto">
          <a:xfrm>
            <a:off x="7186448" y="40941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8" name="Rectangle 180"/>
          <p:cNvSpPr>
            <a:spLocks/>
          </p:cNvSpPr>
          <p:nvPr/>
        </p:nvSpPr>
        <p:spPr bwMode="auto">
          <a:xfrm>
            <a:off x="7796048" y="40941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9" name="Rectangle 181"/>
          <p:cNvSpPr>
            <a:spLocks/>
          </p:cNvSpPr>
          <p:nvPr/>
        </p:nvSpPr>
        <p:spPr bwMode="auto">
          <a:xfrm>
            <a:off x="6576848" y="4703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11" name="Rectangle 183"/>
          <p:cNvSpPr>
            <a:spLocks/>
          </p:cNvSpPr>
          <p:nvPr/>
        </p:nvSpPr>
        <p:spPr bwMode="auto">
          <a:xfrm>
            <a:off x="4138448" y="5313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12" name="Rectangle 184"/>
          <p:cNvSpPr>
            <a:spLocks/>
          </p:cNvSpPr>
          <p:nvPr/>
        </p:nvSpPr>
        <p:spPr bwMode="auto">
          <a:xfrm>
            <a:off x="4748048" y="5313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13" name="Freeform 185"/>
          <p:cNvSpPr>
            <a:spLocks/>
          </p:cNvSpPr>
          <p:nvPr/>
        </p:nvSpPr>
        <p:spPr bwMode="auto">
          <a:xfrm>
            <a:off x="5357648" y="5313303"/>
            <a:ext cx="609600" cy="609600"/>
          </a:xfrm>
          <a:custGeom>
            <a:avLst/>
            <a:gdLst>
              <a:gd name="T0" fmla="*/ 0 w 960"/>
              <a:gd name="T1" fmla="*/ 1 h 961"/>
              <a:gd name="T2" fmla="*/ 0 w 960"/>
              <a:gd name="T3" fmla="*/ 961 h 961"/>
              <a:gd name="T4" fmla="*/ 960 w 960"/>
              <a:gd name="T5" fmla="*/ 961 h 961"/>
              <a:gd name="T6" fmla="*/ 960 w 960"/>
              <a:gd name="T7" fmla="*/ 0 h 961"/>
              <a:gd name="T8" fmla="*/ 0 w 960"/>
              <a:gd name="T9" fmla="*/ 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1"/>
                </a:moveTo>
                <a:lnTo>
                  <a:pt x="0" y="961"/>
                </a:lnTo>
                <a:lnTo>
                  <a:pt x="960" y="961"/>
                </a:lnTo>
                <a:lnTo>
                  <a:pt x="960" y="0"/>
                </a:lnTo>
                <a:lnTo>
                  <a:pt x="0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14" name="Rectangle 186"/>
          <p:cNvSpPr>
            <a:spLocks/>
          </p:cNvSpPr>
          <p:nvPr/>
        </p:nvSpPr>
        <p:spPr bwMode="auto">
          <a:xfrm>
            <a:off x="5967248" y="5313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15" name="Rectangle 187"/>
          <p:cNvSpPr>
            <a:spLocks/>
          </p:cNvSpPr>
          <p:nvPr/>
        </p:nvSpPr>
        <p:spPr bwMode="auto">
          <a:xfrm>
            <a:off x="7186448" y="5313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16" name="Rectangle 188"/>
          <p:cNvSpPr>
            <a:spLocks/>
          </p:cNvSpPr>
          <p:nvPr/>
        </p:nvSpPr>
        <p:spPr bwMode="auto">
          <a:xfrm>
            <a:off x="7796048" y="5313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19" name="Rectangle 191"/>
          <p:cNvSpPr>
            <a:spLocks/>
          </p:cNvSpPr>
          <p:nvPr/>
        </p:nvSpPr>
        <p:spPr bwMode="auto">
          <a:xfrm>
            <a:off x="4140360" y="288125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0" name="Rectangle 192"/>
          <p:cNvSpPr>
            <a:spLocks/>
          </p:cNvSpPr>
          <p:nvPr/>
        </p:nvSpPr>
        <p:spPr bwMode="auto">
          <a:xfrm>
            <a:off x="4751592" y="227165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1" name="Freeform 193"/>
          <p:cNvSpPr>
            <a:spLocks/>
          </p:cNvSpPr>
          <p:nvPr/>
        </p:nvSpPr>
        <p:spPr bwMode="auto">
          <a:xfrm>
            <a:off x="5357088" y="2271653"/>
            <a:ext cx="616509" cy="609600"/>
          </a:xfrm>
          <a:custGeom>
            <a:avLst/>
            <a:gdLst>
              <a:gd name="T0" fmla="*/ 0 w 960"/>
              <a:gd name="T1" fmla="*/ 0 h 961"/>
              <a:gd name="T2" fmla="*/ 0 w 960"/>
              <a:gd name="T3" fmla="*/ 961 h 961"/>
              <a:gd name="T4" fmla="*/ 960 w 960"/>
              <a:gd name="T5" fmla="*/ 960 h 961"/>
              <a:gd name="T6" fmla="*/ 960 w 960"/>
              <a:gd name="T7" fmla="*/ 0 h 961"/>
              <a:gd name="T8" fmla="*/ 0 w 960"/>
              <a:gd name="T9" fmla="*/ 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0"/>
                </a:moveTo>
                <a:lnTo>
                  <a:pt x="0" y="961"/>
                </a:lnTo>
                <a:lnTo>
                  <a:pt x="960" y="960"/>
                </a:lnTo>
                <a:lnTo>
                  <a:pt x="96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2" name="Freeform 194"/>
          <p:cNvSpPr>
            <a:spLocks/>
          </p:cNvSpPr>
          <p:nvPr/>
        </p:nvSpPr>
        <p:spPr bwMode="auto">
          <a:xfrm>
            <a:off x="5348123" y="4096423"/>
            <a:ext cx="609600" cy="609600"/>
          </a:xfrm>
          <a:custGeom>
            <a:avLst/>
            <a:gdLst>
              <a:gd name="T0" fmla="*/ 0 w 960"/>
              <a:gd name="T1" fmla="*/ 1 h 961"/>
              <a:gd name="T2" fmla="*/ 0 w 960"/>
              <a:gd name="T3" fmla="*/ 961 h 961"/>
              <a:gd name="T4" fmla="*/ 960 w 960"/>
              <a:gd name="T5" fmla="*/ 960 h 961"/>
              <a:gd name="T6" fmla="*/ 960 w 960"/>
              <a:gd name="T7" fmla="*/ 0 h 961"/>
              <a:gd name="T8" fmla="*/ 0 w 960"/>
              <a:gd name="T9" fmla="*/ 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1"/>
                </a:moveTo>
                <a:lnTo>
                  <a:pt x="0" y="961"/>
                </a:lnTo>
                <a:lnTo>
                  <a:pt x="960" y="960"/>
                </a:lnTo>
                <a:lnTo>
                  <a:pt x="960" y="0"/>
                </a:lnTo>
                <a:lnTo>
                  <a:pt x="0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5" name="Freeform 197"/>
          <p:cNvSpPr>
            <a:spLocks/>
          </p:cNvSpPr>
          <p:nvPr/>
        </p:nvSpPr>
        <p:spPr bwMode="auto">
          <a:xfrm>
            <a:off x="5348123" y="4714815"/>
            <a:ext cx="609600" cy="609600"/>
          </a:xfrm>
          <a:custGeom>
            <a:avLst/>
            <a:gdLst>
              <a:gd name="T0" fmla="*/ 0 w 960"/>
              <a:gd name="T1" fmla="*/ 1 h 961"/>
              <a:gd name="T2" fmla="*/ 0 w 960"/>
              <a:gd name="T3" fmla="*/ 961 h 961"/>
              <a:gd name="T4" fmla="*/ 960 w 960"/>
              <a:gd name="T5" fmla="*/ 960 h 961"/>
              <a:gd name="T6" fmla="*/ 960 w 960"/>
              <a:gd name="T7" fmla="*/ 0 h 961"/>
              <a:gd name="T8" fmla="*/ 0 w 960"/>
              <a:gd name="T9" fmla="*/ 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1"/>
                </a:moveTo>
                <a:lnTo>
                  <a:pt x="0" y="961"/>
                </a:lnTo>
                <a:lnTo>
                  <a:pt x="960" y="960"/>
                </a:lnTo>
                <a:lnTo>
                  <a:pt x="960" y="0"/>
                </a:lnTo>
                <a:lnTo>
                  <a:pt x="0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6" name="Freeform 198"/>
          <p:cNvSpPr>
            <a:spLocks/>
          </p:cNvSpPr>
          <p:nvPr/>
        </p:nvSpPr>
        <p:spPr bwMode="auto">
          <a:xfrm>
            <a:off x="5957723" y="4714815"/>
            <a:ext cx="609600" cy="609600"/>
          </a:xfrm>
          <a:custGeom>
            <a:avLst/>
            <a:gdLst>
              <a:gd name="T0" fmla="*/ 0 w 960"/>
              <a:gd name="T1" fmla="*/ 0 h 960"/>
              <a:gd name="T2" fmla="*/ 0 w 960"/>
              <a:gd name="T3" fmla="*/ 960 h 960"/>
              <a:gd name="T4" fmla="*/ 960 w 960"/>
              <a:gd name="T5" fmla="*/ 960 h 960"/>
              <a:gd name="T6" fmla="*/ 960 w 960"/>
              <a:gd name="T7" fmla="*/ 0 h 960"/>
              <a:gd name="T8" fmla="*/ 0 w 960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0">
                <a:moveTo>
                  <a:pt x="0" y="0"/>
                </a:moveTo>
                <a:lnTo>
                  <a:pt x="0" y="960"/>
                </a:lnTo>
                <a:lnTo>
                  <a:pt x="960" y="960"/>
                </a:lnTo>
                <a:lnTo>
                  <a:pt x="96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7" name="Freeform 199"/>
          <p:cNvSpPr>
            <a:spLocks/>
          </p:cNvSpPr>
          <p:nvPr/>
        </p:nvSpPr>
        <p:spPr bwMode="auto">
          <a:xfrm>
            <a:off x="4140360" y="4701994"/>
            <a:ext cx="609600" cy="609600"/>
          </a:xfrm>
          <a:custGeom>
            <a:avLst/>
            <a:gdLst>
              <a:gd name="T0" fmla="*/ 0 w 960"/>
              <a:gd name="T1" fmla="*/ 0 h 960"/>
              <a:gd name="T2" fmla="*/ 0 w 960"/>
              <a:gd name="T3" fmla="*/ 960 h 960"/>
              <a:gd name="T4" fmla="*/ 960 w 960"/>
              <a:gd name="T5" fmla="*/ 960 h 960"/>
              <a:gd name="T6" fmla="*/ 960 w 960"/>
              <a:gd name="T7" fmla="*/ 0 h 960"/>
              <a:gd name="T8" fmla="*/ 0 w 960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0">
                <a:moveTo>
                  <a:pt x="0" y="0"/>
                </a:moveTo>
                <a:lnTo>
                  <a:pt x="0" y="960"/>
                </a:lnTo>
                <a:lnTo>
                  <a:pt x="960" y="960"/>
                </a:lnTo>
                <a:lnTo>
                  <a:pt x="96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8" name="Freeform 200"/>
          <p:cNvSpPr>
            <a:spLocks/>
          </p:cNvSpPr>
          <p:nvPr/>
        </p:nvSpPr>
        <p:spPr bwMode="auto">
          <a:xfrm>
            <a:off x="4746582" y="4710786"/>
            <a:ext cx="609600" cy="609600"/>
          </a:xfrm>
          <a:custGeom>
            <a:avLst/>
            <a:gdLst>
              <a:gd name="T0" fmla="*/ 0 w 960"/>
              <a:gd name="T1" fmla="*/ 0 h 960"/>
              <a:gd name="T2" fmla="*/ 0 w 960"/>
              <a:gd name="T3" fmla="*/ 960 h 960"/>
              <a:gd name="T4" fmla="*/ 960 w 960"/>
              <a:gd name="T5" fmla="*/ 960 h 960"/>
              <a:gd name="T6" fmla="*/ 960 w 960"/>
              <a:gd name="T7" fmla="*/ 0 h 960"/>
              <a:gd name="T8" fmla="*/ 0 w 960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0">
                <a:moveTo>
                  <a:pt x="0" y="0"/>
                </a:moveTo>
                <a:lnTo>
                  <a:pt x="0" y="960"/>
                </a:lnTo>
                <a:lnTo>
                  <a:pt x="960" y="960"/>
                </a:lnTo>
                <a:lnTo>
                  <a:pt x="96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9" name="Rectangle 201"/>
          <p:cNvSpPr>
            <a:spLocks/>
          </p:cNvSpPr>
          <p:nvPr/>
        </p:nvSpPr>
        <p:spPr bwMode="auto">
          <a:xfrm>
            <a:off x="6567323" y="5320386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30" name="Rectangle 202"/>
          <p:cNvSpPr>
            <a:spLocks/>
          </p:cNvSpPr>
          <p:nvPr/>
        </p:nvSpPr>
        <p:spPr bwMode="auto">
          <a:xfrm>
            <a:off x="7190477" y="4710786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31" name="Rectangle 203"/>
          <p:cNvSpPr>
            <a:spLocks/>
          </p:cNvSpPr>
          <p:nvPr/>
        </p:nvSpPr>
        <p:spPr bwMode="auto">
          <a:xfrm>
            <a:off x="7791285" y="4710786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33" name="Rectangle 205"/>
          <p:cNvSpPr>
            <a:spLocks/>
          </p:cNvSpPr>
          <p:nvPr/>
        </p:nvSpPr>
        <p:spPr bwMode="auto">
          <a:xfrm>
            <a:off x="5966515" y="2872461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34" name="Text Box 206"/>
          <p:cNvSpPr txBox="1">
            <a:spLocks noChangeArrowheads="1"/>
          </p:cNvSpPr>
          <p:nvPr/>
        </p:nvSpPr>
        <p:spPr bwMode="auto">
          <a:xfrm>
            <a:off x="4361308" y="1692920"/>
            <a:ext cx="46751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0	    0	0    0</a:t>
            </a:r>
            <a:endParaRPr lang="en-US" altLang="zh-TW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0    0     0   0    1    1    1		</a:t>
            </a:r>
            <a:endParaRPr lang="en-US" altLang="zh-TW" dirty="0"/>
          </a:p>
        </p:txBody>
      </p:sp>
      <p:sp>
        <p:nvSpPr>
          <p:cNvPr id="73935" name="Text Box 207"/>
          <p:cNvSpPr txBox="1">
            <a:spLocks noChangeArrowheads="1"/>
          </p:cNvSpPr>
          <p:nvPr/>
        </p:nvSpPr>
        <p:spPr bwMode="auto">
          <a:xfrm>
            <a:off x="7359242" y="1692920"/>
            <a:ext cx="16271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0    0	</a:t>
            </a:r>
            <a:endParaRPr lang="en-US" altLang="zh-TW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7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3936" name="Text Box 208"/>
          <p:cNvSpPr txBox="1">
            <a:spLocks noChangeArrowheads="1"/>
          </p:cNvSpPr>
          <p:nvPr/>
        </p:nvSpPr>
        <p:spPr bwMode="auto">
          <a:xfrm>
            <a:off x="4359275" y="3027536"/>
            <a:ext cx="43878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0    1     1   1    1    2    2</a:t>
            </a: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0    1     1   2    2    2    2</a:t>
            </a:r>
            <a:endParaRPr lang="en-US" altLang="zh-TW" sz="6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4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0    1     1   2    2    3    3</a:t>
            </a:r>
            <a:endParaRPr lang="en-US" altLang="zh-TW" dirty="0"/>
          </a:p>
        </p:txBody>
      </p:sp>
      <p:sp>
        <p:nvSpPr>
          <p:cNvPr id="73938" name="Text Box 210"/>
          <p:cNvSpPr txBox="1">
            <a:spLocks noChangeArrowheads="1"/>
          </p:cNvSpPr>
          <p:nvPr/>
        </p:nvSpPr>
        <p:spPr bwMode="auto">
          <a:xfrm>
            <a:off x="4340060" y="4797152"/>
            <a:ext cx="4675188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0    1     2   2    2    3    3</a:t>
            </a:r>
            <a:endParaRPr lang="en-US" altLang="zh-TW" dirty="0"/>
          </a:p>
        </p:txBody>
      </p:sp>
      <p:sp>
        <p:nvSpPr>
          <p:cNvPr id="73939" name="Text Box 211"/>
          <p:cNvSpPr txBox="1">
            <a:spLocks noChangeArrowheads="1"/>
          </p:cNvSpPr>
          <p:nvPr/>
        </p:nvSpPr>
        <p:spPr bwMode="auto">
          <a:xfrm>
            <a:off x="4340059" y="5422840"/>
            <a:ext cx="430159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0    1     2   2    3    3    4</a:t>
            </a:r>
            <a:endParaRPr lang="en-US" altLang="zh-TW" dirty="0"/>
          </a:p>
        </p:txBody>
      </p:sp>
      <p:sp>
        <p:nvSpPr>
          <p:cNvPr id="73940" name="Text Box 212"/>
          <p:cNvSpPr txBox="1">
            <a:spLocks noChangeArrowheads="1"/>
          </p:cNvSpPr>
          <p:nvPr/>
        </p:nvSpPr>
        <p:spPr bwMode="auto">
          <a:xfrm>
            <a:off x="7658100" y="5254278"/>
            <a:ext cx="11620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zh-TW" dirty="0"/>
          </a:p>
        </p:txBody>
      </p:sp>
      <p:sp>
        <p:nvSpPr>
          <p:cNvPr id="73955" name="Text Box 227"/>
          <p:cNvSpPr txBox="1">
            <a:spLocks noChangeArrowheads="1"/>
          </p:cNvSpPr>
          <p:nvPr/>
        </p:nvSpPr>
        <p:spPr bwMode="auto">
          <a:xfrm>
            <a:off x="3827415" y="2378015"/>
            <a:ext cx="27146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A</a:t>
            </a:r>
            <a:endParaRPr lang="en-US" altLang="zh-TW" dirty="0"/>
          </a:p>
        </p:txBody>
      </p:sp>
      <p:sp>
        <p:nvSpPr>
          <p:cNvPr id="73956" name="Text Box 228"/>
          <p:cNvSpPr txBox="1">
            <a:spLocks noChangeArrowheads="1"/>
          </p:cNvSpPr>
          <p:nvPr/>
        </p:nvSpPr>
        <p:spPr bwMode="auto">
          <a:xfrm>
            <a:off x="3827415" y="2987615"/>
            <a:ext cx="293688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B</a:t>
            </a:r>
            <a:endParaRPr lang="en-US" altLang="zh-TW" sz="3200" dirty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C</a:t>
            </a:r>
            <a:endParaRPr lang="en-US" altLang="zh-TW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45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B</a:t>
            </a:r>
            <a:endParaRPr lang="en-US" altLang="zh-TW" dirty="0"/>
          </a:p>
        </p:txBody>
      </p:sp>
      <p:sp>
        <p:nvSpPr>
          <p:cNvPr id="73957" name="Text Box 229"/>
          <p:cNvSpPr txBox="1">
            <a:spLocks noChangeArrowheads="1"/>
          </p:cNvSpPr>
          <p:nvPr/>
        </p:nvSpPr>
        <p:spPr bwMode="auto">
          <a:xfrm>
            <a:off x="3827415" y="4816415"/>
            <a:ext cx="27146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D</a:t>
            </a:r>
            <a:endParaRPr lang="en-US" altLang="zh-TW" dirty="0"/>
          </a:p>
        </p:txBody>
      </p:sp>
      <p:sp>
        <p:nvSpPr>
          <p:cNvPr id="73958" name="Text Box 230"/>
          <p:cNvSpPr txBox="1">
            <a:spLocks noChangeArrowheads="1"/>
          </p:cNvSpPr>
          <p:nvPr/>
        </p:nvSpPr>
        <p:spPr bwMode="auto">
          <a:xfrm>
            <a:off x="3827415" y="5426015"/>
            <a:ext cx="2936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>
                <a:solidFill>
                  <a:srgbClr val="008A86"/>
                </a:solidFill>
                <a:latin typeface="Times New Roman" pitchFamily="18" charset="0"/>
              </a:rPr>
              <a:t>A</a:t>
            </a:r>
            <a:endParaRPr lang="en-US" altLang="zh-TW"/>
          </a:p>
        </p:txBody>
      </p:sp>
      <p:sp>
        <p:nvSpPr>
          <p:cNvPr id="140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>
            <a:normAutofit/>
          </a:bodyPr>
          <a:lstStyle/>
          <a:p>
            <a:r>
              <a:rPr lang="en-US" altLang="zh-CN" dirty="0"/>
              <a:t>LCS</a:t>
            </a:r>
            <a:r>
              <a:rPr lang="zh-CN" altLang="en-US" dirty="0"/>
              <a:t>的动态规划算法</a:t>
            </a:r>
            <a:r>
              <a:rPr lang="en-US" altLang="zh-CN" dirty="0"/>
              <a:t>-</a:t>
            </a:r>
            <a:r>
              <a:rPr lang="zh-CN" altLang="en-US" dirty="0"/>
              <a:t>自底向上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B10D2D5-0E67-4754-82F7-697BC72FCA08}" type="datetime1">
              <a:rPr lang="en-US" altLang="zh-CN" smtClean="0"/>
              <a:t>12/7/2020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  <p:sp>
        <p:nvSpPr>
          <p:cNvPr id="131" name="Rectangle 139"/>
          <p:cNvSpPr>
            <a:spLocks/>
          </p:cNvSpPr>
          <p:nvPr/>
        </p:nvSpPr>
        <p:spPr bwMode="auto">
          <a:xfrm>
            <a:off x="4137182" y="590939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" name="Rectangle 140"/>
          <p:cNvSpPr>
            <a:spLocks/>
          </p:cNvSpPr>
          <p:nvPr/>
        </p:nvSpPr>
        <p:spPr bwMode="auto">
          <a:xfrm>
            <a:off x="4746782" y="590939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" name="Freeform 141"/>
          <p:cNvSpPr>
            <a:spLocks/>
          </p:cNvSpPr>
          <p:nvPr/>
        </p:nvSpPr>
        <p:spPr bwMode="auto">
          <a:xfrm>
            <a:off x="5356382" y="5909394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1 h 961"/>
              <a:gd name="T4" fmla="*/ 960 w 960"/>
              <a:gd name="T5" fmla="*/ 0 h 961"/>
              <a:gd name="T6" fmla="*/ 960 w 960"/>
              <a:gd name="T7" fmla="*/ 961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1"/>
                </a:lnTo>
                <a:lnTo>
                  <a:pt x="960" y="0"/>
                </a:lnTo>
                <a:lnTo>
                  <a:pt x="960" y="961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" name="Rectangle 142"/>
          <p:cNvSpPr>
            <a:spLocks/>
          </p:cNvSpPr>
          <p:nvPr/>
        </p:nvSpPr>
        <p:spPr bwMode="auto">
          <a:xfrm>
            <a:off x="5965982" y="590939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" name="Rectangle 143"/>
          <p:cNvSpPr>
            <a:spLocks/>
          </p:cNvSpPr>
          <p:nvPr/>
        </p:nvSpPr>
        <p:spPr bwMode="auto">
          <a:xfrm>
            <a:off x="6575582" y="591574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" name="Rectangle 144"/>
          <p:cNvSpPr>
            <a:spLocks/>
          </p:cNvSpPr>
          <p:nvPr/>
        </p:nvSpPr>
        <p:spPr bwMode="auto">
          <a:xfrm>
            <a:off x="7185182" y="590939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" name="Rectangle 145"/>
          <p:cNvSpPr>
            <a:spLocks/>
          </p:cNvSpPr>
          <p:nvPr/>
        </p:nvSpPr>
        <p:spPr bwMode="auto">
          <a:xfrm>
            <a:off x="7794782" y="590939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" name="Rectangle 183"/>
          <p:cNvSpPr>
            <a:spLocks/>
          </p:cNvSpPr>
          <p:nvPr/>
        </p:nvSpPr>
        <p:spPr bwMode="auto">
          <a:xfrm>
            <a:off x="4138770" y="591562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" name="Rectangle 184"/>
          <p:cNvSpPr>
            <a:spLocks/>
          </p:cNvSpPr>
          <p:nvPr/>
        </p:nvSpPr>
        <p:spPr bwMode="auto">
          <a:xfrm>
            <a:off x="4748370" y="591562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" name="Freeform 185"/>
          <p:cNvSpPr>
            <a:spLocks/>
          </p:cNvSpPr>
          <p:nvPr/>
        </p:nvSpPr>
        <p:spPr bwMode="auto">
          <a:xfrm>
            <a:off x="5357970" y="5915623"/>
            <a:ext cx="609600" cy="609600"/>
          </a:xfrm>
          <a:custGeom>
            <a:avLst/>
            <a:gdLst>
              <a:gd name="T0" fmla="*/ 0 w 960"/>
              <a:gd name="T1" fmla="*/ 1 h 961"/>
              <a:gd name="T2" fmla="*/ 0 w 960"/>
              <a:gd name="T3" fmla="*/ 961 h 961"/>
              <a:gd name="T4" fmla="*/ 960 w 960"/>
              <a:gd name="T5" fmla="*/ 961 h 961"/>
              <a:gd name="T6" fmla="*/ 960 w 960"/>
              <a:gd name="T7" fmla="*/ 0 h 961"/>
              <a:gd name="T8" fmla="*/ 0 w 960"/>
              <a:gd name="T9" fmla="*/ 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1"/>
                </a:moveTo>
                <a:lnTo>
                  <a:pt x="0" y="961"/>
                </a:lnTo>
                <a:lnTo>
                  <a:pt x="960" y="961"/>
                </a:lnTo>
                <a:lnTo>
                  <a:pt x="960" y="0"/>
                </a:lnTo>
                <a:lnTo>
                  <a:pt x="0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" name="Rectangle 186"/>
          <p:cNvSpPr>
            <a:spLocks/>
          </p:cNvSpPr>
          <p:nvPr/>
        </p:nvSpPr>
        <p:spPr bwMode="auto">
          <a:xfrm>
            <a:off x="5967570" y="591562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" name="Rectangle 187"/>
          <p:cNvSpPr>
            <a:spLocks/>
          </p:cNvSpPr>
          <p:nvPr/>
        </p:nvSpPr>
        <p:spPr bwMode="auto">
          <a:xfrm>
            <a:off x="7186770" y="591562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" name="Rectangle 188"/>
          <p:cNvSpPr>
            <a:spLocks/>
          </p:cNvSpPr>
          <p:nvPr/>
        </p:nvSpPr>
        <p:spPr bwMode="auto">
          <a:xfrm>
            <a:off x="7796370" y="591562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" name="Rectangle 201"/>
          <p:cNvSpPr>
            <a:spLocks/>
          </p:cNvSpPr>
          <p:nvPr/>
        </p:nvSpPr>
        <p:spPr bwMode="auto">
          <a:xfrm>
            <a:off x="6567645" y="5913914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" name="Text Box 211"/>
          <p:cNvSpPr txBox="1">
            <a:spLocks noChangeArrowheads="1"/>
          </p:cNvSpPr>
          <p:nvPr/>
        </p:nvSpPr>
        <p:spPr bwMode="auto">
          <a:xfrm>
            <a:off x="4340060" y="5980521"/>
            <a:ext cx="4301594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0    1     2   2    3    4    4</a:t>
            </a:r>
            <a:endParaRPr lang="en-US" altLang="zh-TW" dirty="0"/>
          </a:p>
        </p:txBody>
      </p:sp>
      <p:sp>
        <p:nvSpPr>
          <p:cNvPr id="149" name="Text Box 212"/>
          <p:cNvSpPr txBox="1">
            <a:spLocks noChangeArrowheads="1"/>
          </p:cNvSpPr>
          <p:nvPr/>
        </p:nvSpPr>
        <p:spPr bwMode="auto">
          <a:xfrm>
            <a:off x="7658422" y="5856598"/>
            <a:ext cx="11620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zh-TW" dirty="0"/>
          </a:p>
        </p:txBody>
      </p:sp>
      <p:sp>
        <p:nvSpPr>
          <p:cNvPr id="150" name="Text Box 230"/>
          <p:cNvSpPr txBox="1">
            <a:spLocks noChangeArrowheads="1"/>
          </p:cNvSpPr>
          <p:nvPr/>
        </p:nvSpPr>
        <p:spPr bwMode="auto">
          <a:xfrm>
            <a:off x="3827737" y="6045919"/>
            <a:ext cx="2936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B</a:t>
            </a:r>
            <a:endParaRPr lang="en-US" altLang="zh-TW" dirty="0"/>
          </a:p>
        </p:txBody>
      </p:sp>
      <p:sp>
        <p:nvSpPr>
          <p:cNvPr id="151" name="Rectangle 165"/>
          <p:cNvSpPr>
            <a:spLocks/>
          </p:cNvSpPr>
          <p:nvPr/>
        </p:nvSpPr>
        <p:spPr bwMode="auto">
          <a:xfrm>
            <a:off x="7795184" y="2877482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" name="Text Box 227"/>
          <p:cNvSpPr txBox="1">
            <a:spLocks noChangeArrowheads="1"/>
          </p:cNvSpPr>
          <p:nvPr/>
        </p:nvSpPr>
        <p:spPr bwMode="auto">
          <a:xfrm>
            <a:off x="3808553" y="1730036"/>
            <a:ext cx="379961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x</a:t>
            </a:r>
            <a:r>
              <a:rPr lang="en-US" altLang="zh-TW" sz="3200" i="1" baseline="-25000" dirty="0">
                <a:solidFill>
                  <a:srgbClr val="008A86"/>
                </a:solidFill>
                <a:latin typeface="Times New Roman" pitchFamily="18" charset="0"/>
              </a:rPr>
              <a:t>i</a:t>
            </a:r>
            <a:endParaRPr lang="en-US" altLang="zh-TW" i="1" baseline="-25000" dirty="0"/>
          </a:p>
        </p:txBody>
      </p:sp>
      <p:sp>
        <p:nvSpPr>
          <p:cNvPr id="154" name="Text Box 227"/>
          <p:cNvSpPr txBox="1">
            <a:spLocks noChangeArrowheads="1"/>
          </p:cNvSpPr>
          <p:nvPr/>
        </p:nvSpPr>
        <p:spPr bwMode="auto">
          <a:xfrm>
            <a:off x="3490821" y="2424579"/>
            <a:ext cx="27146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5" name="Text Box 228"/>
          <p:cNvSpPr txBox="1">
            <a:spLocks noChangeArrowheads="1"/>
          </p:cNvSpPr>
          <p:nvPr/>
        </p:nvSpPr>
        <p:spPr bwMode="auto">
          <a:xfrm>
            <a:off x="3490821" y="3095723"/>
            <a:ext cx="293688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dirty="0">
                <a:latin typeface="Times New Roman" pitchFamily="18" charset="0"/>
              </a:rPr>
              <a:t>2</a:t>
            </a:r>
          </a:p>
          <a:p>
            <a:endParaRPr lang="en-US" altLang="zh-TW" sz="900" dirty="0">
              <a:latin typeface="Times New Roman" pitchFamily="18" charset="0"/>
            </a:endParaRPr>
          </a:p>
          <a:p>
            <a:r>
              <a:rPr lang="en-US" altLang="zh-TW" sz="2800" dirty="0">
                <a:latin typeface="Times New Roman" pitchFamily="18" charset="0"/>
              </a:rPr>
              <a:t>3</a:t>
            </a:r>
          </a:p>
          <a:p>
            <a:pPr>
              <a:lnSpc>
                <a:spcPct val="45000"/>
              </a:lnSpc>
            </a:pPr>
            <a:endParaRPr lang="en-US" altLang="zh-TW" sz="900" dirty="0">
              <a:latin typeface="Times New Roman" pitchFamily="18" charset="0"/>
            </a:endParaRPr>
          </a:p>
          <a:p>
            <a:r>
              <a:rPr lang="en-US" altLang="zh-TW" sz="2800" dirty="0">
                <a:latin typeface="Times New Roman" pitchFamily="18" charset="0"/>
              </a:rPr>
              <a:t>4</a:t>
            </a:r>
            <a:endParaRPr lang="en-US" altLang="zh-TW" sz="1600" dirty="0"/>
          </a:p>
        </p:txBody>
      </p:sp>
      <p:sp>
        <p:nvSpPr>
          <p:cNvPr id="156" name="Text Box 229"/>
          <p:cNvSpPr txBox="1">
            <a:spLocks noChangeArrowheads="1"/>
          </p:cNvSpPr>
          <p:nvPr/>
        </p:nvSpPr>
        <p:spPr bwMode="auto">
          <a:xfrm>
            <a:off x="3490821" y="4854187"/>
            <a:ext cx="27146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dirty="0">
                <a:latin typeface="Times New Roman" pitchFamily="18" charset="0"/>
              </a:rPr>
              <a:t>5</a:t>
            </a:r>
            <a:endParaRPr lang="en-US" altLang="zh-TW" sz="1600" dirty="0"/>
          </a:p>
        </p:txBody>
      </p:sp>
      <p:sp>
        <p:nvSpPr>
          <p:cNvPr id="157" name="Text Box 230"/>
          <p:cNvSpPr txBox="1">
            <a:spLocks noChangeArrowheads="1"/>
          </p:cNvSpPr>
          <p:nvPr/>
        </p:nvSpPr>
        <p:spPr bwMode="auto">
          <a:xfrm>
            <a:off x="3490821" y="5464480"/>
            <a:ext cx="2936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dirty="0">
                <a:latin typeface="Times New Roman" pitchFamily="18" charset="0"/>
              </a:rPr>
              <a:t>6</a:t>
            </a:r>
            <a:endParaRPr lang="en-US" altLang="zh-TW" sz="1600" dirty="0"/>
          </a:p>
        </p:txBody>
      </p:sp>
      <p:sp>
        <p:nvSpPr>
          <p:cNvPr id="158" name="Text Box 230"/>
          <p:cNvSpPr txBox="1">
            <a:spLocks noChangeArrowheads="1"/>
          </p:cNvSpPr>
          <p:nvPr/>
        </p:nvSpPr>
        <p:spPr bwMode="auto">
          <a:xfrm>
            <a:off x="3491143" y="6093296"/>
            <a:ext cx="2936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dirty="0">
                <a:latin typeface="Times New Roman" pitchFamily="18" charset="0"/>
              </a:rPr>
              <a:t>7</a:t>
            </a:r>
            <a:endParaRPr lang="en-US" altLang="zh-TW" sz="1600" dirty="0"/>
          </a:p>
        </p:txBody>
      </p:sp>
      <p:sp>
        <p:nvSpPr>
          <p:cNvPr id="159" name="Text Box 227"/>
          <p:cNvSpPr txBox="1">
            <a:spLocks noChangeArrowheads="1"/>
          </p:cNvSpPr>
          <p:nvPr/>
        </p:nvSpPr>
        <p:spPr bwMode="auto">
          <a:xfrm>
            <a:off x="3471959" y="1773675"/>
            <a:ext cx="379961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dirty="0">
                <a:latin typeface="Times New Roman" pitchFamily="18" charset="0"/>
              </a:rPr>
              <a:t>0</a:t>
            </a:r>
            <a:endParaRPr lang="en-US" altLang="zh-TW" sz="1600" baseline="-25000" dirty="0"/>
          </a:p>
        </p:txBody>
      </p:sp>
      <p:sp>
        <p:nvSpPr>
          <p:cNvPr id="160" name="Text Box 227"/>
          <p:cNvSpPr txBox="1">
            <a:spLocks noChangeArrowheads="1"/>
          </p:cNvSpPr>
          <p:nvPr/>
        </p:nvSpPr>
        <p:spPr bwMode="auto">
          <a:xfrm>
            <a:off x="3508799" y="1241161"/>
            <a:ext cx="379961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i="1" dirty="0" err="1">
                <a:latin typeface="Times New Roman" pitchFamily="18" charset="0"/>
              </a:rPr>
              <a:t>i</a:t>
            </a:r>
            <a:endParaRPr lang="en-US" altLang="zh-TW" sz="1600" i="1" baseline="-25000" dirty="0"/>
          </a:p>
        </p:txBody>
      </p:sp>
      <p:sp>
        <p:nvSpPr>
          <p:cNvPr id="146" name="Rectangle 226"/>
          <p:cNvSpPr>
            <a:spLocks noChangeArrowheads="1"/>
          </p:cNvSpPr>
          <p:nvPr/>
        </p:nvSpPr>
        <p:spPr bwMode="auto">
          <a:xfrm>
            <a:off x="4283968" y="1052736"/>
            <a:ext cx="4357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sz="3200" i="1" dirty="0" err="1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TW" sz="3200" i="1" baseline="-25000" dirty="0" err="1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3200" baseline="-25000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B    D   C    A    B   A</a:t>
            </a:r>
            <a:endParaRPr lang="en-US" altLang="zh-TW" sz="3200" dirty="0"/>
          </a:p>
        </p:txBody>
      </p:sp>
      <p:sp>
        <p:nvSpPr>
          <p:cNvPr id="161" name="Rectangle 226"/>
          <p:cNvSpPr>
            <a:spLocks noChangeArrowheads="1"/>
          </p:cNvSpPr>
          <p:nvPr/>
        </p:nvSpPr>
        <p:spPr bwMode="auto">
          <a:xfrm>
            <a:off x="3995936" y="792813"/>
            <a:ext cx="43576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sz="2800" i="1" dirty="0">
                <a:latin typeface="Times New Roman" pitchFamily="18" charset="0"/>
                <a:cs typeface="Times New Roman" pitchFamily="18" charset="0"/>
              </a:rPr>
              <a:t>j  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TW" sz="2800" baseline="-250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1      2     3     4     5     6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4171100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307975" y="1506538"/>
            <a:ext cx="938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zh-CN" altLang="en-US" sz="3200" b="1" dirty="0">
                <a:solidFill>
                  <a:srgbClr val="CC0000"/>
                </a:solidFill>
                <a:latin typeface="Times New Roman" pitchFamily="18" charset="0"/>
              </a:rPr>
              <a:t>思路</a:t>
            </a:r>
            <a:r>
              <a:rPr lang="en-US" altLang="zh-TW" sz="3200" b="1" dirty="0">
                <a:solidFill>
                  <a:srgbClr val="CC0000"/>
                </a:solidFill>
                <a:latin typeface="Times New Roman" pitchFamily="18" charset="0"/>
              </a:rPr>
              <a:t>:</a:t>
            </a:r>
            <a:endParaRPr lang="en-US" altLang="zh-TW" dirty="0"/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307975" y="1993900"/>
            <a:ext cx="2879044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zh-CN" altLang="en-US" sz="3200" dirty="0">
                <a:latin typeface="Times New Roman" pitchFamily="18" charset="0"/>
              </a:rPr>
              <a:t>由底向上计算表</a:t>
            </a:r>
            <a:r>
              <a:rPr lang="en-US" altLang="zh-TW" sz="3200" dirty="0">
                <a:latin typeface="Times New Roman" pitchFamily="18" charset="0"/>
              </a:rPr>
              <a:t>.</a:t>
            </a:r>
            <a:endParaRPr lang="en-US" altLang="zh-TW" dirty="0"/>
          </a:p>
        </p:txBody>
      </p:sp>
      <p:sp>
        <p:nvSpPr>
          <p:cNvPr id="73819" name="Rectangle 91"/>
          <p:cNvSpPr>
            <a:spLocks/>
          </p:cNvSpPr>
          <p:nvPr/>
        </p:nvSpPr>
        <p:spPr bwMode="auto">
          <a:xfrm>
            <a:off x="4136860" y="16582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0" name="Rectangle 92"/>
          <p:cNvSpPr>
            <a:spLocks/>
          </p:cNvSpPr>
          <p:nvPr/>
        </p:nvSpPr>
        <p:spPr bwMode="auto">
          <a:xfrm>
            <a:off x="4746460" y="1675850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1" name="Rectangle 93"/>
          <p:cNvSpPr>
            <a:spLocks/>
          </p:cNvSpPr>
          <p:nvPr/>
        </p:nvSpPr>
        <p:spPr bwMode="auto">
          <a:xfrm>
            <a:off x="5356060" y="166705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2" name="Rectangle 94"/>
          <p:cNvSpPr>
            <a:spLocks/>
          </p:cNvSpPr>
          <p:nvPr/>
        </p:nvSpPr>
        <p:spPr bwMode="auto">
          <a:xfrm>
            <a:off x="5965660" y="166705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3" name="Rectangle 95"/>
          <p:cNvSpPr>
            <a:spLocks/>
          </p:cNvSpPr>
          <p:nvPr/>
        </p:nvSpPr>
        <p:spPr bwMode="auto">
          <a:xfrm>
            <a:off x="6575260" y="166705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4" name="Rectangle 96"/>
          <p:cNvSpPr>
            <a:spLocks/>
          </p:cNvSpPr>
          <p:nvPr/>
        </p:nvSpPr>
        <p:spPr bwMode="auto">
          <a:xfrm>
            <a:off x="4136860" y="22678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5" name="Rectangle 97"/>
          <p:cNvSpPr>
            <a:spLocks/>
          </p:cNvSpPr>
          <p:nvPr/>
        </p:nvSpPr>
        <p:spPr bwMode="auto">
          <a:xfrm>
            <a:off x="4758306" y="2273910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6" name="Freeform 98"/>
          <p:cNvSpPr>
            <a:spLocks/>
          </p:cNvSpPr>
          <p:nvPr/>
        </p:nvSpPr>
        <p:spPr bwMode="auto">
          <a:xfrm>
            <a:off x="5368517" y="2277882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0 h 961"/>
              <a:gd name="T4" fmla="*/ 960 w 960"/>
              <a:gd name="T5" fmla="*/ 0 h 961"/>
              <a:gd name="T6" fmla="*/ 960 w 960"/>
              <a:gd name="T7" fmla="*/ 960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0"/>
                </a:lnTo>
                <a:lnTo>
                  <a:pt x="960" y="0"/>
                </a:lnTo>
                <a:lnTo>
                  <a:pt x="960" y="960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7" name="Rectangle 99"/>
          <p:cNvSpPr>
            <a:spLocks/>
          </p:cNvSpPr>
          <p:nvPr/>
        </p:nvSpPr>
        <p:spPr bwMode="auto">
          <a:xfrm>
            <a:off x="5971339" y="226060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8" name="Rectangle 100"/>
          <p:cNvSpPr>
            <a:spLocks/>
          </p:cNvSpPr>
          <p:nvPr/>
        </p:nvSpPr>
        <p:spPr bwMode="auto">
          <a:xfrm>
            <a:off x="6580024" y="226750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9" name="Rectangle 101"/>
          <p:cNvSpPr>
            <a:spLocks/>
          </p:cNvSpPr>
          <p:nvPr/>
        </p:nvSpPr>
        <p:spPr bwMode="auto">
          <a:xfrm>
            <a:off x="7184860" y="166705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0" name="Rectangle 102"/>
          <p:cNvSpPr>
            <a:spLocks/>
          </p:cNvSpPr>
          <p:nvPr/>
        </p:nvSpPr>
        <p:spPr bwMode="auto">
          <a:xfrm>
            <a:off x="7794460" y="166705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2" name="Rectangle 104"/>
          <p:cNvSpPr>
            <a:spLocks/>
          </p:cNvSpPr>
          <p:nvPr/>
        </p:nvSpPr>
        <p:spPr bwMode="auto">
          <a:xfrm>
            <a:off x="7184860" y="22678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3" name="Rectangle 105"/>
          <p:cNvSpPr>
            <a:spLocks/>
          </p:cNvSpPr>
          <p:nvPr/>
        </p:nvSpPr>
        <p:spPr bwMode="auto">
          <a:xfrm>
            <a:off x="7794460" y="22678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5" name="Rectangle 107"/>
          <p:cNvSpPr>
            <a:spLocks/>
          </p:cNvSpPr>
          <p:nvPr/>
        </p:nvSpPr>
        <p:spPr bwMode="auto">
          <a:xfrm>
            <a:off x="4148706" y="288625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6" name="Rectangle 108"/>
          <p:cNvSpPr>
            <a:spLocks/>
          </p:cNvSpPr>
          <p:nvPr/>
        </p:nvSpPr>
        <p:spPr bwMode="auto">
          <a:xfrm>
            <a:off x="4746460" y="28686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7" name="Freeform 109"/>
          <p:cNvSpPr>
            <a:spLocks/>
          </p:cNvSpPr>
          <p:nvPr/>
        </p:nvSpPr>
        <p:spPr bwMode="auto">
          <a:xfrm>
            <a:off x="5356060" y="2868674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1 h 961"/>
              <a:gd name="T4" fmla="*/ 960 w 960"/>
              <a:gd name="T5" fmla="*/ 0 h 961"/>
              <a:gd name="T6" fmla="*/ 960 w 960"/>
              <a:gd name="T7" fmla="*/ 960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1"/>
                </a:lnTo>
                <a:lnTo>
                  <a:pt x="960" y="0"/>
                </a:lnTo>
                <a:lnTo>
                  <a:pt x="960" y="960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8" name="Rectangle 110"/>
          <p:cNvSpPr>
            <a:spLocks/>
          </p:cNvSpPr>
          <p:nvPr/>
        </p:nvSpPr>
        <p:spPr bwMode="auto">
          <a:xfrm>
            <a:off x="5965660" y="28686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9" name="Rectangle 111"/>
          <p:cNvSpPr>
            <a:spLocks/>
          </p:cNvSpPr>
          <p:nvPr/>
        </p:nvSpPr>
        <p:spPr bwMode="auto">
          <a:xfrm>
            <a:off x="6575260" y="2889578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0" name="Rectangle 112"/>
          <p:cNvSpPr>
            <a:spLocks/>
          </p:cNvSpPr>
          <p:nvPr/>
        </p:nvSpPr>
        <p:spPr bwMode="auto">
          <a:xfrm>
            <a:off x="7797636" y="288589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1" name="Rectangle 113"/>
          <p:cNvSpPr>
            <a:spLocks/>
          </p:cNvSpPr>
          <p:nvPr/>
        </p:nvSpPr>
        <p:spPr bwMode="auto">
          <a:xfrm>
            <a:off x="7188036" y="2868553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3" name="Rectangle 115"/>
          <p:cNvSpPr>
            <a:spLocks/>
          </p:cNvSpPr>
          <p:nvPr/>
        </p:nvSpPr>
        <p:spPr bwMode="auto">
          <a:xfrm>
            <a:off x="4136860" y="34870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4" name="Rectangle 116"/>
          <p:cNvSpPr>
            <a:spLocks/>
          </p:cNvSpPr>
          <p:nvPr/>
        </p:nvSpPr>
        <p:spPr bwMode="auto">
          <a:xfrm>
            <a:off x="4746460" y="34782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5" name="Freeform 117"/>
          <p:cNvSpPr>
            <a:spLocks/>
          </p:cNvSpPr>
          <p:nvPr/>
        </p:nvSpPr>
        <p:spPr bwMode="auto">
          <a:xfrm>
            <a:off x="5356060" y="3478274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1 h 961"/>
              <a:gd name="T4" fmla="*/ 960 w 960"/>
              <a:gd name="T5" fmla="*/ 0 h 961"/>
              <a:gd name="T6" fmla="*/ 960 w 960"/>
              <a:gd name="T7" fmla="*/ 960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1"/>
                </a:lnTo>
                <a:lnTo>
                  <a:pt x="960" y="0"/>
                </a:lnTo>
                <a:lnTo>
                  <a:pt x="960" y="960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6" name="Rectangle 118"/>
          <p:cNvSpPr>
            <a:spLocks/>
          </p:cNvSpPr>
          <p:nvPr/>
        </p:nvSpPr>
        <p:spPr bwMode="auto">
          <a:xfrm>
            <a:off x="5965660" y="34782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7" name="Rectangle 119"/>
          <p:cNvSpPr>
            <a:spLocks/>
          </p:cNvSpPr>
          <p:nvPr/>
        </p:nvSpPr>
        <p:spPr bwMode="auto">
          <a:xfrm>
            <a:off x="6575260" y="34870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8" name="Rectangle 120"/>
          <p:cNvSpPr>
            <a:spLocks/>
          </p:cNvSpPr>
          <p:nvPr/>
        </p:nvSpPr>
        <p:spPr bwMode="auto">
          <a:xfrm>
            <a:off x="7184860" y="34782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9" name="Rectangle 121"/>
          <p:cNvSpPr>
            <a:spLocks/>
          </p:cNvSpPr>
          <p:nvPr/>
        </p:nvSpPr>
        <p:spPr bwMode="auto">
          <a:xfrm>
            <a:off x="7794460" y="34870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1" name="Rectangle 123"/>
          <p:cNvSpPr>
            <a:spLocks/>
          </p:cNvSpPr>
          <p:nvPr/>
        </p:nvSpPr>
        <p:spPr bwMode="auto">
          <a:xfrm>
            <a:off x="4136860" y="40966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2" name="Rectangle 124"/>
          <p:cNvSpPr>
            <a:spLocks/>
          </p:cNvSpPr>
          <p:nvPr/>
        </p:nvSpPr>
        <p:spPr bwMode="auto">
          <a:xfrm>
            <a:off x="4746460" y="40878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3" name="Freeform 125"/>
          <p:cNvSpPr>
            <a:spLocks/>
          </p:cNvSpPr>
          <p:nvPr/>
        </p:nvSpPr>
        <p:spPr bwMode="auto">
          <a:xfrm>
            <a:off x="5356060" y="4087874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1 h 961"/>
              <a:gd name="T4" fmla="*/ 960 w 960"/>
              <a:gd name="T5" fmla="*/ 0 h 961"/>
              <a:gd name="T6" fmla="*/ 960 w 960"/>
              <a:gd name="T7" fmla="*/ 960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1"/>
                </a:lnTo>
                <a:lnTo>
                  <a:pt x="960" y="0"/>
                </a:lnTo>
                <a:lnTo>
                  <a:pt x="960" y="960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4" name="Rectangle 126"/>
          <p:cNvSpPr>
            <a:spLocks/>
          </p:cNvSpPr>
          <p:nvPr/>
        </p:nvSpPr>
        <p:spPr bwMode="auto">
          <a:xfrm>
            <a:off x="5965660" y="40878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5" name="Rectangle 127"/>
          <p:cNvSpPr>
            <a:spLocks/>
          </p:cNvSpPr>
          <p:nvPr/>
        </p:nvSpPr>
        <p:spPr bwMode="auto">
          <a:xfrm>
            <a:off x="6575260" y="40966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6" name="Rectangle 128"/>
          <p:cNvSpPr>
            <a:spLocks/>
          </p:cNvSpPr>
          <p:nvPr/>
        </p:nvSpPr>
        <p:spPr bwMode="auto">
          <a:xfrm>
            <a:off x="7184860" y="40878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7" name="Rectangle 129"/>
          <p:cNvSpPr>
            <a:spLocks/>
          </p:cNvSpPr>
          <p:nvPr/>
        </p:nvSpPr>
        <p:spPr bwMode="auto">
          <a:xfrm>
            <a:off x="7794460" y="40966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9" name="Freeform 131"/>
          <p:cNvSpPr>
            <a:spLocks/>
          </p:cNvSpPr>
          <p:nvPr/>
        </p:nvSpPr>
        <p:spPr bwMode="auto">
          <a:xfrm>
            <a:off x="4136860" y="4704058"/>
            <a:ext cx="609600" cy="609600"/>
          </a:xfrm>
          <a:custGeom>
            <a:avLst/>
            <a:gdLst>
              <a:gd name="T0" fmla="*/ 0 w 960"/>
              <a:gd name="T1" fmla="*/ 960 h 960"/>
              <a:gd name="T2" fmla="*/ 0 w 960"/>
              <a:gd name="T3" fmla="*/ 0 h 960"/>
              <a:gd name="T4" fmla="*/ 960 w 960"/>
              <a:gd name="T5" fmla="*/ 0 h 960"/>
              <a:gd name="T6" fmla="*/ 960 w 960"/>
              <a:gd name="T7" fmla="*/ 960 h 960"/>
              <a:gd name="T8" fmla="*/ 0 w 960"/>
              <a:gd name="T9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0">
                <a:moveTo>
                  <a:pt x="0" y="960"/>
                </a:moveTo>
                <a:lnTo>
                  <a:pt x="0" y="0"/>
                </a:lnTo>
                <a:lnTo>
                  <a:pt x="960" y="0"/>
                </a:lnTo>
                <a:lnTo>
                  <a:pt x="960" y="960"/>
                </a:lnTo>
                <a:lnTo>
                  <a:pt x="0" y="960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0" name="Freeform 132"/>
          <p:cNvSpPr>
            <a:spLocks/>
          </p:cNvSpPr>
          <p:nvPr/>
        </p:nvSpPr>
        <p:spPr bwMode="auto">
          <a:xfrm>
            <a:off x="4746460" y="4697474"/>
            <a:ext cx="609600" cy="609600"/>
          </a:xfrm>
          <a:custGeom>
            <a:avLst/>
            <a:gdLst>
              <a:gd name="T0" fmla="*/ 0 w 960"/>
              <a:gd name="T1" fmla="*/ 960 h 960"/>
              <a:gd name="T2" fmla="*/ 0 w 960"/>
              <a:gd name="T3" fmla="*/ 0 h 960"/>
              <a:gd name="T4" fmla="*/ 960 w 960"/>
              <a:gd name="T5" fmla="*/ 0 h 960"/>
              <a:gd name="T6" fmla="*/ 960 w 960"/>
              <a:gd name="T7" fmla="*/ 960 h 960"/>
              <a:gd name="T8" fmla="*/ 0 w 960"/>
              <a:gd name="T9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0">
                <a:moveTo>
                  <a:pt x="0" y="960"/>
                </a:moveTo>
                <a:lnTo>
                  <a:pt x="0" y="0"/>
                </a:lnTo>
                <a:lnTo>
                  <a:pt x="960" y="0"/>
                </a:lnTo>
                <a:lnTo>
                  <a:pt x="960" y="960"/>
                </a:lnTo>
                <a:lnTo>
                  <a:pt x="0" y="960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1" name="Freeform 133"/>
          <p:cNvSpPr>
            <a:spLocks/>
          </p:cNvSpPr>
          <p:nvPr/>
        </p:nvSpPr>
        <p:spPr bwMode="auto">
          <a:xfrm>
            <a:off x="5356060" y="4697474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1 h 961"/>
              <a:gd name="T4" fmla="*/ 960 w 960"/>
              <a:gd name="T5" fmla="*/ 0 h 961"/>
              <a:gd name="T6" fmla="*/ 960 w 960"/>
              <a:gd name="T7" fmla="*/ 960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1"/>
                </a:lnTo>
                <a:lnTo>
                  <a:pt x="960" y="0"/>
                </a:lnTo>
                <a:lnTo>
                  <a:pt x="960" y="960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2" name="Freeform 134"/>
          <p:cNvSpPr>
            <a:spLocks/>
          </p:cNvSpPr>
          <p:nvPr/>
        </p:nvSpPr>
        <p:spPr bwMode="auto">
          <a:xfrm>
            <a:off x="5965660" y="4697474"/>
            <a:ext cx="609600" cy="609600"/>
          </a:xfrm>
          <a:custGeom>
            <a:avLst/>
            <a:gdLst>
              <a:gd name="T0" fmla="*/ 0 w 960"/>
              <a:gd name="T1" fmla="*/ 960 h 960"/>
              <a:gd name="T2" fmla="*/ 0 w 960"/>
              <a:gd name="T3" fmla="*/ 0 h 960"/>
              <a:gd name="T4" fmla="*/ 960 w 960"/>
              <a:gd name="T5" fmla="*/ 0 h 960"/>
              <a:gd name="T6" fmla="*/ 960 w 960"/>
              <a:gd name="T7" fmla="*/ 960 h 960"/>
              <a:gd name="T8" fmla="*/ 0 w 960"/>
              <a:gd name="T9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0">
                <a:moveTo>
                  <a:pt x="0" y="960"/>
                </a:moveTo>
                <a:lnTo>
                  <a:pt x="0" y="0"/>
                </a:lnTo>
                <a:lnTo>
                  <a:pt x="960" y="0"/>
                </a:lnTo>
                <a:lnTo>
                  <a:pt x="960" y="960"/>
                </a:lnTo>
                <a:lnTo>
                  <a:pt x="0" y="960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3" name="Rectangle 135"/>
          <p:cNvSpPr>
            <a:spLocks/>
          </p:cNvSpPr>
          <p:nvPr/>
        </p:nvSpPr>
        <p:spPr bwMode="auto">
          <a:xfrm>
            <a:off x="6575260" y="47062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4" name="Rectangle 136"/>
          <p:cNvSpPr>
            <a:spLocks/>
          </p:cNvSpPr>
          <p:nvPr/>
        </p:nvSpPr>
        <p:spPr bwMode="auto">
          <a:xfrm>
            <a:off x="7184860" y="46974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5" name="Rectangle 137"/>
          <p:cNvSpPr>
            <a:spLocks/>
          </p:cNvSpPr>
          <p:nvPr/>
        </p:nvSpPr>
        <p:spPr bwMode="auto">
          <a:xfrm>
            <a:off x="7794460" y="46974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7" name="Rectangle 139"/>
          <p:cNvSpPr>
            <a:spLocks/>
          </p:cNvSpPr>
          <p:nvPr/>
        </p:nvSpPr>
        <p:spPr bwMode="auto">
          <a:xfrm>
            <a:off x="4136860" y="529828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8" name="Rectangle 140"/>
          <p:cNvSpPr>
            <a:spLocks/>
          </p:cNvSpPr>
          <p:nvPr/>
        </p:nvSpPr>
        <p:spPr bwMode="auto">
          <a:xfrm>
            <a:off x="4746460" y="529828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9" name="Freeform 141"/>
          <p:cNvSpPr>
            <a:spLocks/>
          </p:cNvSpPr>
          <p:nvPr/>
        </p:nvSpPr>
        <p:spPr bwMode="auto">
          <a:xfrm>
            <a:off x="5356060" y="5298282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1 h 961"/>
              <a:gd name="T4" fmla="*/ 960 w 960"/>
              <a:gd name="T5" fmla="*/ 0 h 961"/>
              <a:gd name="T6" fmla="*/ 960 w 960"/>
              <a:gd name="T7" fmla="*/ 961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1"/>
                </a:lnTo>
                <a:lnTo>
                  <a:pt x="960" y="0"/>
                </a:lnTo>
                <a:lnTo>
                  <a:pt x="960" y="961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0" name="Rectangle 142"/>
          <p:cNvSpPr>
            <a:spLocks/>
          </p:cNvSpPr>
          <p:nvPr/>
        </p:nvSpPr>
        <p:spPr bwMode="auto">
          <a:xfrm>
            <a:off x="5965660" y="529828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1" name="Rectangle 143"/>
          <p:cNvSpPr>
            <a:spLocks/>
          </p:cNvSpPr>
          <p:nvPr/>
        </p:nvSpPr>
        <p:spPr bwMode="auto">
          <a:xfrm>
            <a:off x="6575260" y="530463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2" name="Rectangle 144"/>
          <p:cNvSpPr>
            <a:spLocks/>
          </p:cNvSpPr>
          <p:nvPr/>
        </p:nvSpPr>
        <p:spPr bwMode="auto">
          <a:xfrm>
            <a:off x="7184860" y="529828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3" name="Rectangle 145"/>
          <p:cNvSpPr>
            <a:spLocks/>
          </p:cNvSpPr>
          <p:nvPr/>
        </p:nvSpPr>
        <p:spPr bwMode="auto">
          <a:xfrm>
            <a:off x="7794460" y="529828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5" name="Rectangle 147"/>
          <p:cNvSpPr>
            <a:spLocks/>
          </p:cNvSpPr>
          <p:nvPr/>
        </p:nvSpPr>
        <p:spPr bwMode="auto">
          <a:xfrm>
            <a:off x="6576115" y="288149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6" name="Rectangle 148"/>
          <p:cNvSpPr>
            <a:spLocks/>
          </p:cNvSpPr>
          <p:nvPr/>
        </p:nvSpPr>
        <p:spPr bwMode="auto">
          <a:xfrm>
            <a:off x="4138448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7" name="Rectangle 149"/>
          <p:cNvSpPr>
            <a:spLocks/>
          </p:cNvSpPr>
          <p:nvPr/>
        </p:nvSpPr>
        <p:spPr bwMode="auto">
          <a:xfrm>
            <a:off x="4748048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8" name="Rectangle 150"/>
          <p:cNvSpPr>
            <a:spLocks/>
          </p:cNvSpPr>
          <p:nvPr/>
        </p:nvSpPr>
        <p:spPr bwMode="auto">
          <a:xfrm>
            <a:off x="5357648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9" name="Rectangle 151"/>
          <p:cNvSpPr>
            <a:spLocks/>
          </p:cNvSpPr>
          <p:nvPr/>
        </p:nvSpPr>
        <p:spPr bwMode="auto">
          <a:xfrm>
            <a:off x="5967248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0" name="Rectangle 152"/>
          <p:cNvSpPr>
            <a:spLocks/>
          </p:cNvSpPr>
          <p:nvPr/>
        </p:nvSpPr>
        <p:spPr bwMode="auto">
          <a:xfrm>
            <a:off x="6576848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1" name="Rectangle 153"/>
          <p:cNvSpPr>
            <a:spLocks/>
          </p:cNvSpPr>
          <p:nvPr/>
        </p:nvSpPr>
        <p:spPr bwMode="auto">
          <a:xfrm>
            <a:off x="4138448" y="2265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2" name="Rectangle 154"/>
          <p:cNvSpPr>
            <a:spLocks/>
          </p:cNvSpPr>
          <p:nvPr/>
        </p:nvSpPr>
        <p:spPr bwMode="auto">
          <a:xfrm>
            <a:off x="5967248" y="2265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3" name="Rectangle 155"/>
          <p:cNvSpPr>
            <a:spLocks/>
          </p:cNvSpPr>
          <p:nvPr/>
        </p:nvSpPr>
        <p:spPr bwMode="auto">
          <a:xfrm>
            <a:off x="6576848" y="2265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4" name="Rectangle 156"/>
          <p:cNvSpPr>
            <a:spLocks/>
          </p:cNvSpPr>
          <p:nvPr/>
        </p:nvSpPr>
        <p:spPr bwMode="auto">
          <a:xfrm>
            <a:off x="7186448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5" name="Rectangle 157"/>
          <p:cNvSpPr>
            <a:spLocks/>
          </p:cNvSpPr>
          <p:nvPr/>
        </p:nvSpPr>
        <p:spPr bwMode="auto">
          <a:xfrm>
            <a:off x="7796048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7" name="Rectangle 159"/>
          <p:cNvSpPr>
            <a:spLocks/>
          </p:cNvSpPr>
          <p:nvPr/>
        </p:nvSpPr>
        <p:spPr bwMode="auto">
          <a:xfrm>
            <a:off x="7186448" y="2265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8" name="Rectangle 160"/>
          <p:cNvSpPr>
            <a:spLocks/>
          </p:cNvSpPr>
          <p:nvPr/>
        </p:nvSpPr>
        <p:spPr bwMode="auto">
          <a:xfrm>
            <a:off x="7796048" y="2265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0" name="Rectangle 162"/>
          <p:cNvSpPr>
            <a:spLocks/>
          </p:cNvSpPr>
          <p:nvPr/>
        </p:nvSpPr>
        <p:spPr bwMode="auto">
          <a:xfrm>
            <a:off x="4748048" y="28749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1" name="Freeform 163"/>
          <p:cNvSpPr>
            <a:spLocks/>
          </p:cNvSpPr>
          <p:nvPr/>
        </p:nvSpPr>
        <p:spPr bwMode="auto">
          <a:xfrm>
            <a:off x="5357648" y="2874903"/>
            <a:ext cx="609600" cy="609600"/>
          </a:xfrm>
          <a:custGeom>
            <a:avLst/>
            <a:gdLst>
              <a:gd name="T0" fmla="*/ 0 w 960"/>
              <a:gd name="T1" fmla="*/ 1 h 961"/>
              <a:gd name="T2" fmla="*/ 0 w 960"/>
              <a:gd name="T3" fmla="*/ 961 h 961"/>
              <a:gd name="T4" fmla="*/ 960 w 960"/>
              <a:gd name="T5" fmla="*/ 960 h 961"/>
              <a:gd name="T6" fmla="*/ 960 w 960"/>
              <a:gd name="T7" fmla="*/ 0 h 961"/>
              <a:gd name="T8" fmla="*/ 0 w 960"/>
              <a:gd name="T9" fmla="*/ 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1"/>
                </a:moveTo>
                <a:lnTo>
                  <a:pt x="0" y="961"/>
                </a:lnTo>
                <a:lnTo>
                  <a:pt x="960" y="960"/>
                </a:lnTo>
                <a:lnTo>
                  <a:pt x="960" y="0"/>
                </a:lnTo>
                <a:lnTo>
                  <a:pt x="0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3" name="Rectangle 165"/>
          <p:cNvSpPr>
            <a:spLocks/>
          </p:cNvSpPr>
          <p:nvPr/>
        </p:nvSpPr>
        <p:spPr bwMode="auto">
          <a:xfrm>
            <a:off x="7186448" y="28749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5" name="Rectangle 167"/>
          <p:cNvSpPr>
            <a:spLocks/>
          </p:cNvSpPr>
          <p:nvPr/>
        </p:nvSpPr>
        <p:spPr bwMode="auto">
          <a:xfrm>
            <a:off x="4138448" y="34845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6" name="Rectangle 168"/>
          <p:cNvSpPr>
            <a:spLocks/>
          </p:cNvSpPr>
          <p:nvPr/>
        </p:nvSpPr>
        <p:spPr bwMode="auto">
          <a:xfrm>
            <a:off x="4748048" y="34845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7" name="Freeform 169"/>
          <p:cNvSpPr>
            <a:spLocks/>
          </p:cNvSpPr>
          <p:nvPr/>
        </p:nvSpPr>
        <p:spPr bwMode="auto">
          <a:xfrm>
            <a:off x="5357648" y="3484503"/>
            <a:ext cx="609600" cy="609600"/>
          </a:xfrm>
          <a:custGeom>
            <a:avLst/>
            <a:gdLst>
              <a:gd name="T0" fmla="*/ 0 w 960"/>
              <a:gd name="T1" fmla="*/ 1 h 961"/>
              <a:gd name="T2" fmla="*/ 0 w 960"/>
              <a:gd name="T3" fmla="*/ 961 h 961"/>
              <a:gd name="T4" fmla="*/ 960 w 960"/>
              <a:gd name="T5" fmla="*/ 960 h 961"/>
              <a:gd name="T6" fmla="*/ 960 w 960"/>
              <a:gd name="T7" fmla="*/ 0 h 961"/>
              <a:gd name="T8" fmla="*/ 0 w 960"/>
              <a:gd name="T9" fmla="*/ 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1"/>
                </a:moveTo>
                <a:lnTo>
                  <a:pt x="0" y="961"/>
                </a:lnTo>
                <a:lnTo>
                  <a:pt x="960" y="960"/>
                </a:lnTo>
                <a:lnTo>
                  <a:pt x="960" y="0"/>
                </a:lnTo>
                <a:lnTo>
                  <a:pt x="0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8" name="Rectangle 170"/>
          <p:cNvSpPr>
            <a:spLocks/>
          </p:cNvSpPr>
          <p:nvPr/>
        </p:nvSpPr>
        <p:spPr bwMode="auto">
          <a:xfrm>
            <a:off x="5967248" y="34845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9" name="Rectangle 171"/>
          <p:cNvSpPr>
            <a:spLocks/>
          </p:cNvSpPr>
          <p:nvPr/>
        </p:nvSpPr>
        <p:spPr bwMode="auto">
          <a:xfrm>
            <a:off x="6576848" y="34845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0" name="Rectangle 172"/>
          <p:cNvSpPr>
            <a:spLocks/>
          </p:cNvSpPr>
          <p:nvPr/>
        </p:nvSpPr>
        <p:spPr bwMode="auto">
          <a:xfrm>
            <a:off x="7186448" y="34845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1" name="Rectangle 173"/>
          <p:cNvSpPr>
            <a:spLocks/>
          </p:cNvSpPr>
          <p:nvPr/>
        </p:nvSpPr>
        <p:spPr bwMode="auto">
          <a:xfrm>
            <a:off x="7796048" y="34845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3" name="Rectangle 175"/>
          <p:cNvSpPr>
            <a:spLocks/>
          </p:cNvSpPr>
          <p:nvPr/>
        </p:nvSpPr>
        <p:spPr bwMode="auto">
          <a:xfrm>
            <a:off x="4138448" y="40941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4" name="Rectangle 176"/>
          <p:cNvSpPr>
            <a:spLocks/>
          </p:cNvSpPr>
          <p:nvPr/>
        </p:nvSpPr>
        <p:spPr bwMode="auto">
          <a:xfrm>
            <a:off x="4748048" y="40941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5" name="Rectangle 177"/>
          <p:cNvSpPr>
            <a:spLocks/>
          </p:cNvSpPr>
          <p:nvPr/>
        </p:nvSpPr>
        <p:spPr bwMode="auto">
          <a:xfrm>
            <a:off x="5967248" y="40941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6" name="Rectangle 178"/>
          <p:cNvSpPr>
            <a:spLocks/>
          </p:cNvSpPr>
          <p:nvPr/>
        </p:nvSpPr>
        <p:spPr bwMode="auto">
          <a:xfrm>
            <a:off x="6576848" y="40941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7" name="Rectangle 179"/>
          <p:cNvSpPr>
            <a:spLocks/>
          </p:cNvSpPr>
          <p:nvPr/>
        </p:nvSpPr>
        <p:spPr bwMode="auto">
          <a:xfrm>
            <a:off x="7186448" y="40941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8" name="Rectangle 180"/>
          <p:cNvSpPr>
            <a:spLocks/>
          </p:cNvSpPr>
          <p:nvPr/>
        </p:nvSpPr>
        <p:spPr bwMode="auto">
          <a:xfrm>
            <a:off x="7796048" y="40941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9" name="Rectangle 181"/>
          <p:cNvSpPr>
            <a:spLocks/>
          </p:cNvSpPr>
          <p:nvPr/>
        </p:nvSpPr>
        <p:spPr bwMode="auto">
          <a:xfrm>
            <a:off x="6576848" y="4703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11" name="Rectangle 183"/>
          <p:cNvSpPr>
            <a:spLocks/>
          </p:cNvSpPr>
          <p:nvPr/>
        </p:nvSpPr>
        <p:spPr bwMode="auto">
          <a:xfrm>
            <a:off x="4138448" y="5313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12" name="Rectangle 184"/>
          <p:cNvSpPr>
            <a:spLocks/>
          </p:cNvSpPr>
          <p:nvPr/>
        </p:nvSpPr>
        <p:spPr bwMode="auto">
          <a:xfrm>
            <a:off x="4748048" y="5313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13" name="Freeform 185"/>
          <p:cNvSpPr>
            <a:spLocks/>
          </p:cNvSpPr>
          <p:nvPr/>
        </p:nvSpPr>
        <p:spPr bwMode="auto">
          <a:xfrm>
            <a:off x="5357648" y="5313303"/>
            <a:ext cx="609600" cy="609600"/>
          </a:xfrm>
          <a:custGeom>
            <a:avLst/>
            <a:gdLst>
              <a:gd name="T0" fmla="*/ 0 w 960"/>
              <a:gd name="T1" fmla="*/ 1 h 961"/>
              <a:gd name="T2" fmla="*/ 0 w 960"/>
              <a:gd name="T3" fmla="*/ 961 h 961"/>
              <a:gd name="T4" fmla="*/ 960 w 960"/>
              <a:gd name="T5" fmla="*/ 961 h 961"/>
              <a:gd name="T6" fmla="*/ 960 w 960"/>
              <a:gd name="T7" fmla="*/ 0 h 961"/>
              <a:gd name="T8" fmla="*/ 0 w 960"/>
              <a:gd name="T9" fmla="*/ 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1"/>
                </a:moveTo>
                <a:lnTo>
                  <a:pt x="0" y="961"/>
                </a:lnTo>
                <a:lnTo>
                  <a:pt x="960" y="961"/>
                </a:lnTo>
                <a:lnTo>
                  <a:pt x="960" y="0"/>
                </a:lnTo>
                <a:lnTo>
                  <a:pt x="0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14" name="Rectangle 186"/>
          <p:cNvSpPr>
            <a:spLocks/>
          </p:cNvSpPr>
          <p:nvPr/>
        </p:nvSpPr>
        <p:spPr bwMode="auto">
          <a:xfrm>
            <a:off x="5967248" y="5313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15" name="Rectangle 187"/>
          <p:cNvSpPr>
            <a:spLocks/>
          </p:cNvSpPr>
          <p:nvPr/>
        </p:nvSpPr>
        <p:spPr bwMode="auto">
          <a:xfrm>
            <a:off x="7186448" y="5313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16" name="Rectangle 188"/>
          <p:cNvSpPr>
            <a:spLocks/>
          </p:cNvSpPr>
          <p:nvPr/>
        </p:nvSpPr>
        <p:spPr bwMode="auto">
          <a:xfrm>
            <a:off x="7796048" y="5313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19" name="Rectangle 191"/>
          <p:cNvSpPr>
            <a:spLocks/>
          </p:cNvSpPr>
          <p:nvPr/>
        </p:nvSpPr>
        <p:spPr bwMode="auto">
          <a:xfrm>
            <a:off x="4140360" y="288125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0" name="Rectangle 192"/>
          <p:cNvSpPr>
            <a:spLocks/>
          </p:cNvSpPr>
          <p:nvPr/>
        </p:nvSpPr>
        <p:spPr bwMode="auto">
          <a:xfrm>
            <a:off x="4751592" y="227165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1" name="Freeform 193"/>
          <p:cNvSpPr>
            <a:spLocks/>
          </p:cNvSpPr>
          <p:nvPr/>
        </p:nvSpPr>
        <p:spPr bwMode="auto">
          <a:xfrm>
            <a:off x="5357088" y="2271653"/>
            <a:ext cx="616509" cy="609600"/>
          </a:xfrm>
          <a:custGeom>
            <a:avLst/>
            <a:gdLst>
              <a:gd name="T0" fmla="*/ 0 w 960"/>
              <a:gd name="T1" fmla="*/ 0 h 961"/>
              <a:gd name="T2" fmla="*/ 0 w 960"/>
              <a:gd name="T3" fmla="*/ 961 h 961"/>
              <a:gd name="T4" fmla="*/ 960 w 960"/>
              <a:gd name="T5" fmla="*/ 960 h 961"/>
              <a:gd name="T6" fmla="*/ 960 w 960"/>
              <a:gd name="T7" fmla="*/ 0 h 961"/>
              <a:gd name="T8" fmla="*/ 0 w 960"/>
              <a:gd name="T9" fmla="*/ 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0"/>
                </a:moveTo>
                <a:lnTo>
                  <a:pt x="0" y="961"/>
                </a:lnTo>
                <a:lnTo>
                  <a:pt x="960" y="960"/>
                </a:lnTo>
                <a:lnTo>
                  <a:pt x="96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2" name="Freeform 194"/>
          <p:cNvSpPr>
            <a:spLocks/>
          </p:cNvSpPr>
          <p:nvPr/>
        </p:nvSpPr>
        <p:spPr bwMode="auto">
          <a:xfrm>
            <a:off x="5348123" y="4096423"/>
            <a:ext cx="609600" cy="609600"/>
          </a:xfrm>
          <a:custGeom>
            <a:avLst/>
            <a:gdLst>
              <a:gd name="T0" fmla="*/ 0 w 960"/>
              <a:gd name="T1" fmla="*/ 1 h 961"/>
              <a:gd name="T2" fmla="*/ 0 w 960"/>
              <a:gd name="T3" fmla="*/ 961 h 961"/>
              <a:gd name="T4" fmla="*/ 960 w 960"/>
              <a:gd name="T5" fmla="*/ 960 h 961"/>
              <a:gd name="T6" fmla="*/ 960 w 960"/>
              <a:gd name="T7" fmla="*/ 0 h 961"/>
              <a:gd name="T8" fmla="*/ 0 w 960"/>
              <a:gd name="T9" fmla="*/ 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1"/>
                </a:moveTo>
                <a:lnTo>
                  <a:pt x="0" y="961"/>
                </a:lnTo>
                <a:lnTo>
                  <a:pt x="960" y="960"/>
                </a:lnTo>
                <a:lnTo>
                  <a:pt x="960" y="0"/>
                </a:lnTo>
                <a:lnTo>
                  <a:pt x="0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5" name="Freeform 197"/>
          <p:cNvSpPr>
            <a:spLocks/>
          </p:cNvSpPr>
          <p:nvPr/>
        </p:nvSpPr>
        <p:spPr bwMode="auto">
          <a:xfrm>
            <a:off x="5348123" y="4714815"/>
            <a:ext cx="609600" cy="609600"/>
          </a:xfrm>
          <a:custGeom>
            <a:avLst/>
            <a:gdLst>
              <a:gd name="T0" fmla="*/ 0 w 960"/>
              <a:gd name="T1" fmla="*/ 1 h 961"/>
              <a:gd name="T2" fmla="*/ 0 w 960"/>
              <a:gd name="T3" fmla="*/ 961 h 961"/>
              <a:gd name="T4" fmla="*/ 960 w 960"/>
              <a:gd name="T5" fmla="*/ 960 h 961"/>
              <a:gd name="T6" fmla="*/ 960 w 960"/>
              <a:gd name="T7" fmla="*/ 0 h 961"/>
              <a:gd name="T8" fmla="*/ 0 w 960"/>
              <a:gd name="T9" fmla="*/ 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1"/>
                </a:moveTo>
                <a:lnTo>
                  <a:pt x="0" y="961"/>
                </a:lnTo>
                <a:lnTo>
                  <a:pt x="960" y="960"/>
                </a:lnTo>
                <a:lnTo>
                  <a:pt x="960" y="0"/>
                </a:lnTo>
                <a:lnTo>
                  <a:pt x="0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6" name="Freeform 198"/>
          <p:cNvSpPr>
            <a:spLocks/>
          </p:cNvSpPr>
          <p:nvPr/>
        </p:nvSpPr>
        <p:spPr bwMode="auto">
          <a:xfrm>
            <a:off x="5957723" y="4714815"/>
            <a:ext cx="609600" cy="609600"/>
          </a:xfrm>
          <a:custGeom>
            <a:avLst/>
            <a:gdLst>
              <a:gd name="T0" fmla="*/ 0 w 960"/>
              <a:gd name="T1" fmla="*/ 0 h 960"/>
              <a:gd name="T2" fmla="*/ 0 w 960"/>
              <a:gd name="T3" fmla="*/ 960 h 960"/>
              <a:gd name="T4" fmla="*/ 960 w 960"/>
              <a:gd name="T5" fmla="*/ 960 h 960"/>
              <a:gd name="T6" fmla="*/ 960 w 960"/>
              <a:gd name="T7" fmla="*/ 0 h 960"/>
              <a:gd name="T8" fmla="*/ 0 w 960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0">
                <a:moveTo>
                  <a:pt x="0" y="0"/>
                </a:moveTo>
                <a:lnTo>
                  <a:pt x="0" y="960"/>
                </a:lnTo>
                <a:lnTo>
                  <a:pt x="960" y="960"/>
                </a:lnTo>
                <a:lnTo>
                  <a:pt x="96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7" name="Freeform 199"/>
          <p:cNvSpPr>
            <a:spLocks/>
          </p:cNvSpPr>
          <p:nvPr/>
        </p:nvSpPr>
        <p:spPr bwMode="auto">
          <a:xfrm>
            <a:off x="4140360" y="4701994"/>
            <a:ext cx="609600" cy="609600"/>
          </a:xfrm>
          <a:custGeom>
            <a:avLst/>
            <a:gdLst>
              <a:gd name="T0" fmla="*/ 0 w 960"/>
              <a:gd name="T1" fmla="*/ 0 h 960"/>
              <a:gd name="T2" fmla="*/ 0 w 960"/>
              <a:gd name="T3" fmla="*/ 960 h 960"/>
              <a:gd name="T4" fmla="*/ 960 w 960"/>
              <a:gd name="T5" fmla="*/ 960 h 960"/>
              <a:gd name="T6" fmla="*/ 960 w 960"/>
              <a:gd name="T7" fmla="*/ 0 h 960"/>
              <a:gd name="T8" fmla="*/ 0 w 960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0">
                <a:moveTo>
                  <a:pt x="0" y="0"/>
                </a:moveTo>
                <a:lnTo>
                  <a:pt x="0" y="960"/>
                </a:lnTo>
                <a:lnTo>
                  <a:pt x="960" y="960"/>
                </a:lnTo>
                <a:lnTo>
                  <a:pt x="96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8" name="Freeform 200"/>
          <p:cNvSpPr>
            <a:spLocks/>
          </p:cNvSpPr>
          <p:nvPr/>
        </p:nvSpPr>
        <p:spPr bwMode="auto">
          <a:xfrm>
            <a:off x="4746582" y="4710786"/>
            <a:ext cx="609600" cy="609600"/>
          </a:xfrm>
          <a:custGeom>
            <a:avLst/>
            <a:gdLst>
              <a:gd name="T0" fmla="*/ 0 w 960"/>
              <a:gd name="T1" fmla="*/ 0 h 960"/>
              <a:gd name="T2" fmla="*/ 0 w 960"/>
              <a:gd name="T3" fmla="*/ 960 h 960"/>
              <a:gd name="T4" fmla="*/ 960 w 960"/>
              <a:gd name="T5" fmla="*/ 960 h 960"/>
              <a:gd name="T6" fmla="*/ 960 w 960"/>
              <a:gd name="T7" fmla="*/ 0 h 960"/>
              <a:gd name="T8" fmla="*/ 0 w 960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0">
                <a:moveTo>
                  <a:pt x="0" y="0"/>
                </a:moveTo>
                <a:lnTo>
                  <a:pt x="0" y="960"/>
                </a:lnTo>
                <a:lnTo>
                  <a:pt x="960" y="960"/>
                </a:lnTo>
                <a:lnTo>
                  <a:pt x="96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9" name="Rectangle 201"/>
          <p:cNvSpPr>
            <a:spLocks/>
          </p:cNvSpPr>
          <p:nvPr/>
        </p:nvSpPr>
        <p:spPr bwMode="auto">
          <a:xfrm>
            <a:off x="6567323" y="5320386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30" name="Rectangle 202"/>
          <p:cNvSpPr>
            <a:spLocks/>
          </p:cNvSpPr>
          <p:nvPr/>
        </p:nvSpPr>
        <p:spPr bwMode="auto">
          <a:xfrm>
            <a:off x="7190477" y="4710786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31" name="Rectangle 203"/>
          <p:cNvSpPr>
            <a:spLocks/>
          </p:cNvSpPr>
          <p:nvPr/>
        </p:nvSpPr>
        <p:spPr bwMode="auto">
          <a:xfrm>
            <a:off x="7791285" y="4710786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33" name="Rectangle 205"/>
          <p:cNvSpPr>
            <a:spLocks/>
          </p:cNvSpPr>
          <p:nvPr/>
        </p:nvSpPr>
        <p:spPr bwMode="auto">
          <a:xfrm>
            <a:off x="5966515" y="2872461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34" name="Text Box 206"/>
          <p:cNvSpPr txBox="1">
            <a:spLocks noChangeArrowheads="1"/>
          </p:cNvSpPr>
          <p:nvPr/>
        </p:nvSpPr>
        <p:spPr bwMode="auto">
          <a:xfrm>
            <a:off x="4361308" y="1692920"/>
            <a:ext cx="46751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0	    0	0    0</a:t>
            </a:r>
            <a:endParaRPr lang="en-US" altLang="zh-TW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0    0     0   0    1    1    1		</a:t>
            </a:r>
            <a:endParaRPr lang="en-US" altLang="zh-TW" dirty="0"/>
          </a:p>
        </p:txBody>
      </p:sp>
      <p:sp>
        <p:nvSpPr>
          <p:cNvPr id="73935" name="Text Box 207"/>
          <p:cNvSpPr txBox="1">
            <a:spLocks noChangeArrowheads="1"/>
          </p:cNvSpPr>
          <p:nvPr/>
        </p:nvSpPr>
        <p:spPr bwMode="auto">
          <a:xfrm>
            <a:off x="7359242" y="1692920"/>
            <a:ext cx="16271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0    0	</a:t>
            </a:r>
            <a:endParaRPr lang="en-US" altLang="zh-TW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7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3936" name="Text Box 208"/>
          <p:cNvSpPr txBox="1">
            <a:spLocks noChangeArrowheads="1"/>
          </p:cNvSpPr>
          <p:nvPr/>
        </p:nvSpPr>
        <p:spPr bwMode="auto">
          <a:xfrm>
            <a:off x="4359275" y="3027536"/>
            <a:ext cx="43878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0    1     1   1    1    2    2</a:t>
            </a: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0    1     1   2    2    2    2</a:t>
            </a:r>
            <a:endParaRPr lang="en-US" altLang="zh-TW" sz="6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4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0    1     1   2    2    3    3</a:t>
            </a:r>
            <a:endParaRPr lang="en-US" altLang="zh-TW" dirty="0"/>
          </a:p>
        </p:txBody>
      </p:sp>
      <p:sp>
        <p:nvSpPr>
          <p:cNvPr id="73938" name="Text Box 210"/>
          <p:cNvSpPr txBox="1">
            <a:spLocks noChangeArrowheads="1"/>
          </p:cNvSpPr>
          <p:nvPr/>
        </p:nvSpPr>
        <p:spPr bwMode="auto">
          <a:xfrm>
            <a:off x="4340060" y="4797152"/>
            <a:ext cx="4675188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0    1     2   2    2    3    3</a:t>
            </a:r>
            <a:endParaRPr lang="en-US" altLang="zh-TW" dirty="0"/>
          </a:p>
        </p:txBody>
      </p:sp>
      <p:sp>
        <p:nvSpPr>
          <p:cNvPr id="73939" name="Text Box 211"/>
          <p:cNvSpPr txBox="1">
            <a:spLocks noChangeArrowheads="1"/>
          </p:cNvSpPr>
          <p:nvPr/>
        </p:nvSpPr>
        <p:spPr bwMode="auto">
          <a:xfrm>
            <a:off x="4340059" y="5422840"/>
            <a:ext cx="430159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0    1     2   2    3    3    4</a:t>
            </a:r>
            <a:endParaRPr lang="en-US" altLang="zh-TW" dirty="0"/>
          </a:p>
        </p:txBody>
      </p:sp>
      <p:sp>
        <p:nvSpPr>
          <p:cNvPr id="73940" name="Text Box 212"/>
          <p:cNvSpPr txBox="1">
            <a:spLocks noChangeArrowheads="1"/>
          </p:cNvSpPr>
          <p:nvPr/>
        </p:nvSpPr>
        <p:spPr bwMode="auto">
          <a:xfrm>
            <a:off x="7658100" y="5254278"/>
            <a:ext cx="11620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zh-TW" dirty="0"/>
          </a:p>
        </p:txBody>
      </p:sp>
      <p:sp>
        <p:nvSpPr>
          <p:cNvPr id="73955" name="Text Box 227"/>
          <p:cNvSpPr txBox="1">
            <a:spLocks noChangeArrowheads="1"/>
          </p:cNvSpPr>
          <p:nvPr/>
        </p:nvSpPr>
        <p:spPr bwMode="auto">
          <a:xfrm>
            <a:off x="3827415" y="2378015"/>
            <a:ext cx="27146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A</a:t>
            </a:r>
            <a:endParaRPr lang="en-US" altLang="zh-TW" dirty="0"/>
          </a:p>
        </p:txBody>
      </p:sp>
      <p:sp>
        <p:nvSpPr>
          <p:cNvPr id="73956" name="Text Box 228"/>
          <p:cNvSpPr txBox="1">
            <a:spLocks noChangeArrowheads="1"/>
          </p:cNvSpPr>
          <p:nvPr/>
        </p:nvSpPr>
        <p:spPr bwMode="auto">
          <a:xfrm>
            <a:off x="3827415" y="2987615"/>
            <a:ext cx="293688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B</a:t>
            </a:r>
            <a:endParaRPr lang="en-US" altLang="zh-TW" sz="3200" dirty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C</a:t>
            </a:r>
            <a:endParaRPr lang="en-US" altLang="zh-TW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45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B</a:t>
            </a:r>
            <a:endParaRPr lang="en-US" altLang="zh-TW" dirty="0"/>
          </a:p>
        </p:txBody>
      </p:sp>
      <p:sp>
        <p:nvSpPr>
          <p:cNvPr id="73957" name="Text Box 229"/>
          <p:cNvSpPr txBox="1">
            <a:spLocks noChangeArrowheads="1"/>
          </p:cNvSpPr>
          <p:nvPr/>
        </p:nvSpPr>
        <p:spPr bwMode="auto">
          <a:xfrm>
            <a:off x="3827415" y="4816415"/>
            <a:ext cx="27146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D</a:t>
            </a:r>
            <a:endParaRPr lang="en-US" altLang="zh-TW" dirty="0"/>
          </a:p>
        </p:txBody>
      </p:sp>
      <p:sp>
        <p:nvSpPr>
          <p:cNvPr id="73958" name="Text Box 230"/>
          <p:cNvSpPr txBox="1">
            <a:spLocks noChangeArrowheads="1"/>
          </p:cNvSpPr>
          <p:nvPr/>
        </p:nvSpPr>
        <p:spPr bwMode="auto">
          <a:xfrm>
            <a:off x="3827415" y="5426015"/>
            <a:ext cx="2936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>
                <a:solidFill>
                  <a:srgbClr val="008A86"/>
                </a:solidFill>
                <a:latin typeface="Times New Roman" pitchFamily="18" charset="0"/>
              </a:rPr>
              <a:t>A</a:t>
            </a:r>
            <a:endParaRPr lang="en-US" altLang="zh-TW"/>
          </a:p>
        </p:txBody>
      </p:sp>
      <p:sp>
        <p:nvSpPr>
          <p:cNvPr id="140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>
            <a:normAutofit/>
          </a:bodyPr>
          <a:lstStyle/>
          <a:p>
            <a:r>
              <a:rPr lang="en-US" altLang="zh-CN" dirty="0"/>
              <a:t>LCS</a:t>
            </a:r>
            <a:r>
              <a:rPr lang="zh-CN" altLang="en-US" dirty="0"/>
              <a:t>的动态规划算法</a:t>
            </a:r>
            <a:r>
              <a:rPr lang="en-US" altLang="zh-CN" dirty="0"/>
              <a:t>-</a:t>
            </a:r>
            <a:r>
              <a:rPr lang="zh-CN" altLang="en-US" dirty="0"/>
              <a:t>自底向上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E4838049-3C9A-4C5A-BA05-AA6A0B4FB2D1}" type="datetime1">
              <a:rPr lang="en-US" altLang="zh-CN" smtClean="0"/>
              <a:t>12/7/2020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31</a:t>
            </a:fld>
            <a:endParaRPr lang="zh-CN" altLang="en-US" dirty="0"/>
          </a:p>
        </p:txBody>
      </p:sp>
      <p:sp>
        <p:nvSpPr>
          <p:cNvPr id="131" name="Rectangle 139"/>
          <p:cNvSpPr>
            <a:spLocks/>
          </p:cNvSpPr>
          <p:nvPr/>
        </p:nvSpPr>
        <p:spPr bwMode="auto">
          <a:xfrm>
            <a:off x="4137182" y="590939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" name="Rectangle 140"/>
          <p:cNvSpPr>
            <a:spLocks/>
          </p:cNvSpPr>
          <p:nvPr/>
        </p:nvSpPr>
        <p:spPr bwMode="auto">
          <a:xfrm>
            <a:off x="4746782" y="590939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" name="Freeform 141"/>
          <p:cNvSpPr>
            <a:spLocks/>
          </p:cNvSpPr>
          <p:nvPr/>
        </p:nvSpPr>
        <p:spPr bwMode="auto">
          <a:xfrm>
            <a:off x="5356382" y="5909394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1 h 961"/>
              <a:gd name="T4" fmla="*/ 960 w 960"/>
              <a:gd name="T5" fmla="*/ 0 h 961"/>
              <a:gd name="T6" fmla="*/ 960 w 960"/>
              <a:gd name="T7" fmla="*/ 961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1"/>
                </a:lnTo>
                <a:lnTo>
                  <a:pt x="960" y="0"/>
                </a:lnTo>
                <a:lnTo>
                  <a:pt x="960" y="961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" name="Rectangle 142"/>
          <p:cNvSpPr>
            <a:spLocks/>
          </p:cNvSpPr>
          <p:nvPr/>
        </p:nvSpPr>
        <p:spPr bwMode="auto">
          <a:xfrm>
            <a:off x="5965982" y="590939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" name="Rectangle 143"/>
          <p:cNvSpPr>
            <a:spLocks/>
          </p:cNvSpPr>
          <p:nvPr/>
        </p:nvSpPr>
        <p:spPr bwMode="auto">
          <a:xfrm>
            <a:off x="6575582" y="591574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" name="Rectangle 144"/>
          <p:cNvSpPr>
            <a:spLocks/>
          </p:cNvSpPr>
          <p:nvPr/>
        </p:nvSpPr>
        <p:spPr bwMode="auto">
          <a:xfrm>
            <a:off x="7185182" y="590939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" name="Rectangle 145"/>
          <p:cNvSpPr>
            <a:spLocks/>
          </p:cNvSpPr>
          <p:nvPr/>
        </p:nvSpPr>
        <p:spPr bwMode="auto">
          <a:xfrm>
            <a:off x="7794782" y="590939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" name="Rectangle 183"/>
          <p:cNvSpPr>
            <a:spLocks/>
          </p:cNvSpPr>
          <p:nvPr/>
        </p:nvSpPr>
        <p:spPr bwMode="auto">
          <a:xfrm>
            <a:off x="4138770" y="591562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" name="Rectangle 184"/>
          <p:cNvSpPr>
            <a:spLocks/>
          </p:cNvSpPr>
          <p:nvPr/>
        </p:nvSpPr>
        <p:spPr bwMode="auto">
          <a:xfrm>
            <a:off x="4748370" y="591562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" name="Freeform 185"/>
          <p:cNvSpPr>
            <a:spLocks/>
          </p:cNvSpPr>
          <p:nvPr/>
        </p:nvSpPr>
        <p:spPr bwMode="auto">
          <a:xfrm>
            <a:off x="5357970" y="5915623"/>
            <a:ext cx="609600" cy="609600"/>
          </a:xfrm>
          <a:custGeom>
            <a:avLst/>
            <a:gdLst>
              <a:gd name="T0" fmla="*/ 0 w 960"/>
              <a:gd name="T1" fmla="*/ 1 h 961"/>
              <a:gd name="T2" fmla="*/ 0 w 960"/>
              <a:gd name="T3" fmla="*/ 961 h 961"/>
              <a:gd name="T4" fmla="*/ 960 w 960"/>
              <a:gd name="T5" fmla="*/ 961 h 961"/>
              <a:gd name="T6" fmla="*/ 960 w 960"/>
              <a:gd name="T7" fmla="*/ 0 h 961"/>
              <a:gd name="T8" fmla="*/ 0 w 960"/>
              <a:gd name="T9" fmla="*/ 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1"/>
                </a:moveTo>
                <a:lnTo>
                  <a:pt x="0" y="961"/>
                </a:lnTo>
                <a:lnTo>
                  <a:pt x="960" y="961"/>
                </a:lnTo>
                <a:lnTo>
                  <a:pt x="960" y="0"/>
                </a:lnTo>
                <a:lnTo>
                  <a:pt x="0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" name="Rectangle 186"/>
          <p:cNvSpPr>
            <a:spLocks/>
          </p:cNvSpPr>
          <p:nvPr/>
        </p:nvSpPr>
        <p:spPr bwMode="auto">
          <a:xfrm>
            <a:off x="5967570" y="591562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" name="Rectangle 187"/>
          <p:cNvSpPr>
            <a:spLocks/>
          </p:cNvSpPr>
          <p:nvPr/>
        </p:nvSpPr>
        <p:spPr bwMode="auto">
          <a:xfrm>
            <a:off x="7186770" y="591562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" name="Rectangle 188"/>
          <p:cNvSpPr>
            <a:spLocks/>
          </p:cNvSpPr>
          <p:nvPr/>
        </p:nvSpPr>
        <p:spPr bwMode="auto">
          <a:xfrm>
            <a:off x="7796370" y="591562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" name="Rectangle 201"/>
          <p:cNvSpPr>
            <a:spLocks/>
          </p:cNvSpPr>
          <p:nvPr/>
        </p:nvSpPr>
        <p:spPr bwMode="auto">
          <a:xfrm>
            <a:off x="6567645" y="5913914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" name="Text Box 211"/>
          <p:cNvSpPr txBox="1">
            <a:spLocks noChangeArrowheads="1"/>
          </p:cNvSpPr>
          <p:nvPr/>
        </p:nvSpPr>
        <p:spPr bwMode="auto">
          <a:xfrm>
            <a:off x="4340060" y="5980521"/>
            <a:ext cx="4301594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0    1     2   2    3    4    4</a:t>
            </a:r>
            <a:endParaRPr lang="en-US" altLang="zh-TW" dirty="0"/>
          </a:p>
        </p:txBody>
      </p:sp>
      <p:sp>
        <p:nvSpPr>
          <p:cNvPr id="149" name="Text Box 212"/>
          <p:cNvSpPr txBox="1">
            <a:spLocks noChangeArrowheads="1"/>
          </p:cNvSpPr>
          <p:nvPr/>
        </p:nvSpPr>
        <p:spPr bwMode="auto">
          <a:xfrm>
            <a:off x="7658422" y="5856598"/>
            <a:ext cx="11620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zh-TW" dirty="0"/>
          </a:p>
        </p:txBody>
      </p:sp>
      <p:sp>
        <p:nvSpPr>
          <p:cNvPr id="150" name="Text Box 230"/>
          <p:cNvSpPr txBox="1">
            <a:spLocks noChangeArrowheads="1"/>
          </p:cNvSpPr>
          <p:nvPr/>
        </p:nvSpPr>
        <p:spPr bwMode="auto">
          <a:xfrm>
            <a:off x="3827737" y="6045919"/>
            <a:ext cx="2936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B</a:t>
            </a:r>
            <a:endParaRPr lang="en-US" altLang="zh-TW" dirty="0"/>
          </a:p>
        </p:txBody>
      </p:sp>
      <p:sp>
        <p:nvSpPr>
          <p:cNvPr id="151" name="Rectangle 165"/>
          <p:cNvSpPr>
            <a:spLocks/>
          </p:cNvSpPr>
          <p:nvPr/>
        </p:nvSpPr>
        <p:spPr bwMode="auto">
          <a:xfrm>
            <a:off x="7795184" y="2877482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" name="Text Box 227"/>
          <p:cNvSpPr txBox="1">
            <a:spLocks noChangeArrowheads="1"/>
          </p:cNvSpPr>
          <p:nvPr/>
        </p:nvSpPr>
        <p:spPr bwMode="auto">
          <a:xfrm>
            <a:off x="3808553" y="1730036"/>
            <a:ext cx="379961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x</a:t>
            </a:r>
            <a:r>
              <a:rPr lang="en-US" altLang="zh-TW" sz="3200" i="1" baseline="-25000" dirty="0">
                <a:solidFill>
                  <a:srgbClr val="008A86"/>
                </a:solidFill>
                <a:latin typeface="Times New Roman" pitchFamily="18" charset="0"/>
              </a:rPr>
              <a:t>i</a:t>
            </a:r>
            <a:endParaRPr lang="en-US" altLang="zh-TW" i="1" baseline="-25000" dirty="0"/>
          </a:p>
        </p:txBody>
      </p:sp>
      <p:sp>
        <p:nvSpPr>
          <p:cNvPr id="154" name="Text Box 227"/>
          <p:cNvSpPr txBox="1">
            <a:spLocks noChangeArrowheads="1"/>
          </p:cNvSpPr>
          <p:nvPr/>
        </p:nvSpPr>
        <p:spPr bwMode="auto">
          <a:xfrm>
            <a:off x="3490821" y="2424579"/>
            <a:ext cx="27146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5" name="Text Box 228"/>
          <p:cNvSpPr txBox="1">
            <a:spLocks noChangeArrowheads="1"/>
          </p:cNvSpPr>
          <p:nvPr/>
        </p:nvSpPr>
        <p:spPr bwMode="auto">
          <a:xfrm>
            <a:off x="3490821" y="3095723"/>
            <a:ext cx="293688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dirty="0">
                <a:latin typeface="Times New Roman" pitchFamily="18" charset="0"/>
              </a:rPr>
              <a:t>2</a:t>
            </a:r>
          </a:p>
          <a:p>
            <a:endParaRPr lang="en-US" altLang="zh-TW" sz="900" dirty="0">
              <a:latin typeface="Times New Roman" pitchFamily="18" charset="0"/>
            </a:endParaRPr>
          </a:p>
          <a:p>
            <a:r>
              <a:rPr lang="en-US" altLang="zh-TW" sz="2800" dirty="0">
                <a:latin typeface="Times New Roman" pitchFamily="18" charset="0"/>
              </a:rPr>
              <a:t>3</a:t>
            </a:r>
          </a:p>
          <a:p>
            <a:pPr>
              <a:lnSpc>
                <a:spcPct val="45000"/>
              </a:lnSpc>
            </a:pPr>
            <a:endParaRPr lang="en-US" altLang="zh-TW" sz="900" dirty="0">
              <a:latin typeface="Times New Roman" pitchFamily="18" charset="0"/>
            </a:endParaRPr>
          </a:p>
          <a:p>
            <a:r>
              <a:rPr lang="en-US" altLang="zh-TW" sz="2800" dirty="0">
                <a:latin typeface="Times New Roman" pitchFamily="18" charset="0"/>
              </a:rPr>
              <a:t>4</a:t>
            </a:r>
            <a:endParaRPr lang="en-US" altLang="zh-TW" sz="1600" dirty="0"/>
          </a:p>
        </p:txBody>
      </p:sp>
      <p:sp>
        <p:nvSpPr>
          <p:cNvPr id="156" name="Text Box 229"/>
          <p:cNvSpPr txBox="1">
            <a:spLocks noChangeArrowheads="1"/>
          </p:cNvSpPr>
          <p:nvPr/>
        </p:nvSpPr>
        <p:spPr bwMode="auto">
          <a:xfrm>
            <a:off x="3490821" y="4854187"/>
            <a:ext cx="27146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dirty="0">
                <a:latin typeface="Times New Roman" pitchFamily="18" charset="0"/>
              </a:rPr>
              <a:t>5</a:t>
            </a:r>
            <a:endParaRPr lang="en-US" altLang="zh-TW" sz="1600" dirty="0"/>
          </a:p>
        </p:txBody>
      </p:sp>
      <p:sp>
        <p:nvSpPr>
          <p:cNvPr id="157" name="Text Box 230"/>
          <p:cNvSpPr txBox="1">
            <a:spLocks noChangeArrowheads="1"/>
          </p:cNvSpPr>
          <p:nvPr/>
        </p:nvSpPr>
        <p:spPr bwMode="auto">
          <a:xfrm>
            <a:off x="3490821" y="5464480"/>
            <a:ext cx="2936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dirty="0">
                <a:latin typeface="Times New Roman" pitchFamily="18" charset="0"/>
              </a:rPr>
              <a:t>6</a:t>
            </a:r>
            <a:endParaRPr lang="en-US" altLang="zh-TW" sz="1600" dirty="0"/>
          </a:p>
        </p:txBody>
      </p:sp>
      <p:sp>
        <p:nvSpPr>
          <p:cNvPr id="158" name="Text Box 230"/>
          <p:cNvSpPr txBox="1">
            <a:spLocks noChangeArrowheads="1"/>
          </p:cNvSpPr>
          <p:nvPr/>
        </p:nvSpPr>
        <p:spPr bwMode="auto">
          <a:xfrm>
            <a:off x="3491143" y="6093296"/>
            <a:ext cx="2936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dirty="0">
                <a:latin typeface="Times New Roman" pitchFamily="18" charset="0"/>
              </a:rPr>
              <a:t>7</a:t>
            </a:r>
            <a:endParaRPr lang="en-US" altLang="zh-TW" sz="1600" dirty="0"/>
          </a:p>
        </p:txBody>
      </p:sp>
      <p:sp>
        <p:nvSpPr>
          <p:cNvPr id="159" name="Text Box 227"/>
          <p:cNvSpPr txBox="1">
            <a:spLocks noChangeArrowheads="1"/>
          </p:cNvSpPr>
          <p:nvPr/>
        </p:nvSpPr>
        <p:spPr bwMode="auto">
          <a:xfrm>
            <a:off x="3471959" y="1773675"/>
            <a:ext cx="379961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dirty="0">
                <a:latin typeface="Times New Roman" pitchFamily="18" charset="0"/>
              </a:rPr>
              <a:t>0</a:t>
            </a:r>
            <a:endParaRPr lang="en-US" altLang="zh-TW" sz="1600" baseline="-25000" dirty="0"/>
          </a:p>
        </p:txBody>
      </p:sp>
      <p:sp>
        <p:nvSpPr>
          <p:cNvPr id="160" name="Text Box 227"/>
          <p:cNvSpPr txBox="1">
            <a:spLocks noChangeArrowheads="1"/>
          </p:cNvSpPr>
          <p:nvPr/>
        </p:nvSpPr>
        <p:spPr bwMode="auto">
          <a:xfrm>
            <a:off x="3508799" y="1241161"/>
            <a:ext cx="379961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i="1" dirty="0" err="1">
                <a:latin typeface="Times New Roman" pitchFamily="18" charset="0"/>
              </a:rPr>
              <a:t>i</a:t>
            </a:r>
            <a:endParaRPr lang="en-US" altLang="zh-TW" sz="1600" i="1" baseline="-25000" dirty="0"/>
          </a:p>
        </p:txBody>
      </p:sp>
      <p:sp>
        <p:nvSpPr>
          <p:cNvPr id="162" name="Rectangle 226"/>
          <p:cNvSpPr>
            <a:spLocks noChangeArrowheads="1"/>
          </p:cNvSpPr>
          <p:nvPr/>
        </p:nvSpPr>
        <p:spPr bwMode="auto">
          <a:xfrm>
            <a:off x="4283968" y="1052736"/>
            <a:ext cx="4357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sz="3200" i="1" dirty="0" err="1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TW" sz="3200" i="1" baseline="-25000" dirty="0" err="1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3200" baseline="-25000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B    D   C    A    B   A</a:t>
            </a:r>
            <a:endParaRPr lang="en-US" altLang="zh-TW" sz="3200" dirty="0"/>
          </a:p>
        </p:txBody>
      </p:sp>
      <p:sp>
        <p:nvSpPr>
          <p:cNvPr id="163" name="Rectangle 226"/>
          <p:cNvSpPr>
            <a:spLocks noChangeArrowheads="1"/>
          </p:cNvSpPr>
          <p:nvPr/>
        </p:nvSpPr>
        <p:spPr bwMode="auto">
          <a:xfrm>
            <a:off x="3995936" y="792813"/>
            <a:ext cx="43576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sz="2800" i="1" dirty="0">
                <a:latin typeface="Times New Roman" pitchFamily="18" charset="0"/>
                <a:cs typeface="Times New Roman" pitchFamily="18" charset="0"/>
              </a:rPr>
              <a:t>j  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TW" sz="2800" baseline="-250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1      2     3     4     5     6</a:t>
            </a:r>
            <a:endParaRPr lang="en-US" altLang="zh-TW" sz="2800" dirty="0"/>
          </a:p>
        </p:txBody>
      </p:sp>
      <p:sp>
        <p:nvSpPr>
          <p:cNvPr id="164" name="Text Box 4"/>
          <p:cNvSpPr txBox="1">
            <a:spLocks noChangeArrowheads="1"/>
          </p:cNvSpPr>
          <p:nvPr/>
        </p:nvSpPr>
        <p:spPr bwMode="auto">
          <a:xfrm>
            <a:off x="300186" y="2924944"/>
            <a:ext cx="938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zh-CN" altLang="en-US" sz="3200" b="1" dirty="0">
                <a:solidFill>
                  <a:srgbClr val="CC0000"/>
                </a:solidFill>
                <a:latin typeface="Times New Roman" pitchFamily="18" charset="0"/>
              </a:rPr>
              <a:t>问题</a:t>
            </a:r>
            <a:r>
              <a:rPr lang="en-US" altLang="zh-TW" sz="3200" b="1" dirty="0">
                <a:solidFill>
                  <a:srgbClr val="CC0000"/>
                </a:solidFill>
                <a:latin typeface="Times New Roman" pitchFamily="18" charset="0"/>
              </a:rPr>
              <a:t>:</a:t>
            </a:r>
            <a:endParaRPr lang="en-US" altLang="zh-TW" dirty="0"/>
          </a:p>
        </p:txBody>
      </p:sp>
      <p:sp>
        <p:nvSpPr>
          <p:cNvPr id="165" name="Text Box 6"/>
          <p:cNvSpPr txBox="1">
            <a:spLocks noChangeArrowheads="1"/>
          </p:cNvSpPr>
          <p:nvPr/>
        </p:nvSpPr>
        <p:spPr bwMode="auto">
          <a:xfrm>
            <a:off x="300186" y="3412306"/>
            <a:ext cx="297567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zh-CN" altLang="en-US" sz="3200" dirty="0">
                <a:latin typeface="Times New Roman" pitchFamily="18" charset="0"/>
              </a:rPr>
              <a:t>如何获取求解方案</a:t>
            </a:r>
            <a:r>
              <a:rPr lang="en-US" altLang="zh-TW" sz="3200" dirty="0">
                <a:latin typeface="Times New Roman" pitchFamily="18" charset="0"/>
              </a:rPr>
              <a:t>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54921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307975" y="1506538"/>
            <a:ext cx="938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zh-CN" altLang="en-US" sz="3200" b="1" dirty="0">
                <a:solidFill>
                  <a:srgbClr val="CC0000"/>
                </a:solidFill>
                <a:latin typeface="Times New Roman" pitchFamily="18" charset="0"/>
              </a:rPr>
              <a:t>思路</a:t>
            </a:r>
            <a:r>
              <a:rPr lang="en-US" altLang="zh-TW" sz="3200" b="1" dirty="0">
                <a:solidFill>
                  <a:srgbClr val="CC0000"/>
                </a:solidFill>
                <a:latin typeface="Times New Roman" pitchFamily="18" charset="0"/>
              </a:rPr>
              <a:t>:</a:t>
            </a:r>
            <a:endParaRPr lang="en-US" altLang="zh-TW" dirty="0"/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307975" y="1993900"/>
            <a:ext cx="2879044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zh-CN" altLang="en-US" sz="3200" dirty="0">
                <a:latin typeface="Times New Roman" pitchFamily="18" charset="0"/>
              </a:rPr>
              <a:t>由底向上计算表</a:t>
            </a:r>
            <a:r>
              <a:rPr lang="en-US" altLang="zh-TW" sz="3200" dirty="0">
                <a:latin typeface="Times New Roman" pitchFamily="18" charset="0"/>
              </a:rPr>
              <a:t>.</a:t>
            </a:r>
            <a:endParaRPr lang="en-US" altLang="zh-TW" dirty="0"/>
          </a:p>
        </p:txBody>
      </p:sp>
      <p:sp>
        <p:nvSpPr>
          <p:cNvPr id="73819" name="Rectangle 91"/>
          <p:cNvSpPr>
            <a:spLocks/>
          </p:cNvSpPr>
          <p:nvPr/>
        </p:nvSpPr>
        <p:spPr bwMode="auto">
          <a:xfrm>
            <a:off x="4136860" y="16582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0" name="Rectangle 92"/>
          <p:cNvSpPr>
            <a:spLocks/>
          </p:cNvSpPr>
          <p:nvPr/>
        </p:nvSpPr>
        <p:spPr bwMode="auto">
          <a:xfrm>
            <a:off x="4746460" y="1675850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1" name="Rectangle 93"/>
          <p:cNvSpPr>
            <a:spLocks/>
          </p:cNvSpPr>
          <p:nvPr/>
        </p:nvSpPr>
        <p:spPr bwMode="auto">
          <a:xfrm>
            <a:off x="5356060" y="166705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2" name="Rectangle 94"/>
          <p:cNvSpPr>
            <a:spLocks/>
          </p:cNvSpPr>
          <p:nvPr/>
        </p:nvSpPr>
        <p:spPr bwMode="auto">
          <a:xfrm>
            <a:off x="5965660" y="166705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3" name="Rectangle 95"/>
          <p:cNvSpPr>
            <a:spLocks/>
          </p:cNvSpPr>
          <p:nvPr/>
        </p:nvSpPr>
        <p:spPr bwMode="auto">
          <a:xfrm>
            <a:off x="6575260" y="166705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4" name="Rectangle 96"/>
          <p:cNvSpPr>
            <a:spLocks/>
          </p:cNvSpPr>
          <p:nvPr/>
        </p:nvSpPr>
        <p:spPr bwMode="auto">
          <a:xfrm>
            <a:off x="4136860" y="22678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5" name="Rectangle 97"/>
          <p:cNvSpPr>
            <a:spLocks/>
          </p:cNvSpPr>
          <p:nvPr/>
        </p:nvSpPr>
        <p:spPr bwMode="auto">
          <a:xfrm>
            <a:off x="4758306" y="2273910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6" name="Freeform 98"/>
          <p:cNvSpPr>
            <a:spLocks/>
          </p:cNvSpPr>
          <p:nvPr/>
        </p:nvSpPr>
        <p:spPr bwMode="auto">
          <a:xfrm>
            <a:off x="5368517" y="2277882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0 h 961"/>
              <a:gd name="T4" fmla="*/ 960 w 960"/>
              <a:gd name="T5" fmla="*/ 0 h 961"/>
              <a:gd name="T6" fmla="*/ 960 w 960"/>
              <a:gd name="T7" fmla="*/ 960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0"/>
                </a:lnTo>
                <a:lnTo>
                  <a:pt x="960" y="0"/>
                </a:lnTo>
                <a:lnTo>
                  <a:pt x="960" y="960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7" name="Rectangle 99"/>
          <p:cNvSpPr>
            <a:spLocks/>
          </p:cNvSpPr>
          <p:nvPr/>
        </p:nvSpPr>
        <p:spPr bwMode="auto">
          <a:xfrm>
            <a:off x="5971339" y="226060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8" name="Rectangle 100"/>
          <p:cNvSpPr>
            <a:spLocks/>
          </p:cNvSpPr>
          <p:nvPr/>
        </p:nvSpPr>
        <p:spPr bwMode="auto">
          <a:xfrm>
            <a:off x="6580024" y="226750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9" name="Rectangle 101"/>
          <p:cNvSpPr>
            <a:spLocks/>
          </p:cNvSpPr>
          <p:nvPr/>
        </p:nvSpPr>
        <p:spPr bwMode="auto">
          <a:xfrm>
            <a:off x="7184860" y="166705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0" name="Rectangle 102"/>
          <p:cNvSpPr>
            <a:spLocks/>
          </p:cNvSpPr>
          <p:nvPr/>
        </p:nvSpPr>
        <p:spPr bwMode="auto">
          <a:xfrm>
            <a:off x="7794460" y="166705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2" name="Rectangle 104"/>
          <p:cNvSpPr>
            <a:spLocks/>
          </p:cNvSpPr>
          <p:nvPr/>
        </p:nvSpPr>
        <p:spPr bwMode="auto">
          <a:xfrm>
            <a:off x="7184860" y="22678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3" name="Rectangle 105"/>
          <p:cNvSpPr>
            <a:spLocks/>
          </p:cNvSpPr>
          <p:nvPr/>
        </p:nvSpPr>
        <p:spPr bwMode="auto">
          <a:xfrm>
            <a:off x="7794460" y="22678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5" name="Rectangle 107"/>
          <p:cNvSpPr>
            <a:spLocks/>
          </p:cNvSpPr>
          <p:nvPr/>
        </p:nvSpPr>
        <p:spPr bwMode="auto">
          <a:xfrm>
            <a:off x="4148706" y="288625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6" name="Rectangle 108"/>
          <p:cNvSpPr>
            <a:spLocks/>
          </p:cNvSpPr>
          <p:nvPr/>
        </p:nvSpPr>
        <p:spPr bwMode="auto">
          <a:xfrm>
            <a:off x="4746460" y="28686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7" name="Freeform 109"/>
          <p:cNvSpPr>
            <a:spLocks/>
          </p:cNvSpPr>
          <p:nvPr/>
        </p:nvSpPr>
        <p:spPr bwMode="auto">
          <a:xfrm>
            <a:off x="5356060" y="2868674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1 h 961"/>
              <a:gd name="T4" fmla="*/ 960 w 960"/>
              <a:gd name="T5" fmla="*/ 0 h 961"/>
              <a:gd name="T6" fmla="*/ 960 w 960"/>
              <a:gd name="T7" fmla="*/ 960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1"/>
                </a:lnTo>
                <a:lnTo>
                  <a:pt x="960" y="0"/>
                </a:lnTo>
                <a:lnTo>
                  <a:pt x="960" y="960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8" name="Rectangle 110"/>
          <p:cNvSpPr>
            <a:spLocks/>
          </p:cNvSpPr>
          <p:nvPr/>
        </p:nvSpPr>
        <p:spPr bwMode="auto">
          <a:xfrm>
            <a:off x="5965660" y="28686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9" name="Rectangle 111"/>
          <p:cNvSpPr>
            <a:spLocks/>
          </p:cNvSpPr>
          <p:nvPr/>
        </p:nvSpPr>
        <p:spPr bwMode="auto">
          <a:xfrm>
            <a:off x="6575260" y="2889578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0" name="Rectangle 112"/>
          <p:cNvSpPr>
            <a:spLocks/>
          </p:cNvSpPr>
          <p:nvPr/>
        </p:nvSpPr>
        <p:spPr bwMode="auto">
          <a:xfrm>
            <a:off x="7797636" y="288589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1" name="Rectangle 113"/>
          <p:cNvSpPr>
            <a:spLocks/>
          </p:cNvSpPr>
          <p:nvPr/>
        </p:nvSpPr>
        <p:spPr bwMode="auto">
          <a:xfrm>
            <a:off x="7188036" y="2868553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3" name="Rectangle 115"/>
          <p:cNvSpPr>
            <a:spLocks/>
          </p:cNvSpPr>
          <p:nvPr/>
        </p:nvSpPr>
        <p:spPr bwMode="auto">
          <a:xfrm>
            <a:off x="4136860" y="34870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4" name="Rectangle 116"/>
          <p:cNvSpPr>
            <a:spLocks/>
          </p:cNvSpPr>
          <p:nvPr/>
        </p:nvSpPr>
        <p:spPr bwMode="auto">
          <a:xfrm>
            <a:off x="4746460" y="34782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5" name="Freeform 117"/>
          <p:cNvSpPr>
            <a:spLocks/>
          </p:cNvSpPr>
          <p:nvPr/>
        </p:nvSpPr>
        <p:spPr bwMode="auto">
          <a:xfrm>
            <a:off x="5356060" y="3478274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1 h 961"/>
              <a:gd name="T4" fmla="*/ 960 w 960"/>
              <a:gd name="T5" fmla="*/ 0 h 961"/>
              <a:gd name="T6" fmla="*/ 960 w 960"/>
              <a:gd name="T7" fmla="*/ 960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1"/>
                </a:lnTo>
                <a:lnTo>
                  <a:pt x="960" y="0"/>
                </a:lnTo>
                <a:lnTo>
                  <a:pt x="960" y="960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6" name="Rectangle 118"/>
          <p:cNvSpPr>
            <a:spLocks/>
          </p:cNvSpPr>
          <p:nvPr/>
        </p:nvSpPr>
        <p:spPr bwMode="auto">
          <a:xfrm>
            <a:off x="5965660" y="34782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7" name="Rectangle 119"/>
          <p:cNvSpPr>
            <a:spLocks/>
          </p:cNvSpPr>
          <p:nvPr/>
        </p:nvSpPr>
        <p:spPr bwMode="auto">
          <a:xfrm>
            <a:off x="6575260" y="34870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8" name="Rectangle 120"/>
          <p:cNvSpPr>
            <a:spLocks/>
          </p:cNvSpPr>
          <p:nvPr/>
        </p:nvSpPr>
        <p:spPr bwMode="auto">
          <a:xfrm>
            <a:off x="7184860" y="34782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9" name="Rectangle 121"/>
          <p:cNvSpPr>
            <a:spLocks/>
          </p:cNvSpPr>
          <p:nvPr/>
        </p:nvSpPr>
        <p:spPr bwMode="auto">
          <a:xfrm>
            <a:off x="7794460" y="34870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1" name="Rectangle 123"/>
          <p:cNvSpPr>
            <a:spLocks/>
          </p:cNvSpPr>
          <p:nvPr/>
        </p:nvSpPr>
        <p:spPr bwMode="auto">
          <a:xfrm>
            <a:off x="4136860" y="40966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2" name="Rectangle 124"/>
          <p:cNvSpPr>
            <a:spLocks/>
          </p:cNvSpPr>
          <p:nvPr/>
        </p:nvSpPr>
        <p:spPr bwMode="auto">
          <a:xfrm>
            <a:off x="4746460" y="40878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3" name="Freeform 125"/>
          <p:cNvSpPr>
            <a:spLocks/>
          </p:cNvSpPr>
          <p:nvPr/>
        </p:nvSpPr>
        <p:spPr bwMode="auto">
          <a:xfrm>
            <a:off x="5356060" y="4087874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1 h 961"/>
              <a:gd name="T4" fmla="*/ 960 w 960"/>
              <a:gd name="T5" fmla="*/ 0 h 961"/>
              <a:gd name="T6" fmla="*/ 960 w 960"/>
              <a:gd name="T7" fmla="*/ 960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1"/>
                </a:lnTo>
                <a:lnTo>
                  <a:pt x="960" y="0"/>
                </a:lnTo>
                <a:lnTo>
                  <a:pt x="960" y="960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4" name="Rectangle 126"/>
          <p:cNvSpPr>
            <a:spLocks/>
          </p:cNvSpPr>
          <p:nvPr/>
        </p:nvSpPr>
        <p:spPr bwMode="auto">
          <a:xfrm>
            <a:off x="5965660" y="40878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5" name="Rectangle 127"/>
          <p:cNvSpPr>
            <a:spLocks/>
          </p:cNvSpPr>
          <p:nvPr/>
        </p:nvSpPr>
        <p:spPr bwMode="auto">
          <a:xfrm>
            <a:off x="6575260" y="40966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6" name="Rectangle 128"/>
          <p:cNvSpPr>
            <a:spLocks/>
          </p:cNvSpPr>
          <p:nvPr/>
        </p:nvSpPr>
        <p:spPr bwMode="auto">
          <a:xfrm>
            <a:off x="7184860" y="40878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7" name="Rectangle 129"/>
          <p:cNvSpPr>
            <a:spLocks/>
          </p:cNvSpPr>
          <p:nvPr/>
        </p:nvSpPr>
        <p:spPr bwMode="auto">
          <a:xfrm>
            <a:off x="7794460" y="40966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9" name="Freeform 131"/>
          <p:cNvSpPr>
            <a:spLocks/>
          </p:cNvSpPr>
          <p:nvPr/>
        </p:nvSpPr>
        <p:spPr bwMode="auto">
          <a:xfrm>
            <a:off x="4136860" y="4704058"/>
            <a:ext cx="609600" cy="609600"/>
          </a:xfrm>
          <a:custGeom>
            <a:avLst/>
            <a:gdLst>
              <a:gd name="T0" fmla="*/ 0 w 960"/>
              <a:gd name="T1" fmla="*/ 960 h 960"/>
              <a:gd name="T2" fmla="*/ 0 w 960"/>
              <a:gd name="T3" fmla="*/ 0 h 960"/>
              <a:gd name="T4" fmla="*/ 960 w 960"/>
              <a:gd name="T5" fmla="*/ 0 h 960"/>
              <a:gd name="T6" fmla="*/ 960 w 960"/>
              <a:gd name="T7" fmla="*/ 960 h 960"/>
              <a:gd name="T8" fmla="*/ 0 w 960"/>
              <a:gd name="T9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0">
                <a:moveTo>
                  <a:pt x="0" y="960"/>
                </a:moveTo>
                <a:lnTo>
                  <a:pt x="0" y="0"/>
                </a:lnTo>
                <a:lnTo>
                  <a:pt x="960" y="0"/>
                </a:lnTo>
                <a:lnTo>
                  <a:pt x="960" y="960"/>
                </a:lnTo>
                <a:lnTo>
                  <a:pt x="0" y="960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0" name="Freeform 132"/>
          <p:cNvSpPr>
            <a:spLocks/>
          </p:cNvSpPr>
          <p:nvPr/>
        </p:nvSpPr>
        <p:spPr bwMode="auto">
          <a:xfrm>
            <a:off x="4746460" y="4697474"/>
            <a:ext cx="609600" cy="609600"/>
          </a:xfrm>
          <a:custGeom>
            <a:avLst/>
            <a:gdLst>
              <a:gd name="T0" fmla="*/ 0 w 960"/>
              <a:gd name="T1" fmla="*/ 960 h 960"/>
              <a:gd name="T2" fmla="*/ 0 w 960"/>
              <a:gd name="T3" fmla="*/ 0 h 960"/>
              <a:gd name="T4" fmla="*/ 960 w 960"/>
              <a:gd name="T5" fmla="*/ 0 h 960"/>
              <a:gd name="T6" fmla="*/ 960 w 960"/>
              <a:gd name="T7" fmla="*/ 960 h 960"/>
              <a:gd name="T8" fmla="*/ 0 w 960"/>
              <a:gd name="T9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0">
                <a:moveTo>
                  <a:pt x="0" y="960"/>
                </a:moveTo>
                <a:lnTo>
                  <a:pt x="0" y="0"/>
                </a:lnTo>
                <a:lnTo>
                  <a:pt x="960" y="0"/>
                </a:lnTo>
                <a:lnTo>
                  <a:pt x="960" y="960"/>
                </a:lnTo>
                <a:lnTo>
                  <a:pt x="0" y="960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1" name="Freeform 133"/>
          <p:cNvSpPr>
            <a:spLocks/>
          </p:cNvSpPr>
          <p:nvPr/>
        </p:nvSpPr>
        <p:spPr bwMode="auto">
          <a:xfrm>
            <a:off x="5356060" y="4697474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1 h 961"/>
              <a:gd name="T4" fmla="*/ 960 w 960"/>
              <a:gd name="T5" fmla="*/ 0 h 961"/>
              <a:gd name="T6" fmla="*/ 960 w 960"/>
              <a:gd name="T7" fmla="*/ 960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1"/>
                </a:lnTo>
                <a:lnTo>
                  <a:pt x="960" y="0"/>
                </a:lnTo>
                <a:lnTo>
                  <a:pt x="960" y="960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2" name="Freeform 134"/>
          <p:cNvSpPr>
            <a:spLocks/>
          </p:cNvSpPr>
          <p:nvPr/>
        </p:nvSpPr>
        <p:spPr bwMode="auto">
          <a:xfrm>
            <a:off x="5965660" y="4697474"/>
            <a:ext cx="609600" cy="609600"/>
          </a:xfrm>
          <a:custGeom>
            <a:avLst/>
            <a:gdLst>
              <a:gd name="T0" fmla="*/ 0 w 960"/>
              <a:gd name="T1" fmla="*/ 960 h 960"/>
              <a:gd name="T2" fmla="*/ 0 w 960"/>
              <a:gd name="T3" fmla="*/ 0 h 960"/>
              <a:gd name="T4" fmla="*/ 960 w 960"/>
              <a:gd name="T5" fmla="*/ 0 h 960"/>
              <a:gd name="T6" fmla="*/ 960 w 960"/>
              <a:gd name="T7" fmla="*/ 960 h 960"/>
              <a:gd name="T8" fmla="*/ 0 w 960"/>
              <a:gd name="T9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0">
                <a:moveTo>
                  <a:pt x="0" y="960"/>
                </a:moveTo>
                <a:lnTo>
                  <a:pt x="0" y="0"/>
                </a:lnTo>
                <a:lnTo>
                  <a:pt x="960" y="0"/>
                </a:lnTo>
                <a:lnTo>
                  <a:pt x="960" y="960"/>
                </a:lnTo>
                <a:lnTo>
                  <a:pt x="0" y="960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3" name="Rectangle 135"/>
          <p:cNvSpPr>
            <a:spLocks/>
          </p:cNvSpPr>
          <p:nvPr/>
        </p:nvSpPr>
        <p:spPr bwMode="auto">
          <a:xfrm>
            <a:off x="6575260" y="47062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4" name="Rectangle 136"/>
          <p:cNvSpPr>
            <a:spLocks/>
          </p:cNvSpPr>
          <p:nvPr/>
        </p:nvSpPr>
        <p:spPr bwMode="auto">
          <a:xfrm>
            <a:off x="7184860" y="46974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5" name="Rectangle 137"/>
          <p:cNvSpPr>
            <a:spLocks/>
          </p:cNvSpPr>
          <p:nvPr/>
        </p:nvSpPr>
        <p:spPr bwMode="auto">
          <a:xfrm>
            <a:off x="7794460" y="46974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7" name="Rectangle 139"/>
          <p:cNvSpPr>
            <a:spLocks/>
          </p:cNvSpPr>
          <p:nvPr/>
        </p:nvSpPr>
        <p:spPr bwMode="auto">
          <a:xfrm>
            <a:off x="4136860" y="529828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8" name="Rectangle 140"/>
          <p:cNvSpPr>
            <a:spLocks/>
          </p:cNvSpPr>
          <p:nvPr/>
        </p:nvSpPr>
        <p:spPr bwMode="auto">
          <a:xfrm>
            <a:off x="4746460" y="529828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9" name="Freeform 141"/>
          <p:cNvSpPr>
            <a:spLocks/>
          </p:cNvSpPr>
          <p:nvPr/>
        </p:nvSpPr>
        <p:spPr bwMode="auto">
          <a:xfrm>
            <a:off x="5356060" y="5298282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1 h 961"/>
              <a:gd name="T4" fmla="*/ 960 w 960"/>
              <a:gd name="T5" fmla="*/ 0 h 961"/>
              <a:gd name="T6" fmla="*/ 960 w 960"/>
              <a:gd name="T7" fmla="*/ 961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1"/>
                </a:lnTo>
                <a:lnTo>
                  <a:pt x="960" y="0"/>
                </a:lnTo>
                <a:lnTo>
                  <a:pt x="960" y="961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0" name="Rectangle 142"/>
          <p:cNvSpPr>
            <a:spLocks/>
          </p:cNvSpPr>
          <p:nvPr/>
        </p:nvSpPr>
        <p:spPr bwMode="auto">
          <a:xfrm>
            <a:off x="5965660" y="529828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1" name="Rectangle 143"/>
          <p:cNvSpPr>
            <a:spLocks/>
          </p:cNvSpPr>
          <p:nvPr/>
        </p:nvSpPr>
        <p:spPr bwMode="auto">
          <a:xfrm>
            <a:off x="6575260" y="530463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2" name="Rectangle 144"/>
          <p:cNvSpPr>
            <a:spLocks/>
          </p:cNvSpPr>
          <p:nvPr/>
        </p:nvSpPr>
        <p:spPr bwMode="auto">
          <a:xfrm>
            <a:off x="7184860" y="529828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3" name="Rectangle 145"/>
          <p:cNvSpPr>
            <a:spLocks/>
          </p:cNvSpPr>
          <p:nvPr/>
        </p:nvSpPr>
        <p:spPr bwMode="auto">
          <a:xfrm>
            <a:off x="7794460" y="529828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5" name="Rectangle 147"/>
          <p:cNvSpPr>
            <a:spLocks/>
          </p:cNvSpPr>
          <p:nvPr/>
        </p:nvSpPr>
        <p:spPr bwMode="auto">
          <a:xfrm>
            <a:off x="6576115" y="288149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6" name="Rectangle 148"/>
          <p:cNvSpPr>
            <a:spLocks/>
          </p:cNvSpPr>
          <p:nvPr/>
        </p:nvSpPr>
        <p:spPr bwMode="auto">
          <a:xfrm>
            <a:off x="4138448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7" name="Rectangle 149"/>
          <p:cNvSpPr>
            <a:spLocks/>
          </p:cNvSpPr>
          <p:nvPr/>
        </p:nvSpPr>
        <p:spPr bwMode="auto">
          <a:xfrm>
            <a:off x="4748048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8" name="Rectangle 150"/>
          <p:cNvSpPr>
            <a:spLocks/>
          </p:cNvSpPr>
          <p:nvPr/>
        </p:nvSpPr>
        <p:spPr bwMode="auto">
          <a:xfrm>
            <a:off x="5357648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9" name="Rectangle 151"/>
          <p:cNvSpPr>
            <a:spLocks/>
          </p:cNvSpPr>
          <p:nvPr/>
        </p:nvSpPr>
        <p:spPr bwMode="auto">
          <a:xfrm>
            <a:off x="5967248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0" name="Rectangle 152"/>
          <p:cNvSpPr>
            <a:spLocks/>
          </p:cNvSpPr>
          <p:nvPr/>
        </p:nvSpPr>
        <p:spPr bwMode="auto">
          <a:xfrm>
            <a:off x="6576848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1" name="Rectangle 153"/>
          <p:cNvSpPr>
            <a:spLocks/>
          </p:cNvSpPr>
          <p:nvPr/>
        </p:nvSpPr>
        <p:spPr bwMode="auto">
          <a:xfrm>
            <a:off x="4138448" y="2265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2" name="Rectangle 154"/>
          <p:cNvSpPr>
            <a:spLocks/>
          </p:cNvSpPr>
          <p:nvPr/>
        </p:nvSpPr>
        <p:spPr bwMode="auto">
          <a:xfrm>
            <a:off x="5967248" y="2265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3" name="Rectangle 155"/>
          <p:cNvSpPr>
            <a:spLocks/>
          </p:cNvSpPr>
          <p:nvPr/>
        </p:nvSpPr>
        <p:spPr bwMode="auto">
          <a:xfrm>
            <a:off x="6576848" y="2265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4" name="Rectangle 156"/>
          <p:cNvSpPr>
            <a:spLocks/>
          </p:cNvSpPr>
          <p:nvPr/>
        </p:nvSpPr>
        <p:spPr bwMode="auto">
          <a:xfrm>
            <a:off x="7186448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5" name="Rectangle 157"/>
          <p:cNvSpPr>
            <a:spLocks/>
          </p:cNvSpPr>
          <p:nvPr/>
        </p:nvSpPr>
        <p:spPr bwMode="auto">
          <a:xfrm>
            <a:off x="7796048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7" name="Rectangle 159"/>
          <p:cNvSpPr>
            <a:spLocks/>
          </p:cNvSpPr>
          <p:nvPr/>
        </p:nvSpPr>
        <p:spPr bwMode="auto">
          <a:xfrm>
            <a:off x="7186448" y="2265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8" name="Rectangle 160"/>
          <p:cNvSpPr>
            <a:spLocks/>
          </p:cNvSpPr>
          <p:nvPr/>
        </p:nvSpPr>
        <p:spPr bwMode="auto">
          <a:xfrm>
            <a:off x="7796048" y="2265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0" name="Rectangle 162"/>
          <p:cNvSpPr>
            <a:spLocks/>
          </p:cNvSpPr>
          <p:nvPr/>
        </p:nvSpPr>
        <p:spPr bwMode="auto">
          <a:xfrm>
            <a:off x="4748048" y="28749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1" name="Freeform 163"/>
          <p:cNvSpPr>
            <a:spLocks/>
          </p:cNvSpPr>
          <p:nvPr/>
        </p:nvSpPr>
        <p:spPr bwMode="auto">
          <a:xfrm>
            <a:off x="5357648" y="2874903"/>
            <a:ext cx="609600" cy="609600"/>
          </a:xfrm>
          <a:custGeom>
            <a:avLst/>
            <a:gdLst>
              <a:gd name="T0" fmla="*/ 0 w 960"/>
              <a:gd name="T1" fmla="*/ 1 h 961"/>
              <a:gd name="T2" fmla="*/ 0 w 960"/>
              <a:gd name="T3" fmla="*/ 961 h 961"/>
              <a:gd name="T4" fmla="*/ 960 w 960"/>
              <a:gd name="T5" fmla="*/ 960 h 961"/>
              <a:gd name="T6" fmla="*/ 960 w 960"/>
              <a:gd name="T7" fmla="*/ 0 h 961"/>
              <a:gd name="T8" fmla="*/ 0 w 960"/>
              <a:gd name="T9" fmla="*/ 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1"/>
                </a:moveTo>
                <a:lnTo>
                  <a:pt x="0" y="961"/>
                </a:lnTo>
                <a:lnTo>
                  <a:pt x="960" y="960"/>
                </a:lnTo>
                <a:lnTo>
                  <a:pt x="960" y="0"/>
                </a:lnTo>
                <a:lnTo>
                  <a:pt x="0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3" name="Rectangle 165"/>
          <p:cNvSpPr>
            <a:spLocks/>
          </p:cNvSpPr>
          <p:nvPr/>
        </p:nvSpPr>
        <p:spPr bwMode="auto">
          <a:xfrm>
            <a:off x="7186448" y="28749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5" name="Rectangle 167"/>
          <p:cNvSpPr>
            <a:spLocks/>
          </p:cNvSpPr>
          <p:nvPr/>
        </p:nvSpPr>
        <p:spPr bwMode="auto">
          <a:xfrm>
            <a:off x="4138448" y="34845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6" name="Rectangle 168"/>
          <p:cNvSpPr>
            <a:spLocks/>
          </p:cNvSpPr>
          <p:nvPr/>
        </p:nvSpPr>
        <p:spPr bwMode="auto">
          <a:xfrm>
            <a:off x="4748048" y="34845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7" name="Freeform 169"/>
          <p:cNvSpPr>
            <a:spLocks/>
          </p:cNvSpPr>
          <p:nvPr/>
        </p:nvSpPr>
        <p:spPr bwMode="auto">
          <a:xfrm>
            <a:off x="5357648" y="3484503"/>
            <a:ext cx="609600" cy="609600"/>
          </a:xfrm>
          <a:custGeom>
            <a:avLst/>
            <a:gdLst>
              <a:gd name="T0" fmla="*/ 0 w 960"/>
              <a:gd name="T1" fmla="*/ 1 h 961"/>
              <a:gd name="T2" fmla="*/ 0 w 960"/>
              <a:gd name="T3" fmla="*/ 961 h 961"/>
              <a:gd name="T4" fmla="*/ 960 w 960"/>
              <a:gd name="T5" fmla="*/ 960 h 961"/>
              <a:gd name="T6" fmla="*/ 960 w 960"/>
              <a:gd name="T7" fmla="*/ 0 h 961"/>
              <a:gd name="T8" fmla="*/ 0 w 960"/>
              <a:gd name="T9" fmla="*/ 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1"/>
                </a:moveTo>
                <a:lnTo>
                  <a:pt x="0" y="961"/>
                </a:lnTo>
                <a:lnTo>
                  <a:pt x="960" y="960"/>
                </a:lnTo>
                <a:lnTo>
                  <a:pt x="960" y="0"/>
                </a:lnTo>
                <a:lnTo>
                  <a:pt x="0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8" name="Rectangle 170"/>
          <p:cNvSpPr>
            <a:spLocks/>
          </p:cNvSpPr>
          <p:nvPr/>
        </p:nvSpPr>
        <p:spPr bwMode="auto">
          <a:xfrm>
            <a:off x="5967248" y="34845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9" name="Rectangle 171"/>
          <p:cNvSpPr>
            <a:spLocks/>
          </p:cNvSpPr>
          <p:nvPr/>
        </p:nvSpPr>
        <p:spPr bwMode="auto">
          <a:xfrm>
            <a:off x="6576848" y="34845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0" name="Rectangle 172"/>
          <p:cNvSpPr>
            <a:spLocks/>
          </p:cNvSpPr>
          <p:nvPr/>
        </p:nvSpPr>
        <p:spPr bwMode="auto">
          <a:xfrm>
            <a:off x="7186448" y="34845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1" name="Rectangle 173"/>
          <p:cNvSpPr>
            <a:spLocks/>
          </p:cNvSpPr>
          <p:nvPr/>
        </p:nvSpPr>
        <p:spPr bwMode="auto">
          <a:xfrm>
            <a:off x="7796048" y="34845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3" name="Rectangle 175"/>
          <p:cNvSpPr>
            <a:spLocks/>
          </p:cNvSpPr>
          <p:nvPr/>
        </p:nvSpPr>
        <p:spPr bwMode="auto">
          <a:xfrm>
            <a:off x="4138448" y="40941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4" name="Rectangle 176"/>
          <p:cNvSpPr>
            <a:spLocks/>
          </p:cNvSpPr>
          <p:nvPr/>
        </p:nvSpPr>
        <p:spPr bwMode="auto">
          <a:xfrm>
            <a:off x="4748048" y="40941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5" name="Rectangle 177"/>
          <p:cNvSpPr>
            <a:spLocks/>
          </p:cNvSpPr>
          <p:nvPr/>
        </p:nvSpPr>
        <p:spPr bwMode="auto">
          <a:xfrm>
            <a:off x="5967248" y="40941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6" name="Rectangle 178"/>
          <p:cNvSpPr>
            <a:spLocks/>
          </p:cNvSpPr>
          <p:nvPr/>
        </p:nvSpPr>
        <p:spPr bwMode="auto">
          <a:xfrm>
            <a:off x="6576848" y="40941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7" name="Rectangle 179"/>
          <p:cNvSpPr>
            <a:spLocks/>
          </p:cNvSpPr>
          <p:nvPr/>
        </p:nvSpPr>
        <p:spPr bwMode="auto">
          <a:xfrm>
            <a:off x="7186448" y="40941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8" name="Rectangle 180"/>
          <p:cNvSpPr>
            <a:spLocks/>
          </p:cNvSpPr>
          <p:nvPr/>
        </p:nvSpPr>
        <p:spPr bwMode="auto">
          <a:xfrm>
            <a:off x="7796048" y="40941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9" name="Rectangle 181"/>
          <p:cNvSpPr>
            <a:spLocks/>
          </p:cNvSpPr>
          <p:nvPr/>
        </p:nvSpPr>
        <p:spPr bwMode="auto">
          <a:xfrm>
            <a:off x="6576848" y="4703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11" name="Rectangle 183"/>
          <p:cNvSpPr>
            <a:spLocks/>
          </p:cNvSpPr>
          <p:nvPr/>
        </p:nvSpPr>
        <p:spPr bwMode="auto">
          <a:xfrm>
            <a:off x="4138448" y="5313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12" name="Rectangle 184"/>
          <p:cNvSpPr>
            <a:spLocks/>
          </p:cNvSpPr>
          <p:nvPr/>
        </p:nvSpPr>
        <p:spPr bwMode="auto">
          <a:xfrm>
            <a:off x="4748048" y="5313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13" name="Freeform 185"/>
          <p:cNvSpPr>
            <a:spLocks/>
          </p:cNvSpPr>
          <p:nvPr/>
        </p:nvSpPr>
        <p:spPr bwMode="auto">
          <a:xfrm>
            <a:off x="5357648" y="5313303"/>
            <a:ext cx="609600" cy="609600"/>
          </a:xfrm>
          <a:custGeom>
            <a:avLst/>
            <a:gdLst>
              <a:gd name="T0" fmla="*/ 0 w 960"/>
              <a:gd name="T1" fmla="*/ 1 h 961"/>
              <a:gd name="T2" fmla="*/ 0 w 960"/>
              <a:gd name="T3" fmla="*/ 961 h 961"/>
              <a:gd name="T4" fmla="*/ 960 w 960"/>
              <a:gd name="T5" fmla="*/ 961 h 961"/>
              <a:gd name="T6" fmla="*/ 960 w 960"/>
              <a:gd name="T7" fmla="*/ 0 h 961"/>
              <a:gd name="T8" fmla="*/ 0 w 960"/>
              <a:gd name="T9" fmla="*/ 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1"/>
                </a:moveTo>
                <a:lnTo>
                  <a:pt x="0" y="961"/>
                </a:lnTo>
                <a:lnTo>
                  <a:pt x="960" y="961"/>
                </a:lnTo>
                <a:lnTo>
                  <a:pt x="960" y="0"/>
                </a:lnTo>
                <a:lnTo>
                  <a:pt x="0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14" name="Rectangle 186"/>
          <p:cNvSpPr>
            <a:spLocks/>
          </p:cNvSpPr>
          <p:nvPr/>
        </p:nvSpPr>
        <p:spPr bwMode="auto">
          <a:xfrm>
            <a:off x="5967248" y="5313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15" name="Rectangle 187"/>
          <p:cNvSpPr>
            <a:spLocks/>
          </p:cNvSpPr>
          <p:nvPr/>
        </p:nvSpPr>
        <p:spPr bwMode="auto">
          <a:xfrm>
            <a:off x="7186448" y="5313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16" name="Rectangle 188"/>
          <p:cNvSpPr>
            <a:spLocks/>
          </p:cNvSpPr>
          <p:nvPr/>
        </p:nvSpPr>
        <p:spPr bwMode="auto">
          <a:xfrm>
            <a:off x="7796048" y="5313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19" name="Rectangle 191"/>
          <p:cNvSpPr>
            <a:spLocks/>
          </p:cNvSpPr>
          <p:nvPr/>
        </p:nvSpPr>
        <p:spPr bwMode="auto">
          <a:xfrm>
            <a:off x="4140360" y="288125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0" name="Rectangle 192"/>
          <p:cNvSpPr>
            <a:spLocks/>
          </p:cNvSpPr>
          <p:nvPr/>
        </p:nvSpPr>
        <p:spPr bwMode="auto">
          <a:xfrm>
            <a:off x="4751592" y="227165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1" name="Freeform 193"/>
          <p:cNvSpPr>
            <a:spLocks/>
          </p:cNvSpPr>
          <p:nvPr/>
        </p:nvSpPr>
        <p:spPr bwMode="auto">
          <a:xfrm>
            <a:off x="5357088" y="2271653"/>
            <a:ext cx="616509" cy="609600"/>
          </a:xfrm>
          <a:custGeom>
            <a:avLst/>
            <a:gdLst>
              <a:gd name="T0" fmla="*/ 0 w 960"/>
              <a:gd name="T1" fmla="*/ 0 h 961"/>
              <a:gd name="T2" fmla="*/ 0 w 960"/>
              <a:gd name="T3" fmla="*/ 961 h 961"/>
              <a:gd name="T4" fmla="*/ 960 w 960"/>
              <a:gd name="T5" fmla="*/ 960 h 961"/>
              <a:gd name="T6" fmla="*/ 960 w 960"/>
              <a:gd name="T7" fmla="*/ 0 h 961"/>
              <a:gd name="T8" fmla="*/ 0 w 960"/>
              <a:gd name="T9" fmla="*/ 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0"/>
                </a:moveTo>
                <a:lnTo>
                  <a:pt x="0" y="961"/>
                </a:lnTo>
                <a:lnTo>
                  <a:pt x="960" y="960"/>
                </a:lnTo>
                <a:lnTo>
                  <a:pt x="96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2" name="Freeform 194"/>
          <p:cNvSpPr>
            <a:spLocks/>
          </p:cNvSpPr>
          <p:nvPr/>
        </p:nvSpPr>
        <p:spPr bwMode="auto">
          <a:xfrm>
            <a:off x="5348123" y="4096423"/>
            <a:ext cx="609600" cy="609600"/>
          </a:xfrm>
          <a:custGeom>
            <a:avLst/>
            <a:gdLst>
              <a:gd name="T0" fmla="*/ 0 w 960"/>
              <a:gd name="T1" fmla="*/ 1 h 961"/>
              <a:gd name="T2" fmla="*/ 0 w 960"/>
              <a:gd name="T3" fmla="*/ 961 h 961"/>
              <a:gd name="T4" fmla="*/ 960 w 960"/>
              <a:gd name="T5" fmla="*/ 960 h 961"/>
              <a:gd name="T6" fmla="*/ 960 w 960"/>
              <a:gd name="T7" fmla="*/ 0 h 961"/>
              <a:gd name="T8" fmla="*/ 0 w 960"/>
              <a:gd name="T9" fmla="*/ 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1"/>
                </a:moveTo>
                <a:lnTo>
                  <a:pt x="0" y="961"/>
                </a:lnTo>
                <a:lnTo>
                  <a:pt x="960" y="960"/>
                </a:lnTo>
                <a:lnTo>
                  <a:pt x="960" y="0"/>
                </a:lnTo>
                <a:lnTo>
                  <a:pt x="0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5" name="Freeform 197"/>
          <p:cNvSpPr>
            <a:spLocks/>
          </p:cNvSpPr>
          <p:nvPr/>
        </p:nvSpPr>
        <p:spPr bwMode="auto">
          <a:xfrm>
            <a:off x="5348123" y="4714815"/>
            <a:ext cx="609600" cy="609600"/>
          </a:xfrm>
          <a:custGeom>
            <a:avLst/>
            <a:gdLst>
              <a:gd name="T0" fmla="*/ 0 w 960"/>
              <a:gd name="T1" fmla="*/ 1 h 961"/>
              <a:gd name="T2" fmla="*/ 0 w 960"/>
              <a:gd name="T3" fmla="*/ 961 h 961"/>
              <a:gd name="T4" fmla="*/ 960 w 960"/>
              <a:gd name="T5" fmla="*/ 960 h 961"/>
              <a:gd name="T6" fmla="*/ 960 w 960"/>
              <a:gd name="T7" fmla="*/ 0 h 961"/>
              <a:gd name="T8" fmla="*/ 0 w 960"/>
              <a:gd name="T9" fmla="*/ 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1"/>
                </a:moveTo>
                <a:lnTo>
                  <a:pt x="0" y="961"/>
                </a:lnTo>
                <a:lnTo>
                  <a:pt x="960" y="960"/>
                </a:lnTo>
                <a:lnTo>
                  <a:pt x="960" y="0"/>
                </a:lnTo>
                <a:lnTo>
                  <a:pt x="0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6" name="Freeform 198"/>
          <p:cNvSpPr>
            <a:spLocks/>
          </p:cNvSpPr>
          <p:nvPr/>
        </p:nvSpPr>
        <p:spPr bwMode="auto">
          <a:xfrm>
            <a:off x="5957723" y="4714815"/>
            <a:ext cx="609600" cy="609600"/>
          </a:xfrm>
          <a:custGeom>
            <a:avLst/>
            <a:gdLst>
              <a:gd name="T0" fmla="*/ 0 w 960"/>
              <a:gd name="T1" fmla="*/ 0 h 960"/>
              <a:gd name="T2" fmla="*/ 0 w 960"/>
              <a:gd name="T3" fmla="*/ 960 h 960"/>
              <a:gd name="T4" fmla="*/ 960 w 960"/>
              <a:gd name="T5" fmla="*/ 960 h 960"/>
              <a:gd name="T6" fmla="*/ 960 w 960"/>
              <a:gd name="T7" fmla="*/ 0 h 960"/>
              <a:gd name="T8" fmla="*/ 0 w 960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0">
                <a:moveTo>
                  <a:pt x="0" y="0"/>
                </a:moveTo>
                <a:lnTo>
                  <a:pt x="0" y="960"/>
                </a:lnTo>
                <a:lnTo>
                  <a:pt x="960" y="960"/>
                </a:lnTo>
                <a:lnTo>
                  <a:pt x="96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7" name="Freeform 199"/>
          <p:cNvSpPr>
            <a:spLocks/>
          </p:cNvSpPr>
          <p:nvPr/>
        </p:nvSpPr>
        <p:spPr bwMode="auto">
          <a:xfrm>
            <a:off x="4140360" y="4701994"/>
            <a:ext cx="609600" cy="609600"/>
          </a:xfrm>
          <a:custGeom>
            <a:avLst/>
            <a:gdLst>
              <a:gd name="T0" fmla="*/ 0 w 960"/>
              <a:gd name="T1" fmla="*/ 0 h 960"/>
              <a:gd name="T2" fmla="*/ 0 w 960"/>
              <a:gd name="T3" fmla="*/ 960 h 960"/>
              <a:gd name="T4" fmla="*/ 960 w 960"/>
              <a:gd name="T5" fmla="*/ 960 h 960"/>
              <a:gd name="T6" fmla="*/ 960 w 960"/>
              <a:gd name="T7" fmla="*/ 0 h 960"/>
              <a:gd name="T8" fmla="*/ 0 w 960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0">
                <a:moveTo>
                  <a:pt x="0" y="0"/>
                </a:moveTo>
                <a:lnTo>
                  <a:pt x="0" y="960"/>
                </a:lnTo>
                <a:lnTo>
                  <a:pt x="960" y="960"/>
                </a:lnTo>
                <a:lnTo>
                  <a:pt x="96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8" name="Freeform 200"/>
          <p:cNvSpPr>
            <a:spLocks/>
          </p:cNvSpPr>
          <p:nvPr/>
        </p:nvSpPr>
        <p:spPr bwMode="auto">
          <a:xfrm>
            <a:off x="4746582" y="4710786"/>
            <a:ext cx="609600" cy="609600"/>
          </a:xfrm>
          <a:custGeom>
            <a:avLst/>
            <a:gdLst>
              <a:gd name="T0" fmla="*/ 0 w 960"/>
              <a:gd name="T1" fmla="*/ 0 h 960"/>
              <a:gd name="T2" fmla="*/ 0 w 960"/>
              <a:gd name="T3" fmla="*/ 960 h 960"/>
              <a:gd name="T4" fmla="*/ 960 w 960"/>
              <a:gd name="T5" fmla="*/ 960 h 960"/>
              <a:gd name="T6" fmla="*/ 960 w 960"/>
              <a:gd name="T7" fmla="*/ 0 h 960"/>
              <a:gd name="T8" fmla="*/ 0 w 960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0">
                <a:moveTo>
                  <a:pt x="0" y="0"/>
                </a:moveTo>
                <a:lnTo>
                  <a:pt x="0" y="960"/>
                </a:lnTo>
                <a:lnTo>
                  <a:pt x="960" y="960"/>
                </a:lnTo>
                <a:lnTo>
                  <a:pt x="96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9" name="Rectangle 201"/>
          <p:cNvSpPr>
            <a:spLocks/>
          </p:cNvSpPr>
          <p:nvPr/>
        </p:nvSpPr>
        <p:spPr bwMode="auto">
          <a:xfrm>
            <a:off x="6567323" y="5320386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30" name="Rectangle 202"/>
          <p:cNvSpPr>
            <a:spLocks/>
          </p:cNvSpPr>
          <p:nvPr/>
        </p:nvSpPr>
        <p:spPr bwMode="auto">
          <a:xfrm>
            <a:off x="7190477" y="4710786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31" name="Rectangle 203"/>
          <p:cNvSpPr>
            <a:spLocks/>
          </p:cNvSpPr>
          <p:nvPr/>
        </p:nvSpPr>
        <p:spPr bwMode="auto">
          <a:xfrm>
            <a:off x="7791285" y="4710786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33" name="Rectangle 205"/>
          <p:cNvSpPr>
            <a:spLocks/>
          </p:cNvSpPr>
          <p:nvPr/>
        </p:nvSpPr>
        <p:spPr bwMode="auto">
          <a:xfrm>
            <a:off x="5966515" y="2872461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34" name="Text Box 206"/>
          <p:cNvSpPr txBox="1">
            <a:spLocks noChangeArrowheads="1"/>
          </p:cNvSpPr>
          <p:nvPr/>
        </p:nvSpPr>
        <p:spPr bwMode="auto">
          <a:xfrm>
            <a:off x="4361308" y="1692920"/>
            <a:ext cx="46751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0	    0	0    0</a:t>
            </a:r>
            <a:endParaRPr lang="en-US" altLang="zh-TW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0    0     0   0    1    1    1		</a:t>
            </a:r>
            <a:endParaRPr lang="en-US" altLang="zh-TW" dirty="0"/>
          </a:p>
        </p:txBody>
      </p:sp>
      <p:sp>
        <p:nvSpPr>
          <p:cNvPr id="73935" name="Text Box 207"/>
          <p:cNvSpPr txBox="1">
            <a:spLocks noChangeArrowheads="1"/>
          </p:cNvSpPr>
          <p:nvPr/>
        </p:nvSpPr>
        <p:spPr bwMode="auto">
          <a:xfrm>
            <a:off x="7359242" y="1692920"/>
            <a:ext cx="16271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0    0	</a:t>
            </a:r>
            <a:endParaRPr lang="en-US" altLang="zh-TW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7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3936" name="Text Box 208"/>
          <p:cNvSpPr txBox="1">
            <a:spLocks noChangeArrowheads="1"/>
          </p:cNvSpPr>
          <p:nvPr/>
        </p:nvSpPr>
        <p:spPr bwMode="auto">
          <a:xfrm>
            <a:off x="4359275" y="3027536"/>
            <a:ext cx="43878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0    1     1   1    1    2    2</a:t>
            </a: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0    1     1   2    2    2    2</a:t>
            </a:r>
            <a:endParaRPr lang="en-US" altLang="zh-TW" sz="6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4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0    1     1   2    2    3    3</a:t>
            </a:r>
            <a:endParaRPr lang="en-US" altLang="zh-TW" dirty="0"/>
          </a:p>
        </p:txBody>
      </p:sp>
      <p:sp>
        <p:nvSpPr>
          <p:cNvPr id="73938" name="Text Box 210"/>
          <p:cNvSpPr txBox="1">
            <a:spLocks noChangeArrowheads="1"/>
          </p:cNvSpPr>
          <p:nvPr/>
        </p:nvSpPr>
        <p:spPr bwMode="auto">
          <a:xfrm>
            <a:off x="4340060" y="4797152"/>
            <a:ext cx="4675188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0    1     2   2    2    3    3</a:t>
            </a:r>
            <a:endParaRPr lang="en-US" altLang="zh-TW" dirty="0"/>
          </a:p>
        </p:txBody>
      </p:sp>
      <p:sp>
        <p:nvSpPr>
          <p:cNvPr id="73939" name="Text Box 211"/>
          <p:cNvSpPr txBox="1">
            <a:spLocks noChangeArrowheads="1"/>
          </p:cNvSpPr>
          <p:nvPr/>
        </p:nvSpPr>
        <p:spPr bwMode="auto">
          <a:xfrm>
            <a:off x="4340059" y="5422840"/>
            <a:ext cx="430159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0    1     2   2    3    3    4</a:t>
            </a:r>
            <a:endParaRPr lang="en-US" altLang="zh-TW" dirty="0"/>
          </a:p>
        </p:txBody>
      </p:sp>
      <p:sp>
        <p:nvSpPr>
          <p:cNvPr id="73940" name="Text Box 212"/>
          <p:cNvSpPr txBox="1">
            <a:spLocks noChangeArrowheads="1"/>
          </p:cNvSpPr>
          <p:nvPr/>
        </p:nvSpPr>
        <p:spPr bwMode="auto">
          <a:xfrm>
            <a:off x="7658100" y="5254278"/>
            <a:ext cx="11620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zh-TW" dirty="0"/>
          </a:p>
        </p:txBody>
      </p:sp>
      <p:sp>
        <p:nvSpPr>
          <p:cNvPr id="73955" name="Text Box 227"/>
          <p:cNvSpPr txBox="1">
            <a:spLocks noChangeArrowheads="1"/>
          </p:cNvSpPr>
          <p:nvPr/>
        </p:nvSpPr>
        <p:spPr bwMode="auto">
          <a:xfrm>
            <a:off x="3827415" y="2378015"/>
            <a:ext cx="27146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A</a:t>
            </a:r>
            <a:endParaRPr lang="en-US" altLang="zh-TW" dirty="0"/>
          </a:p>
        </p:txBody>
      </p:sp>
      <p:sp>
        <p:nvSpPr>
          <p:cNvPr id="73956" name="Text Box 228"/>
          <p:cNvSpPr txBox="1">
            <a:spLocks noChangeArrowheads="1"/>
          </p:cNvSpPr>
          <p:nvPr/>
        </p:nvSpPr>
        <p:spPr bwMode="auto">
          <a:xfrm>
            <a:off x="3827415" y="2987615"/>
            <a:ext cx="293688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B</a:t>
            </a:r>
            <a:endParaRPr lang="en-US" altLang="zh-TW" sz="3200" dirty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C</a:t>
            </a:r>
            <a:endParaRPr lang="en-US" altLang="zh-TW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45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B</a:t>
            </a:r>
            <a:endParaRPr lang="en-US" altLang="zh-TW" dirty="0"/>
          </a:p>
        </p:txBody>
      </p:sp>
      <p:sp>
        <p:nvSpPr>
          <p:cNvPr id="73957" name="Text Box 229"/>
          <p:cNvSpPr txBox="1">
            <a:spLocks noChangeArrowheads="1"/>
          </p:cNvSpPr>
          <p:nvPr/>
        </p:nvSpPr>
        <p:spPr bwMode="auto">
          <a:xfrm>
            <a:off x="3827415" y="4816415"/>
            <a:ext cx="27146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D</a:t>
            </a:r>
            <a:endParaRPr lang="en-US" altLang="zh-TW" dirty="0"/>
          </a:p>
        </p:txBody>
      </p:sp>
      <p:sp>
        <p:nvSpPr>
          <p:cNvPr id="73958" name="Text Box 230"/>
          <p:cNvSpPr txBox="1">
            <a:spLocks noChangeArrowheads="1"/>
          </p:cNvSpPr>
          <p:nvPr/>
        </p:nvSpPr>
        <p:spPr bwMode="auto">
          <a:xfrm>
            <a:off x="3827415" y="5426015"/>
            <a:ext cx="2936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>
                <a:solidFill>
                  <a:srgbClr val="008A86"/>
                </a:solidFill>
                <a:latin typeface="Times New Roman" pitchFamily="18" charset="0"/>
              </a:rPr>
              <a:t>A</a:t>
            </a:r>
            <a:endParaRPr lang="en-US" altLang="zh-TW"/>
          </a:p>
        </p:txBody>
      </p:sp>
      <p:sp>
        <p:nvSpPr>
          <p:cNvPr id="140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>
            <a:normAutofit/>
          </a:bodyPr>
          <a:lstStyle/>
          <a:p>
            <a:r>
              <a:rPr lang="en-US" altLang="zh-CN" dirty="0"/>
              <a:t>LCS</a:t>
            </a:r>
            <a:r>
              <a:rPr lang="zh-CN" altLang="en-US" dirty="0"/>
              <a:t>的动态规划算法</a:t>
            </a:r>
            <a:r>
              <a:rPr lang="en-US" altLang="zh-CN" dirty="0"/>
              <a:t>-</a:t>
            </a:r>
            <a:r>
              <a:rPr lang="zh-CN" altLang="en-US" dirty="0"/>
              <a:t>自底向上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0298AEE-E4A6-4C28-9B81-A62EDF530FDC}" type="datetime1">
              <a:rPr lang="en-US" altLang="zh-CN" smtClean="0"/>
              <a:t>12/7/2020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  <p:sp>
        <p:nvSpPr>
          <p:cNvPr id="131" name="Rectangle 139"/>
          <p:cNvSpPr>
            <a:spLocks/>
          </p:cNvSpPr>
          <p:nvPr/>
        </p:nvSpPr>
        <p:spPr bwMode="auto">
          <a:xfrm>
            <a:off x="4137182" y="590939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" name="Rectangle 140"/>
          <p:cNvSpPr>
            <a:spLocks/>
          </p:cNvSpPr>
          <p:nvPr/>
        </p:nvSpPr>
        <p:spPr bwMode="auto">
          <a:xfrm>
            <a:off x="4746782" y="590939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" name="Freeform 141"/>
          <p:cNvSpPr>
            <a:spLocks/>
          </p:cNvSpPr>
          <p:nvPr/>
        </p:nvSpPr>
        <p:spPr bwMode="auto">
          <a:xfrm>
            <a:off x="5356382" y="5909394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1 h 961"/>
              <a:gd name="T4" fmla="*/ 960 w 960"/>
              <a:gd name="T5" fmla="*/ 0 h 961"/>
              <a:gd name="T6" fmla="*/ 960 w 960"/>
              <a:gd name="T7" fmla="*/ 961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1"/>
                </a:lnTo>
                <a:lnTo>
                  <a:pt x="960" y="0"/>
                </a:lnTo>
                <a:lnTo>
                  <a:pt x="960" y="961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" name="Rectangle 142"/>
          <p:cNvSpPr>
            <a:spLocks/>
          </p:cNvSpPr>
          <p:nvPr/>
        </p:nvSpPr>
        <p:spPr bwMode="auto">
          <a:xfrm>
            <a:off x="5965982" y="590939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" name="Rectangle 143"/>
          <p:cNvSpPr>
            <a:spLocks/>
          </p:cNvSpPr>
          <p:nvPr/>
        </p:nvSpPr>
        <p:spPr bwMode="auto">
          <a:xfrm>
            <a:off x="6575582" y="591574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" name="Rectangle 144"/>
          <p:cNvSpPr>
            <a:spLocks/>
          </p:cNvSpPr>
          <p:nvPr/>
        </p:nvSpPr>
        <p:spPr bwMode="auto">
          <a:xfrm>
            <a:off x="7185182" y="590939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" name="Rectangle 145"/>
          <p:cNvSpPr>
            <a:spLocks/>
          </p:cNvSpPr>
          <p:nvPr/>
        </p:nvSpPr>
        <p:spPr bwMode="auto">
          <a:xfrm>
            <a:off x="7794782" y="590939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" name="Rectangle 183"/>
          <p:cNvSpPr>
            <a:spLocks/>
          </p:cNvSpPr>
          <p:nvPr/>
        </p:nvSpPr>
        <p:spPr bwMode="auto">
          <a:xfrm>
            <a:off x="4138770" y="591562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" name="Rectangle 184"/>
          <p:cNvSpPr>
            <a:spLocks/>
          </p:cNvSpPr>
          <p:nvPr/>
        </p:nvSpPr>
        <p:spPr bwMode="auto">
          <a:xfrm>
            <a:off x="4748370" y="591562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" name="Freeform 185"/>
          <p:cNvSpPr>
            <a:spLocks/>
          </p:cNvSpPr>
          <p:nvPr/>
        </p:nvSpPr>
        <p:spPr bwMode="auto">
          <a:xfrm>
            <a:off x="5357970" y="5915623"/>
            <a:ext cx="609600" cy="609600"/>
          </a:xfrm>
          <a:custGeom>
            <a:avLst/>
            <a:gdLst>
              <a:gd name="T0" fmla="*/ 0 w 960"/>
              <a:gd name="T1" fmla="*/ 1 h 961"/>
              <a:gd name="T2" fmla="*/ 0 w 960"/>
              <a:gd name="T3" fmla="*/ 961 h 961"/>
              <a:gd name="T4" fmla="*/ 960 w 960"/>
              <a:gd name="T5" fmla="*/ 961 h 961"/>
              <a:gd name="T6" fmla="*/ 960 w 960"/>
              <a:gd name="T7" fmla="*/ 0 h 961"/>
              <a:gd name="T8" fmla="*/ 0 w 960"/>
              <a:gd name="T9" fmla="*/ 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1"/>
                </a:moveTo>
                <a:lnTo>
                  <a:pt x="0" y="961"/>
                </a:lnTo>
                <a:lnTo>
                  <a:pt x="960" y="961"/>
                </a:lnTo>
                <a:lnTo>
                  <a:pt x="960" y="0"/>
                </a:lnTo>
                <a:lnTo>
                  <a:pt x="0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" name="Rectangle 186"/>
          <p:cNvSpPr>
            <a:spLocks/>
          </p:cNvSpPr>
          <p:nvPr/>
        </p:nvSpPr>
        <p:spPr bwMode="auto">
          <a:xfrm>
            <a:off x="5967570" y="591562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" name="Rectangle 187"/>
          <p:cNvSpPr>
            <a:spLocks/>
          </p:cNvSpPr>
          <p:nvPr/>
        </p:nvSpPr>
        <p:spPr bwMode="auto">
          <a:xfrm>
            <a:off x="7186770" y="591562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" name="Rectangle 188"/>
          <p:cNvSpPr>
            <a:spLocks/>
          </p:cNvSpPr>
          <p:nvPr/>
        </p:nvSpPr>
        <p:spPr bwMode="auto">
          <a:xfrm>
            <a:off x="7796370" y="591562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" name="Rectangle 201"/>
          <p:cNvSpPr>
            <a:spLocks/>
          </p:cNvSpPr>
          <p:nvPr/>
        </p:nvSpPr>
        <p:spPr bwMode="auto">
          <a:xfrm>
            <a:off x="6567645" y="5913914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" name="Text Box 211"/>
          <p:cNvSpPr txBox="1">
            <a:spLocks noChangeArrowheads="1"/>
          </p:cNvSpPr>
          <p:nvPr/>
        </p:nvSpPr>
        <p:spPr bwMode="auto">
          <a:xfrm>
            <a:off x="4340060" y="5980521"/>
            <a:ext cx="4301594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0    1     2   2    3    4    4</a:t>
            </a:r>
            <a:endParaRPr lang="en-US" altLang="zh-TW" dirty="0"/>
          </a:p>
        </p:txBody>
      </p:sp>
      <p:sp>
        <p:nvSpPr>
          <p:cNvPr id="149" name="Text Box 212"/>
          <p:cNvSpPr txBox="1">
            <a:spLocks noChangeArrowheads="1"/>
          </p:cNvSpPr>
          <p:nvPr/>
        </p:nvSpPr>
        <p:spPr bwMode="auto">
          <a:xfrm>
            <a:off x="7658422" y="5856598"/>
            <a:ext cx="11620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zh-TW" dirty="0"/>
          </a:p>
        </p:txBody>
      </p:sp>
      <p:sp>
        <p:nvSpPr>
          <p:cNvPr id="150" name="Text Box 230"/>
          <p:cNvSpPr txBox="1">
            <a:spLocks noChangeArrowheads="1"/>
          </p:cNvSpPr>
          <p:nvPr/>
        </p:nvSpPr>
        <p:spPr bwMode="auto">
          <a:xfrm>
            <a:off x="3827737" y="6045919"/>
            <a:ext cx="2936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B</a:t>
            </a:r>
            <a:endParaRPr lang="en-US" altLang="zh-TW" dirty="0"/>
          </a:p>
        </p:txBody>
      </p:sp>
      <p:sp>
        <p:nvSpPr>
          <p:cNvPr id="151" name="Rectangle 165"/>
          <p:cNvSpPr>
            <a:spLocks/>
          </p:cNvSpPr>
          <p:nvPr/>
        </p:nvSpPr>
        <p:spPr bwMode="auto">
          <a:xfrm>
            <a:off x="7795184" y="2877482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" name="Text Box 227"/>
          <p:cNvSpPr txBox="1">
            <a:spLocks noChangeArrowheads="1"/>
          </p:cNvSpPr>
          <p:nvPr/>
        </p:nvSpPr>
        <p:spPr bwMode="auto">
          <a:xfrm>
            <a:off x="3808553" y="1730036"/>
            <a:ext cx="379961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x</a:t>
            </a:r>
            <a:r>
              <a:rPr lang="en-US" altLang="zh-TW" sz="3200" i="1" baseline="-25000" dirty="0">
                <a:solidFill>
                  <a:srgbClr val="008A86"/>
                </a:solidFill>
                <a:latin typeface="Times New Roman" pitchFamily="18" charset="0"/>
              </a:rPr>
              <a:t>i</a:t>
            </a:r>
            <a:endParaRPr lang="en-US" altLang="zh-TW" i="1" baseline="-25000" dirty="0"/>
          </a:p>
        </p:txBody>
      </p:sp>
      <p:sp>
        <p:nvSpPr>
          <p:cNvPr id="154" name="Text Box 227"/>
          <p:cNvSpPr txBox="1">
            <a:spLocks noChangeArrowheads="1"/>
          </p:cNvSpPr>
          <p:nvPr/>
        </p:nvSpPr>
        <p:spPr bwMode="auto">
          <a:xfrm>
            <a:off x="3490821" y="2424579"/>
            <a:ext cx="27146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5" name="Text Box 228"/>
          <p:cNvSpPr txBox="1">
            <a:spLocks noChangeArrowheads="1"/>
          </p:cNvSpPr>
          <p:nvPr/>
        </p:nvSpPr>
        <p:spPr bwMode="auto">
          <a:xfrm>
            <a:off x="3490821" y="3095723"/>
            <a:ext cx="293688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dirty="0">
                <a:latin typeface="Times New Roman" pitchFamily="18" charset="0"/>
              </a:rPr>
              <a:t>2</a:t>
            </a:r>
          </a:p>
          <a:p>
            <a:endParaRPr lang="en-US" altLang="zh-TW" sz="900" dirty="0">
              <a:latin typeface="Times New Roman" pitchFamily="18" charset="0"/>
            </a:endParaRPr>
          </a:p>
          <a:p>
            <a:r>
              <a:rPr lang="en-US" altLang="zh-TW" sz="2800" dirty="0">
                <a:latin typeface="Times New Roman" pitchFamily="18" charset="0"/>
              </a:rPr>
              <a:t>3</a:t>
            </a:r>
          </a:p>
          <a:p>
            <a:pPr>
              <a:lnSpc>
                <a:spcPct val="45000"/>
              </a:lnSpc>
            </a:pPr>
            <a:endParaRPr lang="en-US" altLang="zh-TW" sz="900" dirty="0">
              <a:latin typeface="Times New Roman" pitchFamily="18" charset="0"/>
            </a:endParaRPr>
          </a:p>
          <a:p>
            <a:r>
              <a:rPr lang="en-US" altLang="zh-TW" sz="2800" dirty="0">
                <a:latin typeface="Times New Roman" pitchFamily="18" charset="0"/>
              </a:rPr>
              <a:t>4</a:t>
            </a:r>
            <a:endParaRPr lang="en-US" altLang="zh-TW" sz="1600" dirty="0"/>
          </a:p>
        </p:txBody>
      </p:sp>
      <p:sp>
        <p:nvSpPr>
          <p:cNvPr id="156" name="Text Box 229"/>
          <p:cNvSpPr txBox="1">
            <a:spLocks noChangeArrowheads="1"/>
          </p:cNvSpPr>
          <p:nvPr/>
        </p:nvSpPr>
        <p:spPr bwMode="auto">
          <a:xfrm>
            <a:off x="3490821" y="4854187"/>
            <a:ext cx="27146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dirty="0">
                <a:latin typeface="Times New Roman" pitchFamily="18" charset="0"/>
              </a:rPr>
              <a:t>5</a:t>
            </a:r>
            <a:endParaRPr lang="en-US" altLang="zh-TW" sz="1600" dirty="0"/>
          </a:p>
        </p:txBody>
      </p:sp>
      <p:sp>
        <p:nvSpPr>
          <p:cNvPr id="157" name="Text Box 230"/>
          <p:cNvSpPr txBox="1">
            <a:spLocks noChangeArrowheads="1"/>
          </p:cNvSpPr>
          <p:nvPr/>
        </p:nvSpPr>
        <p:spPr bwMode="auto">
          <a:xfrm>
            <a:off x="3490821" y="5464480"/>
            <a:ext cx="2936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dirty="0">
                <a:latin typeface="Times New Roman" pitchFamily="18" charset="0"/>
              </a:rPr>
              <a:t>6</a:t>
            </a:r>
            <a:endParaRPr lang="en-US" altLang="zh-TW" sz="1600" dirty="0"/>
          </a:p>
        </p:txBody>
      </p:sp>
      <p:sp>
        <p:nvSpPr>
          <p:cNvPr id="158" name="Text Box 230"/>
          <p:cNvSpPr txBox="1">
            <a:spLocks noChangeArrowheads="1"/>
          </p:cNvSpPr>
          <p:nvPr/>
        </p:nvSpPr>
        <p:spPr bwMode="auto">
          <a:xfrm>
            <a:off x="3491143" y="6093296"/>
            <a:ext cx="2936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dirty="0">
                <a:latin typeface="Times New Roman" pitchFamily="18" charset="0"/>
              </a:rPr>
              <a:t>7</a:t>
            </a:r>
            <a:endParaRPr lang="en-US" altLang="zh-TW" sz="1600" dirty="0"/>
          </a:p>
        </p:txBody>
      </p:sp>
      <p:sp>
        <p:nvSpPr>
          <p:cNvPr id="159" name="Text Box 227"/>
          <p:cNvSpPr txBox="1">
            <a:spLocks noChangeArrowheads="1"/>
          </p:cNvSpPr>
          <p:nvPr/>
        </p:nvSpPr>
        <p:spPr bwMode="auto">
          <a:xfrm>
            <a:off x="3471959" y="1773675"/>
            <a:ext cx="379961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dirty="0">
                <a:latin typeface="Times New Roman" pitchFamily="18" charset="0"/>
              </a:rPr>
              <a:t>0</a:t>
            </a:r>
            <a:endParaRPr lang="en-US" altLang="zh-TW" sz="1600" baseline="-25000" dirty="0"/>
          </a:p>
        </p:txBody>
      </p:sp>
      <p:sp>
        <p:nvSpPr>
          <p:cNvPr id="160" name="Text Box 227"/>
          <p:cNvSpPr txBox="1">
            <a:spLocks noChangeArrowheads="1"/>
          </p:cNvSpPr>
          <p:nvPr/>
        </p:nvSpPr>
        <p:spPr bwMode="auto">
          <a:xfrm>
            <a:off x="3508799" y="1241161"/>
            <a:ext cx="379961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i="1" dirty="0" err="1">
                <a:latin typeface="Times New Roman" pitchFamily="18" charset="0"/>
              </a:rPr>
              <a:t>i</a:t>
            </a:r>
            <a:endParaRPr lang="en-US" altLang="zh-TW" sz="1600" i="1" baseline="-25000" dirty="0"/>
          </a:p>
        </p:txBody>
      </p:sp>
      <p:sp>
        <p:nvSpPr>
          <p:cNvPr id="162" name="Rectangle 226"/>
          <p:cNvSpPr>
            <a:spLocks noChangeArrowheads="1"/>
          </p:cNvSpPr>
          <p:nvPr/>
        </p:nvSpPr>
        <p:spPr bwMode="auto">
          <a:xfrm>
            <a:off x="4283968" y="1052736"/>
            <a:ext cx="4357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sz="3200" i="1" dirty="0" err="1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TW" sz="3200" i="1" baseline="-25000" dirty="0" err="1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3200" baseline="-25000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B    D   C    A    B   A</a:t>
            </a:r>
            <a:endParaRPr lang="en-US" altLang="zh-TW" sz="3200" dirty="0"/>
          </a:p>
        </p:txBody>
      </p:sp>
      <p:sp>
        <p:nvSpPr>
          <p:cNvPr id="163" name="Rectangle 226"/>
          <p:cNvSpPr>
            <a:spLocks noChangeArrowheads="1"/>
          </p:cNvSpPr>
          <p:nvPr/>
        </p:nvSpPr>
        <p:spPr bwMode="auto">
          <a:xfrm>
            <a:off x="3995936" y="792813"/>
            <a:ext cx="43576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sz="2800" i="1" dirty="0">
                <a:latin typeface="Times New Roman" pitchFamily="18" charset="0"/>
                <a:cs typeface="Times New Roman" pitchFamily="18" charset="0"/>
              </a:rPr>
              <a:t>j  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TW" sz="2800" baseline="-250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1      2     3     4     5     6</a:t>
            </a:r>
            <a:endParaRPr lang="en-US" altLang="zh-TW" sz="2800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5063106" y="2134849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 flipV="1">
            <a:off x="5787344" y="2132856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 flipV="1">
            <a:off x="6273816" y="2132856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/>
          <p:nvPr/>
        </p:nvCxnSpPr>
        <p:spPr>
          <a:xfrm flipH="1" flipV="1">
            <a:off x="6372200" y="2132856"/>
            <a:ext cx="504056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 flipH="1">
            <a:off x="6985104" y="2556112"/>
            <a:ext cx="3643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flipH="1" flipV="1">
            <a:off x="7561927" y="2126586"/>
            <a:ext cx="504056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/>
          <p:nvPr/>
        </p:nvCxnSpPr>
        <p:spPr>
          <a:xfrm flipH="1" flipV="1">
            <a:off x="4544663" y="2765715"/>
            <a:ext cx="504056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/>
          <p:nvPr/>
        </p:nvCxnSpPr>
        <p:spPr>
          <a:xfrm flipH="1">
            <a:off x="5158704" y="3284984"/>
            <a:ext cx="3643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/>
          <p:nvPr/>
        </p:nvCxnSpPr>
        <p:spPr>
          <a:xfrm flipH="1">
            <a:off x="5810393" y="3284984"/>
            <a:ext cx="3643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/>
          <p:nvPr/>
        </p:nvCxnSpPr>
        <p:spPr>
          <a:xfrm flipV="1">
            <a:off x="6880060" y="2744449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/>
          <p:nvPr/>
        </p:nvCxnSpPr>
        <p:spPr>
          <a:xfrm flipH="1" flipV="1">
            <a:off x="7002885" y="2759391"/>
            <a:ext cx="504056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/>
          <p:nvPr/>
        </p:nvCxnSpPr>
        <p:spPr>
          <a:xfrm flipH="1">
            <a:off x="7615443" y="3284984"/>
            <a:ext cx="3643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/>
          <p:nvPr/>
        </p:nvCxnSpPr>
        <p:spPr>
          <a:xfrm flipV="1">
            <a:off x="5063106" y="3393232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 flipV="1">
            <a:off x="5786081" y="3384747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/>
          <p:nvPr/>
        </p:nvCxnSpPr>
        <p:spPr>
          <a:xfrm flipH="1" flipV="1">
            <a:off x="5822297" y="3399270"/>
            <a:ext cx="504056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/>
          <p:nvPr/>
        </p:nvCxnSpPr>
        <p:spPr>
          <a:xfrm flipH="1">
            <a:off x="6385130" y="3783074"/>
            <a:ext cx="3643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 flipV="1">
            <a:off x="7507684" y="3393232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 flipV="1">
            <a:off x="8102436" y="3384747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 flipH="1" flipV="1">
            <a:off x="4572000" y="3909253"/>
            <a:ext cx="504056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 flipV="1">
            <a:off x="5776025" y="3909253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/>
          <p:nvPr/>
        </p:nvCxnSpPr>
        <p:spPr>
          <a:xfrm flipV="1">
            <a:off x="6270460" y="3909253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V="1">
            <a:off x="6872123" y="3926045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/>
          <p:nvPr/>
        </p:nvCxnSpPr>
        <p:spPr>
          <a:xfrm flipH="1" flipV="1">
            <a:off x="6991221" y="3900512"/>
            <a:ext cx="504056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/>
          <p:nvPr/>
        </p:nvCxnSpPr>
        <p:spPr>
          <a:xfrm flipH="1">
            <a:off x="7609092" y="4305251"/>
            <a:ext cx="3643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/>
          <p:nvPr/>
        </p:nvCxnSpPr>
        <p:spPr>
          <a:xfrm flipV="1">
            <a:off x="5056392" y="4559019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 flipH="1" flipV="1">
            <a:off x="5233781" y="4560010"/>
            <a:ext cx="504056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/>
          <p:nvPr/>
        </p:nvCxnSpPr>
        <p:spPr>
          <a:xfrm flipV="1">
            <a:off x="6262002" y="4566785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 flipV="1">
            <a:off x="6872123" y="4575891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/>
          <p:nvPr/>
        </p:nvCxnSpPr>
        <p:spPr>
          <a:xfrm flipV="1">
            <a:off x="7497952" y="4560688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/>
          <p:nvPr/>
        </p:nvCxnSpPr>
        <p:spPr>
          <a:xfrm flipV="1">
            <a:off x="8105035" y="4565721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/>
          <p:nvPr/>
        </p:nvCxnSpPr>
        <p:spPr>
          <a:xfrm flipV="1">
            <a:off x="5048719" y="5221314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/>
          <p:nvPr/>
        </p:nvCxnSpPr>
        <p:spPr>
          <a:xfrm flipV="1">
            <a:off x="5739771" y="5198803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/>
          <p:cNvCxnSpPr/>
          <p:nvPr/>
        </p:nvCxnSpPr>
        <p:spPr>
          <a:xfrm flipV="1">
            <a:off x="6262002" y="5198803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/>
          <p:nvPr/>
        </p:nvCxnSpPr>
        <p:spPr>
          <a:xfrm flipH="1" flipV="1">
            <a:off x="6376859" y="5209334"/>
            <a:ext cx="504056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/>
          <p:nvPr/>
        </p:nvCxnSpPr>
        <p:spPr>
          <a:xfrm flipV="1">
            <a:off x="7482247" y="5198803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/>
          <p:cNvCxnSpPr/>
          <p:nvPr/>
        </p:nvCxnSpPr>
        <p:spPr>
          <a:xfrm flipH="1" flipV="1">
            <a:off x="7643494" y="5207924"/>
            <a:ext cx="504056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/>
          <p:nvPr/>
        </p:nvCxnSpPr>
        <p:spPr>
          <a:xfrm flipH="1" flipV="1">
            <a:off x="4548792" y="5823423"/>
            <a:ext cx="504056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/>
          <p:cNvCxnSpPr/>
          <p:nvPr/>
        </p:nvCxnSpPr>
        <p:spPr>
          <a:xfrm flipV="1">
            <a:off x="5745023" y="5823423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/>
          <p:nvPr/>
        </p:nvCxnSpPr>
        <p:spPr>
          <a:xfrm flipV="1">
            <a:off x="6256856" y="5808403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/>
          <p:nvPr/>
        </p:nvCxnSpPr>
        <p:spPr>
          <a:xfrm flipV="1">
            <a:off x="6872123" y="5808403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/>
          <p:nvPr/>
        </p:nvCxnSpPr>
        <p:spPr>
          <a:xfrm flipH="1" flipV="1">
            <a:off x="6975548" y="5813346"/>
            <a:ext cx="504056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/>
          <p:cNvCxnSpPr/>
          <p:nvPr/>
        </p:nvCxnSpPr>
        <p:spPr>
          <a:xfrm flipV="1">
            <a:off x="8102436" y="5823423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 Box 4"/>
          <p:cNvSpPr txBox="1">
            <a:spLocks noChangeArrowheads="1"/>
          </p:cNvSpPr>
          <p:nvPr/>
        </p:nvSpPr>
        <p:spPr bwMode="auto">
          <a:xfrm>
            <a:off x="300186" y="2924944"/>
            <a:ext cx="938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zh-CN" altLang="en-US" sz="3200" b="1" dirty="0">
                <a:solidFill>
                  <a:srgbClr val="CC0000"/>
                </a:solidFill>
                <a:latin typeface="Times New Roman" pitchFamily="18" charset="0"/>
              </a:rPr>
              <a:t>问题</a:t>
            </a:r>
            <a:r>
              <a:rPr lang="en-US" altLang="zh-TW" sz="3200" b="1" dirty="0">
                <a:solidFill>
                  <a:srgbClr val="CC0000"/>
                </a:solidFill>
                <a:latin typeface="Times New Roman" pitchFamily="18" charset="0"/>
              </a:rPr>
              <a:t>:</a:t>
            </a:r>
            <a:endParaRPr lang="en-US" altLang="zh-TW" dirty="0"/>
          </a:p>
        </p:txBody>
      </p:sp>
      <p:sp>
        <p:nvSpPr>
          <p:cNvPr id="210" name="Text Box 6"/>
          <p:cNvSpPr txBox="1">
            <a:spLocks noChangeArrowheads="1"/>
          </p:cNvSpPr>
          <p:nvPr/>
        </p:nvSpPr>
        <p:spPr bwMode="auto">
          <a:xfrm>
            <a:off x="300186" y="3412306"/>
            <a:ext cx="297567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zh-CN" altLang="en-US" sz="3200" dirty="0">
                <a:latin typeface="Times New Roman" pitchFamily="18" charset="0"/>
              </a:rPr>
              <a:t>如何获取求解方案</a:t>
            </a:r>
            <a:r>
              <a:rPr lang="en-US" altLang="zh-TW" sz="3200" dirty="0">
                <a:latin typeface="Times New Roman" pitchFamily="18" charset="0"/>
              </a:rPr>
              <a:t>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55997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307975" y="1506538"/>
            <a:ext cx="938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zh-CN" altLang="en-US" sz="3200" b="1" dirty="0">
                <a:solidFill>
                  <a:srgbClr val="CC0000"/>
                </a:solidFill>
                <a:latin typeface="Times New Roman" pitchFamily="18" charset="0"/>
              </a:rPr>
              <a:t>思路</a:t>
            </a:r>
            <a:r>
              <a:rPr lang="en-US" altLang="zh-TW" sz="3200" b="1" dirty="0">
                <a:solidFill>
                  <a:srgbClr val="CC0000"/>
                </a:solidFill>
                <a:latin typeface="Times New Roman" pitchFamily="18" charset="0"/>
              </a:rPr>
              <a:t>:</a:t>
            </a:r>
            <a:endParaRPr lang="en-US" altLang="zh-TW" dirty="0"/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307975" y="1993900"/>
            <a:ext cx="2879044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zh-CN" altLang="en-US" sz="3200" dirty="0">
                <a:latin typeface="Times New Roman" pitchFamily="18" charset="0"/>
              </a:rPr>
              <a:t>由底向上计算表</a:t>
            </a:r>
            <a:r>
              <a:rPr lang="en-US" altLang="zh-TW" sz="3200" dirty="0">
                <a:latin typeface="Times New Roman" pitchFamily="18" charset="0"/>
              </a:rPr>
              <a:t>.</a:t>
            </a:r>
            <a:endParaRPr lang="en-US" altLang="zh-TW" dirty="0"/>
          </a:p>
        </p:txBody>
      </p:sp>
      <p:sp>
        <p:nvSpPr>
          <p:cNvPr id="73819" name="Rectangle 91"/>
          <p:cNvSpPr>
            <a:spLocks/>
          </p:cNvSpPr>
          <p:nvPr/>
        </p:nvSpPr>
        <p:spPr bwMode="auto">
          <a:xfrm>
            <a:off x="4136860" y="16582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0" name="Rectangle 92"/>
          <p:cNvSpPr>
            <a:spLocks/>
          </p:cNvSpPr>
          <p:nvPr/>
        </p:nvSpPr>
        <p:spPr bwMode="auto">
          <a:xfrm>
            <a:off x="4746460" y="1675850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1" name="Rectangle 93"/>
          <p:cNvSpPr>
            <a:spLocks/>
          </p:cNvSpPr>
          <p:nvPr/>
        </p:nvSpPr>
        <p:spPr bwMode="auto">
          <a:xfrm>
            <a:off x="5356060" y="166705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2" name="Rectangle 94"/>
          <p:cNvSpPr>
            <a:spLocks/>
          </p:cNvSpPr>
          <p:nvPr/>
        </p:nvSpPr>
        <p:spPr bwMode="auto">
          <a:xfrm>
            <a:off x="5965660" y="166705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3" name="Rectangle 95"/>
          <p:cNvSpPr>
            <a:spLocks/>
          </p:cNvSpPr>
          <p:nvPr/>
        </p:nvSpPr>
        <p:spPr bwMode="auto">
          <a:xfrm>
            <a:off x="6575260" y="166705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4" name="Rectangle 96"/>
          <p:cNvSpPr>
            <a:spLocks/>
          </p:cNvSpPr>
          <p:nvPr/>
        </p:nvSpPr>
        <p:spPr bwMode="auto">
          <a:xfrm>
            <a:off x="4136860" y="22678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5" name="Rectangle 97"/>
          <p:cNvSpPr>
            <a:spLocks/>
          </p:cNvSpPr>
          <p:nvPr/>
        </p:nvSpPr>
        <p:spPr bwMode="auto">
          <a:xfrm>
            <a:off x="4758306" y="2273910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6" name="Freeform 98"/>
          <p:cNvSpPr>
            <a:spLocks/>
          </p:cNvSpPr>
          <p:nvPr/>
        </p:nvSpPr>
        <p:spPr bwMode="auto">
          <a:xfrm>
            <a:off x="5368517" y="2277882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0 h 961"/>
              <a:gd name="T4" fmla="*/ 960 w 960"/>
              <a:gd name="T5" fmla="*/ 0 h 961"/>
              <a:gd name="T6" fmla="*/ 960 w 960"/>
              <a:gd name="T7" fmla="*/ 960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0"/>
                </a:lnTo>
                <a:lnTo>
                  <a:pt x="960" y="0"/>
                </a:lnTo>
                <a:lnTo>
                  <a:pt x="960" y="960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7" name="Rectangle 99"/>
          <p:cNvSpPr>
            <a:spLocks/>
          </p:cNvSpPr>
          <p:nvPr/>
        </p:nvSpPr>
        <p:spPr bwMode="auto">
          <a:xfrm>
            <a:off x="5971339" y="226060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8" name="Rectangle 100"/>
          <p:cNvSpPr>
            <a:spLocks/>
          </p:cNvSpPr>
          <p:nvPr/>
        </p:nvSpPr>
        <p:spPr bwMode="auto">
          <a:xfrm>
            <a:off x="6580024" y="226750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9" name="Rectangle 101"/>
          <p:cNvSpPr>
            <a:spLocks/>
          </p:cNvSpPr>
          <p:nvPr/>
        </p:nvSpPr>
        <p:spPr bwMode="auto">
          <a:xfrm>
            <a:off x="7184860" y="166705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0" name="Rectangle 102"/>
          <p:cNvSpPr>
            <a:spLocks/>
          </p:cNvSpPr>
          <p:nvPr/>
        </p:nvSpPr>
        <p:spPr bwMode="auto">
          <a:xfrm>
            <a:off x="7794460" y="166705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2" name="Rectangle 104"/>
          <p:cNvSpPr>
            <a:spLocks/>
          </p:cNvSpPr>
          <p:nvPr/>
        </p:nvSpPr>
        <p:spPr bwMode="auto">
          <a:xfrm>
            <a:off x="7184860" y="22678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3" name="Rectangle 105"/>
          <p:cNvSpPr>
            <a:spLocks/>
          </p:cNvSpPr>
          <p:nvPr/>
        </p:nvSpPr>
        <p:spPr bwMode="auto">
          <a:xfrm>
            <a:off x="7794460" y="22678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5" name="Rectangle 107"/>
          <p:cNvSpPr>
            <a:spLocks/>
          </p:cNvSpPr>
          <p:nvPr/>
        </p:nvSpPr>
        <p:spPr bwMode="auto">
          <a:xfrm>
            <a:off x="4148706" y="288625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6" name="Rectangle 108"/>
          <p:cNvSpPr>
            <a:spLocks/>
          </p:cNvSpPr>
          <p:nvPr/>
        </p:nvSpPr>
        <p:spPr bwMode="auto">
          <a:xfrm>
            <a:off x="4746460" y="28686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7" name="Freeform 109"/>
          <p:cNvSpPr>
            <a:spLocks/>
          </p:cNvSpPr>
          <p:nvPr/>
        </p:nvSpPr>
        <p:spPr bwMode="auto">
          <a:xfrm>
            <a:off x="5356060" y="2868674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1 h 961"/>
              <a:gd name="T4" fmla="*/ 960 w 960"/>
              <a:gd name="T5" fmla="*/ 0 h 961"/>
              <a:gd name="T6" fmla="*/ 960 w 960"/>
              <a:gd name="T7" fmla="*/ 960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1"/>
                </a:lnTo>
                <a:lnTo>
                  <a:pt x="960" y="0"/>
                </a:lnTo>
                <a:lnTo>
                  <a:pt x="960" y="960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8" name="Rectangle 110"/>
          <p:cNvSpPr>
            <a:spLocks/>
          </p:cNvSpPr>
          <p:nvPr/>
        </p:nvSpPr>
        <p:spPr bwMode="auto">
          <a:xfrm>
            <a:off x="5965660" y="28686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9" name="Rectangle 111"/>
          <p:cNvSpPr>
            <a:spLocks/>
          </p:cNvSpPr>
          <p:nvPr/>
        </p:nvSpPr>
        <p:spPr bwMode="auto">
          <a:xfrm>
            <a:off x="6575260" y="2889578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0" name="Rectangle 112"/>
          <p:cNvSpPr>
            <a:spLocks/>
          </p:cNvSpPr>
          <p:nvPr/>
        </p:nvSpPr>
        <p:spPr bwMode="auto">
          <a:xfrm>
            <a:off x="7797636" y="288589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1" name="Rectangle 113"/>
          <p:cNvSpPr>
            <a:spLocks/>
          </p:cNvSpPr>
          <p:nvPr/>
        </p:nvSpPr>
        <p:spPr bwMode="auto">
          <a:xfrm>
            <a:off x="7188036" y="2868553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3" name="Rectangle 115"/>
          <p:cNvSpPr>
            <a:spLocks/>
          </p:cNvSpPr>
          <p:nvPr/>
        </p:nvSpPr>
        <p:spPr bwMode="auto">
          <a:xfrm>
            <a:off x="4136860" y="34870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4" name="Rectangle 116"/>
          <p:cNvSpPr>
            <a:spLocks/>
          </p:cNvSpPr>
          <p:nvPr/>
        </p:nvSpPr>
        <p:spPr bwMode="auto">
          <a:xfrm>
            <a:off x="4746460" y="34782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5" name="Freeform 117"/>
          <p:cNvSpPr>
            <a:spLocks/>
          </p:cNvSpPr>
          <p:nvPr/>
        </p:nvSpPr>
        <p:spPr bwMode="auto">
          <a:xfrm>
            <a:off x="5356060" y="3478274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1 h 961"/>
              <a:gd name="T4" fmla="*/ 960 w 960"/>
              <a:gd name="T5" fmla="*/ 0 h 961"/>
              <a:gd name="T6" fmla="*/ 960 w 960"/>
              <a:gd name="T7" fmla="*/ 960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1"/>
                </a:lnTo>
                <a:lnTo>
                  <a:pt x="960" y="0"/>
                </a:lnTo>
                <a:lnTo>
                  <a:pt x="960" y="960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6" name="Rectangle 118"/>
          <p:cNvSpPr>
            <a:spLocks/>
          </p:cNvSpPr>
          <p:nvPr/>
        </p:nvSpPr>
        <p:spPr bwMode="auto">
          <a:xfrm>
            <a:off x="5965660" y="34782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7" name="Rectangle 119"/>
          <p:cNvSpPr>
            <a:spLocks/>
          </p:cNvSpPr>
          <p:nvPr/>
        </p:nvSpPr>
        <p:spPr bwMode="auto">
          <a:xfrm>
            <a:off x="6575260" y="34870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8" name="Rectangle 120"/>
          <p:cNvSpPr>
            <a:spLocks/>
          </p:cNvSpPr>
          <p:nvPr/>
        </p:nvSpPr>
        <p:spPr bwMode="auto">
          <a:xfrm>
            <a:off x="7184860" y="34782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9" name="Rectangle 121"/>
          <p:cNvSpPr>
            <a:spLocks/>
          </p:cNvSpPr>
          <p:nvPr/>
        </p:nvSpPr>
        <p:spPr bwMode="auto">
          <a:xfrm>
            <a:off x="7794460" y="34870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1" name="Rectangle 123"/>
          <p:cNvSpPr>
            <a:spLocks/>
          </p:cNvSpPr>
          <p:nvPr/>
        </p:nvSpPr>
        <p:spPr bwMode="auto">
          <a:xfrm>
            <a:off x="4136860" y="40966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2" name="Rectangle 124"/>
          <p:cNvSpPr>
            <a:spLocks/>
          </p:cNvSpPr>
          <p:nvPr/>
        </p:nvSpPr>
        <p:spPr bwMode="auto">
          <a:xfrm>
            <a:off x="4746460" y="40878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3" name="Freeform 125"/>
          <p:cNvSpPr>
            <a:spLocks/>
          </p:cNvSpPr>
          <p:nvPr/>
        </p:nvSpPr>
        <p:spPr bwMode="auto">
          <a:xfrm>
            <a:off x="5356060" y="4087874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1 h 961"/>
              <a:gd name="T4" fmla="*/ 960 w 960"/>
              <a:gd name="T5" fmla="*/ 0 h 961"/>
              <a:gd name="T6" fmla="*/ 960 w 960"/>
              <a:gd name="T7" fmla="*/ 960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1"/>
                </a:lnTo>
                <a:lnTo>
                  <a:pt x="960" y="0"/>
                </a:lnTo>
                <a:lnTo>
                  <a:pt x="960" y="960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4" name="Rectangle 126"/>
          <p:cNvSpPr>
            <a:spLocks/>
          </p:cNvSpPr>
          <p:nvPr/>
        </p:nvSpPr>
        <p:spPr bwMode="auto">
          <a:xfrm>
            <a:off x="5965660" y="40878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5" name="Rectangle 127"/>
          <p:cNvSpPr>
            <a:spLocks/>
          </p:cNvSpPr>
          <p:nvPr/>
        </p:nvSpPr>
        <p:spPr bwMode="auto">
          <a:xfrm>
            <a:off x="6575260" y="40966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6" name="Rectangle 128"/>
          <p:cNvSpPr>
            <a:spLocks/>
          </p:cNvSpPr>
          <p:nvPr/>
        </p:nvSpPr>
        <p:spPr bwMode="auto">
          <a:xfrm>
            <a:off x="7184860" y="40878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7" name="Rectangle 129"/>
          <p:cNvSpPr>
            <a:spLocks/>
          </p:cNvSpPr>
          <p:nvPr/>
        </p:nvSpPr>
        <p:spPr bwMode="auto">
          <a:xfrm>
            <a:off x="7794460" y="40966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9" name="Freeform 131"/>
          <p:cNvSpPr>
            <a:spLocks/>
          </p:cNvSpPr>
          <p:nvPr/>
        </p:nvSpPr>
        <p:spPr bwMode="auto">
          <a:xfrm>
            <a:off x="4136860" y="4704058"/>
            <a:ext cx="609600" cy="609600"/>
          </a:xfrm>
          <a:custGeom>
            <a:avLst/>
            <a:gdLst>
              <a:gd name="T0" fmla="*/ 0 w 960"/>
              <a:gd name="T1" fmla="*/ 960 h 960"/>
              <a:gd name="T2" fmla="*/ 0 w 960"/>
              <a:gd name="T3" fmla="*/ 0 h 960"/>
              <a:gd name="T4" fmla="*/ 960 w 960"/>
              <a:gd name="T5" fmla="*/ 0 h 960"/>
              <a:gd name="T6" fmla="*/ 960 w 960"/>
              <a:gd name="T7" fmla="*/ 960 h 960"/>
              <a:gd name="T8" fmla="*/ 0 w 960"/>
              <a:gd name="T9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0">
                <a:moveTo>
                  <a:pt x="0" y="960"/>
                </a:moveTo>
                <a:lnTo>
                  <a:pt x="0" y="0"/>
                </a:lnTo>
                <a:lnTo>
                  <a:pt x="960" y="0"/>
                </a:lnTo>
                <a:lnTo>
                  <a:pt x="960" y="960"/>
                </a:lnTo>
                <a:lnTo>
                  <a:pt x="0" y="960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0" name="Freeform 132"/>
          <p:cNvSpPr>
            <a:spLocks/>
          </p:cNvSpPr>
          <p:nvPr/>
        </p:nvSpPr>
        <p:spPr bwMode="auto">
          <a:xfrm>
            <a:off x="4746460" y="4697474"/>
            <a:ext cx="609600" cy="609600"/>
          </a:xfrm>
          <a:custGeom>
            <a:avLst/>
            <a:gdLst>
              <a:gd name="T0" fmla="*/ 0 w 960"/>
              <a:gd name="T1" fmla="*/ 960 h 960"/>
              <a:gd name="T2" fmla="*/ 0 w 960"/>
              <a:gd name="T3" fmla="*/ 0 h 960"/>
              <a:gd name="T4" fmla="*/ 960 w 960"/>
              <a:gd name="T5" fmla="*/ 0 h 960"/>
              <a:gd name="T6" fmla="*/ 960 w 960"/>
              <a:gd name="T7" fmla="*/ 960 h 960"/>
              <a:gd name="T8" fmla="*/ 0 w 960"/>
              <a:gd name="T9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0">
                <a:moveTo>
                  <a:pt x="0" y="960"/>
                </a:moveTo>
                <a:lnTo>
                  <a:pt x="0" y="0"/>
                </a:lnTo>
                <a:lnTo>
                  <a:pt x="960" y="0"/>
                </a:lnTo>
                <a:lnTo>
                  <a:pt x="960" y="960"/>
                </a:lnTo>
                <a:lnTo>
                  <a:pt x="0" y="960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1" name="Freeform 133"/>
          <p:cNvSpPr>
            <a:spLocks/>
          </p:cNvSpPr>
          <p:nvPr/>
        </p:nvSpPr>
        <p:spPr bwMode="auto">
          <a:xfrm>
            <a:off x="5356060" y="4697474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1 h 961"/>
              <a:gd name="T4" fmla="*/ 960 w 960"/>
              <a:gd name="T5" fmla="*/ 0 h 961"/>
              <a:gd name="T6" fmla="*/ 960 w 960"/>
              <a:gd name="T7" fmla="*/ 960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1"/>
                </a:lnTo>
                <a:lnTo>
                  <a:pt x="960" y="0"/>
                </a:lnTo>
                <a:lnTo>
                  <a:pt x="960" y="960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2" name="Freeform 134"/>
          <p:cNvSpPr>
            <a:spLocks/>
          </p:cNvSpPr>
          <p:nvPr/>
        </p:nvSpPr>
        <p:spPr bwMode="auto">
          <a:xfrm>
            <a:off x="5965660" y="4697474"/>
            <a:ext cx="609600" cy="609600"/>
          </a:xfrm>
          <a:custGeom>
            <a:avLst/>
            <a:gdLst>
              <a:gd name="T0" fmla="*/ 0 w 960"/>
              <a:gd name="T1" fmla="*/ 960 h 960"/>
              <a:gd name="T2" fmla="*/ 0 w 960"/>
              <a:gd name="T3" fmla="*/ 0 h 960"/>
              <a:gd name="T4" fmla="*/ 960 w 960"/>
              <a:gd name="T5" fmla="*/ 0 h 960"/>
              <a:gd name="T6" fmla="*/ 960 w 960"/>
              <a:gd name="T7" fmla="*/ 960 h 960"/>
              <a:gd name="T8" fmla="*/ 0 w 960"/>
              <a:gd name="T9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0">
                <a:moveTo>
                  <a:pt x="0" y="960"/>
                </a:moveTo>
                <a:lnTo>
                  <a:pt x="0" y="0"/>
                </a:lnTo>
                <a:lnTo>
                  <a:pt x="960" y="0"/>
                </a:lnTo>
                <a:lnTo>
                  <a:pt x="960" y="960"/>
                </a:lnTo>
                <a:lnTo>
                  <a:pt x="0" y="960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3" name="Rectangle 135"/>
          <p:cNvSpPr>
            <a:spLocks/>
          </p:cNvSpPr>
          <p:nvPr/>
        </p:nvSpPr>
        <p:spPr bwMode="auto">
          <a:xfrm>
            <a:off x="6575260" y="47062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4" name="Rectangle 136"/>
          <p:cNvSpPr>
            <a:spLocks/>
          </p:cNvSpPr>
          <p:nvPr/>
        </p:nvSpPr>
        <p:spPr bwMode="auto">
          <a:xfrm>
            <a:off x="7184860" y="46974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5" name="Rectangle 137"/>
          <p:cNvSpPr>
            <a:spLocks/>
          </p:cNvSpPr>
          <p:nvPr/>
        </p:nvSpPr>
        <p:spPr bwMode="auto">
          <a:xfrm>
            <a:off x="7794460" y="46974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7" name="Rectangle 139"/>
          <p:cNvSpPr>
            <a:spLocks/>
          </p:cNvSpPr>
          <p:nvPr/>
        </p:nvSpPr>
        <p:spPr bwMode="auto">
          <a:xfrm>
            <a:off x="4136860" y="529828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8" name="Rectangle 140"/>
          <p:cNvSpPr>
            <a:spLocks/>
          </p:cNvSpPr>
          <p:nvPr/>
        </p:nvSpPr>
        <p:spPr bwMode="auto">
          <a:xfrm>
            <a:off x="4746460" y="529828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9" name="Freeform 141"/>
          <p:cNvSpPr>
            <a:spLocks/>
          </p:cNvSpPr>
          <p:nvPr/>
        </p:nvSpPr>
        <p:spPr bwMode="auto">
          <a:xfrm>
            <a:off x="5356060" y="5298282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1 h 961"/>
              <a:gd name="T4" fmla="*/ 960 w 960"/>
              <a:gd name="T5" fmla="*/ 0 h 961"/>
              <a:gd name="T6" fmla="*/ 960 w 960"/>
              <a:gd name="T7" fmla="*/ 961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1"/>
                </a:lnTo>
                <a:lnTo>
                  <a:pt x="960" y="0"/>
                </a:lnTo>
                <a:lnTo>
                  <a:pt x="960" y="961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0" name="Rectangle 142"/>
          <p:cNvSpPr>
            <a:spLocks/>
          </p:cNvSpPr>
          <p:nvPr/>
        </p:nvSpPr>
        <p:spPr bwMode="auto">
          <a:xfrm>
            <a:off x="5965660" y="529828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1" name="Rectangle 143"/>
          <p:cNvSpPr>
            <a:spLocks/>
          </p:cNvSpPr>
          <p:nvPr/>
        </p:nvSpPr>
        <p:spPr bwMode="auto">
          <a:xfrm>
            <a:off x="6575260" y="530463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2" name="Rectangle 144"/>
          <p:cNvSpPr>
            <a:spLocks/>
          </p:cNvSpPr>
          <p:nvPr/>
        </p:nvSpPr>
        <p:spPr bwMode="auto">
          <a:xfrm>
            <a:off x="7184860" y="529828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3" name="Rectangle 145"/>
          <p:cNvSpPr>
            <a:spLocks/>
          </p:cNvSpPr>
          <p:nvPr/>
        </p:nvSpPr>
        <p:spPr bwMode="auto">
          <a:xfrm>
            <a:off x="7794460" y="529828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5" name="Rectangle 147"/>
          <p:cNvSpPr>
            <a:spLocks/>
          </p:cNvSpPr>
          <p:nvPr/>
        </p:nvSpPr>
        <p:spPr bwMode="auto">
          <a:xfrm>
            <a:off x="6576115" y="288149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6" name="Rectangle 148"/>
          <p:cNvSpPr>
            <a:spLocks/>
          </p:cNvSpPr>
          <p:nvPr/>
        </p:nvSpPr>
        <p:spPr bwMode="auto">
          <a:xfrm>
            <a:off x="4138448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7" name="Rectangle 149"/>
          <p:cNvSpPr>
            <a:spLocks/>
          </p:cNvSpPr>
          <p:nvPr/>
        </p:nvSpPr>
        <p:spPr bwMode="auto">
          <a:xfrm>
            <a:off x="4748048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8" name="Rectangle 150"/>
          <p:cNvSpPr>
            <a:spLocks/>
          </p:cNvSpPr>
          <p:nvPr/>
        </p:nvSpPr>
        <p:spPr bwMode="auto">
          <a:xfrm>
            <a:off x="5357648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9" name="Rectangle 151"/>
          <p:cNvSpPr>
            <a:spLocks/>
          </p:cNvSpPr>
          <p:nvPr/>
        </p:nvSpPr>
        <p:spPr bwMode="auto">
          <a:xfrm>
            <a:off x="5967248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0" name="Rectangle 152"/>
          <p:cNvSpPr>
            <a:spLocks/>
          </p:cNvSpPr>
          <p:nvPr/>
        </p:nvSpPr>
        <p:spPr bwMode="auto">
          <a:xfrm>
            <a:off x="6576848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1" name="Rectangle 153"/>
          <p:cNvSpPr>
            <a:spLocks/>
          </p:cNvSpPr>
          <p:nvPr/>
        </p:nvSpPr>
        <p:spPr bwMode="auto">
          <a:xfrm>
            <a:off x="4138448" y="2265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2" name="Rectangle 154"/>
          <p:cNvSpPr>
            <a:spLocks/>
          </p:cNvSpPr>
          <p:nvPr/>
        </p:nvSpPr>
        <p:spPr bwMode="auto">
          <a:xfrm>
            <a:off x="5967248" y="2265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3" name="Rectangle 155"/>
          <p:cNvSpPr>
            <a:spLocks/>
          </p:cNvSpPr>
          <p:nvPr/>
        </p:nvSpPr>
        <p:spPr bwMode="auto">
          <a:xfrm>
            <a:off x="6576848" y="2265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4" name="Rectangle 156"/>
          <p:cNvSpPr>
            <a:spLocks/>
          </p:cNvSpPr>
          <p:nvPr/>
        </p:nvSpPr>
        <p:spPr bwMode="auto">
          <a:xfrm>
            <a:off x="7186448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5" name="Rectangle 157"/>
          <p:cNvSpPr>
            <a:spLocks/>
          </p:cNvSpPr>
          <p:nvPr/>
        </p:nvSpPr>
        <p:spPr bwMode="auto">
          <a:xfrm>
            <a:off x="7796048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7" name="Rectangle 159"/>
          <p:cNvSpPr>
            <a:spLocks/>
          </p:cNvSpPr>
          <p:nvPr/>
        </p:nvSpPr>
        <p:spPr bwMode="auto">
          <a:xfrm>
            <a:off x="7186448" y="2265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8" name="Rectangle 160"/>
          <p:cNvSpPr>
            <a:spLocks/>
          </p:cNvSpPr>
          <p:nvPr/>
        </p:nvSpPr>
        <p:spPr bwMode="auto">
          <a:xfrm>
            <a:off x="7796048" y="2265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0" name="Rectangle 162"/>
          <p:cNvSpPr>
            <a:spLocks/>
          </p:cNvSpPr>
          <p:nvPr/>
        </p:nvSpPr>
        <p:spPr bwMode="auto">
          <a:xfrm>
            <a:off x="4748048" y="28749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1" name="Freeform 163"/>
          <p:cNvSpPr>
            <a:spLocks/>
          </p:cNvSpPr>
          <p:nvPr/>
        </p:nvSpPr>
        <p:spPr bwMode="auto">
          <a:xfrm>
            <a:off x="5357648" y="2874903"/>
            <a:ext cx="609600" cy="609600"/>
          </a:xfrm>
          <a:custGeom>
            <a:avLst/>
            <a:gdLst>
              <a:gd name="T0" fmla="*/ 0 w 960"/>
              <a:gd name="T1" fmla="*/ 1 h 961"/>
              <a:gd name="T2" fmla="*/ 0 w 960"/>
              <a:gd name="T3" fmla="*/ 961 h 961"/>
              <a:gd name="T4" fmla="*/ 960 w 960"/>
              <a:gd name="T5" fmla="*/ 960 h 961"/>
              <a:gd name="T6" fmla="*/ 960 w 960"/>
              <a:gd name="T7" fmla="*/ 0 h 961"/>
              <a:gd name="T8" fmla="*/ 0 w 960"/>
              <a:gd name="T9" fmla="*/ 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1"/>
                </a:moveTo>
                <a:lnTo>
                  <a:pt x="0" y="961"/>
                </a:lnTo>
                <a:lnTo>
                  <a:pt x="960" y="960"/>
                </a:lnTo>
                <a:lnTo>
                  <a:pt x="960" y="0"/>
                </a:lnTo>
                <a:lnTo>
                  <a:pt x="0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3" name="Rectangle 165"/>
          <p:cNvSpPr>
            <a:spLocks/>
          </p:cNvSpPr>
          <p:nvPr/>
        </p:nvSpPr>
        <p:spPr bwMode="auto">
          <a:xfrm>
            <a:off x="7186448" y="28749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5" name="Rectangle 167"/>
          <p:cNvSpPr>
            <a:spLocks/>
          </p:cNvSpPr>
          <p:nvPr/>
        </p:nvSpPr>
        <p:spPr bwMode="auto">
          <a:xfrm>
            <a:off x="4138448" y="34845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6" name="Rectangle 168"/>
          <p:cNvSpPr>
            <a:spLocks/>
          </p:cNvSpPr>
          <p:nvPr/>
        </p:nvSpPr>
        <p:spPr bwMode="auto">
          <a:xfrm>
            <a:off x="4748048" y="34845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7" name="Freeform 169"/>
          <p:cNvSpPr>
            <a:spLocks/>
          </p:cNvSpPr>
          <p:nvPr/>
        </p:nvSpPr>
        <p:spPr bwMode="auto">
          <a:xfrm>
            <a:off x="5357648" y="3484503"/>
            <a:ext cx="609600" cy="609600"/>
          </a:xfrm>
          <a:custGeom>
            <a:avLst/>
            <a:gdLst>
              <a:gd name="T0" fmla="*/ 0 w 960"/>
              <a:gd name="T1" fmla="*/ 1 h 961"/>
              <a:gd name="T2" fmla="*/ 0 w 960"/>
              <a:gd name="T3" fmla="*/ 961 h 961"/>
              <a:gd name="T4" fmla="*/ 960 w 960"/>
              <a:gd name="T5" fmla="*/ 960 h 961"/>
              <a:gd name="T6" fmla="*/ 960 w 960"/>
              <a:gd name="T7" fmla="*/ 0 h 961"/>
              <a:gd name="T8" fmla="*/ 0 w 960"/>
              <a:gd name="T9" fmla="*/ 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1"/>
                </a:moveTo>
                <a:lnTo>
                  <a:pt x="0" y="961"/>
                </a:lnTo>
                <a:lnTo>
                  <a:pt x="960" y="960"/>
                </a:lnTo>
                <a:lnTo>
                  <a:pt x="960" y="0"/>
                </a:lnTo>
                <a:lnTo>
                  <a:pt x="0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8" name="Rectangle 170"/>
          <p:cNvSpPr>
            <a:spLocks/>
          </p:cNvSpPr>
          <p:nvPr/>
        </p:nvSpPr>
        <p:spPr bwMode="auto">
          <a:xfrm>
            <a:off x="5967248" y="34845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9" name="Rectangle 171"/>
          <p:cNvSpPr>
            <a:spLocks/>
          </p:cNvSpPr>
          <p:nvPr/>
        </p:nvSpPr>
        <p:spPr bwMode="auto">
          <a:xfrm>
            <a:off x="6576848" y="34845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0" name="Rectangle 172"/>
          <p:cNvSpPr>
            <a:spLocks/>
          </p:cNvSpPr>
          <p:nvPr/>
        </p:nvSpPr>
        <p:spPr bwMode="auto">
          <a:xfrm>
            <a:off x="7186448" y="34845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1" name="Rectangle 173"/>
          <p:cNvSpPr>
            <a:spLocks/>
          </p:cNvSpPr>
          <p:nvPr/>
        </p:nvSpPr>
        <p:spPr bwMode="auto">
          <a:xfrm>
            <a:off x="7796048" y="34845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3" name="Rectangle 175"/>
          <p:cNvSpPr>
            <a:spLocks/>
          </p:cNvSpPr>
          <p:nvPr/>
        </p:nvSpPr>
        <p:spPr bwMode="auto">
          <a:xfrm>
            <a:off x="4138448" y="40941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4" name="Rectangle 176"/>
          <p:cNvSpPr>
            <a:spLocks/>
          </p:cNvSpPr>
          <p:nvPr/>
        </p:nvSpPr>
        <p:spPr bwMode="auto">
          <a:xfrm>
            <a:off x="4748048" y="40941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5" name="Rectangle 177"/>
          <p:cNvSpPr>
            <a:spLocks/>
          </p:cNvSpPr>
          <p:nvPr/>
        </p:nvSpPr>
        <p:spPr bwMode="auto">
          <a:xfrm>
            <a:off x="5967248" y="40941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6" name="Rectangle 178"/>
          <p:cNvSpPr>
            <a:spLocks/>
          </p:cNvSpPr>
          <p:nvPr/>
        </p:nvSpPr>
        <p:spPr bwMode="auto">
          <a:xfrm>
            <a:off x="6576848" y="40941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7" name="Rectangle 179"/>
          <p:cNvSpPr>
            <a:spLocks/>
          </p:cNvSpPr>
          <p:nvPr/>
        </p:nvSpPr>
        <p:spPr bwMode="auto">
          <a:xfrm>
            <a:off x="7186448" y="40941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8" name="Rectangle 180"/>
          <p:cNvSpPr>
            <a:spLocks/>
          </p:cNvSpPr>
          <p:nvPr/>
        </p:nvSpPr>
        <p:spPr bwMode="auto">
          <a:xfrm>
            <a:off x="7796048" y="40941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9" name="Rectangle 181"/>
          <p:cNvSpPr>
            <a:spLocks/>
          </p:cNvSpPr>
          <p:nvPr/>
        </p:nvSpPr>
        <p:spPr bwMode="auto">
          <a:xfrm>
            <a:off x="6576848" y="4703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11" name="Rectangle 183"/>
          <p:cNvSpPr>
            <a:spLocks/>
          </p:cNvSpPr>
          <p:nvPr/>
        </p:nvSpPr>
        <p:spPr bwMode="auto">
          <a:xfrm>
            <a:off x="4138448" y="5313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12" name="Rectangle 184"/>
          <p:cNvSpPr>
            <a:spLocks/>
          </p:cNvSpPr>
          <p:nvPr/>
        </p:nvSpPr>
        <p:spPr bwMode="auto">
          <a:xfrm>
            <a:off x="4748048" y="5313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13" name="Freeform 185"/>
          <p:cNvSpPr>
            <a:spLocks/>
          </p:cNvSpPr>
          <p:nvPr/>
        </p:nvSpPr>
        <p:spPr bwMode="auto">
          <a:xfrm>
            <a:off x="5357648" y="5313303"/>
            <a:ext cx="609600" cy="609600"/>
          </a:xfrm>
          <a:custGeom>
            <a:avLst/>
            <a:gdLst>
              <a:gd name="T0" fmla="*/ 0 w 960"/>
              <a:gd name="T1" fmla="*/ 1 h 961"/>
              <a:gd name="T2" fmla="*/ 0 w 960"/>
              <a:gd name="T3" fmla="*/ 961 h 961"/>
              <a:gd name="T4" fmla="*/ 960 w 960"/>
              <a:gd name="T5" fmla="*/ 961 h 961"/>
              <a:gd name="T6" fmla="*/ 960 w 960"/>
              <a:gd name="T7" fmla="*/ 0 h 961"/>
              <a:gd name="T8" fmla="*/ 0 w 960"/>
              <a:gd name="T9" fmla="*/ 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1"/>
                </a:moveTo>
                <a:lnTo>
                  <a:pt x="0" y="961"/>
                </a:lnTo>
                <a:lnTo>
                  <a:pt x="960" y="961"/>
                </a:lnTo>
                <a:lnTo>
                  <a:pt x="960" y="0"/>
                </a:lnTo>
                <a:lnTo>
                  <a:pt x="0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14" name="Rectangle 186"/>
          <p:cNvSpPr>
            <a:spLocks/>
          </p:cNvSpPr>
          <p:nvPr/>
        </p:nvSpPr>
        <p:spPr bwMode="auto">
          <a:xfrm>
            <a:off x="5967248" y="5313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15" name="Rectangle 187"/>
          <p:cNvSpPr>
            <a:spLocks/>
          </p:cNvSpPr>
          <p:nvPr/>
        </p:nvSpPr>
        <p:spPr bwMode="auto">
          <a:xfrm>
            <a:off x="7186448" y="5313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16" name="Rectangle 188"/>
          <p:cNvSpPr>
            <a:spLocks/>
          </p:cNvSpPr>
          <p:nvPr/>
        </p:nvSpPr>
        <p:spPr bwMode="auto">
          <a:xfrm>
            <a:off x="7796048" y="5313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19" name="Rectangle 191"/>
          <p:cNvSpPr>
            <a:spLocks/>
          </p:cNvSpPr>
          <p:nvPr/>
        </p:nvSpPr>
        <p:spPr bwMode="auto">
          <a:xfrm>
            <a:off x="4140360" y="288125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0" name="Rectangle 192"/>
          <p:cNvSpPr>
            <a:spLocks/>
          </p:cNvSpPr>
          <p:nvPr/>
        </p:nvSpPr>
        <p:spPr bwMode="auto">
          <a:xfrm>
            <a:off x="4751592" y="227165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1" name="Freeform 193"/>
          <p:cNvSpPr>
            <a:spLocks/>
          </p:cNvSpPr>
          <p:nvPr/>
        </p:nvSpPr>
        <p:spPr bwMode="auto">
          <a:xfrm>
            <a:off x="5357088" y="2271653"/>
            <a:ext cx="616509" cy="609600"/>
          </a:xfrm>
          <a:custGeom>
            <a:avLst/>
            <a:gdLst>
              <a:gd name="T0" fmla="*/ 0 w 960"/>
              <a:gd name="T1" fmla="*/ 0 h 961"/>
              <a:gd name="T2" fmla="*/ 0 w 960"/>
              <a:gd name="T3" fmla="*/ 961 h 961"/>
              <a:gd name="T4" fmla="*/ 960 w 960"/>
              <a:gd name="T5" fmla="*/ 960 h 961"/>
              <a:gd name="T6" fmla="*/ 960 w 960"/>
              <a:gd name="T7" fmla="*/ 0 h 961"/>
              <a:gd name="T8" fmla="*/ 0 w 960"/>
              <a:gd name="T9" fmla="*/ 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0"/>
                </a:moveTo>
                <a:lnTo>
                  <a:pt x="0" y="961"/>
                </a:lnTo>
                <a:lnTo>
                  <a:pt x="960" y="960"/>
                </a:lnTo>
                <a:lnTo>
                  <a:pt x="96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2" name="Freeform 194"/>
          <p:cNvSpPr>
            <a:spLocks/>
          </p:cNvSpPr>
          <p:nvPr/>
        </p:nvSpPr>
        <p:spPr bwMode="auto">
          <a:xfrm>
            <a:off x="5348123" y="4096423"/>
            <a:ext cx="609600" cy="609600"/>
          </a:xfrm>
          <a:custGeom>
            <a:avLst/>
            <a:gdLst>
              <a:gd name="T0" fmla="*/ 0 w 960"/>
              <a:gd name="T1" fmla="*/ 1 h 961"/>
              <a:gd name="T2" fmla="*/ 0 w 960"/>
              <a:gd name="T3" fmla="*/ 961 h 961"/>
              <a:gd name="T4" fmla="*/ 960 w 960"/>
              <a:gd name="T5" fmla="*/ 960 h 961"/>
              <a:gd name="T6" fmla="*/ 960 w 960"/>
              <a:gd name="T7" fmla="*/ 0 h 961"/>
              <a:gd name="T8" fmla="*/ 0 w 960"/>
              <a:gd name="T9" fmla="*/ 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1"/>
                </a:moveTo>
                <a:lnTo>
                  <a:pt x="0" y="961"/>
                </a:lnTo>
                <a:lnTo>
                  <a:pt x="960" y="960"/>
                </a:lnTo>
                <a:lnTo>
                  <a:pt x="960" y="0"/>
                </a:lnTo>
                <a:lnTo>
                  <a:pt x="0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5" name="Freeform 197"/>
          <p:cNvSpPr>
            <a:spLocks/>
          </p:cNvSpPr>
          <p:nvPr/>
        </p:nvSpPr>
        <p:spPr bwMode="auto">
          <a:xfrm>
            <a:off x="5348123" y="4714815"/>
            <a:ext cx="609600" cy="609600"/>
          </a:xfrm>
          <a:custGeom>
            <a:avLst/>
            <a:gdLst>
              <a:gd name="T0" fmla="*/ 0 w 960"/>
              <a:gd name="T1" fmla="*/ 1 h 961"/>
              <a:gd name="T2" fmla="*/ 0 w 960"/>
              <a:gd name="T3" fmla="*/ 961 h 961"/>
              <a:gd name="T4" fmla="*/ 960 w 960"/>
              <a:gd name="T5" fmla="*/ 960 h 961"/>
              <a:gd name="T6" fmla="*/ 960 w 960"/>
              <a:gd name="T7" fmla="*/ 0 h 961"/>
              <a:gd name="T8" fmla="*/ 0 w 960"/>
              <a:gd name="T9" fmla="*/ 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1"/>
                </a:moveTo>
                <a:lnTo>
                  <a:pt x="0" y="961"/>
                </a:lnTo>
                <a:lnTo>
                  <a:pt x="960" y="960"/>
                </a:lnTo>
                <a:lnTo>
                  <a:pt x="960" y="0"/>
                </a:lnTo>
                <a:lnTo>
                  <a:pt x="0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6" name="Freeform 198"/>
          <p:cNvSpPr>
            <a:spLocks/>
          </p:cNvSpPr>
          <p:nvPr/>
        </p:nvSpPr>
        <p:spPr bwMode="auto">
          <a:xfrm>
            <a:off x="5957723" y="4714815"/>
            <a:ext cx="609600" cy="609600"/>
          </a:xfrm>
          <a:custGeom>
            <a:avLst/>
            <a:gdLst>
              <a:gd name="T0" fmla="*/ 0 w 960"/>
              <a:gd name="T1" fmla="*/ 0 h 960"/>
              <a:gd name="T2" fmla="*/ 0 w 960"/>
              <a:gd name="T3" fmla="*/ 960 h 960"/>
              <a:gd name="T4" fmla="*/ 960 w 960"/>
              <a:gd name="T5" fmla="*/ 960 h 960"/>
              <a:gd name="T6" fmla="*/ 960 w 960"/>
              <a:gd name="T7" fmla="*/ 0 h 960"/>
              <a:gd name="T8" fmla="*/ 0 w 960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0">
                <a:moveTo>
                  <a:pt x="0" y="0"/>
                </a:moveTo>
                <a:lnTo>
                  <a:pt x="0" y="960"/>
                </a:lnTo>
                <a:lnTo>
                  <a:pt x="960" y="960"/>
                </a:lnTo>
                <a:lnTo>
                  <a:pt x="96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7" name="Freeform 199"/>
          <p:cNvSpPr>
            <a:spLocks/>
          </p:cNvSpPr>
          <p:nvPr/>
        </p:nvSpPr>
        <p:spPr bwMode="auto">
          <a:xfrm>
            <a:off x="4140360" y="4701994"/>
            <a:ext cx="609600" cy="609600"/>
          </a:xfrm>
          <a:custGeom>
            <a:avLst/>
            <a:gdLst>
              <a:gd name="T0" fmla="*/ 0 w 960"/>
              <a:gd name="T1" fmla="*/ 0 h 960"/>
              <a:gd name="T2" fmla="*/ 0 w 960"/>
              <a:gd name="T3" fmla="*/ 960 h 960"/>
              <a:gd name="T4" fmla="*/ 960 w 960"/>
              <a:gd name="T5" fmla="*/ 960 h 960"/>
              <a:gd name="T6" fmla="*/ 960 w 960"/>
              <a:gd name="T7" fmla="*/ 0 h 960"/>
              <a:gd name="T8" fmla="*/ 0 w 960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0">
                <a:moveTo>
                  <a:pt x="0" y="0"/>
                </a:moveTo>
                <a:lnTo>
                  <a:pt x="0" y="960"/>
                </a:lnTo>
                <a:lnTo>
                  <a:pt x="960" y="960"/>
                </a:lnTo>
                <a:lnTo>
                  <a:pt x="96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8" name="Freeform 200"/>
          <p:cNvSpPr>
            <a:spLocks/>
          </p:cNvSpPr>
          <p:nvPr/>
        </p:nvSpPr>
        <p:spPr bwMode="auto">
          <a:xfrm>
            <a:off x="4746582" y="4710786"/>
            <a:ext cx="609600" cy="609600"/>
          </a:xfrm>
          <a:custGeom>
            <a:avLst/>
            <a:gdLst>
              <a:gd name="T0" fmla="*/ 0 w 960"/>
              <a:gd name="T1" fmla="*/ 0 h 960"/>
              <a:gd name="T2" fmla="*/ 0 w 960"/>
              <a:gd name="T3" fmla="*/ 960 h 960"/>
              <a:gd name="T4" fmla="*/ 960 w 960"/>
              <a:gd name="T5" fmla="*/ 960 h 960"/>
              <a:gd name="T6" fmla="*/ 960 w 960"/>
              <a:gd name="T7" fmla="*/ 0 h 960"/>
              <a:gd name="T8" fmla="*/ 0 w 960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0">
                <a:moveTo>
                  <a:pt x="0" y="0"/>
                </a:moveTo>
                <a:lnTo>
                  <a:pt x="0" y="960"/>
                </a:lnTo>
                <a:lnTo>
                  <a:pt x="960" y="960"/>
                </a:lnTo>
                <a:lnTo>
                  <a:pt x="96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9" name="Rectangle 201"/>
          <p:cNvSpPr>
            <a:spLocks/>
          </p:cNvSpPr>
          <p:nvPr/>
        </p:nvSpPr>
        <p:spPr bwMode="auto">
          <a:xfrm>
            <a:off x="6567323" y="5320386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30" name="Rectangle 202"/>
          <p:cNvSpPr>
            <a:spLocks/>
          </p:cNvSpPr>
          <p:nvPr/>
        </p:nvSpPr>
        <p:spPr bwMode="auto">
          <a:xfrm>
            <a:off x="7190477" y="4710786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31" name="Rectangle 203"/>
          <p:cNvSpPr>
            <a:spLocks/>
          </p:cNvSpPr>
          <p:nvPr/>
        </p:nvSpPr>
        <p:spPr bwMode="auto">
          <a:xfrm>
            <a:off x="7791285" y="4710786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33" name="Rectangle 205"/>
          <p:cNvSpPr>
            <a:spLocks/>
          </p:cNvSpPr>
          <p:nvPr/>
        </p:nvSpPr>
        <p:spPr bwMode="auto">
          <a:xfrm>
            <a:off x="5966515" y="2872461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34" name="Text Box 206"/>
          <p:cNvSpPr txBox="1">
            <a:spLocks noChangeArrowheads="1"/>
          </p:cNvSpPr>
          <p:nvPr/>
        </p:nvSpPr>
        <p:spPr bwMode="auto">
          <a:xfrm>
            <a:off x="4361308" y="1692920"/>
            <a:ext cx="46751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0	    0	0    0</a:t>
            </a:r>
            <a:endParaRPr lang="en-US" altLang="zh-TW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0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    0     0   0    1    1    1		</a:t>
            </a:r>
            <a:endParaRPr lang="en-US" altLang="zh-TW" dirty="0"/>
          </a:p>
        </p:txBody>
      </p:sp>
      <p:sp>
        <p:nvSpPr>
          <p:cNvPr id="73935" name="Text Box 207"/>
          <p:cNvSpPr txBox="1">
            <a:spLocks noChangeArrowheads="1"/>
          </p:cNvSpPr>
          <p:nvPr/>
        </p:nvSpPr>
        <p:spPr bwMode="auto">
          <a:xfrm>
            <a:off x="7359242" y="1692920"/>
            <a:ext cx="16271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0    0	</a:t>
            </a:r>
            <a:endParaRPr lang="en-US" altLang="zh-TW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7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3936" name="Text Box 208"/>
          <p:cNvSpPr txBox="1">
            <a:spLocks noChangeArrowheads="1"/>
          </p:cNvSpPr>
          <p:nvPr/>
        </p:nvSpPr>
        <p:spPr bwMode="auto">
          <a:xfrm>
            <a:off x="4359275" y="3027536"/>
            <a:ext cx="43878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</a:t>
            </a:r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    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1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   1    1    2    2</a:t>
            </a: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0    1     1   </a:t>
            </a:r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   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2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    2    2</a:t>
            </a:r>
            <a:endParaRPr lang="en-US" altLang="zh-TW" sz="6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4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0    1     1   2    2    </a:t>
            </a:r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</a:rPr>
              <a:t>3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    3</a:t>
            </a:r>
            <a:endParaRPr lang="en-US" altLang="zh-TW" dirty="0"/>
          </a:p>
        </p:txBody>
      </p:sp>
      <p:sp>
        <p:nvSpPr>
          <p:cNvPr id="73938" name="Text Box 210"/>
          <p:cNvSpPr txBox="1">
            <a:spLocks noChangeArrowheads="1"/>
          </p:cNvSpPr>
          <p:nvPr/>
        </p:nvSpPr>
        <p:spPr bwMode="auto">
          <a:xfrm>
            <a:off x="4340060" y="4797152"/>
            <a:ext cx="4675188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0    1     2   2    2   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3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    3</a:t>
            </a:r>
            <a:endParaRPr lang="en-US" altLang="zh-TW" dirty="0"/>
          </a:p>
        </p:txBody>
      </p:sp>
      <p:sp>
        <p:nvSpPr>
          <p:cNvPr id="73939" name="Text Box 211"/>
          <p:cNvSpPr txBox="1">
            <a:spLocks noChangeArrowheads="1"/>
          </p:cNvSpPr>
          <p:nvPr/>
        </p:nvSpPr>
        <p:spPr bwMode="auto">
          <a:xfrm>
            <a:off x="4340059" y="5422840"/>
            <a:ext cx="430159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0    1     2   2    3    3    </a:t>
            </a:r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</a:rPr>
              <a:t>4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73940" name="Text Box 212"/>
          <p:cNvSpPr txBox="1">
            <a:spLocks noChangeArrowheads="1"/>
          </p:cNvSpPr>
          <p:nvPr/>
        </p:nvSpPr>
        <p:spPr bwMode="auto">
          <a:xfrm>
            <a:off x="7658100" y="5254278"/>
            <a:ext cx="11620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zh-TW" dirty="0"/>
          </a:p>
        </p:txBody>
      </p:sp>
      <p:sp>
        <p:nvSpPr>
          <p:cNvPr id="73955" name="Text Box 227"/>
          <p:cNvSpPr txBox="1">
            <a:spLocks noChangeArrowheads="1"/>
          </p:cNvSpPr>
          <p:nvPr/>
        </p:nvSpPr>
        <p:spPr bwMode="auto">
          <a:xfrm>
            <a:off x="3827415" y="2378015"/>
            <a:ext cx="27146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A</a:t>
            </a:r>
            <a:endParaRPr lang="en-US" altLang="zh-TW" dirty="0"/>
          </a:p>
        </p:txBody>
      </p:sp>
      <p:sp>
        <p:nvSpPr>
          <p:cNvPr id="73956" name="Text Box 228"/>
          <p:cNvSpPr txBox="1">
            <a:spLocks noChangeArrowheads="1"/>
          </p:cNvSpPr>
          <p:nvPr/>
        </p:nvSpPr>
        <p:spPr bwMode="auto">
          <a:xfrm>
            <a:off x="3827415" y="2987615"/>
            <a:ext cx="293688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</a:rPr>
              <a:t>B</a:t>
            </a:r>
          </a:p>
          <a:p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</a:rPr>
              <a:t>C</a:t>
            </a:r>
          </a:p>
          <a:p>
            <a:pPr>
              <a:lnSpc>
                <a:spcPct val="45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</a:rPr>
              <a:t>B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73957" name="Text Box 229"/>
          <p:cNvSpPr txBox="1">
            <a:spLocks noChangeArrowheads="1"/>
          </p:cNvSpPr>
          <p:nvPr/>
        </p:nvSpPr>
        <p:spPr bwMode="auto">
          <a:xfrm>
            <a:off x="3827415" y="4816415"/>
            <a:ext cx="27146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D</a:t>
            </a:r>
            <a:endParaRPr lang="en-US" altLang="zh-TW" dirty="0"/>
          </a:p>
        </p:txBody>
      </p:sp>
      <p:sp>
        <p:nvSpPr>
          <p:cNvPr id="73958" name="Text Box 230"/>
          <p:cNvSpPr txBox="1">
            <a:spLocks noChangeArrowheads="1"/>
          </p:cNvSpPr>
          <p:nvPr/>
        </p:nvSpPr>
        <p:spPr bwMode="auto">
          <a:xfrm>
            <a:off x="3827415" y="5426015"/>
            <a:ext cx="2936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40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>
            <a:normAutofit/>
          </a:bodyPr>
          <a:lstStyle/>
          <a:p>
            <a:r>
              <a:rPr lang="en-US" altLang="zh-CN" dirty="0"/>
              <a:t>LCS</a:t>
            </a:r>
            <a:r>
              <a:rPr lang="zh-CN" altLang="en-US" dirty="0"/>
              <a:t>的动态规划算法</a:t>
            </a:r>
            <a:r>
              <a:rPr lang="en-US" altLang="zh-CN" dirty="0"/>
              <a:t>-</a:t>
            </a:r>
            <a:r>
              <a:rPr lang="zh-CN" altLang="en-US" dirty="0"/>
              <a:t>自底向上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4432DCA-E369-4462-9A9F-7DA09F2F99C8}" type="datetime1">
              <a:rPr lang="en-US" altLang="zh-CN" smtClean="0"/>
              <a:t>12/7/2020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33</a:t>
            </a:fld>
            <a:endParaRPr lang="zh-CN" altLang="en-US" dirty="0"/>
          </a:p>
        </p:txBody>
      </p:sp>
      <p:sp>
        <p:nvSpPr>
          <p:cNvPr id="131" name="Rectangle 139"/>
          <p:cNvSpPr>
            <a:spLocks/>
          </p:cNvSpPr>
          <p:nvPr/>
        </p:nvSpPr>
        <p:spPr bwMode="auto">
          <a:xfrm>
            <a:off x="4137182" y="590939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" name="Rectangle 140"/>
          <p:cNvSpPr>
            <a:spLocks/>
          </p:cNvSpPr>
          <p:nvPr/>
        </p:nvSpPr>
        <p:spPr bwMode="auto">
          <a:xfrm>
            <a:off x="4746782" y="590939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" name="Freeform 141"/>
          <p:cNvSpPr>
            <a:spLocks/>
          </p:cNvSpPr>
          <p:nvPr/>
        </p:nvSpPr>
        <p:spPr bwMode="auto">
          <a:xfrm>
            <a:off x="5356382" y="5909394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1 h 961"/>
              <a:gd name="T4" fmla="*/ 960 w 960"/>
              <a:gd name="T5" fmla="*/ 0 h 961"/>
              <a:gd name="T6" fmla="*/ 960 w 960"/>
              <a:gd name="T7" fmla="*/ 961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1"/>
                </a:lnTo>
                <a:lnTo>
                  <a:pt x="960" y="0"/>
                </a:lnTo>
                <a:lnTo>
                  <a:pt x="960" y="961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" name="Rectangle 142"/>
          <p:cNvSpPr>
            <a:spLocks/>
          </p:cNvSpPr>
          <p:nvPr/>
        </p:nvSpPr>
        <p:spPr bwMode="auto">
          <a:xfrm>
            <a:off x="5965982" y="590939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" name="Rectangle 143"/>
          <p:cNvSpPr>
            <a:spLocks/>
          </p:cNvSpPr>
          <p:nvPr/>
        </p:nvSpPr>
        <p:spPr bwMode="auto">
          <a:xfrm>
            <a:off x="6575582" y="591574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" name="Rectangle 144"/>
          <p:cNvSpPr>
            <a:spLocks/>
          </p:cNvSpPr>
          <p:nvPr/>
        </p:nvSpPr>
        <p:spPr bwMode="auto">
          <a:xfrm>
            <a:off x="7185182" y="590939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" name="Rectangle 145"/>
          <p:cNvSpPr>
            <a:spLocks/>
          </p:cNvSpPr>
          <p:nvPr/>
        </p:nvSpPr>
        <p:spPr bwMode="auto">
          <a:xfrm>
            <a:off x="7794782" y="590939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" name="Rectangle 183"/>
          <p:cNvSpPr>
            <a:spLocks/>
          </p:cNvSpPr>
          <p:nvPr/>
        </p:nvSpPr>
        <p:spPr bwMode="auto">
          <a:xfrm>
            <a:off x="4138770" y="591562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" name="Rectangle 184"/>
          <p:cNvSpPr>
            <a:spLocks/>
          </p:cNvSpPr>
          <p:nvPr/>
        </p:nvSpPr>
        <p:spPr bwMode="auto">
          <a:xfrm>
            <a:off x="4748370" y="591562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" name="Freeform 185"/>
          <p:cNvSpPr>
            <a:spLocks/>
          </p:cNvSpPr>
          <p:nvPr/>
        </p:nvSpPr>
        <p:spPr bwMode="auto">
          <a:xfrm>
            <a:off x="5357970" y="5915623"/>
            <a:ext cx="609600" cy="609600"/>
          </a:xfrm>
          <a:custGeom>
            <a:avLst/>
            <a:gdLst>
              <a:gd name="T0" fmla="*/ 0 w 960"/>
              <a:gd name="T1" fmla="*/ 1 h 961"/>
              <a:gd name="T2" fmla="*/ 0 w 960"/>
              <a:gd name="T3" fmla="*/ 961 h 961"/>
              <a:gd name="T4" fmla="*/ 960 w 960"/>
              <a:gd name="T5" fmla="*/ 961 h 961"/>
              <a:gd name="T6" fmla="*/ 960 w 960"/>
              <a:gd name="T7" fmla="*/ 0 h 961"/>
              <a:gd name="T8" fmla="*/ 0 w 960"/>
              <a:gd name="T9" fmla="*/ 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1"/>
                </a:moveTo>
                <a:lnTo>
                  <a:pt x="0" y="961"/>
                </a:lnTo>
                <a:lnTo>
                  <a:pt x="960" y="961"/>
                </a:lnTo>
                <a:lnTo>
                  <a:pt x="960" y="0"/>
                </a:lnTo>
                <a:lnTo>
                  <a:pt x="0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" name="Rectangle 186"/>
          <p:cNvSpPr>
            <a:spLocks/>
          </p:cNvSpPr>
          <p:nvPr/>
        </p:nvSpPr>
        <p:spPr bwMode="auto">
          <a:xfrm>
            <a:off x="5967570" y="591562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" name="Rectangle 187"/>
          <p:cNvSpPr>
            <a:spLocks/>
          </p:cNvSpPr>
          <p:nvPr/>
        </p:nvSpPr>
        <p:spPr bwMode="auto">
          <a:xfrm>
            <a:off x="7186770" y="591562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" name="Rectangle 188"/>
          <p:cNvSpPr>
            <a:spLocks/>
          </p:cNvSpPr>
          <p:nvPr/>
        </p:nvSpPr>
        <p:spPr bwMode="auto">
          <a:xfrm>
            <a:off x="7796370" y="591562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" name="Rectangle 201"/>
          <p:cNvSpPr>
            <a:spLocks/>
          </p:cNvSpPr>
          <p:nvPr/>
        </p:nvSpPr>
        <p:spPr bwMode="auto">
          <a:xfrm>
            <a:off x="6567645" y="5913914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" name="Text Box 211"/>
          <p:cNvSpPr txBox="1">
            <a:spLocks noChangeArrowheads="1"/>
          </p:cNvSpPr>
          <p:nvPr/>
        </p:nvSpPr>
        <p:spPr bwMode="auto">
          <a:xfrm>
            <a:off x="4340060" y="5980521"/>
            <a:ext cx="4301594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0    1     2   2    3    4   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4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9" name="Text Box 212"/>
          <p:cNvSpPr txBox="1">
            <a:spLocks noChangeArrowheads="1"/>
          </p:cNvSpPr>
          <p:nvPr/>
        </p:nvSpPr>
        <p:spPr bwMode="auto">
          <a:xfrm>
            <a:off x="7684410" y="5855800"/>
            <a:ext cx="11620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zh-TW" dirty="0"/>
          </a:p>
        </p:txBody>
      </p:sp>
      <p:sp>
        <p:nvSpPr>
          <p:cNvPr id="150" name="Text Box 230"/>
          <p:cNvSpPr txBox="1">
            <a:spLocks noChangeArrowheads="1"/>
          </p:cNvSpPr>
          <p:nvPr/>
        </p:nvSpPr>
        <p:spPr bwMode="auto">
          <a:xfrm>
            <a:off x="3827737" y="6045919"/>
            <a:ext cx="2936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B</a:t>
            </a:r>
            <a:endParaRPr lang="en-US" altLang="zh-TW" dirty="0"/>
          </a:p>
        </p:txBody>
      </p:sp>
      <p:sp>
        <p:nvSpPr>
          <p:cNvPr id="151" name="Rectangle 165"/>
          <p:cNvSpPr>
            <a:spLocks/>
          </p:cNvSpPr>
          <p:nvPr/>
        </p:nvSpPr>
        <p:spPr bwMode="auto">
          <a:xfrm>
            <a:off x="7795184" y="2877482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" name="Text Box 227"/>
          <p:cNvSpPr txBox="1">
            <a:spLocks noChangeArrowheads="1"/>
          </p:cNvSpPr>
          <p:nvPr/>
        </p:nvSpPr>
        <p:spPr bwMode="auto">
          <a:xfrm>
            <a:off x="3808553" y="1730036"/>
            <a:ext cx="379961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x</a:t>
            </a:r>
            <a:r>
              <a:rPr lang="en-US" altLang="zh-TW" sz="3200" i="1" baseline="-25000" dirty="0">
                <a:solidFill>
                  <a:srgbClr val="008A86"/>
                </a:solidFill>
                <a:latin typeface="Times New Roman" pitchFamily="18" charset="0"/>
              </a:rPr>
              <a:t>i</a:t>
            </a:r>
            <a:endParaRPr lang="en-US" altLang="zh-TW" i="1" baseline="-25000" dirty="0"/>
          </a:p>
        </p:txBody>
      </p:sp>
      <p:sp>
        <p:nvSpPr>
          <p:cNvPr id="154" name="Text Box 227"/>
          <p:cNvSpPr txBox="1">
            <a:spLocks noChangeArrowheads="1"/>
          </p:cNvSpPr>
          <p:nvPr/>
        </p:nvSpPr>
        <p:spPr bwMode="auto">
          <a:xfrm>
            <a:off x="3490821" y="2424579"/>
            <a:ext cx="27146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5" name="Text Box 228"/>
          <p:cNvSpPr txBox="1">
            <a:spLocks noChangeArrowheads="1"/>
          </p:cNvSpPr>
          <p:nvPr/>
        </p:nvSpPr>
        <p:spPr bwMode="auto">
          <a:xfrm>
            <a:off x="3490821" y="3095723"/>
            <a:ext cx="293688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dirty="0">
                <a:latin typeface="Times New Roman" pitchFamily="18" charset="0"/>
              </a:rPr>
              <a:t>2</a:t>
            </a:r>
          </a:p>
          <a:p>
            <a:endParaRPr lang="en-US" altLang="zh-TW" sz="900" dirty="0">
              <a:latin typeface="Times New Roman" pitchFamily="18" charset="0"/>
            </a:endParaRPr>
          </a:p>
          <a:p>
            <a:r>
              <a:rPr lang="en-US" altLang="zh-TW" sz="2800" dirty="0">
                <a:latin typeface="Times New Roman" pitchFamily="18" charset="0"/>
              </a:rPr>
              <a:t>3</a:t>
            </a:r>
          </a:p>
          <a:p>
            <a:pPr>
              <a:lnSpc>
                <a:spcPct val="45000"/>
              </a:lnSpc>
            </a:pPr>
            <a:endParaRPr lang="en-US" altLang="zh-TW" sz="900" dirty="0">
              <a:latin typeface="Times New Roman" pitchFamily="18" charset="0"/>
            </a:endParaRPr>
          </a:p>
          <a:p>
            <a:r>
              <a:rPr lang="en-US" altLang="zh-TW" sz="2800" dirty="0">
                <a:latin typeface="Times New Roman" pitchFamily="18" charset="0"/>
              </a:rPr>
              <a:t>4</a:t>
            </a:r>
            <a:endParaRPr lang="en-US" altLang="zh-TW" sz="1600" dirty="0"/>
          </a:p>
        </p:txBody>
      </p:sp>
      <p:sp>
        <p:nvSpPr>
          <p:cNvPr id="156" name="Text Box 229"/>
          <p:cNvSpPr txBox="1">
            <a:spLocks noChangeArrowheads="1"/>
          </p:cNvSpPr>
          <p:nvPr/>
        </p:nvSpPr>
        <p:spPr bwMode="auto">
          <a:xfrm>
            <a:off x="3490821" y="4854187"/>
            <a:ext cx="27146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dirty="0">
                <a:latin typeface="Times New Roman" pitchFamily="18" charset="0"/>
              </a:rPr>
              <a:t>5</a:t>
            </a:r>
            <a:endParaRPr lang="en-US" altLang="zh-TW" sz="1600" dirty="0"/>
          </a:p>
        </p:txBody>
      </p:sp>
      <p:sp>
        <p:nvSpPr>
          <p:cNvPr id="157" name="Text Box 230"/>
          <p:cNvSpPr txBox="1">
            <a:spLocks noChangeArrowheads="1"/>
          </p:cNvSpPr>
          <p:nvPr/>
        </p:nvSpPr>
        <p:spPr bwMode="auto">
          <a:xfrm>
            <a:off x="3490821" y="5464480"/>
            <a:ext cx="2936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dirty="0">
                <a:latin typeface="Times New Roman" pitchFamily="18" charset="0"/>
              </a:rPr>
              <a:t>6</a:t>
            </a:r>
            <a:endParaRPr lang="en-US" altLang="zh-TW" sz="1600" dirty="0"/>
          </a:p>
        </p:txBody>
      </p:sp>
      <p:sp>
        <p:nvSpPr>
          <p:cNvPr id="158" name="Text Box 230"/>
          <p:cNvSpPr txBox="1">
            <a:spLocks noChangeArrowheads="1"/>
          </p:cNvSpPr>
          <p:nvPr/>
        </p:nvSpPr>
        <p:spPr bwMode="auto">
          <a:xfrm>
            <a:off x="3491143" y="6093296"/>
            <a:ext cx="2936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dirty="0">
                <a:latin typeface="Times New Roman" pitchFamily="18" charset="0"/>
              </a:rPr>
              <a:t>7</a:t>
            </a:r>
            <a:endParaRPr lang="en-US" altLang="zh-TW" sz="1600" dirty="0"/>
          </a:p>
        </p:txBody>
      </p:sp>
      <p:sp>
        <p:nvSpPr>
          <p:cNvPr id="159" name="Text Box 227"/>
          <p:cNvSpPr txBox="1">
            <a:spLocks noChangeArrowheads="1"/>
          </p:cNvSpPr>
          <p:nvPr/>
        </p:nvSpPr>
        <p:spPr bwMode="auto">
          <a:xfrm>
            <a:off x="3471959" y="1773675"/>
            <a:ext cx="379961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dirty="0">
                <a:latin typeface="Times New Roman" pitchFamily="18" charset="0"/>
              </a:rPr>
              <a:t>0</a:t>
            </a:r>
            <a:endParaRPr lang="en-US" altLang="zh-TW" sz="1600" baseline="-25000" dirty="0"/>
          </a:p>
        </p:txBody>
      </p:sp>
      <p:sp>
        <p:nvSpPr>
          <p:cNvPr id="160" name="Text Box 227"/>
          <p:cNvSpPr txBox="1">
            <a:spLocks noChangeArrowheads="1"/>
          </p:cNvSpPr>
          <p:nvPr/>
        </p:nvSpPr>
        <p:spPr bwMode="auto">
          <a:xfrm>
            <a:off x="3508799" y="1241161"/>
            <a:ext cx="379961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i="1" dirty="0" err="1">
                <a:latin typeface="Times New Roman" pitchFamily="18" charset="0"/>
              </a:rPr>
              <a:t>i</a:t>
            </a:r>
            <a:endParaRPr lang="en-US" altLang="zh-TW" sz="1600" i="1" baseline="-25000" dirty="0"/>
          </a:p>
        </p:txBody>
      </p:sp>
      <p:sp>
        <p:nvSpPr>
          <p:cNvPr id="146" name="Text Box 4"/>
          <p:cNvSpPr txBox="1">
            <a:spLocks noChangeArrowheads="1"/>
          </p:cNvSpPr>
          <p:nvPr/>
        </p:nvSpPr>
        <p:spPr bwMode="auto">
          <a:xfrm>
            <a:off x="300186" y="2924944"/>
            <a:ext cx="938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zh-CN" altLang="en-US" sz="3200" b="1" dirty="0">
                <a:solidFill>
                  <a:srgbClr val="CC0000"/>
                </a:solidFill>
                <a:latin typeface="Times New Roman" pitchFamily="18" charset="0"/>
              </a:rPr>
              <a:t>问题</a:t>
            </a:r>
            <a:r>
              <a:rPr lang="en-US" altLang="zh-TW" sz="3200" b="1" dirty="0">
                <a:solidFill>
                  <a:srgbClr val="CC0000"/>
                </a:solidFill>
                <a:latin typeface="Times New Roman" pitchFamily="18" charset="0"/>
              </a:rPr>
              <a:t>:</a:t>
            </a:r>
            <a:endParaRPr lang="en-US" altLang="zh-TW" dirty="0"/>
          </a:p>
        </p:txBody>
      </p:sp>
      <p:sp>
        <p:nvSpPr>
          <p:cNvPr id="161" name="Text Box 6"/>
          <p:cNvSpPr txBox="1">
            <a:spLocks noChangeArrowheads="1"/>
          </p:cNvSpPr>
          <p:nvPr/>
        </p:nvSpPr>
        <p:spPr bwMode="auto">
          <a:xfrm>
            <a:off x="300186" y="3412306"/>
            <a:ext cx="297567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zh-CN" altLang="en-US" sz="3200" dirty="0">
                <a:latin typeface="Times New Roman" pitchFamily="18" charset="0"/>
              </a:rPr>
              <a:t>如何获取求解方案</a:t>
            </a:r>
            <a:r>
              <a:rPr lang="en-US" altLang="zh-TW" sz="3200" dirty="0">
                <a:latin typeface="Times New Roman" pitchFamily="18" charset="0"/>
              </a:rPr>
              <a:t>.</a:t>
            </a:r>
            <a:endParaRPr lang="en-US" altLang="zh-TW" dirty="0"/>
          </a:p>
        </p:txBody>
      </p:sp>
      <p:sp>
        <p:nvSpPr>
          <p:cNvPr id="162" name="Rectangle 226"/>
          <p:cNvSpPr>
            <a:spLocks noChangeArrowheads="1"/>
          </p:cNvSpPr>
          <p:nvPr/>
        </p:nvSpPr>
        <p:spPr bwMode="auto">
          <a:xfrm>
            <a:off x="4283968" y="1052736"/>
            <a:ext cx="4357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sz="3200" i="1" dirty="0" err="1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TW" sz="3200" i="1" baseline="-25000" dirty="0" err="1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3200" baseline="-25000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    D   </a:t>
            </a:r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    A    </a:t>
            </a:r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zh-TW" sz="3200" dirty="0">
              <a:solidFill>
                <a:srgbClr val="FF0000"/>
              </a:solidFill>
            </a:endParaRPr>
          </a:p>
        </p:txBody>
      </p:sp>
      <p:sp>
        <p:nvSpPr>
          <p:cNvPr id="163" name="Rectangle 226"/>
          <p:cNvSpPr>
            <a:spLocks noChangeArrowheads="1"/>
          </p:cNvSpPr>
          <p:nvPr/>
        </p:nvSpPr>
        <p:spPr bwMode="auto">
          <a:xfrm>
            <a:off x="3995936" y="792813"/>
            <a:ext cx="43576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sz="2800" i="1" dirty="0">
                <a:latin typeface="Times New Roman" pitchFamily="18" charset="0"/>
                <a:cs typeface="Times New Roman" pitchFamily="18" charset="0"/>
              </a:rPr>
              <a:t>j  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TW" sz="2800" baseline="-250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1      2     3     4     5     6</a:t>
            </a:r>
            <a:endParaRPr lang="en-US" altLang="zh-TW" sz="2800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5063106" y="2134849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 flipV="1">
            <a:off x="5787344" y="2132856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 flipV="1">
            <a:off x="6273816" y="2132856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/>
          <p:nvPr/>
        </p:nvCxnSpPr>
        <p:spPr>
          <a:xfrm flipH="1" flipV="1">
            <a:off x="6372200" y="2132856"/>
            <a:ext cx="504056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 flipH="1">
            <a:off x="6985104" y="2556112"/>
            <a:ext cx="3643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flipH="1" flipV="1">
            <a:off x="7561927" y="2126586"/>
            <a:ext cx="504056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/>
          <p:nvPr/>
        </p:nvCxnSpPr>
        <p:spPr>
          <a:xfrm flipH="1" flipV="1">
            <a:off x="4544663" y="2765715"/>
            <a:ext cx="504056" cy="2431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/>
          <p:nvPr/>
        </p:nvCxnSpPr>
        <p:spPr>
          <a:xfrm flipH="1">
            <a:off x="5158704" y="3284984"/>
            <a:ext cx="36438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/>
          <p:nvPr/>
        </p:nvCxnSpPr>
        <p:spPr>
          <a:xfrm flipH="1">
            <a:off x="5810393" y="3284984"/>
            <a:ext cx="3643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/>
          <p:nvPr/>
        </p:nvCxnSpPr>
        <p:spPr>
          <a:xfrm flipV="1">
            <a:off x="6880060" y="2744449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/>
          <p:nvPr/>
        </p:nvCxnSpPr>
        <p:spPr>
          <a:xfrm flipH="1" flipV="1">
            <a:off x="7002885" y="2759391"/>
            <a:ext cx="504056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/>
          <p:nvPr/>
        </p:nvCxnSpPr>
        <p:spPr>
          <a:xfrm flipH="1">
            <a:off x="7615443" y="3284984"/>
            <a:ext cx="3643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/>
          <p:nvPr/>
        </p:nvCxnSpPr>
        <p:spPr>
          <a:xfrm flipV="1">
            <a:off x="5063106" y="3393232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 flipV="1">
            <a:off x="5786081" y="3384747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/>
          <p:nvPr/>
        </p:nvCxnSpPr>
        <p:spPr>
          <a:xfrm flipH="1" flipV="1">
            <a:off x="5822297" y="3399270"/>
            <a:ext cx="504056" cy="2431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/>
          <p:nvPr/>
        </p:nvCxnSpPr>
        <p:spPr>
          <a:xfrm flipH="1">
            <a:off x="6385130" y="3783074"/>
            <a:ext cx="36438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 flipV="1">
            <a:off x="7507684" y="3393232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 flipV="1">
            <a:off x="8102436" y="3384747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 flipH="1" flipV="1">
            <a:off x="4572000" y="3909253"/>
            <a:ext cx="504056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 flipV="1">
            <a:off x="5776025" y="3909253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/>
          <p:nvPr/>
        </p:nvCxnSpPr>
        <p:spPr>
          <a:xfrm flipV="1">
            <a:off x="6270460" y="3909253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V="1">
            <a:off x="6872123" y="3926045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/>
          <p:nvPr/>
        </p:nvCxnSpPr>
        <p:spPr>
          <a:xfrm flipH="1" flipV="1">
            <a:off x="6991221" y="3900512"/>
            <a:ext cx="504056" cy="2431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/>
          <p:nvPr/>
        </p:nvCxnSpPr>
        <p:spPr>
          <a:xfrm flipH="1">
            <a:off x="7609092" y="4305251"/>
            <a:ext cx="3643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/>
          <p:nvPr/>
        </p:nvCxnSpPr>
        <p:spPr>
          <a:xfrm flipV="1">
            <a:off x="5056392" y="4559019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 flipH="1" flipV="1">
            <a:off x="5233781" y="4560010"/>
            <a:ext cx="504056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/>
          <p:nvPr/>
        </p:nvCxnSpPr>
        <p:spPr>
          <a:xfrm flipV="1">
            <a:off x="6262002" y="4566785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 flipV="1">
            <a:off x="6872123" y="4575891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/>
          <p:nvPr/>
        </p:nvCxnSpPr>
        <p:spPr>
          <a:xfrm flipV="1">
            <a:off x="7497952" y="4560688"/>
            <a:ext cx="0" cy="2431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/>
          <p:nvPr/>
        </p:nvCxnSpPr>
        <p:spPr>
          <a:xfrm flipV="1">
            <a:off x="8105035" y="4565721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/>
          <p:nvPr/>
        </p:nvCxnSpPr>
        <p:spPr>
          <a:xfrm flipV="1">
            <a:off x="5048719" y="5221314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/>
          <p:nvPr/>
        </p:nvCxnSpPr>
        <p:spPr>
          <a:xfrm flipV="1">
            <a:off x="5739771" y="5198803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/>
          <p:cNvCxnSpPr/>
          <p:nvPr/>
        </p:nvCxnSpPr>
        <p:spPr>
          <a:xfrm flipV="1">
            <a:off x="6262002" y="5198803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/>
          <p:nvPr/>
        </p:nvCxnSpPr>
        <p:spPr>
          <a:xfrm flipH="1" flipV="1">
            <a:off x="6376859" y="5209334"/>
            <a:ext cx="504056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/>
          <p:nvPr/>
        </p:nvCxnSpPr>
        <p:spPr>
          <a:xfrm flipV="1">
            <a:off x="7482247" y="5198803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/>
          <p:cNvCxnSpPr/>
          <p:nvPr/>
        </p:nvCxnSpPr>
        <p:spPr>
          <a:xfrm flipH="1" flipV="1">
            <a:off x="7643494" y="5207924"/>
            <a:ext cx="504056" cy="2431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/>
          <p:nvPr/>
        </p:nvCxnSpPr>
        <p:spPr>
          <a:xfrm flipH="1" flipV="1">
            <a:off x="4548792" y="5823423"/>
            <a:ext cx="504056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/>
          <p:cNvCxnSpPr/>
          <p:nvPr/>
        </p:nvCxnSpPr>
        <p:spPr>
          <a:xfrm flipV="1">
            <a:off x="5745023" y="5823423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/>
          <p:nvPr/>
        </p:nvCxnSpPr>
        <p:spPr>
          <a:xfrm flipV="1">
            <a:off x="6256856" y="5808403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/>
          <p:nvPr/>
        </p:nvCxnSpPr>
        <p:spPr>
          <a:xfrm flipV="1">
            <a:off x="6872123" y="5808403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/>
          <p:nvPr/>
        </p:nvCxnSpPr>
        <p:spPr>
          <a:xfrm flipH="1" flipV="1">
            <a:off x="6975548" y="5813346"/>
            <a:ext cx="504056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/>
          <p:cNvCxnSpPr/>
          <p:nvPr/>
        </p:nvCxnSpPr>
        <p:spPr>
          <a:xfrm flipV="1">
            <a:off x="8102436" y="5823423"/>
            <a:ext cx="0" cy="2431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600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307975" y="1506538"/>
            <a:ext cx="938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zh-CN" altLang="en-US" sz="3200" b="1" dirty="0">
                <a:solidFill>
                  <a:srgbClr val="CC0000"/>
                </a:solidFill>
                <a:latin typeface="Times New Roman" pitchFamily="18" charset="0"/>
              </a:rPr>
              <a:t>思路</a:t>
            </a:r>
            <a:r>
              <a:rPr lang="en-US" altLang="zh-TW" sz="3200" b="1" dirty="0">
                <a:solidFill>
                  <a:srgbClr val="CC0000"/>
                </a:solidFill>
                <a:latin typeface="Times New Roman" pitchFamily="18" charset="0"/>
              </a:rPr>
              <a:t>:</a:t>
            </a:r>
            <a:endParaRPr lang="en-US" altLang="zh-TW" dirty="0"/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307975" y="1993900"/>
            <a:ext cx="2879044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zh-CN" altLang="en-US" sz="3200" dirty="0">
                <a:latin typeface="Times New Roman" pitchFamily="18" charset="0"/>
              </a:rPr>
              <a:t>由底向上计算表</a:t>
            </a:r>
            <a:r>
              <a:rPr lang="en-US" altLang="zh-TW" sz="3200" dirty="0">
                <a:latin typeface="Times New Roman" pitchFamily="18" charset="0"/>
              </a:rPr>
              <a:t>.</a:t>
            </a:r>
            <a:endParaRPr lang="en-US" altLang="zh-TW" dirty="0"/>
          </a:p>
        </p:txBody>
      </p:sp>
      <p:sp>
        <p:nvSpPr>
          <p:cNvPr id="73819" name="Rectangle 91"/>
          <p:cNvSpPr>
            <a:spLocks/>
          </p:cNvSpPr>
          <p:nvPr/>
        </p:nvSpPr>
        <p:spPr bwMode="auto">
          <a:xfrm>
            <a:off x="4136860" y="16582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0" name="Rectangle 92"/>
          <p:cNvSpPr>
            <a:spLocks/>
          </p:cNvSpPr>
          <p:nvPr/>
        </p:nvSpPr>
        <p:spPr bwMode="auto">
          <a:xfrm>
            <a:off x="4746460" y="1675850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1" name="Rectangle 93"/>
          <p:cNvSpPr>
            <a:spLocks/>
          </p:cNvSpPr>
          <p:nvPr/>
        </p:nvSpPr>
        <p:spPr bwMode="auto">
          <a:xfrm>
            <a:off x="5356060" y="166705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2" name="Rectangle 94"/>
          <p:cNvSpPr>
            <a:spLocks/>
          </p:cNvSpPr>
          <p:nvPr/>
        </p:nvSpPr>
        <p:spPr bwMode="auto">
          <a:xfrm>
            <a:off x="5965660" y="166705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3" name="Rectangle 95"/>
          <p:cNvSpPr>
            <a:spLocks/>
          </p:cNvSpPr>
          <p:nvPr/>
        </p:nvSpPr>
        <p:spPr bwMode="auto">
          <a:xfrm>
            <a:off x="6575260" y="166705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4" name="Rectangle 96"/>
          <p:cNvSpPr>
            <a:spLocks/>
          </p:cNvSpPr>
          <p:nvPr/>
        </p:nvSpPr>
        <p:spPr bwMode="auto">
          <a:xfrm>
            <a:off x="4136860" y="22678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5" name="Rectangle 97"/>
          <p:cNvSpPr>
            <a:spLocks/>
          </p:cNvSpPr>
          <p:nvPr/>
        </p:nvSpPr>
        <p:spPr bwMode="auto">
          <a:xfrm>
            <a:off x="4758306" y="2273910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6" name="Freeform 98"/>
          <p:cNvSpPr>
            <a:spLocks/>
          </p:cNvSpPr>
          <p:nvPr/>
        </p:nvSpPr>
        <p:spPr bwMode="auto">
          <a:xfrm>
            <a:off x="5368517" y="2277882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0 h 961"/>
              <a:gd name="T4" fmla="*/ 960 w 960"/>
              <a:gd name="T5" fmla="*/ 0 h 961"/>
              <a:gd name="T6" fmla="*/ 960 w 960"/>
              <a:gd name="T7" fmla="*/ 960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0"/>
                </a:lnTo>
                <a:lnTo>
                  <a:pt x="960" y="0"/>
                </a:lnTo>
                <a:lnTo>
                  <a:pt x="960" y="960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7" name="Rectangle 99"/>
          <p:cNvSpPr>
            <a:spLocks/>
          </p:cNvSpPr>
          <p:nvPr/>
        </p:nvSpPr>
        <p:spPr bwMode="auto">
          <a:xfrm>
            <a:off x="5971339" y="226060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8" name="Rectangle 100"/>
          <p:cNvSpPr>
            <a:spLocks/>
          </p:cNvSpPr>
          <p:nvPr/>
        </p:nvSpPr>
        <p:spPr bwMode="auto">
          <a:xfrm>
            <a:off x="6580024" y="226750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9" name="Rectangle 101"/>
          <p:cNvSpPr>
            <a:spLocks/>
          </p:cNvSpPr>
          <p:nvPr/>
        </p:nvSpPr>
        <p:spPr bwMode="auto">
          <a:xfrm>
            <a:off x="7184860" y="166705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0" name="Rectangle 102"/>
          <p:cNvSpPr>
            <a:spLocks/>
          </p:cNvSpPr>
          <p:nvPr/>
        </p:nvSpPr>
        <p:spPr bwMode="auto">
          <a:xfrm>
            <a:off x="7794460" y="166705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2" name="Rectangle 104"/>
          <p:cNvSpPr>
            <a:spLocks/>
          </p:cNvSpPr>
          <p:nvPr/>
        </p:nvSpPr>
        <p:spPr bwMode="auto">
          <a:xfrm>
            <a:off x="7184860" y="22678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3" name="Rectangle 105"/>
          <p:cNvSpPr>
            <a:spLocks/>
          </p:cNvSpPr>
          <p:nvPr/>
        </p:nvSpPr>
        <p:spPr bwMode="auto">
          <a:xfrm>
            <a:off x="7794460" y="22678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5" name="Rectangle 107"/>
          <p:cNvSpPr>
            <a:spLocks/>
          </p:cNvSpPr>
          <p:nvPr/>
        </p:nvSpPr>
        <p:spPr bwMode="auto">
          <a:xfrm>
            <a:off x="4148706" y="288625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6" name="Rectangle 108"/>
          <p:cNvSpPr>
            <a:spLocks/>
          </p:cNvSpPr>
          <p:nvPr/>
        </p:nvSpPr>
        <p:spPr bwMode="auto">
          <a:xfrm>
            <a:off x="4746460" y="28686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7" name="Freeform 109"/>
          <p:cNvSpPr>
            <a:spLocks/>
          </p:cNvSpPr>
          <p:nvPr/>
        </p:nvSpPr>
        <p:spPr bwMode="auto">
          <a:xfrm>
            <a:off x="5356060" y="2868674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1 h 961"/>
              <a:gd name="T4" fmla="*/ 960 w 960"/>
              <a:gd name="T5" fmla="*/ 0 h 961"/>
              <a:gd name="T6" fmla="*/ 960 w 960"/>
              <a:gd name="T7" fmla="*/ 960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1"/>
                </a:lnTo>
                <a:lnTo>
                  <a:pt x="960" y="0"/>
                </a:lnTo>
                <a:lnTo>
                  <a:pt x="960" y="960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8" name="Rectangle 110"/>
          <p:cNvSpPr>
            <a:spLocks/>
          </p:cNvSpPr>
          <p:nvPr/>
        </p:nvSpPr>
        <p:spPr bwMode="auto">
          <a:xfrm>
            <a:off x="5965660" y="28686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9" name="Rectangle 111"/>
          <p:cNvSpPr>
            <a:spLocks/>
          </p:cNvSpPr>
          <p:nvPr/>
        </p:nvSpPr>
        <p:spPr bwMode="auto">
          <a:xfrm>
            <a:off x="6575260" y="2889578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0" name="Rectangle 112"/>
          <p:cNvSpPr>
            <a:spLocks/>
          </p:cNvSpPr>
          <p:nvPr/>
        </p:nvSpPr>
        <p:spPr bwMode="auto">
          <a:xfrm>
            <a:off x="7797636" y="288589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1" name="Rectangle 113"/>
          <p:cNvSpPr>
            <a:spLocks/>
          </p:cNvSpPr>
          <p:nvPr/>
        </p:nvSpPr>
        <p:spPr bwMode="auto">
          <a:xfrm>
            <a:off x="7188036" y="2868553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3" name="Rectangle 115"/>
          <p:cNvSpPr>
            <a:spLocks/>
          </p:cNvSpPr>
          <p:nvPr/>
        </p:nvSpPr>
        <p:spPr bwMode="auto">
          <a:xfrm>
            <a:off x="4136860" y="34870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4" name="Rectangle 116"/>
          <p:cNvSpPr>
            <a:spLocks/>
          </p:cNvSpPr>
          <p:nvPr/>
        </p:nvSpPr>
        <p:spPr bwMode="auto">
          <a:xfrm>
            <a:off x="4746460" y="34782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5" name="Freeform 117"/>
          <p:cNvSpPr>
            <a:spLocks/>
          </p:cNvSpPr>
          <p:nvPr/>
        </p:nvSpPr>
        <p:spPr bwMode="auto">
          <a:xfrm>
            <a:off x="5356060" y="3478274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1 h 961"/>
              <a:gd name="T4" fmla="*/ 960 w 960"/>
              <a:gd name="T5" fmla="*/ 0 h 961"/>
              <a:gd name="T6" fmla="*/ 960 w 960"/>
              <a:gd name="T7" fmla="*/ 960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1"/>
                </a:lnTo>
                <a:lnTo>
                  <a:pt x="960" y="0"/>
                </a:lnTo>
                <a:lnTo>
                  <a:pt x="960" y="960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6" name="Rectangle 118"/>
          <p:cNvSpPr>
            <a:spLocks/>
          </p:cNvSpPr>
          <p:nvPr/>
        </p:nvSpPr>
        <p:spPr bwMode="auto">
          <a:xfrm>
            <a:off x="5965660" y="34782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7" name="Rectangle 119"/>
          <p:cNvSpPr>
            <a:spLocks/>
          </p:cNvSpPr>
          <p:nvPr/>
        </p:nvSpPr>
        <p:spPr bwMode="auto">
          <a:xfrm>
            <a:off x="6575260" y="34870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8" name="Rectangle 120"/>
          <p:cNvSpPr>
            <a:spLocks/>
          </p:cNvSpPr>
          <p:nvPr/>
        </p:nvSpPr>
        <p:spPr bwMode="auto">
          <a:xfrm>
            <a:off x="7184860" y="34782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9" name="Rectangle 121"/>
          <p:cNvSpPr>
            <a:spLocks/>
          </p:cNvSpPr>
          <p:nvPr/>
        </p:nvSpPr>
        <p:spPr bwMode="auto">
          <a:xfrm>
            <a:off x="7794460" y="34870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1" name="Rectangle 123"/>
          <p:cNvSpPr>
            <a:spLocks/>
          </p:cNvSpPr>
          <p:nvPr/>
        </p:nvSpPr>
        <p:spPr bwMode="auto">
          <a:xfrm>
            <a:off x="4136860" y="40966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2" name="Rectangle 124"/>
          <p:cNvSpPr>
            <a:spLocks/>
          </p:cNvSpPr>
          <p:nvPr/>
        </p:nvSpPr>
        <p:spPr bwMode="auto">
          <a:xfrm>
            <a:off x="4746460" y="40878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3" name="Freeform 125"/>
          <p:cNvSpPr>
            <a:spLocks/>
          </p:cNvSpPr>
          <p:nvPr/>
        </p:nvSpPr>
        <p:spPr bwMode="auto">
          <a:xfrm>
            <a:off x="5356060" y="4087874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1 h 961"/>
              <a:gd name="T4" fmla="*/ 960 w 960"/>
              <a:gd name="T5" fmla="*/ 0 h 961"/>
              <a:gd name="T6" fmla="*/ 960 w 960"/>
              <a:gd name="T7" fmla="*/ 960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1"/>
                </a:lnTo>
                <a:lnTo>
                  <a:pt x="960" y="0"/>
                </a:lnTo>
                <a:lnTo>
                  <a:pt x="960" y="960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4" name="Rectangle 126"/>
          <p:cNvSpPr>
            <a:spLocks/>
          </p:cNvSpPr>
          <p:nvPr/>
        </p:nvSpPr>
        <p:spPr bwMode="auto">
          <a:xfrm>
            <a:off x="5965660" y="40878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5" name="Rectangle 127"/>
          <p:cNvSpPr>
            <a:spLocks/>
          </p:cNvSpPr>
          <p:nvPr/>
        </p:nvSpPr>
        <p:spPr bwMode="auto">
          <a:xfrm>
            <a:off x="6575260" y="40966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6" name="Rectangle 128"/>
          <p:cNvSpPr>
            <a:spLocks/>
          </p:cNvSpPr>
          <p:nvPr/>
        </p:nvSpPr>
        <p:spPr bwMode="auto">
          <a:xfrm>
            <a:off x="7184860" y="40878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7" name="Rectangle 129"/>
          <p:cNvSpPr>
            <a:spLocks/>
          </p:cNvSpPr>
          <p:nvPr/>
        </p:nvSpPr>
        <p:spPr bwMode="auto">
          <a:xfrm>
            <a:off x="7794460" y="40966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9" name="Freeform 131"/>
          <p:cNvSpPr>
            <a:spLocks/>
          </p:cNvSpPr>
          <p:nvPr/>
        </p:nvSpPr>
        <p:spPr bwMode="auto">
          <a:xfrm>
            <a:off x="4136860" y="4704058"/>
            <a:ext cx="609600" cy="609600"/>
          </a:xfrm>
          <a:custGeom>
            <a:avLst/>
            <a:gdLst>
              <a:gd name="T0" fmla="*/ 0 w 960"/>
              <a:gd name="T1" fmla="*/ 960 h 960"/>
              <a:gd name="T2" fmla="*/ 0 w 960"/>
              <a:gd name="T3" fmla="*/ 0 h 960"/>
              <a:gd name="T4" fmla="*/ 960 w 960"/>
              <a:gd name="T5" fmla="*/ 0 h 960"/>
              <a:gd name="T6" fmla="*/ 960 w 960"/>
              <a:gd name="T7" fmla="*/ 960 h 960"/>
              <a:gd name="T8" fmla="*/ 0 w 960"/>
              <a:gd name="T9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0">
                <a:moveTo>
                  <a:pt x="0" y="960"/>
                </a:moveTo>
                <a:lnTo>
                  <a:pt x="0" y="0"/>
                </a:lnTo>
                <a:lnTo>
                  <a:pt x="960" y="0"/>
                </a:lnTo>
                <a:lnTo>
                  <a:pt x="960" y="960"/>
                </a:lnTo>
                <a:lnTo>
                  <a:pt x="0" y="960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0" name="Freeform 132"/>
          <p:cNvSpPr>
            <a:spLocks/>
          </p:cNvSpPr>
          <p:nvPr/>
        </p:nvSpPr>
        <p:spPr bwMode="auto">
          <a:xfrm>
            <a:off x="4746460" y="4697474"/>
            <a:ext cx="609600" cy="609600"/>
          </a:xfrm>
          <a:custGeom>
            <a:avLst/>
            <a:gdLst>
              <a:gd name="T0" fmla="*/ 0 w 960"/>
              <a:gd name="T1" fmla="*/ 960 h 960"/>
              <a:gd name="T2" fmla="*/ 0 w 960"/>
              <a:gd name="T3" fmla="*/ 0 h 960"/>
              <a:gd name="T4" fmla="*/ 960 w 960"/>
              <a:gd name="T5" fmla="*/ 0 h 960"/>
              <a:gd name="T6" fmla="*/ 960 w 960"/>
              <a:gd name="T7" fmla="*/ 960 h 960"/>
              <a:gd name="T8" fmla="*/ 0 w 960"/>
              <a:gd name="T9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0">
                <a:moveTo>
                  <a:pt x="0" y="960"/>
                </a:moveTo>
                <a:lnTo>
                  <a:pt x="0" y="0"/>
                </a:lnTo>
                <a:lnTo>
                  <a:pt x="960" y="0"/>
                </a:lnTo>
                <a:lnTo>
                  <a:pt x="960" y="960"/>
                </a:lnTo>
                <a:lnTo>
                  <a:pt x="0" y="960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1" name="Freeform 133"/>
          <p:cNvSpPr>
            <a:spLocks/>
          </p:cNvSpPr>
          <p:nvPr/>
        </p:nvSpPr>
        <p:spPr bwMode="auto">
          <a:xfrm>
            <a:off x="5356060" y="4697474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1 h 961"/>
              <a:gd name="T4" fmla="*/ 960 w 960"/>
              <a:gd name="T5" fmla="*/ 0 h 961"/>
              <a:gd name="T6" fmla="*/ 960 w 960"/>
              <a:gd name="T7" fmla="*/ 960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1"/>
                </a:lnTo>
                <a:lnTo>
                  <a:pt x="960" y="0"/>
                </a:lnTo>
                <a:lnTo>
                  <a:pt x="960" y="960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2" name="Freeform 134"/>
          <p:cNvSpPr>
            <a:spLocks/>
          </p:cNvSpPr>
          <p:nvPr/>
        </p:nvSpPr>
        <p:spPr bwMode="auto">
          <a:xfrm>
            <a:off x="5965660" y="4697474"/>
            <a:ext cx="609600" cy="609600"/>
          </a:xfrm>
          <a:custGeom>
            <a:avLst/>
            <a:gdLst>
              <a:gd name="T0" fmla="*/ 0 w 960"/>
              <a:gd name="T1" fmla="*/ 960 h 960"/>
              <a:gd name="T2" fmla="*/ 0 w 960"/>
              <a:gd name="T3" fmla="*/ 0 h 960"/>
              <a:gd name="T4" fmla="*/ 960 w 960"/>
              <a:gd name="T5" fmla="*/ 0 h 960"/>
              <a:gd name="T6" fmla="*/ 960 w 960"/>
              <a:gd name="T7" fmla="*/ 960 h 960"/>
              <a:gd name="T8" fmla="*/ 0 w 960"/>
              <a:gd name="T9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0">
                <a:moveTo>
                  <a:pt x="0" y="960"/>
                </a:moveTo>
                <a:lnTo>
                  <a:pt x="0" y="0"/>
                </a:lnTo>
                <a:lnTo>
                  <a:pt x="960" y="0"/>
                </a:lnTo>
                <a:lnTo>
                  <a:pt x="960" y="960"/>
                </a:lnTo>
                <a:lnTo>
                  <a:pt x="0" y="960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3" name="Rectangle 135"/>
          <p:cNvSpPr>
            <a:spLocks/>
          </p:cNvSpPr>
          <p:nvPr/>
        </p:nvSpPr>
        <p:spPr bwMode="auto">
          <a:xfrm>
            <a:off x="6575260" y="47062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4" name="Rectangle 136"/>
          <p:cNvSpPr>
            <a:spLocks/>
          </p:cNvSpPr>
          <p:nvPr/>
        </p:nvSpPr>
        <p:spPr bwMode="auto">
          <a:xfrm>
            <a:off x="7184860" y="46974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5" name="Rectangle 137"/>
          <p:cNvSpPr>
            <a:spLocks/>
          </p:cNvSpPr>
          <p:nvPr/>
        </p:nvSpPr>
        <p:spPr bwMode="auto">
          <a:xfrm>
            <a:off x="7794460" y="46974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7" name="Rectangle 139"/>
          <p:cNvSpPr>
            <a:spLocks/>
          </p:cNvSpPr>
          <p:nvPr/>
        </p:nvSpPr>
        <p:spPr bwMode="auto">
          <a:xfrm>
            <a:off x="4136860" y="529828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8" name="Rectangle 140"/>
          <p:cNvSpPr>
            <a:spLocks/>
          </p:cNvSpPr>
          <p:nvPr/>
        </p:nvSpPr>
        <p:spPr bwMode="auto">
          <a:xfrm>
            <a:off x="4746460" y="529828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9" name="Freeform 141"/>
          <p:cNvSpPr>
            <a:spLocks/>
          </p:cNvSpPr>
          <p:nvPr/>
        </p:nvSpPr>
        <p:spPr bwMode="auto">
          <a:xfrm>
            <a:off x="5356060" y="5298282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1 h 961"/>
              <a:gd name="T4" fmla="*/ 960 w 960"/>
              <a:gd name="T5" fmla="*/ 0 h 961"/>
              <a:gd name="T6" fmla="*/ 960 w 960"/>
              <a:gd name="T7" fmla="*/ 961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1"/>
                </a:lnTo>
                <a:lnTo>
                  <a:pt x="960" y="0"/>
                </a:lnTo>
                <a:lnTo>
                  <a:pt x="960" y="961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0" name="Rectangle 142"/>
          <p:cNvSpPr>
            <a:spLocks/>
          </p:cNvSpPr>
          <p:nvPr/>
        </p:nvSpPr>
        <p:spPr bwMode="auto">
          <a:xfrm>
            <a:off x="5965660" y="529828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1" name="Rectangle 143"/>
          <p:cNvSpPr>
            <a:spLocks/>
          </p:cNvSpPr>
          <p:nvPr/>
        </p:nvSpPr>
        <p:spPr bwMode="auto">
          <a:xfrm>
            <a:off x="6575260" y="530463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2" name="Rectangle 144"/>
          <p:cNvSpPr>
            <a:spLocks/>
          </p:cNvSpPr>
          <p:nvPr/>
        </p:nvSpPr>
        <p:spPr bwMode="auto">
          <a:xfrm>
            <a:off x="7184860" y="529828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3" name="Rectangle 145"/>
          <p:cNvSpPr>
            <a:spLocks/>
          </p:cNvSpPr>
          <p:nvPr/>
        </p:nvSpPr>
        <p:spPr bwMode="auto">
          <a:xfrm>
            <a:off x="7794460" y="529828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5" name="Rectangle 147"/>
          <p:cNvSpPr>
            <a:spLocks/>
          </p:cNvSpPr>
          <p:nvPr/>
        </p:nvSpPr>
        <p:spPr bwMode="auto">
          <a:xfrm>
            <a:off x="6576115" y="288149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6" name="Rectangle 148"/>
          <p:cNvSpPr>
            <a:spLocks/>
          </p:cNvSpPr>
          <p:nvPr/>
        </p:nvSpPr>
        <p:spPr bwMode="auto">
          <a:xfrm>
            <a:off x="4138448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7" name="Rectangle 149"/>
          <p:cNvSpPr>
            <a:spLocks/>
          </p:cNvSpPr>
          <p:nvPr/>
        </p:nvSpPr>
        <p:spPr bwMode="auto">
          <a:xfrm>
            <a:off x="4748048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8" name="Rectangle 150"/>
          <p:cNvSpPr>
            <a:spLocks/>
          </p:cNvSpPr>
          <p:nvPr/>
        </p:nvSpPr>
        <p:spPr bwMode="auto">
          <a:xfrm>
            <a:off x="5357648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79" name="Rectangle 151"/>
          <p:cNvSpPr>
            <a:spLocks/>
          </p:cNvSpPr>
          <p:nvPr/>
        </p:nvSpPr>
        <p:spPr bwMode="auto">
          <a:xfrm>
            <a:off x="5967248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0" name="Rectangle 152"/>
          <p:cNvSpPr>
            <a:spLocks/>
          </p:cNvSpPr>
          <p:nvPr/>
        </p:nvSpPr>
        <p:spPr bwMode="auto">
          <a:xfrm>
            <a:off x="6576848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1" name="Rectangle 153"/>
          <p:cNvSpPr>
            <a:spLocks/>
          </p:cNvSpPr>
          <p:nvPr/>
        </p:nvSpPr>
        <p:spPr bwMode="auto">
          <a:xfrm>
            <a:off x="4138448" y="2265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2" name="Rectangle 154"/>
          <p:cNvSpPr>
            <a:spLocks/>
          </p:cNvSpPr>
          <p:nvPr/>
        </p:nvSpPr>
        <p:spPr bwMode="auto">
          <a:xfrm>
            <a:off x="5967248" y="2265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3" name="Rectangle 155"/>
          <p:cNvSpPr>
            <a:spLocks/>
          </p:cNvSpPr>
          <p:nvPr/>
        </p:nvSpPr>
        <p:spPr bwMode="auto">
          <a:xfrm>
            <a:off x="6576848" y="2265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4" name="Rectangle 156"/>
          <p:cNvSpPr>
            <a:spLocks/>
          </p:cNvSpPr>
          <p:nvPr/>
        </p:nvSpPr>
        <p:spPr bwMode="auto">
          <a:xfrm>
            <a:off x="7186448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5" name="Rectangle 157"/>
          <p:cNvSpPr>
            <a:spLocks/>
          </p:cNvSpPr>
          <p:nvPr/>
        </p:nvSpPr>
        <p:spPr bwMode="auto">
          <a:xfrm>
            <a:off x="7796048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7" name="Rectangle 159"/>
          <p:cNvSpPr>
            <a:spLocks/>
          </p:cNvSpPr>
          <p:nvPr/>
        </p:nvSpPr>
        <p:spPr bwMode="auto">
          <a:xfrm>
            <a:off x="7186448" y="2265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88" name="Rectangle 160"/>
          <p:cNvSpPr>
            <a:spLocks/>
          </p:cNvSpPr>
          <p:nvPr/>
        </p:nvSpPr>
        <p:spPr bwMode="auto">
          <a:xfrm>
            <a:off x="7796048" y="2265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0" name="Rectangle 162"/>
          <p:cNvSpPr>
            <a:spLocks/>
          </p:cNvSpPr>
          <p:nvPr/>
        </p:nvSpPr>
        <p:spPr bwMode="auto">
          <a:xfrm>
            <a:off x="4748048" y="28749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1" name="Freeform 163"/>
          <p:cNvSpPr>
            <a:spLocks/>
          </p:cNvSpPr>
          <p:nvPr/>
        </p:nvSpPr>
        <p:spPr bwMode="auto">
          <a:xfrm>
            <a:off x="5357648" y="2874903"/>
            <a:ext cx="609600" cy="609600"/>
          </a:xfrm>
          <a:custGeom>
            <a:avLst/>
            <a:gdLst>
              <a:gd name="T0" fmla="*/ 0 w 960"/>
              <a:gd name="T1" fmla="*/ 1 h 961"/>
              <a:gd name="T2" fmla="*/ 0 w 960"/>
              <a:gd name="T3" fmla="*/ 961 h 961"/>
              <a:gd name="T4" fmla="*/ 960 w 960"/>
              <a:gd name="T5" fmla="*/ 960 h 961"/>
              <a:gd name="T6" fmla="*/ 960 w 960"/>
              <a:gd name="T7" fmla="*/ 0 h 961"/>
              <a:gd name="T8" fmla="*/ 0 w 960"/>
              <a:gd name="T9" fmla="*/ 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1"/>
                </a:moveTo>
                <a:lnTo>
                  <a:pt x="0" y="961"/>
                </a:lnTo>
                <a:lnTo>
                  <a:pt x="960" y="960"/>
                </a:lnTo>
                <a:lnTo>
                  <a:pt x="960" y="0"/>
                </a:lnTo>
                <a:lnTo>
                  <a:pt x="0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3" name="Rectangle 165"/>
          <p:cNvSpPr>
            <a:spLocks/>
          </p:cNvSpPr>
          <p:nvPr/>
        </p:nvSpPr>
        <p:spPr bwMode="auto">
          <a:xfrm>
            <a:off x="7186448" y="28749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5" name="Rectangle 167"/>
          <p:cNvSpPr>
            <a:spLocks/>
          </p:cNvSpPr>
          <p:nvPr/>
        </p:nvSpPr>
        <p:spPr bwMode="auto">
          <a:xfrm>
            <a:off x="4138448" y="34845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6" name="Rectangle 168"/>
          <p:cNvSpPr>
            <a:spLocks/>
          </p:cNvSpPr>
          <p:nvPr/>
        </p:nvSpPr>
        <p:spPr bwMode="auto">
          <a:xfrm>
            <a:off x="4748048" y="34845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7" name="Freeform 169"/>
          <p:cNvSpPr>
            <a:spLocks/>
          </p:cNvSpPr>
          <p:nvPr/>
        </p:nvSpPr>
        <p:spPr bwMode="auto">
          <a:xfrm>
            <a:off x="5357648" y="3484503"/>
            <a:ext cx="609600" cy="609600"/>
          </a:xfrm>
          <a:custGeom>
            <a:avLst/>
            <a:gdLst>
              <a:gd name="T0" fmla="*/ 0 w 960"/>
              <a:gd name="T1" fmla="*/ 1 h 961"/>
              <a:gd name="T2" fmla="*/ 0 w 960"/>
              <a:gd name="T3" fmla="*/ 961 h 961"/>
              <a:gd name="T4" fmla="*/ 960 w 960"/>
              <a:gd name="T5" fmla="*/ 960 h 961"/>
              <a:gd name="T6" fmla="*/ 960 w 960"/>
              <a:gd name="T7" fmla="*/ 0 h 961"/>
              <a:gd name="T8" fmla="*/ 0 w 960"/>
              <a:gd name="T9" fmla="*/ 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1"/>
                </a:moveTo>
                <a:lnTo>
                  <a:pt x="0" y="961"/>
                </a:lnTo>
                <a:lnTo>
                  <a:pt x="960" y="960"/>
                </a:lnTo>
                <a:lnTo>
                  <a:pt x="960" y="0"/>
                </a:lnTo>
                <a:lnTo>
                  <a:pt x="0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8" name="Rectangle 170"/>
          <p:cNvSpPr>
            <a:spLocks/>
          </p:cNvSpPr>
          <p:nvPr/>
        </p:nvSpPr>
        <p:spPr bwMode="auto">
          <a:xfrm>
            <a:off x="5967248" y="34845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99" name="Rectangle 171"/>
          <p:cNvSpPr>
            <a:spLocks/>
          </p:cNvSpPr>
          <p:nvPr/>
        </p:nvSpPr>
        <p:spPr bwMode="auto">
          <a:xfrm>
            <a:off x="6576848" y="34845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0" name="Rectangle 172"/>
          <p:cNvSpPr>
            <a:spLocks/>
          </p:cNvSpPr>
          <p:nvPr/>
        </p:nvSpPr>
        <p:spPr bwMode="auto">
          <a:xfrm>
            <a:off x="7186448" y="34845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1" name="Rectangle 173"/>
          <p:cNvSpPr>
            <a:spLocks/>
          </p:cNvSpPr>
          <p:nvPr/>
        </p:nvSpPr>
        <p:spPr bwMode="auto">
          <a:xfrm>
            <a:off x="7796048" y="34845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3" name="Rectangle 175"/>
          <p:cNvSpPr>
            <a:spLocks/>
          </p:cNvSpPr>
          <p:nvPr/>
        </p:nvSpPr>
        <p:spPr bwMode="auto">
          <a:xfrm>
            <a:off x="4138448" y="40941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4" name="Rectangle 176"/>
          <p:cNvSpPr>
            <a:spLocks/>
          </p:cNvSpPr>
          <p:nvPr/>
        </p:nvSpPr>
        <p:spPr bwMode="auto">
          <a:xfrm>
            <a:off x="4748048" y="40941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5" name="Rectangle 177"/>
          <p:cNvSpPr>
            <a:spLocks/>
          </p:cNvSpPr>
          <p:nvPr/>
        </p:nvSpPr>
        <p:spPr bwMode="auto">
          <a:xfrm>
            <a:off x="5967248" y="40941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6" name="Rectangle 178"/>
          <p:cNvSpPr>
            <a:spLocks/>
          </p:cNvSpPr>
          <p:nvPr/>
        </p:nvSpPr>
        <p:spPr bwMode="auto">
          <a:xfrm>
            <a:off x="6576848" y="40941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7" name="Rectangle 179"/>
          <p:cNvSpPr>
            <a:spLocks/>
          </p:cNvSpPr>
          <p:nvPr/>
        </p:nvSpPr>
        <p:spPr bwMode="auto">
          <a:xfrm>
            <a:off x="7186448" y="40941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8" name="Rectangle 180"/>
          <p:cNvSpPr>
            <a:spLocks/>
          </p:cNvSpPr>
          <p:nvPr/>
        </p:nvSpPr>
        <p:spPr bwMode="auto">
          <a:xfrm>
            <a:off x="7796048" y="40941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09" name="Rectangle 181"/>
          <p:cNvSpPr>
            <a:spLocks/>
          </p:cNvSpPr>
          <p:nvPr/>
        </p:nvSpPr>
        <p:spPr bwMode="auto">
          <a:xfrm>
            <a:off x="6576848" y="4703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11" name="Rectangle 183"/>
          <p:cNvSpPr>
            <a:spLocks/>
          </p:cNvSpPr>
          <p:nvPr/>
        </p:nvSpPr>
        <p:spPr bwMode="auto">
          <a:xfrm>
            <a:off x="4138448" y="5313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12" name="Rectangle 184"/>
          <p:cNvSpPr>
            <a:spLocks/>
          </p:cNvSpPr>
          <p:nvPr/>
        </p:nvSpPr>
        <p:spPr bwMode="auto">
          <a:xfrm>
            <a:off x="4748048" y="5313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13" name="Freeform 185"/>
          <p:cNvSpPr>
            <a:spLocks/>
          </p:cNvSpPr>
          <p:nvPr/>
        </p:nvSpPr>
        <p:spPr bwMode="auto">
          <a:xfrm>
            <a:off x="5357648" y="5313303"/>
            <a:ext cx="609600" cy="609600"/>
          </a:xfrm>
          <a:custGeom>
            <a:avLst/>
            <a:gdLst>
              <a:gd name="T0" fmla="*/ 0 w 960"/>
              <a:gd name="T1" fmla="*/ 1 h 961"/>
              <a:gd name="T2" fmla="*/ 0 w 960"/>
              <a:gd name="T3" fmla="*/ 961 h 961"/>
              <a:gd name="T4" fmla="*/ 960 w 960"/>
              <a:gd name="T5" fmla="*/ 961 h 961"/>
              <a:gd name="T6" fmla="*/ 960 w 960"/>
              <a:gd name="T7" fmla="*/ 0 h 961"/>
              <a:gd name="T8" fmla="*/ 0 w 960"/>
              <a:gd name="T9" fmla="*/ 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1"/>
                </a:moveTo>
                <a:lnTo>
                  <a:pt x="0" y="961"/>
                </a:lnTo>
                <a:lnTo>
                  <a:pt x="960" y="961"/>
                </a:lnTo>
                <a:lnTo>
                  <a:pt x="960" y="0"/>
                </a:lnTo>
                <a:lnTo>
                  <a:pt x="0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14" name="Rectangle 186"/>
          <p:cNvSpPr>
            <a:spLocks/>
          </p:cNvSpPr>
          <p:nvPr/>
        </p:nvSpPr>
        <p:spPr bwMode="auto">
          <a:xfrm>
            <a:off x="5967248" y="5313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15" name="Rectangle 187"/>
          <p:cNvSpPr>
            <a:spLocks/>
          </p:cNvSpPr>
          <p:nvPr/>
        </p:nvSpPr>
        <p:spPr bwMode="auto">
          <a:xfrm>
            <a:off x="7186448" y="5313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16" name="Rectangle 188"/>
          <p:cNvSpPr>
            <a:spLocks/>
          </p:cNvSpPr>
          <p:nvPr/>
        </p:nvSpPr>
        <p:spPr bwMode="auto">
          <a:xfrm>
            <a:off x="7796048" y="5313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19" name="Rectangle 191"/>
          <p:cNvSpPr>
            <a:spLocks/>
          </p:cNvSpPr>
          <p:nvPr/>
        </p:nvSpPr>
        <p:spPr bwMode="auto">
          <a:xfrm>
            <a:off x="4140360" y="288125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0" name="Rectangle 192"/>
          <p:cNvSpPr>
            <a:spLocks/>
          </p:cNvSpPr>
          <p:nvPr/>
        </p:nvSpPr>
        <p:spPr bwMode="auto">
          <a:xfrm>
            <a:off x="4751592" y="227165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1" name="Freeform 193"/>
          <p:cNvSpPr>
            <a:spLocks/>
          </p:cNvSpPr>
          <p:nvPr/>
        </p:nvSpPr>
        <p:spPr bwMode="auto">
          <a:xfrm>
            <a:off x="5357088" y="2271653"/>
            <a:ext cx="616509" cy="609600"/>
          </a:xfrm>
          <a:custGeom>
            <a:avLst/>
            <a:gdLst>
              <a:gd name="T0" fmla="*/ 0 w 960"/>
              <a:gd name="T1" fmla="*/ 0 h 961"/>
              <a:gd name="T2" fmla="*/ 0 w 960"/>
              <a:gd name="T3" fmla="*/ 961 h 961"/>
              <a:gd name="T4" fmla="*/ 960 w 960"/>
              <a:gd name="T5" fmla="*/ 960 h 961"/>
              <a:gd name="T6" fmla="*/ 960 w 960"/>
              <a:gd name="T7" fmla="*/ 0 h 961"/>
              <a:gd name="T8" fmla="*/ 0 w 960"/>
              <a:gd name="T9" fmla="*/ 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0"/>
                </a:moveTo>
                <a:lnTo>
                  <a:pt x="0" y="961"/>
                </a:lnTo>
                <a:lnTo>
                  <a:pt x="960" y="960"/>
                </a:lnTo>
                <a:lnTo>
                  <a:pt x="96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2" name="Freeform 194"/>
          <p:cNvSpPr>
            <a:spLocks/>
          </p:cNvSpPr>
          <p:nvPr/>
        </p:nvSpPr>
        <p:spPr bwMode="auto">
          <a:xfrm>
            <a:off x="5348123" y="4096423"/>
            <a:ext cx="609600" cy="609600"/>
          </a:xfrm>
          <a:custGeom>
            <a:avLst/>
            <a:gdLst>
              <a:gd name="T0" fmla="*/ 0 w 960"/>
              <a:gd name="T1" fmla="*/ 1 h 961"/>
              <a:gd name="T2" fmla="*/ 0 w 960"/>
              <a:gd name="T3" fmla="*/ 961 h 961"/>
              <a:gd name="T4" fmla="*/ 960 w 960"/>
              <a:gd name="T5" fmla="*/ 960 h 961"/>
              <a:gd name="T6" fmla="*/ 960 w 960"/>
              <a:gd name="T7" fmla="*/ 0 h 961"/>
              <a:gd name="T8" fmla="*/ 0 w 960"/>
              <a:gd name="T9" fmla="*/ 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1"/>
                </a:moveTo>
                <a:lnTo>
                  <a:pt x="0" y="961"/>
                </a:lnTo>
                <a:lnTo>
                  <a:pt x="960" y="960"/>
                </a:lnTo>
                <a:lnTo>
                  <a:pt x="960" y="0"/>
                </a:lnTo>
                <a:lnTo>
                  <a:pt x="0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5" name="Freeform 197"/>
          <p:cNvSpPr>
            <a:spLocks/>
          </p:cNvSpPr>
          <p:nvPr/>
        </p:nvSpPr>
        <p:spPr bwMode="auto">
          <a:xfrm>
            <a:off x="5348123" y="4714815"/>
            <a:ext cx="609600" cy="609600"/>
          </a:xfrm>
          <a:custGeom>
            <a:avLst/>
            <a:gdLst>
              <a:gd name="T0" fmla="*/ 0 w 960"/>
              <a:gd name="T1" fmla="*/ 1 h 961"/>
              <a:gd name="T2" fmla="*/ 0 w 960"/>
              <a:gd name="T3" fmla="*/ 961 h 961"/>
              <a:gd name="T4" fmla="*/ 960 w 960"/>
              <a:gd name="T5" fmla="*/ 960 h 961"/>
              <a:gd name="T6" fmla="*/ 960 w 960"/>
              <a:gd name="T7" fmla="*/ 0 h 961"/>
              <a:gd name="T8" fmla="*/ 0 w 960"/>
              <a:gd name="T9" fmla="*/ 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1"/>
                </a:moveTo>
                <a:lnTo>
                  <a:pt x="0" y="961"/>
                </a:lnTo>
                <a:lnTo>
                  <a:pt x="960" y="960"/>
                </a:lnTo>
                <a:lnTo>
                  <a:pt x="960" y="0"/>
                </a:lnTo>
                <a:lnTo>
                  <a:pt x="0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6" name="Freeform 198"/>
          <p:cNvSpPr>
            <a:spLocks/>
          </p:cNvSpPr>
          <p:nvPr/>
        </p:nvSpPr>
        <p:spPr bwMode="auto">
          <a:xfrm>
            <a:off x="5957723" y="4714815"/>
            <a:ext cx="609600" cy="609600"/>
          </a:xfrm>
          <a:custGeom>
            <a:avLst/>
            <a:gdLst>
              <a:gd name="T0" fmla="*/ 0 w 960"/>
              <a:gd name="T1" fmla="*/ 0 h 960"/>
              <a:gd name="T2" fmla="*/ 0 w 960"/>
              <a:gd name="T3" fmla="*/ 960 h 960"/>
              <a:gd name="T4" fmla="*/ 960 w 960"/>
              <a:gd name="T5" fmla="*/ 960 h 960"/>
              <a:gd name="T6" fmla="*/ 960 w 960"/>
              <a:gd name="T7" fmla="*/ 0 h 960"/>
              <a:gd name="T8" fmla="*/ 0 w 960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0">
                <a:moveTo>
                  <a:pt x="0" y="0"/>
                </a:moveTo>
                <a:lnTo>
                  <a:pt x="0" y="960"/>
                </a:lnTo>
                <a:lnTo>
                  <a:pt x="960" y="960"/>
                </a:lnTo>
                <a:lnTo>
                  <a:pt x="96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7" name="Freeform 199"/>
          <p:cNvSpPr>
            <a:spLocks/>
          </p:cNvSpPr>
          <p:nvPr/>
        </p:nvSpPr>
        <p:spPr bwMode="auto">
          <a:xfrm>
            <a:off x="4140360" y="4701994"/>
            <a:ext cx="609600" cy="609600"/>
          </a:xfrm>
          <a:custGeom>
            <a:avLst/>
            <a:gdLst>
              <a:gd name="T0" fmla="*/ 0 w 960"/>
              <a:gd name="T1" fmla="*/ 0 h 960"/>
              <a:gd name="T2" fmla="*/ 0 w 960"/>
              <a:gd name="T3" fmla="*/ 960 h 960"/>
              <a:gd name="T4" fmla="*/ 960 w 960"/>
              <a:gd name="T5" fmla="*/ 960 h 960"/>
              <a:gd name="T6" fmla="*/ 960 w 960"/>
              <a:gd name="T7" fmla="*/ 0 h 960"/>
              <a:gd name="T8" fmla="*/ 0 w 960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0">
                <a:moveTo>
                  <a:pt x="0" y="0"/>
                </a:moveTo>
                <a:lnTo>
                  <a:pt x="0" y="960"/>
                </a:lnTo>
                <a:lnTo>
                  <a:pt x="960" y="960"/>
                </a:lnTo>
                <a:lnTo>
                  <a:pt x="96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8" name="Freeform 200"/>
          <p:cNvSpPr>
            <a:spLocks/>
          </p:cNvSpPr>
          <p:nvPr/>
        </p:nvSpPr>
        <p:spPr bwMode="auto">
          <a:xfrm>
            <a:off x="4746582" y="4710786"/>
            <a:ext cx="609600" cy="609600"/>
          </a:xfrm>
          <a:custGeom>
            <a:avLst/>
            <a:gdLst>
              <a:gd name="T0" fmla="*/ 0 w 960"/>
              <a:gd name="T1" fmla="*/ 0 h 960"/>
              <a:gd name="T2" fmla="*/ 0 w 960"/>
              <a:gd name="T3" fmla="*/ 960 h 960"/>
              <a:gd name="T4" fmla="*/ 960 w 960"/>
              <a:gd name="T5" fmla="*/ 960 h 960"/>
              <a:gd name="T6" fmla="*/ 960 w 960"/>
              <a:gd name="T7" fmla="*/ 0 h 960"/>
              <a:gd name="T8" fmla="*/ 0 w 960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0">
                <a:moveTo>
                  <a:pt x="0" y="0"/>
                </a:moveTo>
                <a:lnTo>
                  <a:pt x="0" y="960"/>
                </a:lnTo>
                <a:lnTo>
                  <a:pt x="960" y="960"/>
                </a:lnTo>
                <a:lnTo>
                  <a:pt x="96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29" name="Rectangle 201"/>
          <p:cNvSpPr>
            <a:spLocks/>
          </p:cNvSpPr>
          <p:nvPr/>
        </p:nvSpPr>
        <p:spPr bwMode="auto">
          <a:xfrm>
            <a:off x="6567323" y="5320386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30" name="Rectangle 202"/>
          <p:cNvSpPr>
            <a:spLocks/>
          </p:cNvSpPr>
          <p:nvPr/>
        </p:nvSpPr>
        <p:spPr bwMode="auto">
          <a:xfrm>
            <a:off x="7190477" y="4710786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31" name="Rectangle 203"/>
          <p:cNvSpPr>
            <a:spLocks/>
          </p:cNvSpPr>
          <p:nvPr/>
        </p:nvSpPr>
        <p:spPr bwMode="auto">
          <a:xfrm>
            <a:off x="7791285" y="4710786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33" name="Rectangle 205"/>
          <p:cNvSpPr>
            <a:spLocks/>
          </p:cNvSpPr>
          <p:nvPr/>
        </p:nvSpPr>
        <p:spPr bwMode="auto">
          <a:xfrm>
            <a:off x="5966515" y="2872461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934" name="Text Box 206"/>
          <p:cNvSpPr txBox="1">
            <a:spLocks noChangeArrowheads="1"/>
          </p:cNvSpPr>
          <p:nvPr/>
        </p:nvSpPr>
        <p:spPr bwMode="auto">
          <a:xfrm>
            <a:off x="4361308" y="1692920"/>
            <a:ext cx="46751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0	    0	0    0</a:t>
            </a:r>
            <a:endParaRPr lang="en-US" altLang="zh-TW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0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    0     0   0    1    1    1		</a:t>
            </a:r>
            <a:endParaRPr lang="en-US" altLang="zh-TW" dirty="0"/>
          </a:p>
        </p:txBody>
      </p:sp>
      <p:sp>
        <p:nvSpPr>
          <p:cNvPr id="73935" name="Text Box 207"/>
          <p:cNvSpPr txBox="1">
            <a:spLocks noChangeArrowheads="1"/>
          </p:cNvSpPr>
          <p:nvPr/>
        </p:nvSpPr>
        <p:spPr bwMode="auto">
          <a:xfrm>
            <a:off x="7359242" y="1692920"/>
            <a:ext cx="16271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0    0	</a:t>
            </a:r>
            <a:endParaRPr lang="en-US" altLang="zh-TW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7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3936" name="Text Box 208"/>
          <p:cNvSpPr txBox="1">
            <a:spLocks noChangeArrowheads="1"/>
          </p:cNvSpPr>
          <p:nvPr/>
        </p:nvSpPr>
        <p:spPr bwMode="auto">
          <a:xfrm>
            <a:off x="4359275" y="3027536"/>
            <a:ext cx="43878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</a:t>
            </a:r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    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1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   1    1    2    2</a:t>
            </a: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0    1     1   </a:t>
            </a:r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   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2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    2    2</a:t>
            </a:r>
            <a:endParaRPr lang="en-US" altLang="zh-TW" sz="6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4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0    1     1   2    2    </a:t>
            </a:r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</a:rPr>
              <a:t>3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    3</a:t>
            </a:r>
            <a:endParaRPr lang="en-US" altLang="zh-TW" dirty="0"/>
          </a:p>
        </p:txBody>
      </p:sp>
      <p:sp>
        <p:nvSpPr>
          <p:cNvPr id="73938" name="Text Box 210"/>
          <p:cNvSpPr txBox="1">
            <a:spLocks noChangeArrowheads="1"/>
          </p:cNvSpPr>
          <p:nvPr/>
        </p:nvSpPr>
        <p:spPr bwMode="auto">
          <a:xfrm>
            <a:off x="4340060" y="4797152"/>
            <a:ext cx="4675188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0    1     2   2    2   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3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    3</a:t>
            </a:r>
            <a:endParaRPr lang="en-US" altLang="zh-TW" dirty="0"/>
          </a:p>
        </p:txBody>
      </p:sp>
      <p:sp>
        <p:nvSpPr>
          <p:cNvPr id="73939" name="Text Box 211"/>
          <p:cNvSpPr txBox="1">
            <a:spLocks noChangeArrowheads="1"/>
          </p:cNvSpPr>
          <p:nvPr/>
        </p:nvSpPr>
        <p:spPr bwMode="auto">
          <a:xfrm>
            <a:off x="4340059" y="5422840"/>
            <a:ext cx="430159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0    1     2   2    3    3    </a:t>
            </a:r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</a:rPr>
              <a:t>4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73940" name="Text Box 212"/>
          <p:cNvSpPr txBox="1">
            <a:spLocks noChangeArrowheads="1"/>
          </p:cNvSpPr>
          <p:nvPr/>
        </p:nvSpPr>
        <p:spPr bwMode="auto">
          <a:xfrm>
            <a:off x="7658100" y="5254278"/>
            <a:ext cx="11620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zh-TW" dirty="0"/>
          </a:p>
        </p:txBody>
      </p:sp>
      <p:sp>
        <p:nvSpPr>
          <p:cNvPr id="73955" name="Text Box 227"/>
          <p:cNvSpPr txBox="1">
            <a:spLocks noChangeArrowheads="1"/>
          </p:cNvSpPr>
          <p:nvPr/>
        </p:nvSpPr>
        <p:spPr bwMode="auto">
          <a:xfrm>
            <a:off x="3827415" y="2378015"/>
            <a:ext cx="27146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A</a:t>
            </a:r>
            <a:endParaRPr lang="en-US" altLang="zh-TW" dirty="0"/>
          </a:p>
        </p:txBody>
      </p:sp>
      <p:sp>
        <p:nvSpPr>
          <p:cNvPr id="73956" name="Text Box 228"/>
          <p:cNvSpPr txBox="1">
            <a:spLocks noChangeArrowheads="1"/>
          </p:cNvSpPr>
          <p:nvPr/>
        </p:nvSpPr>
        <p:spPr bwMode="auto">
          <a:xfrm>
            <a:off x="3827415" y="2987615"/>
            <a:ext cx="293688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</a:rPr>
              <a:t>B</a:t>
            </a:r>
          </a:p>
          <a:p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</a:rPr>
              <a:t>C</a:t>
            </a:r>
          </a:p>
          <a:p>
            <a:pPr>
              <a:lnSpc>
                <a:spcPct val="45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</a:rPr>
              <a:t>B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73957" name="Text Box 229"/>
          <p:cNvSpPr txBox="1">
            <a:spLocks noChangeArrowheads="1"/>
          </p:cNvSpPr>
          <p:nvPr/>
        </p:nvSpPr>
        <p:spPr bwMode="auto">
          <a:xfrm>
            <a:off x="3827415" y="4816415"/>
            <a:ext cx="27146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D</a:t>
            </a:r>
            <a:endParaRPr lang="en-US" altLang="zh-TW" dirty="0"/>
          </a:p>
        </p:txBody>
      </p:sp>
      <p:sp>
        <p:nvSpPr>
          <p:cNvPr id="73958" name="Text Box 230"/>
          <p:cNvSpPr txBox="1">
            <a:spLocks noChangeArrowheads="1"/>
          </p:cNvSpPr>
          <p:nvPr/>
        </p:nvSpPr>
        <p:spPr bwMode="auto">
          <a:xfrm>
            <a:off x="3827415" y="5426015"/>
            <a:ext cx="2936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40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>
            <a:normAutofit/>
          </a:bodyPr>
          <a:lstStyle/>
          <a:p>
            <a:r>
              <a:rPr lang="en-US" altLang="zh-CN" dirty="0"/>
              <a:t>LCS</a:t>
            </a:r>
            <a:r>
              <a:rPr lang="zh-CN" altLang="en-US" dirty="0"/>
              <a:t>的动态规划算法</a:t>
            </a:r>
            <a:r>
              <a:rPr lang="en-US" altLang="zh-CN" dirty="0"/>
              <a:t>-</a:t>
            </a:r>
            <a:r>
              <a:rPr lang="zh-CN" altLang="en-US" dirty="0"/>
              <a:t>自底向上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19D0C3B-EB88-4C11-B2AA-AFD4B3CAECB8}" type="datetime1">
              <a:rPr lang="en-US" altLang="zh-CN" smtClean="0"/>
              <a:t>12/7/2020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34</a:t>
            </a:fld>
            <a:endParaRPr lang="zh-CN" altLang="en-US" dirty="0"/>
          </a:p>
        </p:txBody>
      </p:sp>
      <p:sp>
        <p:nvSpPr>
          <p:cNvPr id="131" name="Rectangle 139"/>
          <p:cNvSpPr>
            <a:spLocks/>
          </p:cNvSpPr>
          <p:nvPr/>
        </p:nvSpPr>
        <p:spPr bwMode="auto">
          <a:xfrm>
            <a:off x="4137182" y="590939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" name="Rectangle 140"/>
          <p:cNvSpPr>
            <a:spLocks/>
          </p:cNvSpPr>
          <p:nvPr/>
        </p:nvSpPr>
        <p:spPr bwMode="auto">
          <a:xfrm>
            <a:off x="4746782" y="590939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" name="Freeform 141"/>
          <p:cNvSpPr>
            <a:spLocks/>
          </p:cNvSpPr>
          <p:nvPr/>
        </p:nvSpPr>
        <p:spPr bwMode="auto">
          <a:xfrm>
            <a:off x="5356382" y="5909394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1 h 961"/>
              <a:gd name="T4" fmla="*/ 960 w 960"/>
              <a:gd name="T5" fmla="*/ 0 h 961"/>
              <a:gd name="T6" fmla="*/ 960 w 960"/>
              <a:gd name="T7" fmla="*/ 961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1"/>
                </a:lnTo>
                <a:lnTo>
                  <a:pt x="960" y="0"/>
                </a:lnTo>
                <a:lnTo>
                  <a:pt x="960" y="961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" name="Rectangle 142"/>
          <p:cNvSpPr>
            <a:spLocks/>
          </p:cNvSpPr>
          <p:nvPr/>
        </p:nvSpPr>
        <p:spPr bwMode="auto">
          <a:xfrm>
            <a:off x="5965982" y="590939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" name="Rectangle 143"/>
          <p:cNvSpPr>
            <a:spLocks/>
          </p:cNvSpPr>
          <p:nvPr/>
        </p:nvSpPr>
        <p:spPr bwMode="auto">
          <a:xfrm>
            <a:off x="6575582" y="591574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" name="Rectangle 144"/>
          <p:cNvSpPr>
            <a:spLocks/>
          </p:cNvSpPr>
          <p:nvPr/>
        </p:nvSpPr>
        <p:spPr bwMode="auto">
          <a:xfrm>
            <a:off x="7185182" y="590939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" name="Rectangle 145"/>
          <p:cNvSpPr>
            <a:spLocks/>
          </p:cNvSpPr>
          <p:nvPr/>
        </p:nvSpPr>
        <p:spPr bwMode="auto">
          <a:xfrm>
            <a:off x="7794782" y="590939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" name="Rectangle 183"/>
          <p:cNvSpPr>
            <a:spLocks/>
          </p:cNvSpPr>
          <p:nvPr/>
        </p:nvSpPr>
        <p:spPr bwMode="auto">
          <a:xfrm>
            <a:off x="4138770" y="591562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" name="Rectangle 184"/>
          <p:cNvSpPr>
            <a:spLocks/>
          </p:cNvSpPr>
          <p:nvPr/>
        </p:nvSpPr>
        <p:spPr bwMode="auto">
          <a:xfrm>
            <a:off x="4748370" y="591562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" name="Freeform 185"/>
          <p:cNvSpPr>
            <a:spLocks/>
          </p:cNvSpPr>
          <p:nvPr/>
        </p:nvSpPr>
        <p:spPr bwMode="auto">
          <a:xfrm>
            <a:off x="5357970" y="5915623"/>
            <a:ext cx="609600" cy="609600"/>
          </a:xfrm>
          <a:custGeom>
            <a:avLst/>
            <a:gdLst>
              <a:gd name="T0" fmla="*/ 0 w 960"/>
              <a:gd name="T1" fmla="*/ 1 h 961"/>
              <a:gd name="T2" fmla="*/ 0 w 960"/>
              <a:gd name="T3" fmla="*/ 961 h 961"/>
              <a:gd name="T4" fmla="*/ 960 w 960"/>
              <a:gd name="T5" fmla="*/ 961 h 961"/>
              <a:gd name="T6" fmla="*/ 960 w 960"/>
              <a:gd name="T7" fmla="*/ 0 h 961"/>
              <a:gd name="T8" fmla="*/ 0 w 960"/>
              <a:gd name="T9" fmla="*/ 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1"/>
                </a:moveTo>
                <a:lnTo>
                  <a:pt x="0" y="961"/>
                </a:lnTo>
                <a:lnTo>
                  <a:pt x="960" y="961"/>
                </a:lnTo>
                <a:lnTo>
                  <a:pt x="960" y="0"/>
                </a:lnTo>
                <a:lnTo>
                  <a:pt x="0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" name="Rectangle 186"/>
          <p:cNvSpPr>
            <a:spLocks/>
          </p:cNvSpPr>
          <p:nvPr/>
        </p:nvSpPr>
        <p:spPr bwMode="auto">
          <a:xfrm>
            <a:off x="5967570" y="591562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" name="Rectangle 187"/>
          <p:cNvSpPr>
            <a:spLocks/>
          </p:cNvSpPr>
          <p:nvPr/>
        </p:nvSpPr>
        <p:spPr bwMode="auto">
          <a:xfrm>
            <a:off x="7186770" y="591562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" name="Rectangle 188"/>
          <p:cNvSpPr>
            <a:spLocks/>
          </p:cNvSpPr>
          <p:nvPr/>
        </p:nvSpPr>
        <p:spPr bwMode="auto">
          <a:xfrm>
            <a:off x="7796370" y="591562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" name="Rectangle 201"/>
          <p:cNvSpPr>
            <a:spLocks/>
          </p:cNvSpPr>
          <p:nvPr/>
        </p:nvSpPr>
        <p:spPr bwMode="auto">
          <a:xfrm>
            <a:off x="6567645" y="5913914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" name="Text Box 211"/>
          <p:cNvSpPr txBox="1">
            <a:spLocks noChangeArrowheads="1"/>
          </p:cNvSpPr>
          <p:nvPr/>
        </p:nvSpPr>
        <p:spPr bwMode="auto">
          <a:xfrm>
            <a:off x="4340060" y="5980521"/>
            <a:ext cx="4301594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0    1     2   2    3    4   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4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9" name="Text Box 212"/>
          <p:cNvSpPr txBox="1">
            <a:spLocks noChangeArrowheads="1"/>
          </p:cNvSpPr>
          <p:nvPr/>
        </p:nvSpPr>
        <p:spPr bwMode="auto">
          <a:xfrm>
            <a:off x="7684410" y="5855800"/>
            <a:ext cx="11620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zh-TW" dirty="0"/>
          </a:p>
        </p:txBody>
      </p:sp>
      <p:sp>
        <p:nvSpPr>
          <p:cNvPr id="150" name="Text Box 230"/>
          <p:cNvSpPr txBox="1">
            <a:spLocks noChangeArrowheads="1"/>
          </p:cNvSpPr>
          <p:nvPr/>
        </p:nvSpPr>
        <p:spPr bwMode="auto">
          <a:xfrm>
            <a:off x="3827737" y="6045919"/>
            <a:ext cx="2936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B</a:t>
            </a:r>
            <a:endParaRPr lang="en-US" altLang="zh-TW" dirty="0"/>
          </a:p>
        </p:txBody>
      </p:sp>
      <p:sp>
        <p:nvSpPr>
          <p:cNvPr id="151" name="Rectangle 165"/>
          <p:cNvSpPr>
            <a:spLocks/>
          </p:cNvSpPr>
          <p:nvPr/>
        </p:nvSpPr>
        <p:spPr bwMode="auto">
          <a:xfrm>
            <a:off x="7795184" y="2877482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" name="Text Box 227"/>
          <p:cNvSpPr txBox="1">
            <a:spLocks noChangeArrowheads="1"/>
          </p:cNvSpPr>
          <p:nvPr/>
        </p:nvSpPr>
        <p:spPr bwMode="auto">
          <a:xfrm>
            <a:off x="3808553" y="1730036"/>
            <a:ext cx="379961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x</a:t>
            </a:r>
            <a:r>
              <a:rPr lang="en-US" altLang="zh-TW" sz="3200" i="1" baseline="-25000" dirty="0">
                <a:solidFill>
                  <a:srgbClr val="008A86"/>
                </a:solidFill>
                <a:latin typeface="Times New Roman" pitchFamily="18" charset="0"/>
              </a:rPr>
              <a:t>i</a:t>
            </a:r>
            <a:endParaRPr lang="en-US" altLang="zh-TW" i="1" baseline="-25000" dirty="0"/>
          </a:p>
        </p:txBody>
      </p:sp>
      <p:sp>
        <p:nvSpPr>
          <p:cNvPr id="154" name="Text Box 227"/>
          <p:cNvSpPr txBox="1">
            <a:spLocks noChangeArrowheads="1"/>
          </p:cNvSpPr>
          <p:nvPr/>
        </p:nvSpPr>
        <p:spPr bwMode="auto">
          <a:xfrm>
            <a:off x="3490821" y="2424579"/>
            <a:ext cx="27146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5" name="Text Box 228"/>
          <p:cNvSpPr txBox="1">
            <a:spLocks noChangeArrowheads="1"/>
          </p:cNvSpPr>
          <p:nvPr/>
        </p:nvSpPr>
        <p:spPr bwMode="auto">
          <a:xfrm>
            <a:off x="3490821" y="3095723"/>
            <a:ext cx="293688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dirty="0">
                <a:latin typeface="Times New Roman" pitchFamily="18" charset="0"/>
              </a:rPr>
              <a:t>2</a:t>
            </a:r>
          </a:p>
          <a:p>
            <a:endParaRPr lang="en-US" altLang="zh-TW" sz="900" dirty="0">
              <a:latin typeface="Times New Roman" pitchFamily="18" charset="0"/>
            </a:endParaRPr>
          </a:p>
          <a:p>
            <a:r>
              <a:rPr lang="en-US" altLang="zh-TW" sz="2800" dirty="0">
                <a:latin typeface="Times New Roman" pitchFamily="18" charset="0"/>
              </a:rPr>
              <a:t>3</a:t>
            </a:r>
          </a:p>
          <a:p>
            <a:pPr>
              <a:lnSpc>
                <a:spcPct val="45000"/>
              </a:lnSpc>
            </a:pPr>
            <a:endParaRPr lang="en-US" altLang="zh-TW" sz="900" dirty="0">
              <a:latin typeface="Times New Roman" pitchFamily="18" charset="0"/>
            </a:endParaRPr>
          </a:p>
          <a:p>
            <a:r>
              <a:rPr lang="en-US" altLang="zh-TW" sz="2800" dirty="0">
                <a:latin typeface="Times New Roman" pitchFamily="18" charset="0"/>
              </a:rPr>
              <a:t>4</a:t>
            </a:r>
            <a:endParaRPr lang="en-US" altLang="zh-TW" sz="1600" dirty="0"/>
          </a:p>
        </p:txBody>
      </p:sp>
      <p:sp>
        <p:nvSpPr>
          <p:cNvPr id="156" name="Text Box 229"/>
          <p:cNvSpPr txBox="1">
            <a:spLocks noChangeArrowheads="1"/>
          </p:cNvSpPr>
          <p:nvPr/>
        </p:nvSpPr>
        <p:spPr bwMode="auto">
          <a:xfrm>
            <a:off x="3490821" y="4854187"/>
            <a:ext cx="27146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dirty="0">
                <a:latin typeface="Times New Roman" pitchFamily="18" charset="0"/>
              </a:rPr>
              <a:t>5</a:t>
            </a:r>
            <a:endParaRPr lang="en-US" altLang="zh-TW" sz="1600" dirty="0"/>
          </a:p>
        </p:txBody>
      </p:sp>
      <p:sp>
        <p:nvSpPr>
          <p:cNvPr id="157" name="Text Box 230"/>
          <p:cNvSpPr txBox="1">
            <a:spLocks noChangeArrowheads="1"/>
          </p:cNvSpPr>
          <p:nvPr/>
        </p:nvSpPr>
        <p:spPr bwMode="auto">
          <a:xfrm>
            <a:off x="3490821" y="5464480"/>
            <a:ext cx="2936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dirty="0">
                <a:latin typeface="Times New Roman" pitchFamily="18" charset="0"/>
              </a:rPr>
              <a:t>6</a:t>
            </a:r>
            <a:endParaRPr lang="en-US" altLang="zh-TW" sz="1600" dirty="0"/>
          </a:p>
        </p:txBody>
      </p:sp>
      <p:sp>
        <p:nvSpPr>
          <p:cNvPr id="158" name="Text Box 230"/>
          <p:cNvSpPr txBox="1">
            <a:spLocks noChangeArrowheads="1"/>
          </p:cNvSpPr>
          <p:nvPr/>
        </p:nvSpPr>
        <p:spPr bwMode="auto">
          <a:xfrm>
            <a:off x="3491143" y="6093296"/>
            <a:ext cx="2936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dirty="0">
                <a:latin typeface="Times New Roman" pitchFamily="18" charset="0"/>
              </a:rPr>
              <a:t>7</a:t>
            </a:r>
            <a:endParaRPr lang="en-US" altLang="zh-TW" sz="1600" dirty="0"/>
          </a:p>
        </p:txBody>
      </p:sp>
      <p:sp>
        <p:nvSpPr>
          <p:cNvPr id="159" name="Text Box 227"/>
          <p:cNvSpPr txBox="1">
            <a:spLocks noChangeArrowheads="1"/>
          </p:cNvSpPr>
          <p:nvPr/>
        </p:nvSpPr>
        <p:spPr bwMode="auto">
          <a:xfrm>
            <a:off x="3471959" y="1773675"/>
            <a:ext cx="379961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dirty="0">
                <a:latin typeface="Times New Roman" pitchFamily="18" charset="0"/>
              </a:rPr>
              <a:t>0</a:t>
            </a:r>
            <a:endParaRPr lang="en-US" altLang="zh-TW" sz="1600" baseline="-25000" dirty="0"/>
          </a:p>
        </p:txBody>
      </p:sp>
      <p:sp>
        <p:nvSpPr>
          <p:cNvPr id="160" name="Text Box 227"/>
          <p:cNvSpPr txBox="1">
            <a:spLocks noChangeArrowheads="1"/>
          </p:cNvSpPr>
          <p:nvPr/>
        </p:nvSpPr>
        <p:spPr bwMode="auto">
          <a:xfrm>
            <a:off x="3508799" y="1241161"/>
            <a:ext cx="379961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i="1" dirty="0" err="1">
                <a:latin typeface="Times New Roman" pitchFamily="18" charset="0"/>
              </a:rPr>
              <a:t>i</a:t>
            </a:r>
            <a:endParaRPr lang="en-US" altLang="zh-TW" sz="1600" i="1" baseline="-25000" dirty="0"/>
          </a:p>
        </p:txBody>
      </p:sp>
      <p:sp>
        <p:nvSpPr>
          <p:cNvPr id="146" name="Text Box 4"/>
          <p:cNvSpPr txBox="1">
            <a:spLocks noChangeArrowheads="1"/>
          </p:cNvSpPr>
          <p:nvPr/>
        </p:nvSpPr>
        <p:spPr bwMode="auto">
          <a:xfrm>
            <a:off x="300186" y="2924944"/>
            <a:ext cx="938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zh-CN" altLang="en-US" sz="3200" b="1" dirty="0">
                <a:solidFill>
                  <a:srgbClr val="CC0000"/>
                </a:solidFill>
                <a:latin typeface="Times New Roman" pitchFamily="18" charset="0"/>
              </a:rPr>
              <a:t>问题</a:t>
            </a:r>
            <a:r>
              <a:rPr lang="en-US" altLang="zh-TW" sz="3200" b="1" dirty="0">
                <a:solidFill>
                  <a:srgbClr val="CC0000"/>
                </a:solidFill>
                <a:latin typeface="Times New Roman" pitchFamily="18" charset="0"/>
              </a:rPr>
              <a:t>:</a:t>
            </a:r>
            <a:endParaRPr lang="en-US" altLang="zh-TW" dirty="0"/>
          </a:p>
        </p:txBody>
      </p:sp>
      <p:sp>
        <p:nvSpPr>
          <p:cNvPr id="161" name="Text Box 6"/>
          <p:cNvSpPr txBox="1">
            <a:spLocks noChangeArrowheads="1"/>
          </p:cNvSpPr>
          <p:nvPr/>
        </p:nvSpPr>
        <p:spPr bwMode="auto">
          <a:xfrm>
            <a:off x="300186" y="3412306"/>
            <a:ext cx="297567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zh-CN" altLang="en-US" sz="3200" dirty="0">
                <a:latin typeface="Times New Roman" pitchFamily="18" charset="0"/>
              </a:rPr>
              <a:t>如何获取求解方案</a:t>
            </a:r>
            <a:r>
              <a:rPr lang="en-US" altLang="zh-TW" sz="3200" dirty="0">
                <a:latin typeface="Times New Roman" pitchFamily="18" charset="0"/>
              </a:rPr>
              <a:t>.</a:t>
            </a:r>
            <a:endParaRPr lang="en-US" altLang="zh-TW" dirty="0"/>
          </a:p>
        </p:txBody>
      </p:sp>
      <p:sp>
        <p:nvSpPr>
          <p:cNvPr id="162" name="Rectangle 226"/>
          <p:cNvSpPr>
            <a:spLocks noChangeArrowheads="1"/>
          </p:cNvSpPr>
          <p:nvPr/>
        </p:nvSpPr>
        <p:spPr bwMode="auto">
          <a:xfrm>
            <a:off x="4283968" y="1052736"/>
            <a:ext cx="4357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sz="3200" i="1" dirty="0" err="1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TW" sz="3200" i="1" baseline="-25000" dirty="0" err="1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3200" baseline="-25000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    D   </a:t>
            </a:r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    A    </a:t>
            </a:r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zh-TW" sz="3200" dirty="0">
              <a:solidFill>
                <a:srgbClr val="FF0000"/>
              </a:solidFill>
            </a:endParaRPr>
          </a:p>
        </p:txBody>
      </p:sp>
      <p:sp>
        <p:nvSpPr>
          <p:cNvPr id="163" name="Rectangle 226"/>
          <p:cNvSpPr>
            <a:spLocks noChangeArrowheads="1"/>
          </p:cNvSpPr>
          <p:nvPr/>
        </p:nvSpPr>
        <p:spPr bwMode="auto">
          <a:xfrm>
            <a:off x="3995936" y="792813"/>
            <a:ext cx="43576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sz="2800" i="1" dirty="0">
                <a:latin typeface="Times New Roman" pitchFamily="18" charset="0"/>
                <a:cs typeface="Times New Roman" pitchFamily="18" charset="0"/>
              </a:rPr>
              <a:t>j  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TW" sz="2800" baseline="-250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1      2     3     4     5     6</a:t>
            </a:r>
            <a:endParaRPr lang="en-US" altLang="zh-TW" sz="2800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5063106" y="2134849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 flipV="1">
            <a:off x="5787344" y="2132856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 flipV="1">
            <a:off x="6273816" y="2132856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/>
          <p:nvPr/>
        </p:nvCxnSpPr>
        <p:spPr>
          <a:xfrm flipH="1" flipV="1">
            <a:off x="6372200" y="2132856"/>
            <a:ext cx="504056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 flipH="1">
            <a:off x="6985104" y="2556112"/>
            <a:ext cx="3643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flipH="1" flipV="1">
            <a:off x="7561927" y="2126586"/>
            <a:ext cx="504056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/>
          <p:nvPr/>
        </p:nvCxnSpPr>
        <p:spPr>
          <a:xfrm flipH="1" flipV="1">
            <a:off x="4544663" y="2765715"/>
            <a:ext cx="504056" cy="2431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/>
          <p:nvPr/>
        </p:nvCxnSpPr>
        <p:spPr>
          <a:xfrm flipH="1">
            <a:off x="5158704" y="3284984"/>
            <a:ext cx="36438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/>
          <p:nvPr/>
        </p:nvCxnSpPr>
        <p:spPr>
          <a:xfrm flipH="1">
            <a:off x="5810393" y="3284984"/>
            <a:ext cx="3643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/>
          <p:nvPr/>
        </p:nvCxnSpPr>
        <p:spPr>
          <a:xfrm flipV="1">
            <a:off x="6880060" y="2744449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/>
          <p:nvPr/>
        </p:nvCxnSpPr>
        <p:spPr>
          <a:xfrm flipH="1" flipV="1">
            <a:off x="7002885" y="2759391"/>
            <a:ext cx="504056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/>
          <p:nvPr/>
        </p:nvCxnSpPr>
        <p:spPr>
          <a:xfrm flipH="1">
            <a:off x="7615443" y="3284984"/>
            <a:ext cx="3643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/>
          <p:nvPr/>
        </p:nvCxnSpPr>
        <p:spPr>
          <a:xfrm flipV="1">
            <a:off x="5063106" y="3393232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 flipV="1">
            <a:off x="5786081" y="3384747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/>
          <p:nvPr/>
        </p:nvCxnSpPr>
        <p:spPr>
          <a:xfrm flipH="1" flipV="1">
            <a:off x="5822297" y="3399270"/>
            <a:ext cx="504056" cy="2431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/>
          <p:nvPr/>
        </p:nvCxnSpPr>
        <p:spPr>
          <a:xfrm flipH="1">
            <a:off x="6385130" y="3783074"/>
            <a:ext cx="36438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 flipV="1">
            <a:off x="7507684" y="3393232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 flipV="1">
            <a:off x="8102436" y="3384747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 flipH="1" flipV="1">
            <a:off x="4572000" y="3909253"/>
            <a:ext cx="504056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 flipV="1">
            <a:off x="5776025" y="3909253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/>
          <p:nvPr/>
        </p:nvCxnSpPr>
        <p:spPr>
          <a:xfrm flipV="1">
            <a:off x="6270460" y="3909253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V="1">
            <a:off x="6872123" y="3926045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/>
          <p:nvPr/>
        </p:nvCxnSpPr>
        <p:spPr>
          <a:xfrm flipH="1" flipV="1">
            <a:off x="6991221" y="3900512"/>
            <a:ext cx="504056" cy="2431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/>
          <p:nvPr/>
        </p:nvCxnSpPr>
        <p:spPr>
          <a:xfrm flipH="1">
            <a:off x="7609092" y="4305251"/>
            <a:ext cx="3643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/>
          <p:nvPr/>
        </p:nvCxnSpPr>
        <p:spPr>
          <a:xfrm flipV="1">
            <a:off x="5056392" y="4559019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 flipH="1" flipV="1">
            <a:off x="5233781" y="4560010"/>
            <a:ext cx="504056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/>
          <p:nvPr/>
        </p:nvCxnSpPr>
        <p:spPr>
          <a:xfrm flipV="1">
            <a:off x="6262002" y="4566785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 flipV="1">
            <a:off x="6872123" y="4575891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/>
          <p:nvPr/>
        </p:nvCxnSpPr>
        <p:spPr>
          <a:xfrm flipV="1">
            <a:off x="7497952" y="4560688"/>
            <a:ext cx="0" cy="2431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/>
          <p:nvPr/>
        </p:nvCxnSpPr>
        <p:spPr>
          <a:xfrm flipV="1">
            <a:off x="8105035" y="4565721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/>
          <p:nvPr/>
        </p:nvCxnSpPr>
        <p:spPr>
          <a:xfrm flipV="1">
            <a:off x="5048719" y="5221314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/>
          <p:nvPr/>
        </p:nvCxnSpPr>
        <p:spPr>
          <a:xfrm flipV="1">
            <a:off x="5739771" y="5198803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/>
          <p:cNvCxnSpPr/>
          <p:nvPr/>
        </p:nvCxnSpPr>
        <p:spPr>
          <a:xfrm flipV="1">
            <a:off x="6262002" y="5198803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/>
          <p:nvPr/>
        </p:nvCxnSpPr>
        <p:spPr>
          <a:xfrm flipH="1" flipV="1">
            <a:off x="6376859" y="5209334"/>
            <a:ext cx="504056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/>
          <p:nvPr/>
        </p:nvCxnSpPr>
        <p:spPr>
          <a:xfrm flipV="1">
            <a:off x="7482247" y="5198803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/>
          <p:cNvCxnSpPr/>
          <p:nvPr/>
        </p:nvCxnSpPr>
        <p:spPr>
          <a:xfrm flipH="1" flipV="1">
            <a:off x="7643494" y="5207924"/>
            <a:ext cx="504056" cy="2431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/>
          <p:nvPr/>
        </p:nvCxnSpPr>
        <p:spPr>
          <a:xfrm flipH="1" flipV="1">
            <a:off x="4548792" y="5823423"/>
            <a:ext cx="504056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/>
          <p:cNvCxnSpPr/>
          <p:nvPr/>
        </p:nvCxnSpPr>
        <p:spPr>
          <a:xfrm flipV="1">
            <a:off x="5745023" y="5823423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/>
          <p:nvPr/>
        </p:nvCxnSpPr>
        <p:spPr>
          <a:xfrm flipV="1">
            <a:off x="6256856" y="5808403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/>
          <p:nvPr/>
        </p:nvCxnSpPr>
        <p:spPr>
          <a:xfrm flipV="1">
            <a:off x="6872123" y="5808403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/>
          <p:nvPr/>
        </p:nvCxnSpPr>
        <p:spPr>
          <a:xfrm flipH="1" flipV="1">
            <a:off x="6975548" y="5813346"/>
            <a:ext cx="504056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/>
          <p:cNvCxnSpPr/>
          <p:nvPr/>
        </p:nvCxnSpPr>
        <p:spPr>
          <a:xfrm flipV="1">
            <a:off x="8102436" y="5823423"/>
            <a:ext cx="0" cy="2431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 Box 4"/>
          <p:cNvSpPr txBox="1">
            <a:spLocks noChangeArrowheads="1"/>
          </p:cNvSpPr>
          <p:nvPr/>
        </p:nvSpPr>
        <p:spPr bwMode="auto">
          <a:xfrm>
            <a:off x="300186" y="4725144"/>
            <a:ext cx="938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zh-CN" altLang="en-US" sz="3200" b="1" dirty="0">
                <a:solidFill>
                  <a:srgbClr val="CC0000"/>
                </a:solidFill>
                <a:latin typeface="Times New Roman" pitchFamily="18" charset="0"/>
              </a:rPr>
              <a:t>思考</a:t>
            </a:r>
            <a:r>
              <a:rPr lang="en-US" altLang="zh-TW" sz="3200" b="1" dirty="0">
                <a:solidFill>
                  <a:srgbClr val="CC0000"/>
                </a:solidFill>
                <a:latin typeface="Times New Roman" pitchFamily="18" charset="0"/>
              </a:rPr>
              <a:t>:</a:t>
            </a:r>
            <a:endParaRPr lang="en-US" altLang="zh-TW" dirty="0"/>
          </a:p>
        </p:txBody>
      </p:sp>
      <p:sp>
        <p:nvSpPr>
          <p:cNvPr id="210" name="Text Box 6"/>
          <p:cNvSpPr txBox="1">
            <a:spLocks noChangeArrowheads="1"/>
          </p:cNvSpPr>
          <p:nvPr/>
        </p:nvSpPr>
        <p:spPr bwMode="auto">
          <a:xfrm>
            <a:off x="300186" y="5212506"/>
            <a:ext cx="297567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zh-CN" altLang="en-US" sz="3200" dirty="0">
                <a:latin typeface="Times New Roman" pitchFamily="18" charset="0"/>
              </a:rPr>
              <a:t>如何获取所有求解方案</a:t>
            </a:r>
            <a:r>
              <a:rPr lang="en-US" altLang="zh-TW" sz="3200" dirty="0">
                <a:latin typeface="Times New Roman" pitchFamily="18" charset="0"/>
              </a:rPr>
              <a:t>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042975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LCS</a:t>
            </a:r>
            <a:r>
              <a:rPr lang="zh-CN" altLang="en-US" dirty="0"/>
              <a:t>的动态规划算法</a:t>
            </a:r>
            <a:r>
              <a:rPr lang="en-US" altLang="zh-CN" dirty="0"/>
              <a:t>-</a:t>
            </a:r>
            <a:r>
              <a:rPr lang="zh-CN" altLang="en-US" dirty="0"/>
              <a:t>自底向上</a:t>
            </a:r>
            <a:endParaRPr lang="zh-TW" altLang="en-US" dirty="0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888" y="1024210"/>
            <a:ext cx="7816850" cy="10366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找到解决子问题的正确顺序。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为了计算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我们需要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-1, </a:t>
            </a:r>
            <a:r>
              <a:rPr lang="en-US" altLang="zh-TW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-1], </a:t>
            </a:r>
            <a:r>
              <a:rPr lang="en-US" altLang="zh-TW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-1, </a:t>
            </a:r>
            <a:r>
              <a:rPr lang="en-US" altLang="zh-TW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-1].</a:t>
            </a:r>
          </a:p>
          <a:p>
            <a:pPr>
              <a:lnSpc>
                <a:spcPct val="90000"/>
              </a:lnSpc>
            </a:pPr>
            <a:r>
              <a:rPr lang="en-US" altLang="zh-TW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指向表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w.r.t.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时选择的最优方案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zh-TW" altLang="en-US" sz="1800" dirty="0"/>
          </a:p>
        </p:txBody>
      </p:sp>
      <p:sp>
        <p:nvSpPr>
          <p:cNvPr id="292868" name="Text Box 4"/>
          <p:cNvSpPr txBox="1">
            <a:spLocks noChangeArrowheads="1"/>
          </p:cNvSpPr>
          <p:nvPr/>
        </p:nvSpPr>
        <p:spPr bwMode="auto">
          <a:xfrm>
            <a:off x="2887663" y="1959812"/>
            <a:ext cx="2953053" cy="44750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LCS-Length(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length[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length[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zh-TW" sz="1600" b="1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altLang="zh-TW" sz="1600" b="1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m</a:t>
            </a:r>
            <a:endParaRPr lang="en-US" altLang="zh-TW" sz="1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4.    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6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, 0] 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0;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altLang="zh-TW" sz="1600" b="1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altLang="zh-TW" sz="1600" b="1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zh-TW" sz="1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6.    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[0,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0;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altLang="zh-TW" sz="1600" b="1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altLang="zh-TW" sz="1600" b="1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m</a:t>
            </a:r>
            <a:endParaRPr lang="en-US" altLang="zh-TW" sz="1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8.     </a:t>
            </a:r>
            <a:r>
              <a:rPr lang="en-US" altLang="zh-TW" sz="1600" b="1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altLang="zh-TW" sz="1600" b="1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zh-TW" sz="1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9.        </a:t>
            </a:r>
            <a:r>
              <a:rPr lang="en-US" altLang="zh-TW" sz="1600" b="1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if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16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1600" b="1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TW" sz="1600" b="1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endParaRPr lang="en-US" altLang="zh-TW" sz="1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10.          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6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-1,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-1]+1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11.          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6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“ 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  <a:sym typeface="Euclid Extra" pitchFamily="18" charset="2"/>
              </a:rPr>
              <a:t>  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12.       </a:t>
            </a:r>
            <a:r>
              <a:rPr lang="en-US" altLang="zh-TW" sz="1600" b="1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else if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-1,j] 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6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-1]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13.                  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600" b="1" dirty="0" err="1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c[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-1,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14.                  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6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>
                <a:latin typeface="Times New Roman" pitchFamily="18" charset="0"/>
                <a:cs typeface="Times New Roman" pitchFamily="18" charset="0"/>
              </a:rPr>
              <a:t>“ </a:t>
            </a:r>
            <a:r>
              <a:rPr lang="en-US" altLang="zh-TW" sz="16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</a:t>
            </a:r>
            <a:r>
              <a:rPr lang="en-US" altLang="zh-TW" sz="16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15.               </a:t>
            </a:r>
            <a:r>
              <a:rPr lang="en-US" altLang="zh-TW" sz="1600" b="1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6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6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-1]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16.                   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6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“ 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”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17. </a:t>
            </a:r>
            <a:r>
              <a:rPr lang="en-US" altLang="zh-TW" sz="1600" b="1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C9E9B6-E635-4467-8D48-A4036D84F7CB}" type="datetime1">
              <a:rPr lang="en-US" altLang="zh-CN" smtClean="0"/>
              <a:t>12/7/2020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35</a:t>
            </a:fld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4653736" y="4686232"/>
            <a:ext cx="144016" cy="144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1096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LCS</a:t>
            </a:r>
            <a:r>
              <a:rPr lang="zh-CN" altLang="en-US" dirty="0"/>
              <a:t>举例</a:t>
            </a:r>
            <a:endParaRPr lang="zh-TW" altLang="en-US" dirty="0"/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952500"/>
            <a:ext cx="3006675" cy="639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回溯到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1],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跟着箭头需要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的时间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zh-TW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964" name="Text Box 4"/>
              <p:cNvSpPr txBox="1">
                <a:spLocks noChangeArrowheads="1"/>
              </p:cNvSpPr>
              <p:nvPr/>
            </p:nvSpPr>
            <p:spPr bwMode="auto">
              <a:xfrm>
                <a:off x="755576" y="2462602"/>
                <a:ext cx="2808312" cy="23762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1600" b="1" dirty="0">
                    <a:latin typeface="Times New Roman" pitchFamily="18" charset="0"/>
                    <a:cs typeface="Times New Roman" pitchFamily="18" charset="0"/>
                  </a:rPr>
                  <a:t>Print-LCS(</a:t>
                </a:r>
                <a:r>
                  <a:rPr lang="en-US" altLang="zh-TW" sz="1600" b="1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zh-TW" sz="1600" b="1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altLang="zh-TW" sz="1600" b="1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TW" sz="1600" b="1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altLang="zh-TW" sz="1600" b="1" i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TW" sz="1600" b="1" dirty="0">
                    <a:latin typeface="Times New Roman" pitchFamily="18" charset="0"/>
                    <a:cs typeface="Times New Roman" pitchFamily="18" charset="0"/>
                  </a:rPr>
                  <a:t>,  </a:t>
                </a:r>
                <a:r>
                  <a:rPr lang="en-US" altLang="zh-TW" sz="1600" b="1" i="1" dirty="0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altLang="zh-TW" sz="1600" b="1" dirty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1600" b="1" dirty="0">
                    <a:latin typeface="Times New Roman" pitchFamily="18" charset="0"/>
                    <a:cs typeface="Times New Roman" pitchFamily="18" charset="0"/>
                  </a:rPr>
                  <a:t>1. </a:t>
                </a:r>
                <a:r>
                  <a:rPr lang="en-US" altLang="zh-TW" sz="1600" b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</a:rPr>
                  <a:t>if</a:t>
                </a:r>
                <a:r>
                  <a:rPr lang="en-US" altLang="zh-TW" sz="16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TW" sz="1600" b="1" i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TW" sz="1600" b="1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TW" sz="1600" b="1" dirty="0">
                    <a:latin typeface="Times New Roman" pitchFamily="18" charset="0"/>
                    <a:cs typeface="Times New Roman" pitchFamily="18" charset="0"/>
                  </a:rPr>
                  <a:t>= 0 or </a:t>
                </a:r>
                <a:r>
                  <a:rPr lang="en-US" altLang="zh-TW" sz="1600" b="1" i="1" dirty="0">
                    <a:latin typeface="Times New Roman" pitchFamily="18" charset="0"/>
                    <a:cs typeface="Times New Roman" pitchFamily="18" charset="0"/>
                  </a:rPr>
                  <a:t>j </a:t>
                </a:r>
                <a:r>
                  <a:rPr lang="en-US" altLang="zh-TW" sz="1600" b="1" dirty="0">
                    <a:latin typeface="Times New Roman" pitchFamily="18" charset="0"/>
                    <a:cs typeface="Times New Roman" pitchFamily="18" charset="0"/>
                  </a:rPr>
                  <a:t>= 0</a:t>
                </a:r>
              </a:p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1600" b="1" dirty="0">
                    <a:latin typeface="Times New Roman" pitchFamily="18" charset="0"/>
                    <a:cs typeface="Times New Roman" pitchFamily="18" charset="0"/>
                  </a:rPr>
                  <a:t>2.     </a:t>
                </a:r>
                <a:r>
                  <a:rPr lang="en-US" altLang="zh-TW" sz="1600" b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</a:rPr>
                  <a:t>return</a:t>
                </a:r>
                <a:r>
                  <a:rPr lang="en-US" altLang="zh-TW" sz="1600" b="1" dirty="0">
                    <a:latin typeface="Times New Roman" pitchFamily="18" charset="0"/>
                    <a:cs typeface="Times New Roman" pitchFamily="18" charset="0"/>
                  </a:rPr>
                  <a:t>;</a:t>
                </a:r>
              </a:p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1600" b="1" dirty="0">
                    <a:latin typeface="Times New Roman" pitchFamily="18" charset="0"/>
                    <a:cs typeface="Times New Roman" pitchFamily="18" charset="0"/>
                  </a:rPr>
                  <a:t>3. </a:t>
                </a:r>
                <a:r>
                  <a:rPr lang="en-US" altLang="zh-TW" sz="1600" b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</a:rPr>
                  <a:t>if</a:t>
                </a:r>
                <a:r>
                  <a:rPr lang="en-US" altLang="zh-TW" sz="16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TW" sz="1600" b="1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zh-TW" sz="1600" b="1" dirty="0">
                    <a:latin typeface="Times New Roman" pitchFamily="18" charset="0"/>
                    <a:cs typeface="Times New Roman" pitchFamily="18" charset="0"/>
                  </a:rPr>
                  <a:t>[</a:t>
                </a:r>
                <a:r>
                  <a:rPr lang="en-US" altLang="zh-TW" sz="1600" b="1" i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TW" sz="1600" b="1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altLang="zh-TW" sz="1600" b="1" i="1" dirty="0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altLang="zh-TW" sz="1600" b="1" dirty="0">
                    <a:latin typeface="Times New Roman" pitchFamily="18" charset="0"/>
                    <a:cs typeface="Times New Roman" pitchFamily="18" charset="0"/>
                  </a:rPr>
                  <a:t>]=“ </a:t>
                </a:r>
                <a14:m>
                  <m:oMath xmlns:m="http://schemas.openxmlformats.org/officeDocument/2006/math">
                    <m:r>
                      <a:rPr lang="en-US" altLang="zh-TW" sz="1600" b="1" i="1" dirty="0" smtClean="0">
                        <a:latin typeface="Cambria Math"/>
                        <a:ea typeface="Cambria Math"/>
                        <a:sym typeface="Euclid Extra" pitchFamily="18" charset="2"/>
                      </a:rPr>
                      <m:t>↖</m:t>
                    </m:r>
                  </m:oMath>
                </a14:m>
                <a:r>
                  <a:rPr lang="en-US" altLang="zh-TW" sz="1600" b="1" dirty="0">
                    <a:latin typeface="Times New Roman" pitchFamily="18" charset="0"/>
                    <a:cs typeface="Times New Roman" pitchFamily="18" charset="0"/>
                  </a:rPr>
                  <a:t>“</a:t>
                </a:r>
              </a:p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1600" b="1" dirty="0">
                    <a:latin typeface="Times New Roman" pitchFamily="18" charset="0"/>
                    <a:cs typeface="Times New Roman" pitchFamily="18" charset="0"/>
                  </a:rPr>
                  <a:t>4.     Print-LCS(</a:t>
                </a:r>
                <a:r>
                  <a:rPr lang="en-US" altLang="zh-TW" sz="1600" b="1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zh-TW" sz="1600" b="1" dirty="0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altLang="zh-TW" sz="1600" b="1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TW" sz="1600" b="1" dirty="0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altLang="zh-TW" sz="1600" b="1" i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TW" sz="1600" b="1" dirty="0">
                    <a:latin typeface="Times New Roman" pitchFamily="18" charset="0"/>
                    <a:cs typeface="Times New Roman" pitchFamily="18" charset="0"/>
                  </a:rPr>
                  <a:t>-1,</a:t>
                </a:r>
                <a:r>
                  <a:rPr lang="en-US" altLang="zh-TW" sz="1600" b="1" i="1" dirty="0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altLang="zh-TW" sz="1600" b="1" dirty="0">
                    <a:latin typeface="Times New Roman" pitchFamily="18" charset="0"/>
                    <a:cs typeface="Times New Roman" pitchFamily="18" charset="0"/>
                  </a:rPr>
                  <a:t>-1);</a:t>
                </a:r>
              </a:p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1600" b="1" dirty="0">
                    <a:latin typeface="Times New Roman" pitchFamily="18" charset="0"/>
                    <a:cs typeface="Times New Roman" pitchFamily="18" charset="0"/>
                  </a:rPr>
                  <a:t>5.     print </a:t>
                </a:r>
                <a:r>
                  <a:rPr lang="en-US" altLang="zh-TW" sz="1600" b="1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TW" sz="1600" b="1" i="1" baseline="-25000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TW" sz="1600" b="1" dirty="0">
                    <a:latin typeface="Times New Roman" pitchFamily="18" charset="0"/>
                    <a:cs typeface="Times New Roman" pitchFamily="18" charset="0"/>
                  </a:rPr>
                  <a:t>;</a:t>
                </a:r>
              </a:p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1600" b="1" dirty="0">
                    <a:latin typeface="Times New Roman" pitchFamily="18" charset="0"/>
                    <a:cs typeface="Times New Roman" pitchFamily="18" charset="0"/>
                  </a:rPr>
                  <a:t>6. </a:t>
                </a:r>
                <a:r>
                  <a:rPr lang="en-US" altLang="zh-TW" sz="1600" b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</a:rPr>
                  <a:t>else if</a:t>
                </a:r>
                <a:r>
                  <a:rPr lang="en-US" altLang="zh-TW" sz="16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TW" sz="1600" b="1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zh-TW" sz="1600" b="1" dirty="0">
                    <a:latin typeface="Times New Roman" pitchFamily="18" charset="0"/>
                    <a:cs typeface="Times New Roman" pitchFamily="18" charset="0"/>
                  </a:rPr>
                  <a:t>[</a:t>
                </a:r>
                <a:r>
                  <a:rPr lang="en-US" altLang="zh-TW" sz="1600" b="1" i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TW" sz="1600" b="1" dirty="0" err="1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altLang="zh-TW" sz="1600" b="1" i="1" dirty="0" err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altLang="zh-TW" sz="1600" b="1" dirty="0">
                    <a:latin typeface="Times New Roman" pitchFamily="18" charset="0"/>
                    <a:cs typeface="Times New Roman" pitchFamily="18" charset="0"/>
                  </a:rPr>
                  <a:t>] = “ </a:t>
                </a:r>
                <a:r>
                  <a:rPr lang="en-US" altLang="zh-TW" sz="1600" b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</a:t>
                </a:r>
                <a:r>
                  <a:rPr lang="en-US" altLang="zh-TW" sz="1600" b="1" dirty="0">
                    <a:latin typeface="Times New Roman" pitchFamily="18" charset="0"/>
                    <a:cs typeface="Times New Roman" pitchFamily="18" charset="0"/>
                  </a:rPr>
                  <a:t> “</a:t>
                </a:r>
              </a:p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1600" b="1" dirty="0">
                    <a:latin typeface="Times New Roman" pitchFamily="18" charset="0"/>
                    <a:cs typeface="Times New Roman" pitchFamily="18" charset="0"/>
                  </a:rPr>
                  <a:t>7.     Print-LCS(</a:t>
                </a:r>
                <a:r>
                  <a:rPr lang="en-US" altLang="zh-TW" sz="1600" b="1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zh-TW" sz="1600" b="1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altLang="zh-TW" sz="1600" b="1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TW" sz="1600" b="1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altLang="zh-CN" sz="1600" b="1" i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TW" sz="1600" b="1" dirty="0">
                    <a:latin typeface="Times New Roman" pitchFamily="18" charset="0"/>
                    <a:cs typeface="Times New Roman" pitchFamily="18" charset="0"/>
                  </a:rPr>
                  <a:t>-1, </a:t>
                </a:r>
                <a:r>
                  <a:rPr lang="en-US" altLang="zh-TW" sz="1600" b="1" i="1" dirty="0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altLang="zh-TW" sz="1600" b="1" dirty="0">
                    <a:latin typeface="Times New Roman" pitchFamily="18" charset="0"/>
                    <a:cs typeface="Times New Roman" pitchFamily="18" charset="0"/>
                  </a:rPr>
                  <a:t>);</a:t>
                </a:r>
              </a:p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zh-TW" altLang="en-US" sz="1600" b="1" dirty="0">
                    <a:latin typeface="Times New Roman" pitchFamily="18" charset="0"/>
                    <a:cs typeface="Times New Roman" pitchFamily="18" charset="0"/>
                  </a:rPr>
                  <a:t>8. </a:t>
                </a:r>
                <a:r>
                  <a:rPr lang="en-US" altLang="zh-TW" sz="1600" b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</a:rPr>
                  <a:t>else</a:t>
                </a:r>
                <a:r>
                  <a:rPr lang="en-US" altLang="zh-TW" sz="1600" b="1" dirty="0">
                    <a:latin typeface="Times New Roman" pitchFamily="18" charset="0"/>
                    <a:cs typeface="Times New Roman" pitchFamily="18" charset="0"/>
                  </a:rPr>
                  <a:t> Print-LCS(</a:t>
                </a:r>
                <a:r>
                  <a:rPr lang="en-US" altLang="zh-TW" sz="1600" b="1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zh-TW" sz="1600" b="1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altLang="zh-TW" sz="1600" b="1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TW" sz="1600" b="1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altLang="zh-TW" sz="1600" b="1" i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TW" sz="1600" b="1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altLang="zh-TW" sz="1600" b="1" i="1" dirty="0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altLang="zh-TW" sz="1600" b="1" dirty="0">
                    <a:latin typeface="Times New Roman" pitchFamily="18" charset="0"/>
                    <a:cs typeface="Times New Roman" pitchFamily="18" charset="0"/>
                  </a:rPr>
                  <a:t>-1</a:t>
                </a:r>
                <a:r>
                  <a:rPr lang="en-US" altLang="zh-TW" b="1" dirty="0">
                    <a:latin typeface="Times New Roman" pitchFamily="18" charset="0"/>
                    <a:cs typeface="Times New Roman" pitchFamily="18" charset="0"/>
                  </a:rPr>
                  <a:t>);</a:t>
                </a:r>
              </a:p>
            </p:txBody>
          </p:sp>
        </mc:Choice>
        <mc:Fallback xmlns="">
          <p:sp>
            <p:nvSpPr>
              <p:cNvPr id="29696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2462602"/>
                <a:ext cx="2808312" cy="2376264"/>
              </a:xfrm>
              <a:prstGeom prst="rect">
                <a:avLst/>
              </a:prstGeom>
              <a:blipFill rotWithShape="1">
                <a:blip r:embed="rId3"/>
                <a:stretch>
                  <a:fillRect l="-1080" t="-2551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60A6887-F6AA-4AD9-9C13-6CA8F60E5895}" type="datetime1">
              <a:rPr lang="en-US" altLang="zh-CN" smtClean="0"/>
              <a:t>12/7/2020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111" name="Text Box 212"/>
          <p:cNvSpPr txBox="1">
            <a:spLocks noChangeArrowheads="1"/>
          </p:cNvSpPr>
          <p:nvPr/>
        </p:nvSpPr>
        <p:spPr bwMode="auto">
          <a:xfrm>
            <a:off x="7966053" y="5596354"/>
            <a:ext cx="11620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zh-TW" dirty="0"/>
          </a:p>
        </p:txBody>
      </p:sp>
      <p:sp>
        <p:nvSpPr>
          <p:cNvPr id="132" name="Text Box 212"/>
          <p:cNvSpPr txBox="1">
            <a:spLocks noChangeArrowheads="1"/>
          </p:cNvSpPr>
          <p:nvPr/>
        </p:nvSpPr>
        <p:spPr bwMode="auto">
          <a:xfrm>
            <a:off x="7992363" y="6197876"/>
            <a:ext cx="11620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zh-TW" dirty="0"/>
          </a:p>
        </p:txBody>
      </p:sp>
      <p:sp>
        <p:nvSpPr>
          <p:cNvPr id="187" name="Rectangle 91"/>
          <p:cNvSpPr>
            <a:spLocks/>
          </p:cNvSpPr>
          <p:nvPr/>
        </p:nvSpPr>
        <p:spPr bwMode="auto">
          <a:xfrm>
            <a:off x="4712924" y="16582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" name="Rectangle 92"/>
          <p:cNvSpPr>
            <a:spLocks/>
          </p:cNvSpPr>
          <p:nvPr/>
        </p:nvSpPr>
        <p:spPr bwMode="auto">
          <a:xfrm>
            <a:off x="5322524" y="1675850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9" name="Rectangle 93"/>
          <p:cNvSpPr>
            <a:spLocks/>
          </p:cNvSpPr>
          <p:nvPr/>
        </p:nvSpPr>
        <p:spPr bwMode="auto">
          <a:xfrm>
            <a:off x="5932124" y="166705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0" name="Rectangle 94"/>
          <p:cNvSpPr>
            <a:spLocks/>
          </p:cNvSpPr>
          <p:nvPr/>
        </p:nvSpPr>
        <p:spPr bwMode="auto">
          <a:xfrm>
            <a:off x="6541724" y="166705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1" name="Rectangle 95"/>
          <p:cNvSpPr>
            <a:spLocks/>
          </p:cNvSpPr>
          <p:nvPr/>
        </p:nvSpPr>
        <p:spPr bwMode="auto">
          <a:xfrm>
            <a:off x="7151324" y="166705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2" name="Rectangle 96"/>
          <p:cNvSpPr>
            <a:spLocks/>
          </p:cNvSpPr>
          <p:nvPr/>
        </p:nvSpPr>
        <p:spPr bwMode="auto">
          <a:xfrm>
            <a:off x="4712924" y="22678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" name="Rectangle 97"/>
          <p:cNvSpPr>
            <a:spLocks/>
          </p:cNvSpPr>
          <p:nvPr/>
        </p:nvSpPr>
        <p:spPr bwMode="auto">
          <a:xfrm>
            <a:off x="5334370" y="2273910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" name="Freeform 98"/>
          <p:cNvSpPr>
            <a:spLocks/>
          </p:cNvSpPr>
          <p:nvPr/>
        </p:nvSpPr>
        <p:spPr bwMode="auto">
          <a:xfrm>
            <a:off x="5944581" y="2277882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0 h 961"/>
              <a:gd name="T4" fmla="*/ 960 w 960"/>
              <a:gd name="T5" fmla="*/ 0 h 961"/>
              <a:gd name="T6" fmla="*/ 960 w 960"/>
              <a:gd name="T7" fmla="*/ 960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0"/>
                </a:lnTo>
                <a:lnTo>
                  <a:pt x="960" y="0"/>
                </a:lnTo>
                <a:lnTo>
                  <a:pt x="960" y="960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" name="Rectangle 99"/>
          <p:cNvSpPr>
            <a:spLocks/>
          </p:cNvSpPr>
          <p:nvPr/>
        </p:nvSpPr>
        <p:spPr bwMode="auto">
          <a:xfrm>
            <a:off x="6547403" y="226060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" name="Rectangle 100"/>
          <p:cNvSpPr>
            <a:spLocks/>
          </p:cNvSpPr>
          <p:nvPr/>
        </p:nvSpPr>
        <p:spPr bwMode="auto">
          <a:xfrm>
            <a:off x="7156088" y="226750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7" name="Rectangle 101"/>
          <p:cNvSpPr>
            <a:spLocks/>
          </p:cNvSpPr>
          <p:nvPr/>
        </p:nvSpPr>
        <p:spPr bwMode="auto">
          <a:xfrm>
            <a:off x="7760924" y="166705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8" name="Rectangle 102"/>
          <p:cNvSpPr>
            <a:spLocks/>
          </p:cNvSpPr>
          <p:nvPr/>
        </p:nvSpPr>
        <p:spPr bwMode="auto">
          <a:xfrm>
            <a:off x="8370524" y="166705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9" name="Rectangle 104"/>
          <p:cNvSpPr>
            <a:spLocks/>
          </p:cNvSpPr>
          <p:nvPr/>
        </p:nvSpPr>
        <p:spPr bwMode="auto">
          <a:xfrm>
            <a:off x="7760924" y="22678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" name="Rectangle 105"/>
          <p:cNvSpPr>
            <a:spLocks/>
          </p:cNvSpPr>
          <p:nvPr/>
        </p:nvSpPr>
        <p:spPr bwMode="auto">
          <a:xfrm>
            <a:off x="8370524" y="22678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" name="Rectangle 107"/>
          <p:cNvSpPr>
            <a:spLocks/>
          </p:cNvSpPr>
          <p:nvPr/>
        </p:nvSpPr>
        <p:spPr bwMode="auto">
          <a:xfrm>
            <a:off x="4724770" y="2886258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2" name="Rectangle 108"/>
          <p:cNvSpPr>
            <a:spLocks/>
          </p:cNvSpPr>
          <p:nvPr/>
        </p:nvSpPr>
        <p:spPr bwMode="auto">
          <a:xfrm>
            <a:off x="5322524" y="28686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3" name="Freeform 109"/>
          <p:cNvSpPr>
            <a:spLocks/>
          </p:cNvSpPr>
          <p:nvPr/>
        </p:nvSpPr>
        <p:spPr bwMode="auto">
          <a:xfrm>
            <a:off x="5932124" y="2868674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1 h 961"/>
              <a:gd name="T4" fmla="*/ 960 w 960"/>
              <a:gd name="T5" fmla="*/ 0 h 961"/>
              <a:gd name="T6" fmla="*/ 960 w 960"/>
              <a:gd name="T7" fmla="*/ 960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1"/>
                </a:lnTo>
                <a:lnTo>
                  <a:pt x="960" y="0"/>
                </a:lnTo>
                <a:lnTo>
                  <a:pt x="960" y="960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" name="Rectangle 110"/>
          <p:cNvSpPr>
            <a:spLocks/>
          </p:cNvSpPr>
          <p:nvPr/>
        </p:nvSpPr>
        <p:spPr bwMode="auto">
          <a:xfrm>
            <a:off x="6541724" y="28686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" name="Rectangle 111"/>
          <p:cNvSpPr>
            <a:spLocks/>
          </p:cNvSpPr>
          <p:nvPr/>
        </p:nvSpPr>
        <p:spPr bwMode="auto">
          <a:xfrm>
            <a:off x="7151324" y="2889578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" name="Rectangle 112"/>
          <p:cNvSpPr>
            <a:spLocks/>
          </p:cNvSpPr>
          <p:nvPr/>
        </p:nvSpPr>
        <p:spPr bwMode="auto">
          <a:xfrm>
            <a:off x="8373700" y="288589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" name="Rectangle 113"/>
          <p:cNvSpPr>
            <a:spLocks/>
          </p:cNvSpPr>
          <p:nvPr/>
        </p:nvSpPr>
        <p:spPr bwMode="auto">
          <a:xfrm>
            <a:off x="7764100" y="2868553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" name="Rectangle 115"/>
          <p:cNvSpPr>
            <a:spLocks/>
          </p:cNvSpPr>
          <p:nvPr/>
        </p:nvSpPr>
        <p:spPr bwMode="auto">
          <a:xfrm>
            <a:off x="4712924" y="34870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" name="Rectangle 116"/>
          <p:cNvSpPr>
            <a:spLocks/>
          </p:cNvSpPr>
          <p:nvPr/>
        </p:nvSpPr>
        <p:spPr bwMode="auto">
          <a:xfrm>
            <a:off x="5322524" y="34782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" name="Freeform 117"/>
          <p:cNvSpPr>
            <a:spLocks/>
          </p:cNvSpPr>
          <p:nvPr/>
        </p:nvSpPr>
        <p:spPr bwMode="auto">
          <a:xfrm>
            <a:off x="5932124" y="3478274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1 h 961"/>
              <a:gd name="T4" fmla="*/ 960 w 960"/>
              <a:gd name="T5" fmla="*/ 0 h 961"/>
              <a:gd name="T6" fmla="*/ 960 w 960"/>
              <a:gd name="T7" fmla="*/ 960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1"/>
                </a:lnTo>
                <a:lnTo>
                  <a:pt x="960" y="0"/>
                </a:lnTo>
                <a:lnTo>
                  <a:pt x="960" y="960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" name="Rectangle 118"/>
          <p:cNvSpPr>
            <a:spLocks/>
          </p:cNvSpPr>
          <p:nvPr/>
        </p:nvSpPr>
        <p:spPr bwMode="auto">
          <a:xfrm>
            <a:off x="6541724" y="34782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" name="Rectangle 119"/>
          <p:cNvSpPr>
            <a:spLocks/>
          </p:cNvSpPr>
          <p:nvPr/>
        </p:nvSpPr>
        <p:spPr bwMode="auto">
          <a:xfrm>
            <a:off x="7151324" y="34870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3" name="Rectangle 120"/>
          <p:cNvSpPr>
            <a:spLocks/>
          </p:cNvSpPr>
          <p:nvPr/>
        </p:nvSpPr>
        <p:spPr bwMode="auto">
          <a:xfrm>
            <a:off x="7760924" y="34782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" name="Rectangle 121"/>
          <p:cNvSpPr>
            <a:spLocks/>
          </p:cNvSpPr>
          <p:nvPr/>
        </p:nvSpPr>
        <p:spPr bwMode="auto">
          <a:xfrm>
            <a:off x="8370524" y="34870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" name="Rectangle 123"/>
          <p:cNvSpPr>
            <a:spLocks/>
          </p:cNvSpPr>
          <p:nvPr/>
        </p:nvSpPr>
        <p:spPr bwMode="auto">
          <a:xfrm>
            <a:off x="4712924" y="40966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" name="Rectangle 124"/>
          <p:cNvSpPr>
            <a:spLocks/>
          </p:cNvSpPr>
          <p:nvPr/>
        </p:nvSpPr>
        <p:spPr bwMode="auto">
          <a:xfrm>
            <a:off x="5322524" y="40878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" name="Freeform 125"/>
          <p:cNvSpPr>
            <a:spLocks/>
          </p:cNvSpPr>
          <p:nvPr/>
        </p:nvSpPr>
        <p:spPr bwMode="auto">
          <a:xfrm>
            <a:off x="5932124" y="4087874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1 h 961"/>
              <a:gd name="T4" fmla="*/ 960 w 960"/>
              <a:gd name="T5" fmla="*/ 0 h 961"/>
              <a:gd name="T6" fmla="*/ 960 w 960"/>
              <a:gd name="T7" fmla="*/ 960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1"/>
                </a:lnTo>
                <a:lnTo>
                  <a:pt x="960" y="0"/>
                </a:lnTo>
                <a:lnTo>
                  <a:pt x="960" y="960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" name="Rectangle 126"/>
          <p:cNvSpPr>
            <a:spLocks/>
          </p:cNvSpPr>
          <p:nvPr/>
        </p:nvSpPr>
        <p:spPr bwMode="auto">
          <a:xfrm>
            <a:off x="6541724" y="40878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" name="Rectangle 127"/>
          <p:cNvSpPr>
            <a:spLocks/>
          </p:cNvSpPr>
          <p:nvPr/>
        </p:nvSpPr>
        <p:spPr bwMode="auto">
          <a:xfrm>
            <a:off x="7151324" y="40966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" name="Rectangle 128"/>
          <p:cNvSpPr>
            <a:spLocks/>
          </p:cNvSpPr>
          <p:nvPr/>
        </p:nvSpPr>
        <p:spPr bwMode="auto">
          <a:xfrm>
            <a:off x="7760924" y="40878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" name="Rectangle 129"/>
          <p:cNvSpPr>
            <a:spLocks/>
          </p:cNvSpPr>
          <p:nvPr/>
        </p:nvSpPr>
        <p:spPr bwMode="auto">
          <a:xfrm>
            <a:off x="8370524" y="40966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" name="Freeform 131"/>
          <p:cNvSpPr>
            <a:spLocks/>
          </p:cNvSpPr>
          <p:nvPr/>
        </p:nvSpPr>
        <p:spPr bwMode="auto">
          <a:xfrm>
            <a:off x="4712924" y="4704058"/>
            <a:ext cx="609600" cy="609600"/>
          </a:xfrm>
          <a:custGeom>
            <a:avLst/>
            <a:gdLst>
              <a:gd name="T0" fmla="*/ 0 w 960"/>
              <a:gd name="T1" fmla="*/ 960 h 960"/>
              <a:gd name="T2" fmla="*/ 0 w 960"/>
              <a:gd name="T3" fmla="*/ 0 h 960"/>
              <a:gd name="T4" fmla="*/ 960 w 960"/>
              <a:gd name="T5" fmla="*/ 0 h 960"/>
              <a:gd name="T6" fmla="*/ 960 w 960"/>
              <a:gd name="T7" fmla="*/ 960 h 960"/>
              <a:gd name="T8" fmla="*/ 0 w 960"/>
              <a:gd name="T9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0">
                <a:moveTo>
                  <a:pt x="0" y="960"/>
                </a:moveTo>
                <a:lnTo>
                  <a:pt x="0" y="0"/>
                </a:lnTo>
                <a:lnTo>
                  <a:pt x="960" y="0"/>
                </a:lnTo>
                <a:lnTo>
                  <a:pt x="960" y="960"/>
                </a:lnTo>
                <a:lnTo>
                  <a:pt x="0" y="960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" name="Freeform 132"/>
          <p:cNvSpPr>
            <a:spLocks/>
          </p:cNvSpPr>
          <p:nvPr/>
        </p:nvSpPr>
        <p:spPr bwMode="auto">
          <a:xfrm>
            <a:off x="5322524" y="4697474"/>
            <a:ext cx="609600" cy="609600"/>
          </a:xfrm>
          <a:custGeom>
            <a:avLst/>
            <a:gdLst>
              <a:gd name="T0" fmla="*/ 0 w 960"/>
              <a:gd name="T1" fmla="*/ 960 h 960"/>
              <a:gd name="T2" fmla="*/ 0 w 960"/>
              <a:gd name="T3" fmla="*/ 0 h 960"/>
              <a:gd name="T4" fmla="*/ 960 w 960"/>
              <a:gd name="T5" fmla="*/ 0 h 960"/>
              <a:gd name="T6" fmla="*/ 960 w 960"/>
              <a:gd name="T7" fmla="*/ 960 h 960"/>
              <a:gd name="T8" fmla="*/ 0 w 960"/>
              <a:gd name="T9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0">
                <a:moveTo>
                  <a:pt x="0" y="960"/>
                </a:moveTo>
                <a:lnTo>
                  <a:pt x="0" y="0"/>
                </a:lnTo>
                <a:lnTo>
                  <a:pt x="960" y="0"/>
                </a:lnTo>
                <a:lnTo>
                  <a:pt x="960" y="960"/>
                </a:lnTo>
                <a:lnTo>
                  <a:pt x="0" y="960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4" name="Freeform 133"/>
          <p:cNvSpPr>
            <a:spLocks/>
          </p:cNvSpPr>
          <p:nvPr/>
        </p:nvSpPr>
        <p:spPr bwMode="auto">
          <a:xfrm>
            <a:off x="5932124" y="4697474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1 h 961"/>
              <a:gd name="T4" fmla="*/ 960 w 960"/>
              <a:gd name="T5" fmla="*/ 0 h 961"/>
              <a:gd name="T6" fmla="*/ 960 w 960"/>
              <a:gd name="T7" fmla="*/ 960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1"/>
                </a:lnTo>
                <a:lnTo>
                  <a:pt x="960" y="0"/>
                </a:lnTo>
                <a:lnTo>
                  <a:pt x="960" y="960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" name="Freeform 134"/>
          <p:cNvSpPr>
            <a:spLocks/>
          </p:cNvSpPr>
          <p:nvPr/>
        </p:nvSpPr>
        <p:spPr bwMode="auto">
          <a:xfrm>
            <a:off x="6541724" y="4697474"/>
            <a:ext cx="609600" cy="609600"/>
          </a:xfrm>
          <a:custGeom>
            <a:avLst/>
            <a:gdLst>
              <a:gd name="T0" fmla="*/ 0 w 960"/>
              <a:gd name="T1" fmla="*/ 960 h 960"/>
              <a:gd name="T2" fmla="*/ 0 w 960"/>
              <a:gd name="T3" fmla="*/ 0 h 960"/>
              <a:gd name="T4" fmla="*/ 960 w 960"/>
              <a:gd name="T5" fmla="*/ 0 h 960"/>
              <a:gd name="T6" fmla="*/ 960 w 960"/>
              <a:gd name="T7" fmla="*/ 960 h 960"/>
              <a:gd name="T8" fmla="*/ 0 w 960"/>
              <a:gd name="T9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0">
                <a:moveTo>
                  <a:pt x="0" y="960"/>
                </a:moveTo>
                <a:lnTo>
                  <a:pt x="0" y="0"/>
                </a:lnTo>
                <a:lnTo>
                  <a:pt x="960" y="0"/>
                </a:lnTo>
                <a:lnTo>
                  <a:pt x="960" y="960"/>
                </a:lnTo>
                <a:lnTo>
                  <a:pt x="0" y="960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" name="Rectangle 135"/>
          <p:cNvSpPr>
            <a:spLocks/>
          </p:cNvSpPr>
          <p:nvPr/>
        </p:nvSpPr>
        <p:spPr bwMode="auto">
          <a:xfrm>
            <a:off x="7151324" y="470626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" name="Rectangle 136"/>
          <p:cNvSpPr>
            <a:spLocks/>
          </p:cNvSpPr>
          <p:nvPr/>
        </p:nvSpPr>
        <p:spPr bwMode="auto">
          <a:xfrm>
            <a:off x="7760924" y="46974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" name="Rectangle 137"/>
          <p:cNvSpPr>
            <a:spLocks/>
          </p:cNvSpPr>
          <p:nvPr/>
        </p:nvSpPr>
        <p:spPr bwMode="auto">
          <a:xfrm>
            <a:off x="8370524" y="469747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" name="Rectangle 139"/>
          <p:cNvSpPr>
            <a:spLocks/>
          </p:cNvSpPr>
          <p:nvPr/>
        </p:nvSpPr>
        <p:spPr bwMode="auto">
          <a:xfrm>
            <a:off x="4712924" y="529828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" name="Rectangle 140"/>
          <p:cNvSpPr>
            <a:spLocks/>
          </p:cNvSpPr>
          <p:nvPr/>
        </p:nvSpPr>
        <p:spPr bwMode="auto">
          <a:xfrm>
            <a:off x="5322524" y="529828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1" name="Freeform 141"/>
          <p:cNvSpPr>
            <a:spLocks/>
          </p:cNvSpPr>
          <p:nvPr/>
        </p:nvSpPr>
        <p:spPr bwMode="auto">
          <a:xfrm>
            <a:off x="5932124" y="5298282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1 h 961"/>
              <a:gd name="T4" fmla="*/ 960 w 960"/>
              <a:gd name="T5" fmla="*/ 0 h 961"/>
              <a:gd name="T6" fmla="*/ 960 w 960"/>
              <a:gd name="T7" fmla="*/ 961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1"/>
                </a:lnTo>
                <a:lnTo>
                  <a:pt x="960" y="0"/>
                </a:lnTo>
                <a:lnTo>
                  <a:pt x="960" y="961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" name="Rectangle 142"/>
          <p:cNvSpPr>
            <a:spLocks/>
          </p:cNvSpPr>
          <p:nvPr/>
        </p:nvSpPr>
        <p:spPr bwMode="auto">
          <a:xfrm>
            <a:off x="6541724" y="529828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" name="Rectangle 143"/>
          <p:cNvSpPr>
            <a:spLocks/>
          </p:cNvSpPr>
          <p:nvPr/>
        </p:nvSpPr>
        <p:spPr bwMode="auto">
          <a:xfrm>
            <a:off x="7151324" y="530463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" name="Rectangle 144"/>
          <p:cNvSpPr>
            <a:spLocks/>
          </p:cNvSpPr>
          <p:nvPr/>
        </p:nvSpPr>
        <p:spPr bwMode="auto">
          <a:xfrm>
            <a:off x="7760924" y="529828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" name="Rectangle 145"/>
          <p:cNvSpPr>
            <a:spLocks/>
          </p:cNvSpPr>
          <p:nvPr/>
        </p:nvSpPr>
        <p:spPr bwMode="auto">
          <a:xfrm>
            <a:off x="8370524" y="5298282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" name="Rectangle 147"/>
          <p:cNvSpPr>
            <a:spLocks/>
          </p:cNvSpPr>
          <p:nvPr/>
        </p:nvSpPr>
        <p:spPr bwMode="auto">
          <a:xfrm>
            <a:off x="7152179" y="2881496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" name="Rectangle 148"/>
          <p:cNvSpPr>
            <a:spLocks/>
          </p:cNvSpPr>
          <p:nvPr/>
        </p:nvSpPr>
        <p:spPr bwMode="auto">
          <a:xfrm>
            <a:off x="4714512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" name="Rectangle 149"/>
          <p:cNvSpPr>
            <a:spLocks/>
          </p:cNvSpPr>
          <p:nvPr/>
        </p:nvSpPr>
        <p:spPr bwMode="auto">
          <a:xfrm>
            <a:off x="5324112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" name="Rectangle 150"/>
          <p:cNvSpPr>
            <a:spLocks/>
          </p:cNvSpPr>
          <p:nvPr/>
        </p:nvSpPr>
        <p:spPr bwMode="auto">
          <a:xfrm>
            <a:off x="5933712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" name="Rectangle 151"/>
          <p:cNvSpPr>
            <a:spLocks/>
          </p:cNvSpPr>
          <p:nvPr/>
        </p:nvSpPr>
        <p:spPr bwMode="auto">
          <a:xfrm>
            <a:off x="6543312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" name="Rectangle 152"/>
          <p:cNvSpPr>
            <a:spLocks/>
          </p:cNvSpPr>
          <p:nvPr/>
        </p:nvSpPr>
        <p:spPr bwMode="auto">
          <a:xfrm>
            <a:off x="7152912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2" name="Rectangle 153"/>
          <p:cNvSpPr>
            <a:spLocks/>
          </p:cNvSpPr>
          <p:nvPr/>
        </p:nvSpPr>
        <p:spPr bwMode="auto">
          <a:xfrm>
            <a:off x="4714512" y="2265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3" name="Rectangle 154"/>
          <p:cNvSpPr>
            <a:spLocks/>
          </p:cNvSpPr>
          <p:nvPr/>
        </p:nvSpPr>
        <p:spPr bwMode="auto">
          <a:xfrm>
            <a:off x="6543312" y="2265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" name="Rectangle 155"/>
          <p:cNvSpPr>
            <a:spLocks/>
          </p:cNvSpPr>
          <p:nvPr/>
        </p:nvSpPr>
        <p:spPr bwMode="auto">
          <a:xfrm>
            <a:off x="7152912" y="2265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" name="Rectangle 156"/>
          <p:cNvSpPr>
            <a:spLocks/>
          </p:cNvSpPr>
          <p:nvPr/>
        </p:nvSpPr>
        <p:spPr bwMode="auto">
          <a:xfrm>
            <a:off x="7762512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" name="Rectangle 157"/>
          <p:cNvSpPr>
            <a:spLocks/>
          </p:cNvSpPr>
          <p:nvPr/>
        </p:nvSpPr>
        <p:spPr bwMode="auto">
          <a:xfrm>
            <a:off x="8372112" y="1655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" name="Rectangle 159"/>
          <p:cNvSpPr>
            <a:spLocks/>
          </p:cNvSpPr>
          <p:nvPr/>
        </p:nvSpPr>
        <p:spPr bwMode="auto">
          <a:xfrm>
            <a:off x="7762512" y="2265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" name="Rectangle 160"/>
          <p:cNvSpPr>
            <a:spLocks/>
          </p:cNvSpPr>
          <p:nvPr/>
        </p:nvSpPr>
        <p:spPr bwMode="auto">
          <a:xfrm>
            <a:off x="8372112" y="2265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9" name="Rectangle 162"/>
          <p:cNvSpPr>
            <a:spLocks/>
          </p:cNvSpPr>
          <p:nvPr/>
        </p:nvSpPr>
        <p:spPr bwMode="auto">
          <a:xfrm>
            <a:off x="5324112" y="28749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" name="Freeform 163"/>
          <p:cNvSpPr>
            <a:spLocks/>
          </p:cNvSpPr>
          <p:nvPr/>
        </p:nvSpPr>
        <p:spPr bwMode="auto">
          <a:xfrm>
            <a:off x="5933712" y="2874903"/>
            <a:ext cx="609600" cy="609600"/>
          </a:xfrm>
          <a:custGeom>
            <a:avLst/>
            <a:gdLst>
              <a:gd name="T0" fmla="*/ 0 w 960"/>
              <a:gd name="T1" fmla="*/ 1 h 961"/>
              <a:gd name="T2" fmla="*/ 0 w 960"/>
              <a:gd name="T3" fmla="*/ 961 h 961"/>
              <a:gd name="T4" fmla="*/ 960 w 960"/>
              <a:gd name="T5" fmla="*/ 960 h 961"/>
              <a:gd name="T6" fmla="*/ 960 w 960"/>
              <a:gd name="T7" fmla="*/ 0 h 961"/>
              <a:gd name="T8" fmla="*/ 0 w 960"/>
              <a:gd name="T9" fmla="*/ 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1"/>
                </a:moveTo>
                <a:lnTo>
                  <a:pt x="0" y="961"/>
                </a:lnTo>
                <a:lnTo>
                  <a:pt x="960" y="960"/>
                </a:lnTo>
                <a:lnTo>
                  <a:pt x="960" y="0"/>
                </a:lnTo>
                <a:lnTo>
                  <a:pt x="0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1" name="Rectangle 165"/>
          <p:cNvSpPr>
            <a:spLocks/>
          </p:cNvSpPr>
          <p:nvPr/>
        </p:nvSpPr>
        <p:spPr bwMode="auto">
          <a:xfrm>
            <a:off x="7762512" y="28749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2" name="Rectangle 167"/>
          <p:cNvSpPr>
            <a:spLocks/>
          </p:cNvSpPr>
          <p:nvPr/>
        </p:nvSpPr>
        <p:spPr bwMode="auto">
          <a:xfrm>
            <a:off x="4714512" y="34845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3" name="Rectangle 168"/>
          <p:cNvSpPr>
            <a:spLocks/>
          </p:cNvSpPr>
          <p:nvPr/>
        </p:nvSpPr>
        <p:spPr bwMode="auto">
          <a:xfrm>
            <a:off x="5324112" y="34845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4" name="Freeform 169"/>
          <p:cNvSpPr>
            <a:spLocks/>
          </p:cNvSpPr>
          <p:nvPr/>
        </p:nvSpPr>
        <p:spPr bwMode="auto">
          <a:xfrm>
            <a:off x="5933712" y="3484503"/>
            <a:ext cx="609600" cy="609600"/>
          </a:xfrm>
          <a:custGeom>
            <a:avLst/>
            <a:gdLst>
              <a:gd name="T0" fmla="*/ 0 w 960"/>
              <a:gd name="T1" fmla="*/ 1 h 961"/>
              <a:gd name="T2" fmla="*/ 0 w 960"/>
              <a:gd name="T3" fmla="*/ 961 h 961"/>
              <a:gd name="T4" fmla="*/ 960 w 960"/>
              <a:gd name="T5" fmla="*/ 960 h 961"/>
              <a:gd name="T6" fmla="*/ 960 w 960"/>
              <a:gd name="T7" fmla="*/ 0 h 961"/>
              <a:gd name="T8" fmla="*/ 0 w 960"/>
              <a:gd name="T9" fmla="*/ 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1"/>
                </a:moveTo>
                <a:lnTo>
                  <a:pt x="0" y="961"/>
                </a:lnTo>
                <a:lnTo>
                  <a:pt x="960" y="960"/>
                </a:lnTo>
                <a:lnTo>
                  <a:pt x="960" y="0"/>
                </a:lnTo>
                <a:lnTo>
                  <a:pt x="0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5" name="Rectangle 170"/>
          <p:cNvSpPr>
            <a:spLocks/>
          </p:cNvSpPr>
          <p:nvPr/>
        </p:nvSpPr>
        <p:spPr bwMode="auto">
          <a:xfrm>
            <a:off x="6543312" y="34845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" name="Rectangle 171"/>
          <p:cNvSpPr>
            <a:spLocks/>
          </p:cNvSpPr>
          <p:nvPr/>
        </p:nvSpPr>
        <p:spPr bwMode="auto">
          <a:xfrm>
            <a:off x="7152912" y="34845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" name="Rectangle 172"/>
          <p:cNvSpPr>
            <a:spLocks/>
          </p:cNvSpPr>
          <p:nvPr/>
        </p:nvSpPr>
        <p:spPr bwMode="auto">
          <a:xfrm>
            <a:off x="7762512" y="34845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8" name="Rectangle 173"/>
          <p:cNvSpPr>
            <a:spLocks/>
          </p:cNvSpPr>
          <p:nvPr/>
        </p:nvSpPr>
        <p:spPr bwMode="auto">
          <a:xfrm>
            <a:off x="8372112" y="34845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9" name="Rectangle 175"/>
          <p:cNvSpPr>
            <a:spLocks/>
          </p:cNvSpPr>
          <p:nvPr/>
        </p:nvSpPr>
        <p:spPr bwMode="auto">
          <a:xfrm>
            <a:off x="4714512" y="40941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0" name="Rectangle 176"/>
          <p:cNvSpPr>
            <a:spLocks/>
          </p:cNvSpPr>
          <p:nvPr/>
        </p:nvSpPr>
        <p:spPr bwMode="auto">
          <a:xfrm>
            <a:off x="5324112" y="40941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1" name="Rectangle 177"/>
          <p:cNvSpPr>
            <a:spLocks/>
          </p:cNvSpPr>
          <p:nvPr/>
        </p:nvSpPr>
        <p:spPr bwMode="auto">
          <a:xfrm>
            <a:off x="6543312" y="40941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" name="Rectangle 178"/>
          <p:cNvSpPr>
            <a:spLocks/>
          </p:cNvSpPr>
          <p:nvPr/>
        </p:nvSpPr>
        <p:spPr bwMode="auto">
          <a:xfrm>
            <a:off x="7152912" y="40941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3" name="Rectangle 179"/>
          <p:cNvSpPr>
            <a:spLocks/>
          </p:cNvSpPr>
          <p:nvPr/>
        </p:nvSpPr>
        <p:spPr bwMode="auto">
          <a:xfrm>
            <a:off x="7762512" y="40941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4" name="Rectangle 180"/>
          <p:cNvSpPr>
            <a:spLocks/>
          </p:cNvSpPr>
          <p:nvPr/>
        </p:nvSpPr>
        <p:spPr bwMode="auto">
          <a:xfrm>
            <a:off x="8372112" y="40941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5" name="Rectangle 181"/>
          <p:cNvSpPr>
            <a:spLocks/>
          </p:cNvSpPr>
          <p:nvPr/>
        </p:nvSpPr>
        <p:spPr bwMode="auto">
          <a:xfrm>
            <a:off x="7152912" y="47037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" name="Rectangle 183"/>
          <p:cNvSpPr>
            <a:spLocks/>
          </p:cNvSpPr>
          <p:nvPr/>
        </p:nvSpPr>
        <p:spPr bwMode="auto">
          <a:xfrm>
            <a:off x="4714512" y="5313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" name="Rectangle 184"/>
          <p:cNvSpPr>
            <a:spLocks/>
          </p:cNvSpPr>
          <p:nvPr/>
        </p:nvSpPr>
        <p:spPr bwMode="auto">
          <a:xfrm>
            <a:off x="5324112" y="5313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8" name="Freeform 185"/>
          <p:cNvSpPr>
            <a:spLocks/>
          </p:cNvSpPr>
          <p:nvPr/>
        </p:nvSpPr>
        <p:spPr bwMode="auto">
          <a:xfrm>
            <a:off x="5933712" y="5313303"/>
            <a:ext cx="609600" cy="609600"/>
          </a:xfrm>
          <a:custGeom>
            <a:avLst/>
            <a:gdLst>
              <a:gd name="T0" fmla="*/ 0 w 960"/>
              <a:gd name="T1" fmla="*/ 1 h 961"/>
              <a:gd name="T2" fmla="*/ 0 w 960"/>
              <a:gd name="T3" fmla="*/ 961 h 961"/>
              <a:gd name="T4" fmla="*/ 960 w 960"/>
              <a:gd name="T5" fmla="*/ 961 h 961"/>
              <a:gd name="T6" fmla="*/ 960 w 960"/>
              <a:gd name="T7" fmla="*/ 0 h 961"/>
              <a:gd name="T8" fmla="*/ 0 w 960"/>
              <a:gd name="T9" fmla="*/ 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1"/>
                </a:moveTo>
                <a:lnTo>
                  <a:pt x="0" y="961"/>
                </a:lnTo>
                <a:lnTo>
                  <a:pt x="960" y="961"/>
                </a:lnTo>
                <a:lnTo>
                  <a:pt x="960" y="0"/>
                </a:lnTo>
                <a:lnTo>
                  <a:pt x="0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9" name="Rectangle 186"/>
          <p:cNvSpPr>
            <a:spLocks/>
          </p:cNvSpPr>
          <p:nvPr/>
        </p:nvSpPr>
        <p:spPr bwMode="auto">
          <a:xfrm>
            <a:off x="6543312" y="5313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0" name="Rectangle 187"/>
          <p:cNvSpPr>
            <a:spLocks/>
          </p:cNvSpPr>
          <p:nvPr/>
        </p:nvSpPr>
        <p:spPr bwMode="auto">
          <a:xfrm>
            <a:off x="7762512" y="5313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1" name="Rectangle 188"/>
          <p:cNvSpPr>
            <a:spLocks/>
          </p:cNvSpPr>
          <p:nvPr/>
        </p:nvSpPr>
        <p:spPr bwMode="auto">
          <a:xfrm>
            <a:off x="8372112" y="531330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2" name="Rectangle 191"/>
          <p:cNvSpPr>
            <a:spLocks/>
          </p:cNvSpPr>
          <p:nvPr/>
        </p:nvSpPr>
        <p:spPr bwMode="auto">
          <a:xfrm>
            <a:off x="4716424" y="288125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3" name="Rectangle 192"/>
          <p:cNvSpPr>
            <a:spLocks/>
          </p:cNvSpPr>
          <p:nvPr/>
        </p:nvSpPr>
        <p:spPr bwMode="auto">
          <a:xfrm>
            <a:off x="5327656" y="227165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4" name="Freeform 193"/>
          <p:cNvSpPr>
            <a:spLocks/>
          </p:cNvSpPr>
          <p:nvPr/>
        </p:nvSpPr>
        <p:spPr bwMode="auto">
          <a:xfrm>
            <a:off x="5933152" y="2271653"/>
            <a:ext cx="616509" cy="609600"/>
          </a:xfrm>
          <a:custGeom>
            <a:avLst/>
            <a:gdLst>
              <a:gd name="T0" fmla="*/ 0 w 960"/>
              <a:gd name="T1" fmla="*/ 0 h 961"/>
              <a:gd name="T2" fmla="*/ 0 w 960"/>
              <a:gd name="T3" fmla="*/ 961 h 961"/>
              <a:gd name="T4" fmla="*/ 960 w 960"/>
              <a:gd name="T5" fmla="*/ 960 h 961"/>
              <a:gd name="T6" fmla="*/ 960 w 960"/>
              <a:gd name="T7" fmla="*/ 0 h 961"/>
              <a:gd name="T8" fmla="*/ 0 w 960"/>
              <a:gd name="T9" fmla="*/ 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0"/>
                </a:moveTo>
                <a:lnTo>
                  <a:pt x="0" y="961"/>
                </a:lnTo>
                <a:lnTo>
                  <a:pt x="960" y="960"/>
                </a:lnTo>
                <a:lnTo>
                  <a:pt x="96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5" name="Freeform 194"/>
          <p:cNvSpPr>
            <a:spLocks/>
          </p:cNvSpPr>
          <p:nvPr/>
        </p:nvSpPr>
        <p:spPr bwMode="auto">
          <a:xfrm>
            <a:off x="5924187" y="4096423"/>
            <a:ext cx="609600" cy="609600"/>
          </a:xfrm>
          <a:custGeom>
            <a:avLst/>
            <a:gdLst>
              <a:gd name="T0" fmla="*/ 0 w 960"/>
              <a:gd name="T1" fmla="*/ 1 h 961"/>
              <a:gd name="T2" fmla="*/ 0 w 960"/>
              <a:gd name="T3" fmla="*/ 961 h 961"/>
              <a:gd name="T4" fmla="*/ 960 w 960"/>
              <a:gd name="T5" fmla="*/ 960 h 961"/>
              <a:gd name="T6" fmla="*/ 960 w 960"/>
              <a:gd name="T7" fmla="*/ 0 h 961"/>
              <a:gd name="T8" fmla="*/ 0 w 960"/>
              <a:gd name="T9" fmla="*/ 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1"/>
                </a:moveTo>
                <a:lnTo>
                  <a:pt x="0" y="961"/>
                </a:lnTo>
                <a:lnTo>
                  <a:pt x="960" y="960"/>
                </a:lnTo>
                <a:lnTo>
                  <a:pt x="960" y="0"/>
                </a:lnTo>
                <a:lnTo>
                  <a:pt x="0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" name="Freeform 197"/>
          <p:cNvSpPr>
            <a:spLocks/>
          </p:cNvSpPr>
          <p:nvPr/>
        </p:nvSpPr>
        <p:spPr bwMode="auto">
          <a:xfrm>
            <a:off x="5924187" y="4714815"/>
            <a:ext cx="609600" cy="609600"/>
          </a:xfrm>
          <a:custGeom>
            <a:avLst/>
            <a:gdLst>
              <a:gd name="T0" fmla="*/ 0 w 960"/>
              <a:gd name="T1" fmla="*/ 1 h 961"/>
              <a:gd name="T2" fmla="*/ 0 w 960"/>
              <a:gd name="T3" fmla="*/ 961 h 961"/>
              <a:gd name="T4" fmla="*/ 960 w 960"/>
              <a:gd name="T5" fmla="*/ 960 h 961"/>
              <a:gd name="T6" fmla="*/ 960 w 960"/>
              <a:gd name="T7" fmla="*/ 0 h 961"/>
              <a:gd name="T8" fmla="*/ 0 w 960"/>
              <a:gd name="T9" fmla="*/ 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1"/>
                </a:moveTo>
                <a:lnTo>
                  <a:pt x="0" y="961"/>
                </a:lnTo>
                <a:lnTo>
                  <a:pt x="960" y="960"/>
                </a:lnTo>
                <a:lnTo>
                  <a:pt x="960" y="0"/>
                </a:lnTo>
                <a:lnTo>
                  <a:pt x="0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" name="Freeform 198"/>
          <p:cNvSpPr>
            <a:spLocks/>
          </p:cNvSpPr>
          <p:nvPr/>
        </p:nvSpPr>
        <p:spPr bwMode="auto">
          <a:xfrm>
            <a:off x="6533787" y="4714815"/>
            <a:ext cx="609600" cy="609600"/>
          </a:xfrm>
          <a:custGeom>
            <a:avLst/>
            <a:gdLst>
              <a:gd name="T0" fmla="*/ 0 w 960"/>
              <a:gd name="T1" fmla="*/ 0 h 960"/>
              <a:gd name="T2" fmla="*/ 0 w 960"/>
              <a:gd name="T3" fmla="*/ 960 h 960"/>
              <a:gd name="T4" fmla="*/ 960 w 960"/>
              <a:gd name="T5" fmla="*/ 960 h 960"/>
              <a:gd name="T6" fmla="*/ 960 w 960"/>
              <a:gd name="T7" fmla="*/ 0 h 960"/>
              <a:gd name="T8" fmla="*/ 0 w 960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0">
                <a:moveTo>
                  <a:pt x="0" y="0"/>
                </a:moveTo>
                <a:lnTo>
                  <a:pt x="0" y="960"/>
                </a:lnTo>
                <a:lnTo>
                  <a:pt x="960" y="960"/>
                </a:lnTo>
                <a:lnTo>
                  <a:pt x="96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8" name="Freeform 199"/>
          <p:cNvSpPr>
            <a:spLocks/>
          </p:cNvSpPr>
          <p:nvPr/>
        </p:nvSpPr>
        <p:spPr bwMode="auto">
          <a:xfrm>
            <a:off x="4716424" y="4701994"/>
            <a:ext cx="609600" cy="609600"/>
          </a:xfrm>
          <a:custGeom>
            <a:avLst/>
            <a:gdLst>
              <a:gd name="T0" fmla="*/ 0 w 960"/>
              <a:gd name="T1" fmla="*/ 0 h 960"/>
              <a:gd name="T2" fmla="*/ 0 w 960"/>
              <a:gd name="T3" fmla="*/ 960 h 960"/>
              <a:gd name="T4" fmla="*/ 960 w 960"/>
              <a:gd name="T5" fmla="*/ 960 h 960"/>
              <a:gd name="T6" fmla="*/ 960 w 960"/>
              <a:gd name="T7" fmla="*/ 0 h 960"/>
              <a:gd name="T8" fmla="*/ 0 w 960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0">
                <a:moveTo>
                  <a:pt x="0" y="0"/>
                </a:moveTo>
                <a:lnTo>
                  <a:pt x="0" y="960"/>
                </a:lnTo>
                <a:lnTo>
                  <a:pt x="960" y="960"/>
                </a:lnTo>
                <a:lnTo>
                  <a:pt x="96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9" name="Freeform 200"/>
          <p:cNvSpPr>
            <a:spLocks/>
          </p:cNvSpPr>
          <p:nvPr/>
        </p:nvSpPr>
        <p:spPr bwMode="auto">
          <a:xfrm>
            <a:off x="5322646" y="4710786"/>
            <a:ext cx="609600" cy="609600"/>
          </a:xfrm>
          <a:custGeom>
            <a:avLst/>
            <a:gdLst>
              <a:gd name="T0" fmla="*/ 0 w 960"/>
              <a:gd name="T1" fmla="*/ 0 h 960"/>
              <a:gd name="T2" fmla="*/ 0 w 960"/>
              <a:gd name="T3" fmla="*/ 960 h 960"/>
              <a:gd name="T4" fmla="*/ 960 w 960"/>
              <a:gd name="T5" fmla="*/ 960 h 960"/>
              <a:gd name="T6" fmla="*/ 960 w 960"/>
              <a:gd name="T7" fmla="*/ 0 h 960"/>
              <a:gd name="T8" fmla="*/ 0 w 960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0">
                <a:moveTo>
                  <a:pt x="0" y="0"/>
                </a:moveTo>
                <a:lnTo>
                  <a:pt x="0" y="960"/>
                </a:lnTo>
                <a:lnTo>
                  <a:pt x="960" y="960"/>
                </a:lnTo>
                <a:lnTo>
                  <a:pt x="96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0" name="Rectangle 201"/>
          <p:cNvSpPr>
            <a:spLocks/>
          </p:cNvSpPr>
          <p:nvPr/>
        </p:nvSpPr>
        <p:spPr bwMode="auto">
          <a:xfrm>
            <a:off x="7143387" y="5320386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1" name="Rectangle 202"/>
          <p:cNvSpPr>
            <a:spLocks/>
          </p:cNvSpPr>
          <p:nvPr/>
        </p:nvSpPr>
        <p:spPr bwMode="auto">
          <a:xfrm>
            <a:off x="7766541" y="4710786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2" name="Rectangle 203"/>
          <p:cNvSpPr>
            <a:spLocks/>
          </p:cNvSpPr>
          <p:nvPr/>
        </p:nvSpPr>
        <p:spPr bwMode="auto">
          <a:xfrm>
            <a:off x="8367349" y="4710786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3" name="Rectangle 205"/>
          <p:cNvSpPr>
            <a:spLocks/>
          </p:cNvSpPr>
          <p:nvPr/>
        </p:nvSpPr>
        <p:spPr bwMode="auto">
          <a:xfrm>
            <a:off x="6542579" y="2872461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4" name="Text Box 206"/>
          <p:cNvSpPr txBox="1">
            <a:spLocks noChangeArrowheads="1"/>
          </p:cNvSpPr>
          <p:nvPr/>
        </p:nvSpPr>
        <p:spPr bwMode="auto">
          <a:xfrm>
            <a:off x="4937372" y="1692920"/>
            <a:ext cx="46751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0	    0	0    0</a:t>
            </a:r>
            <a:endParaRPr lang="en-US" altLang="zh-TW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0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    0     0   0    1    1    1		</a:t>
            </a:r>
            <a:endParaRPr lang="en-US" altLang="zh-TW" dirty="0"/>
          </a:p>
        </p:txBody>
      </p:sp>
      <p:sp>
        <p:nvSpPr>
          <p:cNvPr id="285" name="Text Box 207"/>
          <p:cNvSpPr txBox="1">
            <a:spLocks noChangeArrowheads="1"/>
          </p:cNvSpPr>
          <p:nvPr/>
        </p:nvSpPr>
        <p:spPr bwMode="auto">
          <a:xfrm>
            <a:off x="7935306" y="1692920"/>
            <a:ext cx="16271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0    0	</a:t>
            </a:r>
            <a:endParaRPr lang="en-US" altLang="zh-TW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7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" name="Text Box 208"/>
          <p:cNvSpPr txBox="1">
            <a:spLocks noChangeArrowheads="1"/>
          </p:cNvSpPr>
          <p:nvPr/>
        </p:nvSpPr>
        <p:spPr bwMode="auto">
          <a:xfrm>
            <a:off x="4935339" y="3027536"/>
            <a:ext cx="43878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</a:t>
            </a:r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    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1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   1    1    2    2</a:t>
            </a: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0    1     1   </a:t>
            </a:r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   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2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    2    2</a:t>
            </a:r>
            <a:endParaRPr lang="en-US" altLang="zh-TW" sz="6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4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0    1     1   2    2    </a:t>
            </a:r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</a:rPr>
              <a:t>3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    3</a:t>
            </a:r>
            <a:endParaRPr lang="en-US" altLang="zh-TW" dirty="0"/>
          </a:p>
        </p:txBody>
      </p:sp>
      <p:sp>
        <p:nvSpPr>
          <p:cNvPr id="287" name="Text Box 210"/>
          <p:cNvSpPr txBox="1">
            <a:spLocks noChangeArrowheads="1"/>
          </p:cNvSpPr>
          <p:nvPr/>
        </p:nvSpPr>
        <p:spPr bwMode="auto">
          <a:xfrm>
            <a:off x="4916124" y="4797152"/>
            <a:ext cx="4675188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0    1     2   2    2   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3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    3</a:t>
            </a:r>
            <a:endParaRPr lang="en-US" altLang="zh-TW" dirty="0"/>
          </a:p>
        </p:txBody>
      </p:sp>
      <p:sp>
        <p:nvSpPr>
          <p:cNvPr id="288" name="Text Box 211"/>
          <p:cNvSpPr txBox="1">
            <a:spLocks noChangeArrowheads="1"/>
          </p:cNvSpPr>
          <p:nvPr/>
        </p:nvSpPr>
        <p:spPr bwMode="auto">
          <a:xfrm>
            <a:off x="4916123" y="5422840"/>
            <a:ext cx="430159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0    1     2   2    3    3    </a:t>
            </a:r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</a:rPr>
              <a:t>4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89" name="Text Box 212"/>
          <p:cNvSpPr txBox="1">
            <a:spLocks noChangeArrowheads="1"/>
          </p:cNvSpPr>
          <p:nvPr/>
        </p:nvSpPr>
        <p:spPr bwMode="auto">
          <a:xfrm>
            <a:off x="8234164" y="5254278"/>
            <a:ext cx="11620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zh-TW" dirty="0"/>
          </a:p>
        </p:txBody>
      </p:sp>
      <p:sp>
        <p:nvSpPr>
          <p:cNvPr id="290" name="Text Box 227"/>
          <p:cNvSpPr txBox="1">
            <a:spLocks noChangeArrowheads="1"/>
          </p:cNvSpPr>
          <p:nvPr/>
        </p:nvSpPr>
        <p:spPr bwMode="auto">
          <a:xfrm>
            <a:off x="4403479" y="2378015"/>
            <a:ext cx="27146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A</a:t>
            </a:r>
            <a:endParaRPr lang="en-US" altLang="zh-TW" dirty="0"/>
          </a:p>
        </p:txBody>
      </p:sp>
      <p:sp>
        <p:nvSpPr>
          <p:cNvPr id="291" name="Text Box 228"/>
          <p:cNvSpPr txBox="1">
            <a:spLocks noChangeArrowheads="1"/>
          </p:cNvSpPr>
          <p:nvPr/>
        </p:nvSpPr>
        <p:spPr bwMode="auto">
          <a:xfrm>
            <a:off x="4403479" y="2987615"/>
            <a:ext cx="293688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</a:rPr>
              <a:t>B</a:t>
            </a:r>
          </a:p>
          <a:p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</a:rPr>
              <a:t>C</a:t>
            </a:r>
          </a:p>
          <a:p>
            <a:pPr>
              <a:lnSpc>
                <a:spcPct val="45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</a:rPr>
              <a:t>B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92" name="Text Box 229"/>
          <p:cNvSpPr txBox="1">
            <a:spLocks noChangeArrowheads="1"/>
          </p:cNvSpPr>
          <p:nvPr/>
        </p:nvSpPr>
        <p:spPr bwMode="auto">
          <a:xfrm>
            <a:off x="4403479" y="4816415"/>
            <a:ext cx="27146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D</a:t>
            </a:r>
            <a:endParaRPr lang="en-US" altLang="zh-TW" dirty="0"/>
          </a:p>
        </p:txBody>
      </p:sp>
      <p:sp>
        <p:nvSpPr>
          <p:cNvPr id="293" name="Text Box 230"/>
          <p:cNvSpPr txBox="1">
            <a:spLocks noChangeArrowheads="1"/>
          </p:cNvSpPr>
          <p:nvPr/>
        </p:nvSpPr>
        <p:spPr bwMode="auto">
          <a:xfrm>
            <a:off x="4403479" y="5426015"/>
            <a:ext cx="2936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95" name="Rectangle 139"/>
          <p:cNvSpPr>
            <a:spLocks/>
          </p:cNvSpPr>
          <p:nvPr/>
        </p:nvSpPr>
        <p:spPr bwMode="auto">
          <a:xfrm>
            <a:off x="4713246" y="590939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6" name="Rectangle 140"/>
          <p:cNvSpPr>
            <a:spLocks/>
          </p:cNvSpPr>
          <p:nvPr/>
        </p:nvSpPr>
        <p:spPr bwMode="auto">
          <a:xfrm>
            <a:off x="5322846" y="590939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" name="Freeform 141"/>
          <p:cNvSpPr>
            <a:spLocks/>
          </p:cNvSpPr>
          <p:nvPr/>
        </p:nvSpPr>
        <p:spPr bwMode="auto">
          <a:xfrm>
            <a:off x="5932446" y="5909394"/>
            <a:ext cx="609600" cy="609600"/>
          </a:xfrm>
          <a:custGeom>
            <a:avLst/>
            <a:gdLst>
              <a:gd name="T0" fmla="*/ 0 w 960"/>
              <a:gd name="T1" fmla="*/ 961 h 961"/>
              <a:gd name="T2" fmla="*/ 0 w 960"/>
              <a:gd name="T3" fmla="*/ 1 h 961"/>
              <a:gd name="T4" fmla="*/ 960 w 960"/>
              <a:gd name="T5" fmla="*/ 0 h 961"/>
              <a:gd name="T6" fmla="*/ 960 w 960"/>
              <a:gd name="T7" fmla="*/ 961 h 961"/>
              <a:gd name="T8" fmla="*/ 0 w 960"/>
              <a:gd name="T9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961"/>
                </a:moveTo>
                <a:lnTo>
                  <a:pt x="0" y="1"/>
                </a:lnTo>
                <a:lnTo>
                  <a:pt x="960" y="0"/>
                </a:lnTo>
                <a:lnTo>
                  <a:pt x="960" y="961"/>
                </a:lnTo>
                <a:lnTo>
                  <a:pt x="0" y="961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" name="Rectangle 142"/>
          <p:cNvSpPr>
            <a:spLocks/>
          </p:cNvSpPr>
          <p:nvPr/>
        </p:nvSpPr>
        <p:spPr bwMode="auto">
          <a:xfrm>
            <a:off x="6542046" y="590939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9" name="Rectangle 143"/>
          <p:cNvSpPr>
            <a:spLocks/>
          </p:cNvSpPr>
          <p:nvPr/>
        </p:nvSpPr>
        <p:spPr bwMode="auto">
          <a:xfrm>
            <a:off x="7151646" y="591574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0" name="Rectangle 144"/>
          <p:cNvSpPr>
            <a:spLocks/>
          </p:cNvSpPr>
          <p:nvPr/>
        </p:nvSpPr>
        <p:spPr bwMode="auto">
          <a:xfrm>
            <a:off x="7761246" y="590939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1" name="Rectangle 145"/>
          <p:cNvSpPr>
            <a:spLocks/>
          </p:cNvSpPr>
          <p:nvPr/>
        </p:nvSpPr>
        <p:spPr bwMode="auto">
          <a:xfrm>
            <a:off x="8370846" y="5909394"/>
            <a:ext cx="609600" cy="609600"/>
          </a:xfrm>
          <a:prstGeom prst="rect">
            <a:avLst/>
          </a:prstGeom>
          <a:solidFill>
            <a:srgbClr val="FF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2" name="Rectangle 183"/>
          <p:cNvSpPr>
            <a:spLocks/>
          </p:cNvSpPr>
          <p:nvPr/>
        </p:nvSpPr>
        <p:spPr bwMode="auto">
          <a:xfrm>
            <a:off x="4714834" y="591562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3" name="Rectangle 184"/>
          <p:cNvSpPr>
            <a:spLocks/>
          </p:cNvSpPr>
          <p:nvPr/>
        </p:nvSpPr>
        <p:spPr bwMode="auto">
          <a:xfrm>
            <a:off x="5324434" y="591562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4" name="Freeform 185"/>
          <p:cNvSpPr>
            <a:spLocks/>
          </p:cNvSpPr>
          <p:nvPr/>
        </p:nvSpPr>
        <p:spPr bwMode="auto">
          <a:xfrm>
            <a:off x="5934034" y="5915623"/>
            <a:ext cx="609600" cy="609600"/>
          </a:xfrm>
          <a:custGeom>
            <a:avLst/>
            <a:gdLst>
              <a:gd name="T0" fmla="*/ 0 w 960"/>
              <a:gd name="T1" fmla="*/ 1 h 961"/>
              <a:gd name="T2" fmla="*/ 0 w 960"/>
              <a:gd name="T3" fmla="*/ 961 h 961"/>
              <a:gd name="T4" fmla="*/ 960 w 960"/>
              <a:gd name="T5" fmla="*/ 961 h 961"/>
              <a:gd name="T6" fmla="*/ 960 w 960"/>
              <a:gd name="T7" fmla="*/ 0 h 961"/>
              <a:gd name="T8" fmla="*/ 0 w 960"/>
              <a:gd name="T9" fmla="*/ 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961">
                <a:moveTo>
                  <a:pt x="0" y="1"/>
                </a:moveTo>
                <a:lnTo>
                  <a:pt x="0" y="961"/>
                </a:lnTo>
                <a:lnTo>
                  <a:pt x="960" y="961"/>
                </a:lnTo>
                <a:lnTo>
                  <a:pt x="960" y="0"/>
                </a:lnTo>
                <a:lnTo>
                  <a:pt x="0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5" name="Rectangle 186"/>
          <p:cNvSpPr>
            <a:spLocks/>
          </p:cNvSpPr>
          <p:nvPr/>
        </p:nvSpPr>
        <p:spPr bwMode="auto">
          <a:xfrm>
            <a:off x="6543634" y="591562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6" name="Rectangle 187"/>
          <p:cNvSpPr>
            <a:spLocks/>
          </p:cNvSpPr>
          <p:nvPr/>
        </p:nvSpPr>
        <p:spPr bwMode="auto">
          <a:xfrm>
            <a:off x="7762834" y="591562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" name="Rectangle 188"/>
          <p:cNvSpPr>
            <a:spLocks/>
          </p:cNvSpPr>
          <p:nvPr/>
        </p:nvSpPr>
        <p:spPr bwMode="auto">
          <a:xfrm>
            <a:off x="8372434" y="5915623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" name="Rectangle 201"/>
          <p:cNvSpPr>
            <a:spLocks/>
          </p:cNvSpPr>
          <p:nvPr/>
        </p:nvSpPr>
        <p:spPr bwMode="auto">
          <a:xfrm>
            <a:off x="7143709" y="5913914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" name="Text Box 211"/>
          <p:cNvSpPr txBox="1">
            <a:spLocks noChangeArrowheads="1"/>
          </p:cNvSpPr>
          <p:nvPr/>
        </p:nvSpPr>
        <p:spPr bwMode="auto">
          <a:xfrm>
            <a:off x="4916124" y="5980521"/>
            <a:ext cx="4301594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0    1     2   2    3    4   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4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0" name="Text Box 212"/>
          <p:cNvSpPr txBox="1">
            <a:spLocks noChangeArrowheads="1"/>
          </p:cNvSpPr>
          <p:nvPr/>
        </p:nvSpPr>
        <p:spPr bwMode="auto">
          <a:xfrm>
            <a:off x="8260474" y="5855800"/>
            <a:ext cx="11620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zh-TW" dirty="0"/>
          </a:p>
        </p:txBody>
      </p:sp>
      <p:sp>
        <p:nvSpPr>
          <p:cNvPr id="311" name="Text Box 230"/>
          <p:cNvSpPr txBox="1">
            <a:spLocks noChangeArrowheads="1"/>
          </p:cNvSpPr>
          <p:nvPr/>
        </p:nvSpPr>
        <p:spPr bwMode="auto">
          <a:xfrm>
            <a:off x="4403801" y="6045919"/>
            <a:ext cx="2936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</a:rPr>
              <a:t>B</a:t>
            </a:r>
            <a:endParaRPr lang="en-US" altLang="zh-TW" dirty="0"/>
          </a:p>
        </p:txBody>
      </p:sp>
      <p:sp>
        <p:nvSpPr>
          <p:cNvPr id="312" name="Rectangle 165"/>
          <p:cNvSpPr>
            <a:spLocks/>
          </p:cNvSpPr>
          <p:nvPr/>
        </p:nvSpPr>
        <p:spPr bwMode="auto">
          <a:xfrm>
            <a:off x="8371248" y="2877482"/>
            <a:ext cx="6096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" name="Text Box 227"/>
          <p:cNvSpPr txBox="1">
            <a:spLocks noChangeArrowheads="1"/>
          </p:cNvSpPr>
          <p:nvPr/>
        </p:nvSpPr>
        <p:spPr bwMode="auto">
          <a:xfrm>
            <a:off x="4384617" y="1730036"/>
            <a:ext cx="379961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</a:rPr>
              <a:t>x</a:t>
            </a:r>
            <a:r>
              <a:rPr lang="en-US" altLang="zh-TW" sz="3200" i="1" baseline="-25000" dirty="0">
                <a:solidFill>
                  <a:srgbClr val="008A86"/>
                </a:solidFill>
                <a:latin typeface="Times New Roman" pitchFamily="18" charset="0"/>
              </a:rPr>
              <a:t>i</a:t>
            </a:r>
            <a:endParaRPr lang="en-US" altLang="zh-TW" i="1" baseline="-25000" dirty="0"/>
          </a:p>
        </p:txBody>
      </p:sp>
      <p:sp>
        <p:nvSpPr>
          <p:cNvPr id="314" name="Text Box 227"/>
          <p:cNvSpPr txBox="1">
            <a:spLocks noChangeArrowheads="1"/>
          </p:cNvSpPr>
          <p:nvPr/>
        </p:nvSpPr>
        <p:spPr bwMode="auto">
          <a:xfrm>
            <a:off x="4066885" y="2424579"/>
            <a:ext cx="27146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15" name="Text Box 228"/>
          <p:cNvSpPr txBox="1">
            <a:spLocks noChangeArrowheads="1"/>
          </p:cNvSpPr>
          <p:nvPr/>
        </p:nvSpPr>
        <p:spPr bwMode="auto">
          <a:xfrm>
            <a:off x="4066885" y="3095723"/>
            <a:ext cx="293688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dirty="0">
                <a:latin typeface="Times New Roman" pitchFamily="18" charset="0"/>
              </a:rPr>
              <a:t>2</a:t>
            </a:r>
          </a:p>
          <a:p>
            <a:endParaRPr lang="en-US" altLang="zh-TW" sz="900" dirty="0">
              <a:latin typeface="Times New Roman" pitchFamily="18" charset="0"/>
            </a:endParaRPr>
          </a:p>
          <a:p>
            <a:r>
              <a:rPr lang="en-US" altLang="zh-TW" sz="2800" dirty="0">
                <a:latin typeface="Times New Roman" pitchFamily="18" charset="0"/>
              </a:rPr>
              <a:t>3</a:t>
            </a:r>
          </a:p>
          <a:p>
            <a:pPr>
              <a:lnSpc>
                <a:spcPct val="45000"/>
              </a:lnSpc>
            </a:pPr>
            <a:endParaRPr lang="en-US" altLang="zh-TW" sz="900" dirty="0">
              <a:latin typeface="Times New Roman" pitchFamily="18" charset="0"/>
            </a:endParaRPr>
          </a:p>
          <a:p>
            <a:r>
              <a:rPr lang="en-US" altLang="zh-TW" sz="2800" dirty="0">
                <a:latin typeface="Times New Roman" pitchFamily="18" charset="0"/>
              </a:rPr>
              <a:t>4</a:t>
            </a:r>
            <a:endParaRPr lang="en-US" altLang="zh-TW" sz="1600" dirty="0"/>
          </a:p>
        </p:txBody>
      </p:sp>
      <p:sp>
        <p:nvSpPr>
          <p:cNvPr id="316" name="Text Box 229"/>
          <p:cNvSpPr txBox="1">
            <a:spLocks noChangeArrowheads="1"/>
          </p:cNvSpPr>
          <p:nvPr/>
        </p:nvSpPr>
        <p:spPr bwMode="auto">
          <a:xfrm>
            <a:off x="4066885" y="4854187"/>
            <a:ext cx="27146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dirty="0">
                <a:latin typeface="Times New Roman" pitchFamily="18" charset="0"/>
              </a:rPr>
              <a:t>5</a:t>
            </a:r>
            <a:endParaRPr lang="en-US" altLang="zh-TW" sz="1600" dirty="0"/>
          </a:p>
        </p:txBody>
      </p:sp>
      <p:sp>
        <p:nvSpPr>
          <p:cNvPr id="317" name="Text Box 230"/>
          <p:cNvSpPr txBox="1">
            <a:spLocks noChangeArrowheads="1"/>
          </p:cNvSpPr>
          <p:nvPr/>
        </p:nvSpPr>
        <p:spPr bwMode="auto">
          <a:xfrm>
            <a:off x="4066885" y="5464480"/>
            <a:ext cx="2936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dirty="0">
                <a:latin typeface="Times New Roman" pitchFamily="18" charset="0"/>
              </a:rPr>
              <a:t>6</a:t>
            </a:r>
            <a:endParaRPr lang="en-US" altLang="zh-TW" sz="1600" dirty="0"/>
          </a:p>
        </p:txBody>
      </p:sp>
      <p:sp>
        <p:nvSpPr>
          <p:cNvPr id="318" name="Text Box 230"/>
          <p:cNvSpPr txBox="1">
            <a:spLocks noChangeArrowheads="1"/>
          </p:cNvSpPr>
          <p:nvPr/>
        </p:nvSpPr>
        <p:spPr bwMode="auto">
          <a:xfrm>
            <a:off x="4067207" y="6093296"/>
            <a:ext cx="2936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dirty="0">
                <a:latin typeface="Times New Roman" pitchFamily="18" charset="0"/>
              </a:rPr>
              <a:t>7</a:t>
            </a:r>
            <a:endParaRPr lang="en-US" altLang="zh-TW" sz="1600" dirty="0"/>
          </a:p>
        </p:txBody>
      </p:sp>
      <p:sp>
        <p:nvSpPr>
          <p:cNvPr id="319" name="Text Box 227"/>
          <p:cNvSpPr txBox="1">
            <a:spLocks noChangeArrowheads="1"/>
          </p:cNvSpPr>
          <p:nvPr/>
        </p:nvSpPr>
        <p:spPr bwMode="auto">
          <a:xfrm>
            <a:off x="4048023" y="1773675"/>
            <a:ext cx="379961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dirty="0">
                <a:latin typeface="Times New Roman" pitchFamily="18" charset="0"/>
              </a:rPr>
              <a:t>0</a:t>
            </a:r>
            <a:endParaRPr lang="en-US" altLang="zh-TW" sz="1600" baseline="-25000" dirty="0"/>
          </a:p>
        </p:txBody>
      </p:sp>
      <p:sp>
        <p:nvSpPr>
          <p:cNvPr id="320" name="Text Box 227"/>
          <p:cNvSpPr txBox="1">
            <a:spLocks noChangeArrowheads="1"/>
          </p:cNvSpPr>
          <p:nvPr/>
        </p:nvSpPr>
        <p:spPr bwMode="auto">
          <a:xfrm>
            <a:off x="4084863" y="1241161"/>
            <a:ext cx="379961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i="1" dirty="0" err="1">
                <a:latin typeface="Times New Roman" pitchFamily="18" charset="0"/>
              </a:rPr>
              <a:t>i</a:t>
            </a:r>
            <a:endParaRPr lang="en-US" altLang="zh-TW" sz="1600" i="1" baseline="-25000" dirty="0"/>
          </a:p>
        </p:txBody>
      </p:sp>
      <p:sp>
        <p:nvSpPr>
          <p:cNvPr id="321" name="Rectangle 226"/>
          <p:cNvSpPr>
            <a:spLocks noChangeArrowheads="1"/>
          </p:cNvSpPr>
          <p:nvPr/>
        </p:nvSpPr>
        <p:spPr bwMode="auto">
          <a:xfrm>
            <a:off x="4860032" y="1052736"/>
            <a:ext cx="4357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sz="3200" i="1" dirty="0" err="1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TW" sz="3200" i="1" baseline="-25000" dirty="0" err="1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3200" baseline="-25000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    D   </a:t>
            </a:r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    A    </a:t>
            </a:r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zh-TW" sz="3200" dirty="0">
              <a:solidFill>
                <a:srgbClr val="FF0000"/>
              </a:solidFill>
            </a:endParaRPr>
          </a:p>
        </p:txBody>
      </p:sp>
      <p:sp>
        <p:nvSpPr>
          <p:cNvPr id="322" name="Rectangle 226"/>
          <p:cNvSpPr>
            <a:spLocks noChangeArrowheads="1"/>
          </p:cNvSpPr>
          <p:nvPr/>
        </p:nvSpPr>
        <p:spPr bwMode="auto">
          <a:xfrm>
            <a:off x="4572000" y="792813"/>
            <a:ext cx="43576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sz="2800" i="1" dirty="0">
                <a:latin typeface="Times New Roman" pitchFamily="18" charset="0"/>
                <a:cs typeface="Times New Roman" pitchFamily="18" charset="0"/>
              </a:rPr>
              <a:t>j  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TW" sz="2800" baseline="-250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1      2     3     4     5     6</a:t>
            </a:r>
            <a:endParaRPr lang="en-US" altLang="zh-TW" sz="2800" dirty="0"/>
          </a:p>
        </p:txBody>
      </p:sp>
      <p:cxnSp>
        <p:nvCxnSpPr>
          <p:cNvPr id="323" name="直接箭头连接符 322"/>
          <p:cNvCxnSpPr/>
          <p:nvPr/>
        </p:nvCxnSpPr>
        <p:spPr>
          <a:xfrm flipV="1">
            <a:off x="5639170" y="2134849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/>
          <p:cNvCxnSpPr/>
          <p:nvPr/>
        </p:nvCxnSpPr>
        <p:spPr>
          <a:xfrm flipV="1">
            <a:off x="6363408" y="2132856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/>
          <p:cNvCxnSpPr/>
          <p:nvPr/>
        </p:nvCxnSpPr>
        <p:spPr>
          <a:xfrm flipV="1">
            <a:off x="6849880" y="2132856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箭头连接符 325"/>
          <p:cNvCxnSpPr/>
          <p:nvPr/>
        </p:nvCxnSpPr>
        <p:spPr>
          <a:xfrm flipH="1" flipV="1">
            <a:off x="6948264" y="2132856"/>
            <a:ext cx="504056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/>
          <p:cNvCxnSpPr/>
          <p:nvPr/>
        </p:nvCxnSpPr>
        <p:spPr>
          <a:xfrm flipH="1">
            <a:off x="7561168" y="2556112"/>
            <a:ext cx="3643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箭头连接符 327"/>
          <p:cNvCxnSpPr/>
          <p:nvPr/>
        </p:nvCxnSpPr>
        <p:spPr>
          <a:xfrm flipH="1" flipV="1">
            <a:off x="8137991" y="2126586"/>
            <a:ext cx="504056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接箭头连接符 328"/>
          <p:cNvCxnSpPr/>
          <p:nvPr/>
        </p:nvCxnSpPr>
        <p:spPr>
          <a:xfrm flipH="1" flipV="1">
            <a:off x="5120727" y="2765715"/>
            <a:ext cx="504056" cy="2431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箭头连接符 329"/>
          <p:cNvCxnSpPr/>
          <p:nvPr/>
        </p:nvCxnSpPr>
        <p:spPr>
          <a:xfrm flipH="1">
            <a:off x="5734768" y="3284984"/>
            <a:ext cx="36438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箭头连接符 330"/>
          <p:cNvCxnSpPr/>
          <p:nvPr/>
        </p:nvCxnSpPr>
        <p:spPr>
          <a:xfrm flipH="1">
            <a:off x="6386457" y="3284984"/>
            <a:ext cx="3643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/>
          <p:cNvCxnSpPr/>
          <p:nvPr/>
        </p:nvCxnSpPr>
        <p:spPr>
          <a:xfrm flipV="1">
            <a:off x="7456124" y="2744449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箭头连接符 332"/>
          <p:cNvCxnSpPr/>
          <p:nvPr/>
        </p:nvCxnSpPr>
        <p:spPr>
          <a:xfrm flipH="1" flipV="1">
            <a:off x="7578949" y="2759391"/>
            <a:ext cx="504056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箭头连接符 333"/>
          <p:cNvCxnSpPr/>
          <p:nvPr/>
        </p:nvCxnSpPr>
        <p:spPr>
          <a:xfrm flipH="1">
            <a:off x="8191507" y="3284984"/>
            <a:ext cx="3643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箭头连接符 334"/>
          <p:cNvCxnSpPr/>
          <p:nvPr/>
        </p:nvCxnSpPr>
        <p:spPr>
          <a:xfrm flipV="1">
            <a:off x="5639170" y="3393232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箭头连接符 335"/>
          <p:cNvCxnSpPr/>
          <p:nvPr/>
        </p:nvCxnSpPr>
        <p:spPr>
          <a:xfrm flipV="1">
            <a:off x="6362145" y="3384747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箭头连接符 336"/>
          <p:cNvCxnSpPr/>
          <p:nvPr/>
        </p:nvCxnSpPr>
        <p:spPr>
          <a:xfrm flipH="1" flipV="1">
            <a:off x="6398361" y="3399270"/>
            <a:ext cx="504056" cy="2431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箭头连接符 337"/>
          <p:cNvCxnSpPr/>
          <p:nvPr/>
        </p:nvCxnSpPr>
        <p:spPr>
          <a:xfrm flipH="1">
            <a:off x="6961194" y="3783074"/>
            <a:ext cx="36438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338"/>
          <p:cNvCxnSpPr/>
          <p:nvPr/>
        </p:nvCxnSpPr>
        <p:spPr>
          <a:xfrm flipV="1">
            <a:off x="8083748" y="3393232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箭头连接符 339"/>
          <p:cNvCxnSpPr/>
          <p:nvPr/>
        </p:nvCxnSpPr>
        <p:spPr>
          <a:xfrm flipV="1">
            <a:off x="8678500" y="3384747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箭头连接符 340"/>
          <p:cNvCxnSpPr/>
          <p:nvPr/>
        </p:nvCxnSpPr>
        <p:spPr>
          <a:xfrm flipH="1" flipV="1">
            <a:off x="5148064" y="3909253"/>
            <a:ext cx="504056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/>
          <p:cNvCxnSpPr/>
          <p:nvPr/>
        </p:nvCxnSpPr>
        <p:spPr>
          <a:xfrm flipV="1">
            <a:off x="6352089" y="3909253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/>
          <p:cNvCxnSpPr/>
          <p:nvPr/>
        </p:nvCxnSpPr>
        <p:spPr>
          <a:xfrm flipV="1">
            <a:off x="6846524" y="3909253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箭头连接符 343"/>
          <p:cNvCxnSpPr/>
          <p:nvPr/>
        </p:nvCxnSpPr>
        <p:spPr>
          <a:xfrm flipV="1">
            <a:off x="7448187" y="3926045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箭头连接符 344"/>
          <p:cNvCxnSpPr/>
          <p:nvPr/>
        </p:nvCxnSpPr>
        <p:spPr>
          <a:xfrm flipH="1" flipV="1">
            <a:off x="7567285" y="3900512"/>
            <a:ext cx="504056" cy="2431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箭头连接符 345"/>
          <p:cNvCxnSpPr/>
          <p:nvPr/>
        </p:nvCxnSpPr>
        <p:spPr>
          <a:xfrm flipH="1">
            <a:off x="8185156" y="4305251"/>
            <a:ext cx="3643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箭头连接符 346"/>
          <p:cNvCxnSpPr/>
          <p:nvPr/>
        </p:nvCxnSpPr>
        <p:spPr>
          <a:xfrm flipV="1">
            <a:off x="5632456" y="4559019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箭头连接符 347"/>
          <p:cNvCxnSpPr/>
          <p:nvPr/>
        </p:nvCxnSpPr>
        <p:spPr>
          <a:xfrm flipH="1" flipV="1">
            <a:off x="5809845" y="4560010"/>
            <a:ext cx="504056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箭头连接符 348"/>
          <p:cNvCxnSpPr/>
          <p:nvPr/>
        </p:nvCxnSpPr>
        <p:spPr>
          <a:xfrm flipV="1">
            <a:off x="6838066" y="4566785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箭头连接符 349"/>
          <p:cNvCxnSpPr/>
          <p:nvPr/>
        </p:nvCxnSpPr>
        <p:spPr>
          <a:xfrm flipV="1">
            <a:off x="7448187" y="4575891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箭头连接符 350"/>
          <p:cNvCxnSpPr/>
          <p:nvPr/>
        </p:nvCxnSpPr>
        <p:spPr>
          <a:xfrm flipV="1">
            <a:off x="8074016" y="4560688"/>
            <a:ext cx="0" cy="2431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箭头连接符 351"/>
          <p:cNvCxnSpPr/>
          <p:nvPr/>
        </p:nvCxnSpPr>
        <p:spPr>
          <a:xfrm flipV="1">
            <a:off x="8681099" y="4565721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箭头连接符 352"/>
          <p:cNvCxnSpPr/>
          <p:nvPr/>
        </p:nvCxnSpPr>
        <p:spPr>
          <a:xfrm flipV="1">
            <a:off x="5624783" y="5221314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箭头连接符 353"/>
          <p:cNvCxnSpPr/>
          <p:nvPr/>
        </p:nvCxnSpPr>
        <p:spPr>
          <a:xfrm flipV="1">
            <a:off x="6315835" y="5198803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箭头连接符 354"/>
          <p:cNvCxnSpPr/>
          <p:nvPr/>
        </p:nvCxnSpPr>
        <p:spPr>
          <a:xfrm flipV="1">
            <a:off x="6838066" y="5198803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355"/>
          <p:cNvCxnSpPr/>
          <p:nvPr/>
        </p:nvCxnSpPr>
        <p:spPr>
          <a:xfrm flipH="1" flipV="1">
            <a:off x="6952923" y="5209334"/>
            <a:ext cx="504056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/>
          <p:cNvCxnSpPr/>
          <p:nvPr/>
        </p:nvCxnSpPr>
        <p:spPr>
          <a:xfrm flipV="1">
            <a:off x="8058311" y="5198803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/>
          <p:cNvCxnSpPr/>
          <p:nvPr/>
        </p:nvCxnSpPr>
        <p:spPr>
          <a:xfrm flipH="1" flipV="1">
            <a:off x="8219558" y="5207924"/>
            <a:ext cx="504056" cy="2431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/>
          <p:nvPr/>
        </p:nvCxnSpPr>
        <p:spPr>
          <a:xfrm flipH="1" flipV="1">
            <a:off x="5124856" y="5823423"/>
            <a:ext cx="504056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 flipV="1">
            <a:off x="6321087" y="5823423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箭头连接符 360"/>
          <p:cNvCxnSpPr/>
          <p:nvPr/>
        </p:nvCxnSpPr>
        <p:spPr>
          <a:xfrm flipV="1">
            <a:off x="6832920" y="5808403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箭头连接符 361"/>
          <p:cNvCxnSpPr/>
          <p:nvPr/>
        </p:nvCxnSpPr>
        <p:spPr>
          <a:xfrm flipV="1">
            <a:off x="7448187" y="5808403"/>
            <a:ext cx="0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接箭头连接符 362"/>
          <p:cNvCxnSpPr/>
          <p:nvPr/>
        </p:nvCxnSpPr>
        <p:spPr>
          <a:xfrm flipH="1" flipV="1">
            <a:off x="7551612" y="5813346"/>
            <a:ext cx="504056" cy="243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箭头连接符 363"/>
          <p:cNvCxnSpPr/>
          <p:nvPr/>
        </p:nvCxnSpPr>
        <p:spPr>
          <a:xfrm flipV="1">
            <a:off x="8678500" y="5823423"/>
            <a:ext cx="0" cy="2431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9968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30" y="1719064"/>
            <a:ext cx="9144000" cy="2286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矩形 2"/>
          <p:cNvSpPr/>
          <p:nvPr/>
        </p:nvSpPr>
        <p:spPr>
          <a:xfrm>
            <a:off x="-7030" y="764704"/>
            <a:ext cx="9144000" cy="57600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90431" y="2409527"/>
            <a:ext cx="21114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Q/A</a:t>
            </a:r>
            <a:r>
              <a:rPr lang="zh-CN" alt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？</a:t>
            </a:r>
          </a:p>
        </p:txBody>
      </p:sp>
      <p:sp>
        <p:nvSpPr>
          <p:cNvPr id="4" name="矩形 3"/>
          <p:cNvSpPr/>
          <p:nvPr/>
        </p:nvSpPr>
        <p:spPr>
          <a:xfrm>
            <a:off x="2685278" y="-14514"/>
            <a:ext cx="6466206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67" y="4941168"/>
            <a:ext cx="2240203" cy="15841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最长公共子序列</a:t>
            </a:r>
            <a:r>
              <a:rPr lang="en-US" altLang="zh-CN" dirty="0"/>
              <a:t>-</a:t>
            </a:r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设计技术，像分而治之。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例子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最长公共子序列 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(LCS)</a:t>
            </a:r>
          </a:p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给定两个序列</a:t>
            </a:r>
            <a:r>
              <a:rPr lang="en-US" altLang="zh-CN" i="1" dirty="0">
                <a:solidFill>
                  <a:srgbClr val="008A86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rgbClr val="008A86"/>
                </a:solidFill>
                <a:latin typeface="Times New Roman" pitchFamily="18" charset="0"/>
              </a:rPr>
              <a:t>[1 . .</a:t>
            </a:r>
            <a:r>
              <a:rPr lang="en-US" altLang="zh-CN" i="1" dirty="0">
                <a:solidFill>
                  <a:srgbClr val="008A86"/>
                </a:solidFill>
                <a:latin typeface="Times New Roman" pitchFamily="18" charset="0"/>
              </a:rPr>
              <a:t> m</a:t>
            </a:r>
            <a:r>
              <a:rPr lang="en-US" altLang="zh-CN" dirty="0">
                <a:solidFill>
                  <a:srgbClr val="008A86"/>
                </a:solidFill>
                <a:latin typeface="Times New Roman" pitchFamily="18" charset="0"/>
              </a:rPr>
              <a:t>]</a:t>
            </a:r>
            <a:r>
              <a:rPr lang="en-US" altLang="zh-CN" i="1" dirty="0">
                <a:solidFill>
                  <a:srgbClr val="008A86"/>
                </a:solidFill>
                <a:latin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i="1" dirty="0">
                <a:solidFill>
                  <a:srgbClr val="008A86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rgbClr val="008A86"/>
                </a:solidFill>
                <a:latin typeface="Times New Roman" pitchFamily="18" charset="0"/>
              </a:rPr>
              <a:t>[1 . . </a:t>
            </a:r>
            <a:r>
              <a:rPr lang="en-US" altLang="zh-CN" i="1" dirty="0">
                <a:solidFill>
                  <a:srgbClr val="008A86"/>
                </a:solidFill>
                <a:latin typeface="Times New Roman" pitchFamily="18" charset="0"/>
              </a:rPr>
              <a:t>n</a:t>
            </a:r>
            <a:r>
              <a:rPr lang="en-US" altLang="zh-CN" dirty="0">
                <a:solidFill>
                  <a:srgbClr val="008A86"/>
                </a:solidFill>
                <a:latin typeface="Times New Roman" pitchFamily="18" charset="0"/>
              </a:rPr>
              <a:t>]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找出他们两者一个最长公共子序列。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lvl="3" indent="0">
              <a:buNone/>
            </a:pP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                       是 </a:t>
            </a:r>
            <a:r>
              <a:rPr lang="zh-TW" altLang="en-US" sz="3200" dirty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一个</a:t>
            </a:r>
            <a:r>
              <a:rPr lang="zh-TW" altLang="en-US" sz="3200" dirty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而不是“唯一”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EAFE6EC-EB54-40D5-9DD5-608077AB74EA}" type="datetime1">
              <a:rPr lang="en-US" altLang="zh-CN" smtClean="0"/>
              <a:t>12/7/2020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2056408" y="3602038"/>
            <a:ext cx="787400" cy="331787"/>
          </a:xfrm>
          <a:custGeom>
            <a:avLst/>
            <a:gdLst>
              <a:gd name="T0" fmla="*/ 1115 w 1239"/>
              <a:gd name="T1" fmla="*/ 520 h 523"/>
              <a:gd name="T2" fmla="*/ 995 w 1239"/>
              <a:gd name="T3" fmla="*/ 512 h 523"/>
              <a:gd name="T4" fmla="*/ 768 w 1239"/>
              <a:gd name="T5" fmla="*/ 483 h 523"/>
              <a:gd name="T6" fmla="*/ 562 w 1239"/>
              <a:gd name="T7" fmla="*/ 436 h 523"/>
              <a:gd name="T8" fmla="*/ 424 w 1239"/>
              <a:gd name="T9" fmla="*/ 391 h 523"/>
              <a:gd name="T10" fmla="*/ 382 w 1239"/>
              <a:gd name="T11" fmla="*/ 374 h 523"/>
              <a:gd name="T12" fmla="*/ 341 w 1239"/>
              <a:gd name="T13" fmla="*/ 357 h 523"/>
              <a:gd name="T14" fmla="*/ 303 w 1239"/>
              <a:gd name="T15" fmla="*/ 338 h 523"/>
              <a:gd name="T16" fmla="*/ 249 w 1239"/>
              <a:gd name="T17" fmla="*/ 309 h 523"/>
              <a:gd name="T18" fmla="*/ 215 w 1239"/>
              <a:gd name="T19" fmla="*/ 289 h 523"/>
              <a:gd name="T20" fmla="*/ 185 w 1239"/>
              <a:gd name="T21" fmla="*/ 267 h 523"/>
              <a:gd name="T22" fmla="*/ 156 w 1239"/>
              <a:gd name="T23" fmla="*/ 245 h 523"/>
              <a:gd name="T24" fmla="*/ 130 w 1239"/>
              <a:gd name="T25" fmla="*/ 223 h 523"/>
              <a:gd name="T26" fmla="*/ 95 w 1239"/>
              <a:gd name="T27" fmla="*/ 187 h 523"/>
              <a:gd name="T28" fmla="*/ 75 w 1239"/>
              <a:gd name="T29" fmla="*/ 163 h 523"/>
              <a:gd name="T30" fmla="*/ 58 w 1239"/>
              <a:gd name="T31" fmla="*/ 138 h 523"/>
              <a:gd name="T32" fmla="*/ 43 w 1239"/>
              <a:gd name="T33" fmla="*/ 111 h 523"/>
              <a:gd name="T34" fmla="*/ 0 w 1239"/>
              <a:gd name="T35" fmla="*/ 146 h 523"/>
              <a:gd name="T36" fmla="*/ 132 w 1239"/>
              <a:gd name="T37" fmla="*/ 118 h 523"/>
              <a:gd name="T38" fmla="*/ 89 w 1239"/>
              <a:gd name="T39" fmla="*/ 102 h 523"/>
              <a:gd name="T40" fmla="*/ 138 w 1239"/>
              <a:gd name="T41" fmla="*/ 168 h 523"/>
              <a:gd name="T42" fmla="*/ 160 w 1239"/>
              <a:gd name="T43" fmla="*/ 189 h 523"/>
              <a:gd name="T44" fmla="*/ 184 w 1239"/>
              <a:gd name="T45" fmla="*/ 210 h 523"/>
              <a:gd name="T46" fmla="*/ 210 w 1239"/>
              <a:gd name="T47" fmla="*/ 230 h 523"/>
              <a:gd name="T48" fmla="*/ 240 w 1239"/>
              <a:gd name="T49" fmla="*/ 250 h 523"/>
              <a:gd name="T50" fmla="*/ 271 w 1239"/>
              <a:gd name="T51" fmla="*/ 270 h 523"/>
              <a:gd name="T52" fmla="*/ 305 w 1239"/>
              <a:gd name="T53" fmla="*/ 289 h 523"/>
              <a:gd name="T54" fmla="*/ 341 w 1239"/>
              <a:gd name="T55" fmla="*/ 307 h 523"/>
              <a:gd name="T56" fmla="*/ 378 w 1239"/>
              <a:gd name="T57" fmla="*/ 325 h 523"/>
              <a:gd name="T58" fmla="*/ 419 w 1239"/>
              <a:gd name="T59" fmla="*/ 342 h 523"/>
              <a:gd name="T60" fmla="*/ 461 w 1239"/>
              <a:gd name="T61" fmla="*/ 357 h 523"/>
              <a:gd name="T62" fmla="*/ 527 w 1239"/>
              <a:gd name="T63" fmla="*/ 379 h 523"/>
              <a:gd name="T64" fmla="*/ 622 w 1239"/>
              <a:gd name="T65" fmla="*/ 406 h 523"/>
              <a:gd name="T66" fmla="*/ 723 w 1239"/>
              <a:gd name="T67" fmla="*/ 429 h 523"/>
              <a:gd name="T68" fmla="*/ 941 w 1239"/>
              <a:gd name="T69" fmla="*/ 462 h 523"/>
              <a:gd name="T70" fmla="*/ 1177 w 1239"/>
              <a:gd name="T71" fmla="*/ 477 h 523"/>
              <a:gd name="T72" fmla="*/ 1239 w 1239"/>
              <a:gd name="T73" fmla="*/ 523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39" h="523">
                <a:moveTo>
                  <a:pt x="1176" y="522"/>
                </a:moveTo>
                <a:lnTo>
                  <a:pt x="1115" y="520"/>
                </a:lnTo>
                <a:lnTo>
                  <a:pt x="1055" y="517"/>
                </a:lnTo>
                <a:lnTo>
                  <a:pt x="995" y="512"/>
                </a:lnTo>
                <a:lnTo>
                  <a:pt x="879" y="500"/>
                </a:lnTo>
                <a:lnTo>
                  <a:pt x="768" y="483"/>
                </a:lnTo>
                <a:lnTo>
                  <a:pt x="661" y="462"/>
                </a:lnTo>
                <a:lnTo>
                  <a:pt x="562" y="436"/>
                </a:lnTo>
                <a:lnTo>
                  <a:pt x="468" y="408"/>
                </a:lnTo>
                <a:lnTo>
                  <a:pt x="424" y="391"/>
                </a:lnTo>
                <a:lnTo>
                  <a:pt x="402" y="384"/>
                </a:lnTo>
                <a:lnTo>
                  <a:pt x="382" y="374"/>
                </a:lnTo>
                <a:lnTo>
                  <a:pt x="361" y="365"/>
                </a:lnTo>
                <a:lnTo>
                  <a:pt x="341" y="357"/>
                </a:lnTo>
                <a:lnTo>
                  <a:pt x="322" y="348"/>
                </a:lnTo>
                <a:lnTo>
                  <a:pt x="303" y="338"/>
                </a:lnTo>
                <a:lnTo>
                  <a:pt x="285" y="328"/>
                </a:lnTo>
                <a:lnTo>
                  <a:pt x="249" y="309"/>
                </a:lnTo>
                <a:lnTo>
                  <a:pt x="232" y="298"/>
                </a:lnTo>
                <a:lnTo>
                  <a:pt x="215" y="289"/>
                </a:lnTo>
                <a:lnTo>
                  <a:pt x="199" y="278"/>
                </a:lnTo>
                <a:lnTo>
                  <a:pt x="185" y="267"/>
                </a:lnTo>
                <a:lnTo>
                  <a:pt x="169" y="256"/>
                </a:lnTo>
                <a:lnTo>
                  <a:pt x="156" y="245"/>
                </a:lnTo>
                <a:lnTo>
                  <a:pt x="143" y="234"/>
                </a:lnTo>
                <a:lnTo>
                  <a:pt x="130" y="223"/>
                </a:lnTo>
                <a:lnTo>
                  <a:pt x="106" y="199"/>
                </a:lnTo>
                <a:lnTo>
                  <a:pt x="95" y="187"/>
                </a:lnTo>
                <a:lnTo>
                  <a:pt x="84" y="175"/>
                </a:lnTo>
                <a:lnTo>
                  <a:pt x="75" y="163"/>
                </a:lnTo>
                <a:lnTo>
                  <a:pt x="66" y="150"/>
                </a:lnTo>
                <a:lnTo>
                  <a:pt x="58" y="138"/>
                </a:lnTo>
                <a:lnTo>
                  <a:pt x="49" y="124"/>
                </a:lnTo>
                <a:lnTo>
                  <a:pt x="43" y="111"/>
                </a:lnTo>
                <a:lnTo>
                  <a:pt x="40" y="105"/>
                </a:lnTo>
                <a:lnTo>
                  <a:pt x="0" y="146"/>
                </a:lnTo>
                <a:lnTo>
                  <a:pt x="39" y="0"/>
                </a:lnTo>
                <a:lnTo>
                  <a:pt x="132" y="118"/>
                </a:lnTo>
                <a:lnTo>
                  <a:pt x="89" y="101"/>
                </a:lnTo>
                <a:lnTo>
                  <a:pt x="89" y="102"/>
                </a:lnTo>
                <a:lnTo>
                  <a:pt x="129" y="157"/>
                </a:lnTo>
                <a:lnTo>
                  <a:pt x="138" y="168"/>
                </a:lnTo>
                <a:lnTo>
                  <a:pt x="148" y="178"/>
                </a:lnTo>
                <a:lnTo>
                  <a:pt x="160" y="189"/>
                </a:lnTo>
                <a:lnTo>
                  <a:pt x="172" y="200"/>
                </a:lnTo>
                <a:lnTo>
                  <a:pt x="184" y="210"/>
                </a:lnTo>
                <a:lnTo>
                  <a:pt x="197" y="220"/>
                </a:lnTo>
                <a:lnTo>
                  <a:pt x="210" y="230"/>
                </a:lnTo>
                <a:lnTo>
                  <a:pt x="225" y="241"/>
                </a:lnTo>
                <a:lnTo>
                  <a:pt x="240" y="250"/>
                </a:lnTo>
                <a:lnTo>
                  <a:pt x="255" y="260"/>
                </a:lnTo>
                <a:lnTo>
                  <a:pt x="271" y="270"/>
                </a:lnTo>
                <a:lnTo>
                  <a:pt x="288" y="279"/>
                </a:lnTo>
                <a:lnTo>
                  <a:pt x="305" y="289"/>
                </a:lnTo>
                <a:lnTo>
                  <a:pt x="323" y="298"/>
                </a:lnTo>
                <a:lnTo>
                  <a:pt x="341" y="307"/>
                </a:lnTo>
                <a:lnTo>
                  <a:pt x="359" y="315"/>
                </a:lnTo>
                <a:lnTo>
                  <a:pt x="378" y="325"/>
                </a:lnTo>
                <a:lnTo>
                  <a:pt x="399" y="333"/>
                </a:lnTo>
                <a:lnTo>
                  <a:pt x="419" y="342"/>
                </a:lnTo>
                <a:lnTo>
                  <a:pt x="439" y="349"/>
                </a:lnTo>
                <a:lnTo>
                  <a:pt x="461" y="357"/>
                </a:lnTo>
                <a:lnTo>
                  <a:pt x="483" y="364"/>
                </a:lnTo>
                <a:lnTo>
                  <a:pt x="527" y="379"/>
                </a:lnTo>
                <a:lnTo>
                  <a:pt x="574" y="393"/>
                </a:lnTo>
                <a:lnTo>
                  <a:pt x="622" y="406"/>
                </a:lnTo>
                <a:lnTo>
                  <a:pt x="671" y="417"/>
                </a:lnTo>
                <a:lnTo>
                  <a:pt x="723" y="429"/>
                </a:lnTo>
                <a:lnTo>
                  <a:pt x="829" y="447"/>
                </a:lnTo>
                <a:lnTo>
                  <a:pt x="941" y="462"/>
                </a:lnTo>
                <a:lnTo>
                  <a:pt x="1057" y="472"/>
                </a:lnTo>
                <a:lnTo>
                  <a:pt x="1177" y="477"/>
                </a:lnTo>
                <a:lnTo>
                  <a:pt x="1239" y="477"/>
                </a:lnTo>
                <a:lnTo>
                  <a:pt x="1239" y="523"/>
                </a:lnTo>
                <a:lnTo>
                  <a:pt x="1176" y="522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460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最长公共子序列</a:t>
            </a:r>
            <a:r>
              <a:rPr lang="en-US" altLang="zh-CN" dirty="0"/>
              <a:t>-</a:t>
            </a:r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设计技术，像分而治之。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例子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最长公共子序列 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(LCS)</a:t>
            </a:r>
          </a:p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给定两个序列</a:t>
            </a:r>
            <a:r>
              <a:rPr lang="en-US" altLang="zh-CN" i="1" dirty="0">
                <a:solidFill>
                  <a:srgbClr val="008A86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rgbClr val="008A86"/>
                </a:solidFill>
                <a:latin typeface="Times New Roman" pitchFamily="18" charset="0"/>
              </a:rPr>
              <a:t>[1 . .</a:t>
            </a:r>
            <a:r>
              <a:rPr lang="en-US" altLang="zh-CN" i="1" dirty="0">
                <a:solidFill>
                  <a:srgbClr val="008A86"/>
                </a:solidFill>
                <a:latin typeface="Times New Roman" pitchFamily="18" charset="0"/>
              </a:rPr>
              <a:t> m</a:t>
            </a:r>
            <a:r>
              <a:rPr lang="en-US" altLang="zh-CN" dirty="0">
                <a:solidFill>
                  <a:srgbClr val="008A86"/>
                </a:solidFill>
                <a:latin typeface="Times New Roman" pitchFamily="18" charset="0"/>
              </a:rPr>
              <a:t>]</a:t>
            </a:r>
            <a:r>
              <a:rPr lang="en-US" altLang="zh-CN" i="1" dirty="0">
                <a:solidFill>
                  <a:srgbClr val="008A86"/>
                </a:solidFill>
                <a:latin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i="1" dirty="0">
                <a:solidFill>
                  <a:srgbClr val="008A86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rgbClr val="008A86"/>
                </a:solidFill>
                <a:latin typeface="Times New Roman" pitchFamily="18" charset="0"/>
              </a:rPr>
              <a:t>[1 . . </a:t>
            </a:r>
            <a:r>
              <a:rPr lang="en-US" altLang="zh-CN" i="1" dirty="0">
                <a:solidFill>
                  <a:srgbClr val="008A86"/>
                </a:solidFill>
                <a:latin typeface="Times New Roman" pitchFamily="18" charset="0"/>
              </a:rPr>
              <a:t>n</a:t>
            </a:r>
            <a:r>
              <a:rPr lang="en-US" altLang="zh-CN" dirty="0">
                <a:solidFill>
                  <a:srgbClr val="008A86"/>
                </a:solidFill>
                <a:latin typeface="Times New Roman" pitchFamily="18" charset="0"/>
              </a:rPr>
              <a:t>]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找出他们两者一个最长公共子序列。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lvl="3" indent="0">
              <a:buNone/>
            </a:pP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                       是 </a:t>
            </a:r>
            <a:r>
              <a:rPr lang="zh-TW" altLang="en-US" sz="3200" dirty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一个</a:t>
            </a:r>
            <a:r>
              <a:rPr lang="zh-TW" altLang="en-US" sz="3200" dirty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而不是“唯一”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D2BF92B8-39B2-4D70-A961-0A121E352296}" type="datetime1">
              <a:rPr lang="en-US" altLang="zh-CN" smtClean="0"/>
              <a:t>12/7/2020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2056408" y="3602038"/>
            <a:ext cx="787400" cy="331787"/>
          </a:xfrm>
          <a:custGeom>
            <a:avLst/>
            <a:gdLst>
              <a:gd name="T0" fmla="*/ 1115 w 1239"/>
              <a:gd name="T1" fmla="*/ 520 h 523"/>
              <a:gd name="T2" fmla="*/ 995 w 1239"/>
              <a:gd name="T3" fmla="*/ 512 h 523"/>
              <a:gd name="T4" fmla="*/ 768 w 1239"/>
              <a:gd name="T5" fmla="*/ 483 h 523"/>
              <a:gd name="T6" fmla="*/ 562 w 1239"/>
              <a:gd name="T7" fmla="*/ 436 h 523"/>
              <a:gd name="T8" fmla="*/ 424 w 1239"/>
              <a:gd name="T9" fmla="*/ 391 h 523"/>
              <a:gd name="T10" fmla="*/ 382 w 1239"/>
              <a:gd name="T11" fmla="*/ 374 h 523"/>
              <a:gd name="T12" fmla="*/ 341 w 1239"/>
              <a:gd name="T13" fmla="*/ 357 h 523"/>
              <a:gd name="T14" fmla="*/ 303 w 1239"/>
              <a:gd name="T15" fmla="*/ 338 h 523"/>
              <a:gd name="T16" fmla="*/ 249 w 1239"/>
              <a:gd name="T17" fmla="*/ 309 h 523"/>
              <a:gd name="T18" fmla="*/ 215 w 1239"/>
              <a:gd name="T19" fmla="*/ 289 h 523"/>
              <a:gd name="T20" fmla="*/ 185 w 1239"/>
              <a:gd name="T21" fmla="*/ 267 h 523"/>
              <a:gd name="T22" fmla="*/ 156 w 1239"/>
              <a:gd name="T23" fmla="*/ 245 h 523"/>
              <a:gd name="T24" fmla="*/ 130 w 1239"/>
              <a:gd name="T25" fmla="*/ 223 h 523"/>
              <a:gd name="T26" fmla="*/ 95 w 1239"/>
              <a:gd name="T27" fmla="*/ 187 h 523"/>
              <a:gd name="T28" fmla="*/ 75 w 1239"/>
              <a:gd name="T29" fmla="*/ 163 h 523"/>
              <a:gd name="T30" fmla="*/ 58 w 1239"/>
              <a:gd name="T31" fmla="*/ 138 h 523"/>
              <a:gd name="T32" fmla="*/ 43 w 1239"/>
              <a:gd name="T33" fmla="*/ 111 h 523"/>
              <a:gd name="T34" fmla="*/ 0 w 1239"/>
              <a:gd name="T35" fmla="*/ 146 h 523"/>
              <a:gd name="T36" fmla="*/ 132 w 1239"/>
              <a:gd name="T37" fmla="*/ 118 h 523"/>
              <a:gd name="T38" fmla="*/ 89 w 1239"/>
              <a:gd name="T39" fmla="*/ 102 h 523"/>
              <a:gd name="T40" fmla="*/ 138 w 1239"/>
              <a:gd name="T41" fmla="*/ 168 h 523"/>
              <a:gd name="T42" fmla="*/ 160 w 1239"/>
              <a:gd name="T43" fmla="*/ 189 h 523"/>
              <a:gd name="T44" fmla="*/ 184 w 1239"/>
              <a:gd name="T45" fmla="*/ 210 h 523"/>
              <a:gd name="T46" fmla="*/ 210 w 1239"/>
              <a:gd name="T47" fmla="*/ 230 h 523"/>
              <a:gd name="T48" fmla="*/ 240 w 1239"/>
              <a:gd name="T49" fmla="*/ 250 h 523"/>
              <a:gd name="T50" fmla="*/ 271 w 1239"/>
              <a:gd name="T51" fmla="*/ 270 h 523"/>
              <a:gd name="T52" fmla="*/ 305 w 1239"/>
              <a:gd name="T53" fmla="*/ 289 h 523"/>
              <a:gd name="T54" fmla="*/ 341 w 1239"/>
              <a:gd name="T55" fmla="*/ 307 h 523"/>
              <a:gd name="T56" fmla="*/ 378 w 1239"/>
              <a:gd name="T57" fmla="*/ 325 h 523"/>
              <a:gd name="T58" fmla="*/ 419 w 1239"/>
              <a:gd name="T59" fmla="*/ 342 h 523"/>
              <a:gd name="T60" fmla="*/ 461 w 1239"/>
              <a:gd name="T61" fmla="*/ 357 h 523"/>
              <a:gd name="T62" fmla="*/ 527 w 1239"/>
              <a:gd name="T63" fmla="*/ 379 h 523"/>
              <a:gd name="T64" fmla="*/ 622 w 1239"/>
              <a:gd name="T65" fmla="*/ 406 h 523"/>
              <a:gd name="T66" fmla="*/ 723 w 1239"/>
              <a:gd name="T67" fmla="*/ 429 h 523"/>
              <a:gd name="T68" fmla="*/ 941 w 1239"/>
              <a:gd name="T69" fmla="*/ 462 h 523"/>
              <a:gd name="T70" fmla="*/ 1177 w 1239"/>
              <a:gd name="T71" fmla="*/ 477 h 523"/>
              <a:gd name="T72" fmla="*/ 1239 w 1239"/>
              <a:gd name="T73" fmla="*/ 523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39" h="523">
                <a:moveTo>
                  <a:pt x="1176" y="522"/>
                </a:moveTo>
                <a:lnTo>
                  <a:pt x="1115" y="520"/>
                </a:lnTo>
                <a:lnTo>
                  <a:pt x="1055" y="517"/>
                </a:lnTo>
                <a:lnTo>
                  <a:pt x="995" y="512"/>
                </a:lnTo>
                <a:lnTo>
                  <a:pt x="879" y="500"/>
                </a:lnTo>
                <a:lnTo>
                  <a:pt x="768" y="483"/>
                </a:lnTo>
                <a:lnTo>
                  <a:pt x="661" y="462"/>
                </a:lnTo>
                <a:lnTo>
                  <a:pt x="562" y="436"/>
                </a:lnTo>
                <a:lnTo>
                  <a:pt x="468" y="408"/>
                </a:lnTo>
                <a:lnTo>
                  <a:pt x="424" y="391"/>
                </a:lnTo>
                <a:lnTo>
                  <a:pt x="402" y="384"/>
                </a:lnTo>
                <a:lnTo>
                  <a:pt x="382" y="374"/>
                </a:lnTo>
                <a:lnTo>
                  <a:pt x="361" y="365"/>
                </a:lnTo>
                <a:lnTo>
                  <a:pt x="341" y="357"/>
                </a:lnTo>
                <a:lnTo>
                  <a:pt x="322" y="348"/>
                </a:lnTo>
                <a:lnTo>
                  <a:pt x="303" y="338"/>
                </a:lnTo>
                <a:lnTo>
                  <a:pt x="285" y="328"/>
                </a:lnTo>
                <a:lnTo>
                  <a:pt x="249" y="309"/>
                </a:lnTo>
                <a:lnTo>
                  <a:pt x="232" y="298"/>
                </a:lnTo>
                <a:lnTo>
                  <a:pt x="215" y="289"/>
                </a:lnTo>
                <a:lnTo>
                  <a:pt x="199" y="278"/>
                </a:lnTo>
                <a:lnTo>
                  <a:pt x="185" y="267"/>
                </a:lnTo>
                <a:lnTo>
                  <a:pt x="169" y="256"/>
                </a:lnTo>
                <a:lnTo>
                  <a:pt x="156" y="245"/>
                </a:lnTo>
                <a:lnTo>
                  <a:pt x="143" y="234"/>
                </a:lnTo>
                <a:lnTo>
                  <a:pt x="130" y="223"/>
                </a:lnTo>
                <a:lnTo>
                  <a:pt x="106" y="199"/>
                </a:lnTo>
                <a:lnTo>
                  <a:pt x="95" y="187"/>
                </a:lnTo>
                <a:lnTo>
                  <a:pt x="84" y="175"/>
                </a:lnTo>
                <a:lnTo>
                  <a:pt x="75" y="163"/>
                </a:lnTo>
                <a:lnTo>
                  <a:pt x="66" y="150"/>
                </a:lnTo>
                <a:lnTo>
                  <a:pt x="58" y="138"/>
                </a:lnTo>
                <a:lnTo>
                  <a:pt x="49" y="124"/>
                </a:lnTo>
                <a:lnTo>
                  <a:pt x="43" y="111"/>
                </a:lnTo>
                <a:lnTo>
                  <a:pt x="40" y="105"/>
                </a:lnTo>
                <a:lnTo>
                  <a:pt x="0" y="146"/>
                </a:lnTo>
                <a:lnTo>
                  <a:pt x="39" y="0"/>
                </a:lnTo>
                <a:lnTo>
                  <a:pt x="132" y="118"/>
                </a:lnTo>
                <a:lnTo>
                  <a:pt x="89" y="101"/>
                </a:lnTo>
                <a:lnTo>
                  <a:pt x="89" y="102"/>
                </a:lnTo>
                <a:lnTo>
                  <a:pt x="129" y="157"/>
                </a:lnTo>
                <a:lnTo>
                  <a:pt x="138" y="168"/>
                </a:lnTo>
                <a:lnTo>
                  <a:pt x="148" y="178"/>
                </a:lnTo>
                <a:lnTo>
                  <a:pt x="160" y="189"/>
                </a:lnTo>
                <a:lnTo>
                  <a:pt x="172" y="200"/>
                </a:lnTo>
                <a:lnTo>
                  <a:pt x="184" y="210"/>
                </a:lnTo>
                <a:lnTo>
                  <a:pt x="197" y="220"/>
                </a:lnTo>
                <a:lnTo>
                  <a:pt x="210" y="230"/>
                </a:lnTo>
                <a:lnTo>
                  <a:pt x="225" y="241"/>
                </a:lnTo>
                <a:lnTo>
                  <a:pt x="240" y="250"/>
                </a:lnTo>
                <a:lnTo>
                  <a:pt x="255" y="260"/>
                </a:lnTo>
                <a:lnTo>
                  <a:pt x="271" y="270"/>
                </a:lnTo>
                <a:lnTo>
                  <a:pt x="288" y="279"/>
                </a:lnTo>
                <a:lnTo>
                  <a:pt x="305" y="289"/>
                </a:lnTo>
                <a:lnTo>
                  <a:pt x="323" y="298"/>
                </a:lnTo>
                <a:lnTo>
                  <a:pt x="341" y="307"/>
                </a:lnTo>
                <a:lnTo>
                  <a:pt x="359" y="315"/>
                </a:lnTo>
                <a:lnTo>
                  <a:pt x="378" y="325"/>
                </a:lnTo>
                <a:lnTo>
                  <a:pt x="399" y="333"/>
                </a:lnTo>
                <a:lnTo>
                  <a:pt x="419" y="342"/>
                </a:lnTo>
                <a:lnTo>
                  <a:pt x="439" y="349"/>
                </a:lnTo>
                <a:lnTo>
                  <a:pt x="461" y="357"/>
                </a:lnTo>
                <a:lnTo>
                  <a:pt x="483" y="364"/>
                </a:lnTo>
                <a:lnTo>
                  <a:pt x="527" y="379"/>
                </a:lnTo>
                <a:lnTo>
                  <a:pt x="574" y="393"/>
                </a:lnTo>
                <a:lnTo>
                  <a:pt x="622" y="406"/>
                </a:lnTo>
                <a:lnTo>
                  <a:pt x="671" y="417"/>
                </a:lnTo>
                <a:lnTo>
                  <a:pt x="723" y="429"/>
                </a:lnTo>
                <a:lnTo>
                  <a:pt x="829" y="447"/>
                </a:lnTo>
                <a:lnTo>
                  <a:pt x="941" y="462"/>
                </a:lnTo>
                <a:lnTo>
                  <a:pt x="1057" y="472"/>
                </a:lnTo>
                <a:lnTo>
                  <a:pt x="1177" y="477"/>
                </a:lnTo>
                <a:lnTo>
                  <a:pt x="1239" y="477"/>
                </a:lnTo>
                <a:lnTo>
                  <a:pt x="1239" y="523"/>
                </a:lnTo>
                <a:lnTo>
                  <a:pt x="1176" y="522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827584" y="4300675"/>
            <a:ext cx="77755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i="1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320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:	A	B	C	B	D     A     B	</a:t>
            </a:r>
          </a:p>
          <a:p>
            <a:pPr>
              <a:spcBef>
                <a:spcPct val="50000"/>
              </a:spcBef>
            </a:pPr>
            <a:r>
              <a:rPr lang="en-US" altLang="zh-TW" sz="3200" i="1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TW" sz="320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:      B	D	C	A	B     A	</a:t>
            </a:r>
          </a:p>
        </p:txBody>
      </p:sp>
    </p:spTree>
    <p:extLst>
      <p:ext uri="{BB962C8B-B14F-4D97-AF65-F5344CB8AC3E}">
        <p14:creationId xmlns:p14="http://schemas.microsoft.com/office/powerpoint/2010/main" val="24576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最长公共子序列</a:t>
            </a:r>
            <a:r>
              <a:rPr lang="en-US" altLang="zh-CN" dirty="0"/>
              <a:t>-</a:t>
            </a:r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设计技术，像分而治之。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例子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最长公共子序列 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(LCS)</a:t>
            </a:r>
          </a:p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给定两个序列</a:t>
            </a:r>
            <a:r>
              <a:rPr lang="en-US" altLang="zh-CN" i="1" dirty="0">
                <a:solidFill>
                  <a:srgbClr val="008A86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rgbClr val="008A86"/>
                </a:solidFill>
                <a:latin typeface="Times New Roman" pitchFamily="18" charset="0"/>
              </a:rPr>
              <a:t>[1 . .</a:t>
            </a:r>
            <a:r>
              <a:rPr lang="en-US" altLang="zh-CN" i="1" dirty="0">
                <a:solidFill>
                  <a:srgbClr val="008A86"/>
                </a:solidFill>
                <a:latin typeface="Times New Roman" pitchFamily="18" charset="0"/>
              </a:rPr>
              <a:t> m</a:t>
            </a:r>
            <a:r>
              <a:rPr lang="en-US" altLang="zh-CN" dirty="0">
                <a:solidFill>
                  <a:srgbClr val="008A86"/>
                </a:solidFill>
                <a:latin typeface="Times New Roman" pitchFamily="18" charset="0"/>
              </a:rPr>
              <a:t>]</a:t>
            </a:r>
            <a:r>
              <a:rPr lang="en-US" altLang="zh-CN" i="1" dirty="0">
                <a:solidFill>
                  <a:srgbClr val="008A86"/>
                </a:solidFill>
                <a:latin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i="1" dirty="0">
                <a:solidFill>
                  <a:srgbClr val="008A86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rgbClr val="008A86"/>
                </a:solidFill>
                <a:latin typeface="Times New Roman" pitchFamily="18" charset="0"/>
              </a:rPr>
              <a:t>[1 . . </a:t>
            </a:r>
            <a:r>
              <a:rPr lang="en-US" altLang="zh-CN" i="1" dirty="0">
                <a:solidFill>
                  <a:srgbClr val="008A86"/>
                </a:solidFill>
                <a:latin typeface="Times New Roman" pitchFamily="18" charset="0"/>
              </a:rPr>
              <a:t>n</a:t>
            </a:r>
            <a:r>
              <a:rPr lang="en-US" altLang="zh-CN" dirty="0">
                <a:solidFill>
                  <a:srgbClr val="008A86"/>
                </a:solidFill>
                <a:latin typeface="Times New Roman" pitchFamily="18" charset="0"/>
              </a:rPr>
              <a:t>]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找出他们两者一个最长公共子序列。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lvl="3" indent="0">
              <a:buNone/>
            </a:pP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                       是 </a:t>
            </a:r>
            <a:r>
              <a:rPr lang="zh-TW" altLang="en-US" sz="3200" dirty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一个</a:t>
            </a:r>
            <a:r>
              <a:rPr lang="zh-TW" altLang="en-US" sz="3200" dirty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而不是“唯一”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A580A5-F4E3-49C9-95FF-70C411F4E2A5}" type="datetime1">
              <a:rPr lang="en-US" altLang="zh-CN" smtClean="0"/>
              <a:t>12/7/2020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2056408" y="3602038"/>
            <a:ext cx="787400" cy="331787"/>
          </a:xfrm>
          <a:custGeom>
            <a:avLst/>
            <a:gdLst>
              <a:gd name="T0" fmla="*/ 1115 w 1239"/>
              <a:gd name="T1" fmla="*/ 520 h 523"/>
              <a:gd name="T2" fmla="*/ 995 w 1239"/>
              <a:gd name="T3" fmla="*/ 512 h 523"/>
              <a:gd name="T4" fmla="*/ 768 w 1239"/>
              <a:gd name="T5" fmla="*/ 483 h 523"/>
              <a:gd name="T6" fmla="*/ 562 w 1239"/>
              <a:gd name="T7" fmla="*/ 436 h 523"/>
              <a:gd name="T8" fmla="*/ 424 w 1239"/>
              <a:gd name="T9" fmla="*/ 391 h 523"/>
              <a:gd name="T10" fmla="*/ 382 w 1239"/>
              <a:gd name="T11" fmla="*/ 374 h 523"/>
              <a:gd name="T12" fmla="*/ 341 w 1239"/>
              <a:gd name="T13" fmla="*/ 357 h 523"/>
              <a:gd name="T14" fmla="*/ 303 w 1239"/>
              <a:gd name="T15" fmla="*/ 338 h 523"/>
              <a:gd name="T16" fmla="*/ 249 w 1239"/>
              <a:gd name="T17" fmla="*/ 309 h 523"/>
              <a:gd name="T18" fmla="*/ 215 w 1239"/>
              <a:gd name="T19" fmla="*/ 289 h 523"/>
              <a:gd name="T20" fmla="*/ 185 w 1239"/>
              <a:gd name="T21" fmla="*/ 267 h 523"/>
              <a:gd name="T22" fmla="*/ 156 w 1239"/>
              <a:gd name="T23" fmla="*/ 245 h 523"/>
              <a:gd name="T24" fmla="*/ 130 w 1239"/>
              <a:gd name="T25" fmla="*/ 223 h 523"/>
              <a:gd name="T26" fmla="*/ 95 w 1239"/>
              <a:gd name="T27" fmla="*/ 187 h 523"/>
              <a:gd name="T28" fmla="*/ 75 w 1239"/>
              <a:gd name="T29" fmla="*/ 163 h 523"/>
              <a:gd name="T30" fmla="*/ 58 w 1239"/>
              <a:gd name="T31" fmla="*/ 138 h 523"/>
              <a:gd name="T32" fmla="*/ 43 w 1239"/>
              <a:gd name="T33" fmla="*/ 111 h 523"/>
              <a:gd name="T34" fmla="*/ 0 w 1239"/>
              <a:gd name="T35" fmla="*/ 146 h 523"/>
              <a:gd name="T36" fmla="*/ 132 w 1239"/>
              <a:gd name="T37" fmla="*/ 118 h 523"/>
              <a:gd name="T38" fmla="*/ 89 w 1239"/>
              <a:gd name="T39" fmla="*/ 102 h 523"/>
              <a:gd name="T40" fmla="*/ 138 w 1239"/>
              <a:gd name="T41" fmla="*/ 168 h 523"/>
              <a:gd name="T42" fmla="*/ 160 w 1239"/>
              <a:gd name="T43" fmla="*/ 189 h 523"/>
              <a:gd name="T44" fmla="*/ 184 w 1239"/>
              <a:gd name="T45" fmla="*/ 210 h 523"/>
              <a:gd name="T46" fmla="*/ 210 w 1239"/>
              <a:gd name="T47" fmla="*/ 230 h 523"/>
              <a:gd name="T48" fmla="*/ 240 w 1239"/>
              <a:gd name="T49" fmla="*/ 250 h 523"/>
              <a:gd name="T50" fmla="*/ 271 w 1239"/>
              <a:gd name="T51" fmla="*/ 270 h 523"/>
              <a:gd name="T52" fmla="*/ 305 w 1239"/>
              <a:gd name="T53" fmla="*/ 289 h 523"/>
              <a:gd name="T54" fmla="*/ 341 w 1239"/>
              <a:gd name="T55" fmla="*/ 307 h 523"/>
              <a:gd name="T56" fmla="*/ 378 w 1239"/>
              <a:gd name="T57" fmla="*/ 325 h 523"/>
              <a:gd name="T58" fmla="*/ 419 w 1239"/>
              <a:gd name="T59" fmla="*/ 342 h 523"/>
              <a:gd name="T60" fmla="*/ 461 w 1239"/>
              <a:gd name="T61" fmla="*/ 357 h 523"/>
              <a:gd name="T62" fmla="*/ 527 w 1239"/>
              <a:gd name="T63" fmla="*/ 379 h 523"/>
              <a:gd name="T64" fmla="*/ 622 w 1239"/>
              <a:gd name="T65" fmla="*/ 406 h 523"/>
              <a:gd name="T66" fmla="*/ 723 w 1239"/>
              <a:gd name="T67" fmla="*/ 429 h 523"/>
              <a:gd name="T68" fmla="*/ 941 w 1239"/>
              <a:gd name="T69" fmla="*/ 462 h 523"/>
              <a:gd name="T70" fmla="*/ 1177 w 1239"/>
              <a:gd name="T71" fmla="*/ 477 h 523"/>
              <a:gd name="T72" fmla="*/ 1239 w 1239"/>
              <a:gd name="T73" fmla="*/ 523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39" h="523">
                <a:moveTo>
                  <a:pt x="1176" y="522"/>
                </a:moveTo>
                <a:lnTo>
                  <a:pt x="1115" y="520"/>
                </a:lnTo>
                <a:lnTo>
                  <a:pt x="1055" y="517"/>
                </a:lnTo>
                <a:lnTo>
                  <a:pt x="995" y="512"/>
                </a:lnTo>
                <a:lnTo>
                  <a:pt x="879" y="500"/>
                </a:lnTo>
                <a:lnTo>
                  <a:pt x="768" y="483"/>
                </a:lnTo>
                <a:lnTo>
                  <a:pt x="661" y="462"/>
                </a:lnTo>
                <a:lnTo>
                  <a:pt x="562" y="436"/>
                </a:lnTo>
                <a:lnTo>
                  <a:pt x="468" y="408"/>
                </a:lnTo>
                <a:lnTo>
                  <a:pt x="424" y="391"/>
                </a:lnTo>
                <a:lnTo>
                  <a:pt x="402" y="384"/>
                </a:lnTo>
                <a:lnTo>
                  <a:pt x="382" y="374"/>
                </a:lnTo>
                <a:lnTo>
                  <a:pt x="361" y="365"/>
                </a:lnTo>
                <a:lnTo>
                  <a:pt x="341" y="357"/>
                </a:lnTo>
                <a:lnTo>
                  <a:pt x="322" y="348"/>
                </a:lnTo>
                <a:lnTo>
                  <a:pt x="303" y="338"/>
                </a:lnTo>
                <a:lnTo>
                  <a:pt x="285" y="328"/>
                </a:lnTo>
                <a:lnTo>
                  <a:pt x="249" y="309"/>
                </a:lnTo>
                <a:lnTo>
                  <a:pt x="232" y="298"/>
                </a:lnTo>
                <a:lnTo>
                  <a:pt x="215" y="289"/>
                </a:lnTo>
                <a:lnTo>
                  <a:pt x="199" y="278"/>
                </a:lnTo>
                <a:lnTo>
                  <a:pt x="185" y="267"/>
                </a:lnTo>
                <a:lnTo>
                  <a:pt x="169" y="256"/>
                </a:lnTo>
                <a:lnTo>
                  <a:pt x="156" y="245"/>
                </a:lnTo>
                <a:lnTo>
                  <a:pt x="143" y="234"/>
                </a:lnTo>
                <a:lnTo>
                  <a:pt x="130" y="223"/>
                </a:lnTo>
                <a:lnTo>
                  <a:pt x="106" y="199"/>
                </a:lnTo>
                <a:lnTo>
                  <a:pt x="95" y="187"/>
                </a:lnTo>
                <a:lnTo>
                  <a:pt x="84" y="175"/>
                </a:lnTo>
                <a:lnTo>
                  <a:pt x="75" y="163"/>
                </a:lnTo>
                <a:lnTo>
                  <a:pt x="66" y="150"/>
                </a:lnTo>
                <a:lnTo>
                  <a:pt x="58" y="138"/>
                </a:lnTo>
                <a:lnTo>
                  <a:pt x="49" y="124"/>
                </a:lnTo>
                <a:lnTo>
                  <a:pt x="43" y="111"/>
                </a:lnTo>
                <a:lnTo>
                  <a:pt x="40" y="105"/>
                </a:lnTo>
                <a:lnTo>
                  <a:pt x="0" y="146"/>
                </a:lnTo>
                <a:lnTo>
                  <a:pt x="39" y="0"/>
                </a:lnTo>
                <a:lnTo>
                  <a:pt x="132" y="118"/>
                </a:lnTo>
                <a:lnTo>
                  <a:pt x="89" y="101"/>
                </a:lnTo>
                <a:lnTo>
                  <a:pt x="89" y="102"/>
                </a:lnTo>
                <a:lnTo>
                  <a:pt x="129" y="157"/>
                </a:lnTo>
                <a:lnTo>
                  <a:pt x="138" y="168"/>
                </a:lnTo>
                <a:lnTo>
                  <a:pt x="148" y="178"/>
                </a:lnTo>
                <a:lnTo>
                  <a:pt x="160" y="189"/>
                </a:lnTo>
                <a:lnTo>
                  <a:pt x="172" y="200"/>
                </a:lnTo>
                <a:lnTo>
                  <a:pt x="184" y="210"/>
                </a:lnTo>
                <a:lnTo>
                  <a:pt x="197" y="220"/>
                </a:lnTo>
                <a:lnTo>
                  <a:pt x="210" y="230"/>
                </a:lnTo>
                <a:lnTo>
                  <a:pt x="225" y="241"/>
                </a:lnTo>
                <a:lnTo>
                  <a:pt x="240" y="250"/>
                </a:lnTo>
                <a:lnTo>
                  <a:pt x="255" y="260"/>
                </a:lnTo>
                <a:lnTo>
                  <a:pt x="271" y="270"/>
                </a:lnTo>
                <a:lnTo>
                  <a:pt x="288" y="279"/>
                </a:lnTo>
                <a:lnTo>
                  <a:pt x="305" y="289"/>
                </a:lnTo>
                <a:lnTo>
                  <a:pt x="323" y="298"/>
                </a:lnTo>
                <a:lnTo>
                  <a:pt x="341" y="307"/>
                </a:lnTo>
                <a:lnTo>
                  <a:pt x="359" y="315"/>
                </a:lnTo>
                <a:lnTo>
                  <a:pt x="378" y="325"/>
                </a:lnTo>
                <a:lnTo>
                  <a:pt x="399" y="333"/>
                </a:lnTo>
                <a:lnTo>
                  <a:pt x="419" y="342"/>
                </a:lnTo>
                <a:lnTo>
                  <a:pt x="439" y="349"/>
                </a:lnTo>
                <a:lnTo>
                  <a:pt x="461" y="357"/>
                </a:lnTo>
                <a:lnTo>
                  <a:pt x="483" y="364"/>
                </a:lnTo>
                <a:lnTo>
                  <a:pt x="527" y="379"/>
                </a:lnTo>
                <a:lnTo>
                  <a:pt x="574" y="393"/>
                </a:lnTo>
                <a:lnTo>
                  <a:pt x="622" y="406"/>
                </a:lnTo>
                <a:lnTo>
                  <a:pt x="671" y="417"/>
                </a:lnTo>
                <a:lnTo>
                  <a:pt x="723" y="429"/>
                </a:lnTo>
                <a:lnTo>
                  <a:pt x="829" y="447"/>
                </a:lnTo>
                <a:lnTo>
                  <a:pt x="941" y="462"/>
                </a:lnTo>
                <a:lnTo>
                  <a:pt x="1057" y="472"/>
                </a:lnTo>
                <a:lnTo>
                  <a:pt x="1177" y="477"/>
                </a:lnTo>
                <a:lnTo>
                  <a:pt x="1239" y="477"/>
                </a:lnTo>
                <a:lnTo>
                  <a:pt x="1239" y="523"/>
                </a:lnTo>
                <a:lnTo>
                  <a:pt x="1176" y="522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52413" y="4221163"/>
            <a:ext cx="7775575" cy="14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:	A	B	C	B	D     A     B	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:      B	D	C	A	B     A	</a:t>
            </a: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6804025" y="4292600"/>
            <a:ext cx="347663" cy="1371600"/>
          </a:xfrm>
          <a:custGeom>
            <a:avLst/>
            <a:gdLst>
              <a:gd name="T0" fmla="*/ 0 w 547"/>
              <a:gd name="T1" fmla="*/ 0 h 2160"/>
              <a:gd name="T2" fmla="*/ 65 w 547"/>
              <a:gd name="T3" fmla="*/ 6 h 2160"/>
              <a:gd name="T4" fmla="*/ 125 w 547"/>
              <a:gd name="T5" fmla="*/ 21 h 2160"/>
              <a:gd name="T6" fmla="*/ 193 w 547"/>
              <a:gd name="T7" fmla="*/ 53 h 2160"/>
              <a:gd name="T8" fmla="*/ 243 w 547"/>
              <a:gd name="T9" fmla="*/ 98 h 2160"/>
              <a:gd name="T10" fmla="*/ 272 w 547"/>
              <a:gd name="T11" fmla="*/ 166 h 2160"/>
              <a:gd name="T12" fmla="*/ 273 w 547"/>
              <a:gd name="T13" fmla="*/ 180 h 2160"/>
              <a:gd name="T14" fmla="*/ 273 w 547"/>
              <a:gd name="T15" fmla="*/ 900 h 2160"/>
              <a:gd name="T16" fmla="*/ 274 w 547"/>
              <a:gd name="T17" fmla="*/ 915 h 2160"/>
              <a:gd name="T18" fmla="*/ 304 w 547"/>
              <a:gd name="T19" fmla="*/ 983 h 2160"/>
              <a:gd name="T20" fmla="*/ 353 w 547"/>
              <a:gd name="T21" fmla="*/ 1028 h 2160"/>
              <a:gd name="T22" fmla="*/ 421 w 547"/>
              <a:gd name="T23" fmla="*/ 1060 h 2160"/>
              <a:gd name="T24" fmla="*/ 481 w 547"/>
              <a:gd name="T25" fmla="*/ 1075 h 2160"/>
              <a:gd name="T26" fmla="*/ 547 w 547"/>
              <a:gd name="T27" fmla="*/ 1080 h 2160"/>
              <a:gd name="T28" fmla="*/ 524 w 547"/>
              <a:gd name="T29" fmla="*/ 1081 h 2160"/>
              <a:gd name="T30" fmla="*/ 460 w 547"/>
              <a:gd name="T31" fmla="*/ 1090 h 2160"/>
              <a:gd name="T32" fmla="*/ 403 w 547"/>
              <a:gd name="T33" fmla="*/ 1107 h 2160"/>
              <a:gd name="T34" fmla="*/ 339 w 547"/>
              <a:gd name="T35" fmla="*/ 1143 h 2160"/>
              <a:gd name="T36" fmla="*/ 295 w 547"/>
              <a:gd name="T37" fmla="*/ 1190 h 2160"/>
              <a:gd name="T38" fmla="*/ 273 w 547"/>
              <a:gd name="T39" fmla="*/ 1260 h 2160"/>
              <a:gd name="T40" fmla="*/ 273 w 547"/>
              <a:gd name="T41" fmla="*/ 1980 h 2160"/>
              <a:gd name="T42" fmla="*/ 272 w 547"/>
              <a:gd name="T43" fmla="*/ 1995 h 2160"/>
              <a:gd name="T44" fmla="*/ 243 w 547"/>
              <a:gd name="T45" fmla="*/ 2063 h 2160"/>
              <a:gd name="T46" fmla="*/ 193 w 547"/>
              <a:gd name="T47" fmla="*/ 2108 h 2160"/>
              <a:gd name="T48" fmla="*/ 125 w 547"/>
              <a:gd name="T49" fmla="*/ 2140 h 2160"/>
              <a:gd name="T50" fmla="*/ 65 w 547"/>
              <a:gd name="T51" fmla="*/ 2155 h 2160"/>
              <a:gd name="T52" fmla="*/ 22 w 547"/>
              <a:gd name="T53" fmla="*/ 2160 h 2160"/>
              <a:gd name="T54" fmla="*/ 0 w 547"/>
              <a:gd name="T55" fmla="*/ 216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47" h="2160">
                <a:moveTo>
                  <a:pt x="0" y="0"/>
                </a:moveTo>
                <a:lnTo>
                  <a:pt x="65" y="6"/>
                </a:lnTo>
                <a:lnTo>
                  <a:pt x="125" y="21"/>
                </a:lnTo>
                <a:lnTo>
                  <a:pt x="193" y="53"/>
                </a:lnTo>
                <a:lnTo>
                  <a:pt x="243" y="98"/>
                </a:lnTo>
                <a:lnTo>
                  <a:pt x="272" y="166"/>
                </a:lnTo>
                <a:lnTo>
                  <a:pt x="273" y="180"/>
                </a:lnTo>
                <a:lnTo>
                  <a:pt x="273" y="900"/>
                </a:lnTo>
                <a:lnTo>
                  <a:pt x="274" y="915"/>
                </a:lnTo>
                <a:lnTo>
                  <a:pt x="304" y="983"/>
                </a:lnTo>
                <a:lnTo>
                  <a:pt x="353" y="1028"/>
                </a:lnTo>
                <a:lnTo>
                  <a:pt x="421" y="1060"/>
                </a:lnTo>
                <a:lnTo>
                  <a:pt x="481" y="1075"/>
                </a:lnTo>
                <a:lnTo>
                  <a:pt x="547" y="1080"/>
                </a:lnTo>
                <a:lnTo>
                  <a:pt x="524" y="1081"/>
                </a:lnTo>
                <a:lnTo>
                  <a:pt x="460" y="1090"/>
                </a:lnTo>
                <a:lnTo>
                  <a:pt x="403" y="1107"/>
                </a:lnTo>
                <a:lnTo>
                  <a:pt x="339" y="1143"/>
                </a:lnTo>
                <a:lnTo>
                  <a:pt x="295" y="1190"/>
                </a:lnTo>
                <a:lnTo>
                  <a:pt x="273" y="1260"/>
                </a:lnTo>
                <a:lnTo>
                  <a:pt x="273" y="1980"/>
                </a:lnTo>
                <a:lnTo>
                  <a:pt x="272" y="1995"/>
                </a:lnTo>
                <a:lnTo>
                  <a:pt x="243" y="2063"/>
                </a:lnTo>
                <a:lnTo>
                  <a:pt x="193" y="2108"/>
                </a:lnTo>
                <a:lnTo>
                  <a:pt x="125" y="2140"/>
                </a:lnTo>
                <a:lnTo>
                  <a:pt x="65" y="2155"/>
                </a:lnTo>
                <a:lnTo>
                  <a:pt x="22" y="2160"/>
                </a:lnTo>
                <a:lnTo>
                  <a:pt x="0" y="2160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7019925" y="5445125"/>
            <a:ext cx="854075" cy="381000"/>
          </a:xfrm>
          <a:custGeom>
            <a:avLst/>
            <a:gdLst>
              <a:gd name="T0" fmla="*/ 0 w 1344"/>
              <a:gd name="T1" fmla="*/ 559 h 600"/>
              <a:gd name="T2" fmla="*/ 17 w 1344"/>
              <a:gd name="T3" fmla="*/ 552 h 600"/>
              <a:gd name="T4" fmla="*/ 1344 w 1344"/>
              <a:gd name="T5" fmla="*/ 0 h 600"/>
              <a:gd name="T6" fmla="*/ 1344 w 1344"/>
              <a:gd name="T7" fmla="*/ 47 h 600"/>
              <a:gd name="T8" fmla="*/ 17 w 1344"/>
              <a:gd name="T9" fmla="*/ 600 h 600"/>
              <a:gd name="T10" fmla="*/ 0 w 1344"/>
              <a:gd name="T11" fmla="*/ 559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4" h="600">
                <a:moveTo>
                  <a:pt x="0" y="559"/>
                </a:moveTo>
                <a:lnTo>
                  <a:pt x="17" y="552"/>
                </a:lnTo>
                <a:lnTo>
                  <a:pt x="1344" y="0"/>
                </a:lnTo>
                <a:lnTo>
                  <a:pt x="1344" y="47"/>
                </a:lnTo>
                <a:lnTo>
                  <a:pt x="17" y="600"/>
                </a:lnTo>
                <a:lnTo>
                  <a:pt x="0" y="559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1476375" y="4649788"/>
            <a:ext cx="693738" cy="533400"/>
          </a:xfrm>
          <a:custGeom>
            <a:avLst/>
            <a:gdLst>
              <a:gd name="T0" fmla="*/ 1092 w 1092"/>
              <a:gd name="T1" fmla="*/ 0 h 840"/>
              <a:gd name="T2" fmla="*/ 0 w 1092"/>
              <a:gd name="T3" fmla="*/ 840 h 8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92" h="840">
                <a:moveTo>
                  <a:pt x="1092" y="0"/>
                </a:moveTo>
                <a:lnTo>
                  <a:pt x="0" y="840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4225925" y="4649788"/>
            <a:ext cx="693738" cy="533400"/>
          </a:xfrm>
          <a:custGeom>
            <a:avLst/>
            <a:gdLst>
              <a:gd name="T0" fmla="*/ 0 w 1093"/>
              <a:gd name="T1" fmla="*/ 0 h 840"/>
              <a:gd name="T2" fmla="*/ 1093 w 1093"/>
              <a:gd name="T3" fmla="*/ 840 h 8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93" h="840">
                <a:moveTo>
                  <a:pt x="0" y="0"/>
                </a:moveTo>
                <a:lnTo>
                  <a:pt x="1093" y="840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3189288" y="4711700"/>
            <a:ext cx="1587" cy="457200"/>
          </a:xfrm>
          <a:custGeom>
            <a:avLst/>
            <a:gdLst>
              <a:gd name="T0" fmla="*/ 3 w 3"/>
              <a:gd name="T1" fmla="*/ 0 h 720"/>
              <a:gd name="T2" fmla="*/ 0 w 3"/>
              <a:gd name="T3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720">
                <a:moveTo>
                  <a:pt x="3" y="0"/>
                </a:moveTo>
                <a:lnTo>
                  <a:pt x="0" y="720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5888038" y="4711700"/>
            <a:ext cx="1587" cy="457200"/>
          </a:xfrm>
          <a:custGeom>
            <a:avLst/>
            <a:gdLst>
              <a:gd name="T0" fmla="*/ 3 w 3"/>
              <a:gd name="T1" fmla="*/ 0 h 720"/>
              <a:gd name="T2" fmla="*/ 0 w 3"/>
              <a:gd name="T3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720">
                <a:moveTo>
                  <a:pt x="3" y="0"/>
                </a:moveTo>
                <a:lnTo>
                  <a:pt x="0" y="720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092950" y="4437063"/>
            <a:ext cx="19081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tabLst>
                <a:tab pos="609600" algn="l"/>
                <a:tab pos="1498600" algn="l"/>
                <a:tab pos="2387600" algn="l"/>
                <a:tab pos="3289300" algn="l"/>
                <a:tab pos="4178300" algn="l"/>
              </a:tabLst>
            </a:pP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BCBA =</a:t>
            </a:r>
          </a:p>
          <a:p>
            <a:pPr>
              <a:tabLst>
                <a:tab pos="609600" algn="l"/>
                <a:tab pos="1498600" algn="l"/>
                <a:tab pos="2387600" algn="l"/>
                <a:tab pos="3289300" algn="l"/>
                <a:tab pos="4178300" algn="l"/>
              </a:tabLst>
            </a:pP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LCS(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3200" i="1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7859713" y="5445125"/>
            <a:ext cx="52387" cy="63500"/>
          </a:xfrm>
          <a:custGeom>
            <a:avLst/>
            <a:gdLst>
              <a:gd name="T0" fmla="*/ 0 w 83"/>
              <a:gd name="T1" fmla="*/ 0 h 101"/>
              <a:gd name="T2" fmla="*/ 83 w 83"/>
              <a:gd name="T3" fmla="*/ 5 h 101"/>
              <a:gd name="T4" fmla="*/ 0 w 83"/>
              <a:gd name="T5" fmla="*/ 10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" h="101">
                <a:moveTo>
                  <a:pt x="0" y="0"/>
                </a:moveTo>
                <a:lnTo>
                  <a:pt x="83" y="5"/>
                </a:lnTo>
                <a:lnTo>
                  <a:pt x="0" y="101"/>
                </a:lnTo>
              </a:path>
            </a:pathLst>
          </a:cu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4788024" y="5881820"/>
            <a:ext cx="4213101" cy="510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函数标记</a:t>
            </a: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并不是函数</a:t>
            </a:r>
          </a:p>
        </p:txBody>
      </p:sp>
    </p:spTree>
    <p:extLst>
      <p:ext uri="{BB962C8B-B14F-4D97-AF65-F5344CB8AC3E}">
        <p14:creationId xmlns:p14="http://schemas.microsoft.com/office/powerpoint/2010/main" val="249601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最长公共子序列</a:t>
            </a:r>
            <a:r>
              <a:rPr lang="en-US" altLang="zh-CN" dirty="0"/>
              <a:t>-</a:t>
            </a:r>
            <a:r>
              <a:rPr lang="zh-CN" altLang="en-US" dirty="0"/>
              <a:t>野蛮算法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检查</a:t>
            </a:r>
            <a:r>
              <a:rPr lang="en-US" altLang="zh-TW" i="1" dirty="0">
                <a:solidFill>
                  <a:srgbClr val="008A86"/>
                </a:solidFill>
                <a:latin typeface="Times New Roman" pitchFamily="18" charset="0"/>
              </a:rPr>
              <a:t>x</a:t>
            </a:r>
            <a:r>
              <a:rPr lang="en-US" altLang="zh-TW" dirty="0">
                <a:solidFill>
                  <a:srgbClr val="008A86"/>
                </a:solidFill>
                <a:latin typeface="Times New Roman" pitchFamily="18" charset="0"/>
              </a:rPr>
              <a:t>[1 . . </a:t>
            </a:r>
            <a:r>
              <a:rPr lang="en-US" altLang="zh-TW" i="1" dirty="0">
                <a:solidFill>
                  <a:srgbClr val="008A86"/>
                </a:solidFill>
                <a:latin typeface="Times New Roman" pitchFamily="18" charset="0"/>
              </a:rPr>
              <a:t>m</a:t>
            </a:r>
            <a:r>
              <a:rPr lang="en-US" altLang="zh-TW" dirty="0">
                <a:solidFill>
                  <a:srgbClr val="008A86"/>
                </a:solidFill>
                <a:latin typeface="Times New Roman" pitchFamily="18" charset="0"/>
              </a:rPr>
              <a:t>]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的每个子序列</a:t>
            </a:r>
            <a:r>
              <a:rPr lang="zh-TW" altLang="en-US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。看它是否为</a:t>
            </a:r>
            <a:r>
              <a:rPr lang="zh-TW" altLang="en-US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i="1" dirty="0">
                <a:solidFill>
                  <a:srgbClr val="008A86"/>
                </a:solidFill>
                <a:latin typeface="Times New Roman" pitchFamily="18" charset="0"/>
              </a:rPr>
              <a:t>y</a:t>
            </a:r>
            <a:r>
              <a:rPr lang="en-US" altLang="zh-TW" dirty="0">
                <a:solidFill>
                  <a:srgbClr val="008A86"/>
                </a:solidFill>
                <a:latin typeface="Times New Roman" pitchFamily="18" charset="0"/>
              </a:rPr>
              <a:t>[1 . . </a:t>
            </a:r>
            <a:r>
              <a:rPr lang="en-US" altLang="zh-TW" i="1" dirty="0">
                <a:solidFill>
                  <a:srgbClr val="008A86"/>
                </a:solidFill>
                <a:latin typeface="Times New Roman" pitchFamily="18" charset="0"/>
              </a:rPr>
              <a:t>n</a:t>
            </a:r>
            <a:r>
              <a:rPr lang="en-US" altLang="zh-TW" dirty="0">
                <a:solidFill>
                  <a:srgbClr val="008A86"/>
                </a:solidFill>
                <a:latin typeface="Times New Roman" pitchFamily="18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的一个子序列。</a:t>
            </a:r>
            <a:endParaRPr lang="zh-TW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BB5FCF3-2C25-4E11-8378-C3A6F9D35AF5}" type="datetime1">
              <a:rPr lang="en-US" altLang="zh-CN" smtClean="0"/>
              <a:t>12/7/2020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01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最长公共子序列</a:t>
            </a:r>
            <a:r>
              <a:rPr lang="en-US" altLang="zh-CN" dirty="0"/>
              <a:t>-</a:t>
            </a:r>
            <a:r>
              <a:rPr lang="zh-CN" altLang="en-US" dirty="0"/>
              <a:t>野蛮算法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检查</a:t>
            </a:r>
            <a:r>
              <a:rPr lang="en-US" altLang="zh-TW" i="1" dirty="0">
                <a:solidFill>
                  <a:srgbClr val="008A86"/>
                </a:solidFill>
                <a:latin typeface="Times New Roman" pitchFamily="18" charset="0"/>
              </a:rPr>
              <a:t>x</a:t>
            </a:r>
            <a:r>
              <a:rPr lang="en-US" altLang="zh-TW" dirty="0">
                <a:solidFill>
                  <a:srgbClr val="008A86"/>
                </a:solidFill>
                <a:latin typeface="Times New Roman" pitchFamily="18" charset="0"/>
              </a:rPr>
              <a:t>[1 . . </a:t>
            </a:r>
            <a:r>
              <a:rPr lang="en-US" altLang="zh-TW" i="1" dirty="0">
                <a:solidFill>
                  <a:srgbClr val="008A86"/>
                </a:solidFill>
                <a:latin typeface="Times New Roman" pitchFamily="18" charset="0"/>
              </a:rPr>
              <a:t>m</a:t>
            </a:r>
            <a:r>
              <a:rPr lang="en-US" altLang="zh-TW" dirty="0">
                <a:solidFill>
                  <a:srgbClr val="008A86"/>
                </a:solidFill>
                <a:latin typeface="Times New Roman" pitchFamily="18" charset="0"/>
              </a:rPr>
              <a:t>]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的每个子序列</a:t>
            </a:r>
            <a:r>
              <a:rPr lang="zh-TW" altLang="en-US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。看它是否为</a:t>
            </a:r>
            <a:r>
              <a:rPr lang="zh-TW" altLang="en-US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i="1" dirty="0">
                <a:solidFill>
                  <a:srgbClr val="008A86"/>
                </a:solidFill>
                <a:latin typeface="Times New Roman" pitchFamily="18" charset="0"/>
              </a:rPr>
              <a:t>y</a:t>
            </a:r>
            <a:r>
              <a:rPr lang="en-US" altLang="zh-TW" dirty="0">
                <a:solidFill>
                  <a:srgbClr val="008A86"/>
                </a:solidFill>
                <a:latin typeface="Times New Roman" pitchFamily="18" charset="0"/>
              </a:rPr>
              <a:t>[1 . . </a:t>
            </a:r>
            <a:r>
              <a:rPr lang="en-US" altLang="zh-TW" i="1" dirty="0">
                <a:solidFill>
                  <a:srgbClr val="008A86"/>
                </a:solidFill>
                <a:latin typeface="Times New Roman" pitchFamily="18" charset="0"/>
              </a:rPr>
              <a:t>n</a:t>
            </a:r>
            <a:r>
              <a:rPr lang="en-US" altLang="zh-TW" dirty="0">
                <a:solidFill>
                  <a:srgbClr val="008A86"/>
                </a:solidFill>
                <a:latin typeface="Times New Roman" pitchFamily="18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的一个子序列。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0" indent="0">
              <a:spcBef>
                <a:spcPts val="1800"/>
              </a:spcBef>
              <a:buNone/>
            </a:pPr>
            <a:r>
              <a:rPr lang="zh-CN" altLang="en-US" b="1" dirty="0">
                <a:solidFill>
                  <a:srgbClr val="CC0000"/>
                </a:solidFill>
                <a:latin typeface="Times New Roman" pitchFamily="18" charset="0"/>
                <a:ea typeface="宋体" charset="-122"/>
              </a:rPr>
              <a:t>分析</a:t>
            </a:r>
            <a:endParaRPr lang="zh-CN" altLang="en-US" dirty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zh-TW" altLang="en-US" sz="1000" dirty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对每个子序列，检查</a:t>
            </a:r>
            <a:r>
              <a:rPr lang="zh-TW" altLang="en-US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TW" dirty="0">
                <a:solidFill>
                  <a:srgbClr val="008A86"/>
                </a:solidFill>
                <a:latin typeface="Times New Roman" pitchFamily="18" charset="0"/>
                <a:ea typeface="宋体" charset="-122"/>
              </a:rPr>
              <a:t>= </a:t>
            </a:r>
            <a:r>
              <a:rPr lang="en-US" altLang="zh-TW" i="1" dirty="0">
                <a:solidFill>
                  <a:srgbClr val="008A86"/>
                </a:solidFill>
                <a:latin typeface="Times New Roman" pitchFamily="18" charset="0"/>
                <a:ea typeface="宋体" charset="-122"/>
              </a:rPr>
              <a:t>O</a:t>
            </a:r>
            <a:r>
              <a:rPr lang="en-US" altLang="zh-TW" dirty="0">
                <a:solidFill>
                  <a:srgbClr val="008A86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TW" i="1" dirty="0">
                <a:solidFill>
                  <a:srgbClr val="008A86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TW" dirty="0">
                <a:solidFill>
                  <a:srgbClr val="008A86"/>
                </a:solidFill>
                <a:latin typeface="Times New Roman" pitchFamily="18" charset="0"/>
                <a:ea typeface="宋体" charset="-122"/>
              </a:rPr>
              <a:t>)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时间</a:t>
            </a:r>
            <a:endParaRPr lang="en-US" altLang="zh-TW" dirty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latin typeface="Times New Roman" pitchFamily="18" charset="0"/>
                <a:ea typeface="宋体" charset="-122"/>
              </a:rPr>
              <a:t>序列</a:t>
            </a:r>
            <a:r>
              <a:rPr lang="en-US" altLang="zh-TW" i="1" dirty="0">
                <a:solidFill>
                  <a:srgbClr val="008A86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有</a:t>
            </a:r>
            <a:r>
              <a:rPr lang="en-US" altLang="zh-TW" dirty="0">
                <a:solidFill>
                  <a:srgbClr val="008A86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en-US" altLang="zh-TW" i="1" baseline="30000" dirty="0">
                <a:solidFill>
                  <a:srgbClr val="008A86"/>
                </a:solidFill>
                <a:latin typeface="Times New Roman" pitchFamily="18" charset="0"/>
                <a:ea typeface="宋体" charset="-122"/>
              </a:rPr>
              <a:t>m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个子序列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每个长度为</a:t>
            </a:r>
            <a:r>
              <a:rPr lang="zh-TW" altLang="en-US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TW" i="1" dirty="0">
                <a:solidFill>
                  <a:srgbClr val="008A86"/>
                </a:solidFill>
                <a:latin typeface="Times New Roman" pitchFamily="18" charset="0"/>
                <a:ea typeface="宋体" charset="-122"/>
              </a:rPr>
              <a:t>m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的位矢量对应一个</a:t>
            </a:r>
            <a:r>
              <a:rPr lang="en-US" altLang="zh-TW" i="1" dirty="0">
                <a:solidFill>
                  <a:srgbClr val="008A86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的子序列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).</a:t>
            </a:r>
            <a:endParaRPr lang="en-US" altLang="zh-TW" dirty="0">
              <a:latin typeface="Times New Roman" pitchFamily="18" charset="0"/>
              <a:ea typeface="宋体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TW" sz="900" dirty="0">
              <a:latin typeface="Times New Roman" pitchFamily="18" charset="0"/>
              <a:ea typeface="宋体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最坏情况下的运行时间</a:t>
            </a:r>
            <a:r>
              <a:rPr lang="zh-TW" altLang="en-US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TW" dirty="0">
                <a:solidFill>
                  <a:srgbClr val="008A86"/>
                </a:solidFill>
                <a:latin typeface="Times New Roman" pitchFamily="18" charset="0"/>
                <a:ea typeface="宋体" charset="-122"/>
              </a:rPr>
              <a:t>= </a:t>
            </a:r>
            <a:r>
              <a:rPr lang="en-US" altLang="zh-TW" i="1" dirty="0">
                <a:solidFill>
                  <a:srgbClr val="008A86"/>
                </a:solidFill>
                <a:latin typeface="Times New Roman" pitchFamily="18" charset="0"/>
                <a:ea typeface="宋体" charset="-122"/>
              </a:rPr>
              <a:t>O</a:t>
            </a:r>
            <a:r>
              <a:rPr lang="en-US" altLang="zh-TW" dirty="0">
                <a:solidFill>
                  <a:srgbClr val="008A86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TW" i="1" dirty="0">
                <a:solidFill>
                  <a:srgbClr val="008A86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TW" dirty="0">
                <a:solidFill>
                  <a:srgbClr val="008A86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en-US" altLang="zh-TW" i="1" baseline="30000" dirty="0">
                <a:solidFill>
                  <a:srgbClr val="008A86"/>
                </a:solidFill>
                <a:latin typeface="Times New Roman" pitchFamily="18" charset="0"/>
                <a:ea typeface="宋体" charset="-122"/>
              </a:rPr>
              <a:t>m</a:t>
            </a:r>
            <a:r>
              <a:rPr lang="en-US" altLang="zh-TW" dirty="0">
                <a:solidFill>
                  <a:srgbClr val="008A86"/>
                </a:solidFill>
                <a:latin typeface="Times New Roman" pitchFamily="18" charset="0"/>
                <a:ea typeface="宋体" charset="-122"/>
              </a:rPr>
              <a:t>)</a:t>
            </a:r>
            <a:endParaRPr lang="en-US" altLang="zh-TW" sz="600" dirty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pPr marL="914400" lvl="2" indent="0">
              <a:spcBef>
                <a:spcPct val="0"/>
              </a:spcBef>
              <a:buNone/>
            </a:pPr>
            <a:r>
              <a:rPr lang="en-US" altLang="zh-TW" sz="3200" dirty="0">
                <a:solidFill>
                  <a:srgbClr val="008A86"/>
                </a:solidFill>
                <a:latin typeface="Times New Roman" pitchFamily="18" charset="0"/>
                <a:ea typeface="宋体" charset="-122"/>
              </a:rPr>
              <a:t>                                =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指数时间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.</a:t>
            </a:r>
          </a:p>
          <a:p>
            <a:pPr>
              <a:buFont typeface="Wingdings" pitchFamily="2" charset="2"/>
              <a:buChar char="l"/>
            </a:pPr>
            <a:endParaRPr lang="zh-TW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9C28012-9743-468A-A0B4-5160097AFD99}" type="datetime1">
              <a:rPr lang="en-US" altLang="zh-CN" smtClean="0"/>
              <a:t>12/7/2020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3538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最长公共子序列</a:t>
            </a:r>
            <a:r>
              <a:rPr lang="en-US" altLang="zh-CN" dirty="0"/>
              <a:t>-</a:t>
            </a:r>
            <a:r>
              <a:rPr lang="zh-CN" altLang="en-US" dirty="0"/>
              <a:t>向更好的算法努力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C0000"/>
                </a:solidFill>
                <a:latin typeface="Times New Roman" pitchFamily="18" charset="0"/>
              </a:rPr>
              <a:t>简化</a:t>
            </a:r>
            <a:r>
              <a:rPr lang="en-US" altLang="zh-TW" b="1" dirty="0">
                <a:solidFill>
                  <a:srgbClr val="CC0000"/>
                </a:solidFill>
                <a:latin typeface="Times New Roman" pitchFamily="18" charset="0"/>
              </a:rPr>
              <a:t>:</a:t>
            </a:r>
            <a:endParaRPr lang="en-US" altLang="zh-TW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观察</a:t>
            </a:r>
            <a:r>
              <a:rPr lang="zh-TW" altLang="en-US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一个最长公共子序列的</a:t>
            </a:r>
            <a:r>
              <a:rPr lang="zh-CN" altLang="en-US" i="1" dirty="0">
                <a:solidFill>
                  <a:srgbClr val="CC0000"/>
                </a:solidFill>
                <a:latin typeface="Times New Roman" pitchFamily="18" charset="0"/>
              </a:rPr>
              <a:t>长度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zh-TW" altLang="en-US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/>
            <a:endParaRPr lang="zh-TW" altLang="en-US" sz="600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扩展算法找到</a:t>
            </a:r>
            <a:r>
              <a:rPr lang="zh-TW" altLang="en-US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LCS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C29A15D5-41C3-4A26-8580-74E51054824A}" type="datetime1">
              <a:rPr lang="en-US" altLang="zh-CN" smtClean="0"/>
              <a:t>12/7/2020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634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5833</TotalTime>
  <Words>3207</Words>
  <Application>Microsoft Office PowerPoint</Application>
  <PresentationFormat>全屏显示(4:3)</PresentationFormat>
  <Paragraphs>672</Paragraphs>
  <Slides>37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標楷體</vt:lpstr>
      <vt:lpstr>Euclid Extra</vt:lpstr>
      <vt:lpstr>新細明體</vt:lpstr>
      <vt:lpstr>黑体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Office 主题</vt:lpstr>
      <vt:lpstr>算法分析与设计</vt:lpstr>
      <vt:lpstr>纲要</vt:lpstr>
      <vt:lpstr>最长公共子序列-示例</vt:lpstr>
      <vt:lpstr>最长公共子序列-示例</vt:lpstr>
      <vt:lpstr>最长公共子序列-示例</vt:lpstr>
      <vt:lpstr>最长公共子序列-示例</vt:lpstr>
      <vt:lpstr>最长公共子序列-野蛮算法</vt:lpstr>
      <vt:lpstr>最长公共子序列-野蛮算法</vt:lpstr>
      <vt:lpstr>最长公共子序列-向更好的算法努力</vt:lpstr>
      <vt:lpstr>最长公共子序列-向更好的算法努力</vt:lpstr>
      <vt:lpstr>最长公共子序列-递归公式</vt:lpstr>
      <vt:lpstr>最长公共子序列-递归公式</vt:lpstr>
      <vt:lpstr>最长公共子序列-递归公式</vt:lpstr>
      <vt:lpstr>最长公共子序列-递归公式</vt:lpstr>
      <vt:lpstr>最长公共子序列-递归公式</vt:lpstr>
      <vt:lpstr>动态规划标志#1</vt:lpstr>
      <vt:lpstr>动态规划标志#1</vt:lpstr>
      <vt:lpstr>LCS的递归算法</vt:lpstr>
      <vt:lpstr>LCS的递归算法</vt:lpstr>
      <vt:lpstr>递归树</vt:lpstr>
      <vt:lpstr>递归树</vt:lpstr>
      <vt:lpstr>递归树</vt:lpstr>
      <vt:lpstr>动态规划标志#2</vt:lpstr>
      <vt:lpstr>动态规划标志#2</vt:lpstr>
      <vt:lpstr>LCS的备忘录算法</vt:lpstr>
      <vt:lpstr>LCS的备忘录算法</vt:lpstr>
      <vt:lpstr>LCS的备忘录算法</vt:lpstr>
      <vt:lpstr>LCS的动态规划算法-自底向上</vt:lpstr>
      <vt:lpstr>LCS的动态规划算法-自底向上</vt:lpstr>
      <vt:lpstr>LCS的动态规划算法-自底向上</vt:lpstr>
      <vt:lpstr>LCS的动态规划算法-自底向上</vt:lpstr>
      <vt:lpstr>LCS的动态规划算法-自底向上</vt:lpstr>
      <vt:lpstr>LCS的动态规划算法-自底向上</vt:lpstr>
      <vt:lpstr>LCS的动态规划算法-自底向上</vt:lpstr>
      <vt:lpstr>LCS的动态规划算法-自底向上</vt:lpstr>
      <vt:lpstr>LCS举例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 究方向：多源海量动态信息处理 团队带头人：吴信东 所 在  学 校：合肥工业大学</dc:title>
  <dc:creator>GQ</dc:creator>
  <cp:lastModifiedBy>GQ</cp:lastModifiedBy>
  <cp:revision>620</cp:revision>
  <cp:lastPrinted>2012-11-20T01:52:54Z</cp:lastPrinted>
  <dcterms:created xsi:type="dcterms:W3CDTF">2012-10-13T08:41:11Z</dcterms:created>
  <dcterms:modified xsi:type="dcterms:W3CDTF">2020-12-07T15:20:13Z</dcterms:modified>
</cp:coreProperties>
</file>