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1" r:id="rId3"/>
    <p:sldId id="293" r:id="rId4"/>
    <p:sldId id="294" r:id="rId5"/>
    <p:sldId id="295" r:id="rId6"/>
    <p:sldId id="296" r:id="rId7"/>
    <p:sldId id="297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23" r:id="rId21"/>
    <p:sldId id="314" r:id="rId22"/>
    <p:sldId id="324" r:id="rId23"/>
    <p:sldId id="325" r:id="rId24"/>
    <p:sldId id="326" r:id="rId25"/>
    <p:sldId id="327" r:id="rId26"/>
    <p:sldId id="328" r:id="rId27"/>
    <p:sldId id="329" r:id="rId28"/>
    <p:sldId id="315" r:id="rId29"/>
    <p:sldId id="316" r:id="rId30"/>
    <p:sldId id="317" r:id="rId31"/>
    <p:sldId id="318" r:id="rId32"/>
    <p:sldId id="319" r:id="rId33"/>
    <p:sldId id="322" r:id="rId34"/>
    <p:sldId id="290" r:id="rId35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87629" autoAdjust="0"/>
  </p:normalViewPr>
  <p:slideViewPr>
    <p:cSldViewPr>
      <p:cViewPr varScale="1">
        <p:scale>
          <a:sx n="96" d="100"/>
          <a:sy n="96" d="100"/>
        </p:scale>
        <p:origin x="14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80"/>
    </p:cViewPr>
  </p:sorterViewPr>
  <p:notesViewPr>
    <p:cSldViewPr>
      <p:cViewPr varScale="1">
        <p:scale>
          <a:sx n="54" d="100"/>
          <a:sy n="54" d="100"/>
        </p:scale>
        <p:origin x="-282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67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E4717-3BD7-4A46-A9E3-C4E0FBFC3FDD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360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0E286-BCFA-48A4-8995-5F1EF0E83EA9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69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BF72FC-CDDE-4EED-89E2-F3C18B402C7F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27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7D13BD-A41E-400B-B456-EB68A9DC3679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865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CB6F3-B160-48EA-9359-D0F66FC416B4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196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2C300-71B9-4684-8F55-7F2247292AA0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15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76E50-B7A7-428B-AFE1-16C56965341B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2n+2</a:t>
            </a:r>
            <a:r>
              <a:rPr lang="zh-CN" altLang="en-US" dirty="0"/>
              <a:t>个子问题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446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4148A-6808-4973-A3B2-DF8224E43974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50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B2904-0C5C-4FE0-9CD1-B00F55373072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484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76F8D-0773-495D-9509-9E9E288D447A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31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624F2-D2A5-41CD-8BCA-D713FAEE3724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944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76F8D-0773-495D-9509-9E9E288D447A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66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76F8D-0773-495D-9509-9E9E288D447A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448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76F8D-0773-495D-9509-9E9E288D447A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999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76F8D-0773-495D-9509-9E9E288D447A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63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76F8D-0773-495D-9509-9E9E288D447A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796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76F8D-0773-495D-9509-9E9E288D447A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155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76F8D-0773-495D-9509-9E9E288D447A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820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68BAF-9437-4152-81C5-69017F416902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897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B310A-3A06-494D-AAFE-2027332B0112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5549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00895-3581-4F38-865C-2110577F2EC6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2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8AE5-98BB-4421-A475-25816441DCE7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529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A7611-F59F-4CFB-A1BC-9869A19DAF6D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加了一个根节点，子树中每个节点的深度加</a:t>
            </a:r>
            <a:r>
              <a:rPr lang="en-US" altLang="zh-CN" dirty="0"/>
              <a:t>1</a:t>
            </a:r>
            <a:r>
              <a:rPr lang="zh-CN" altLang="en-US" dirty="0"/>
              <a:t>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521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0A06F-1E59-4A8E-AFBB-0BA498DA57FE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083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1A96C-BE0C-4180-9849-10F9910033E3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98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E6F40-3C6A-4E76-8B34-B5F30822FE8C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92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CCBE2-778B-4A22-BC29-2DF7F637951C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0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40304-FF1B-4D5F-BDA3-4FA7D2E9232F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476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9EA1D-8525-4DB6-AEBD-68EB4EA9B6F4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64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92486-C03B-4B24-99F0-E9F6E0D3DBD9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951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1C6DF5-3C0B-4A24-B664-B2B1EEE41D02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14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635D30-B0A2-4828-A092-547C1C20E838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28119B-58D0-4C7B-8561-10C4F88F111C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9E4DC06-3253-4B81-A96E-A8EF7BA345FE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39C07C-9D1C-427F-80DD-433F6ABC64E6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558CE3-0F27-47F3-B672-FECEFEC2EA3F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59BF2D-FAD1-45E9-9117-79E8C158B652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A2F1D2-F50C-49DD-8CA3-AED164683155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E3A921C-AC0A-401B-BF75-8916B3046FFA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D419E13-4F3D-45A1-8684-54FBEDDFF535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2D9B094-0A6D-4582-AB65-FA43C38D2DDF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CA94A8-AA9F-4A38-9BF8-45E4176C7A66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99F51A-00B7-4EF2-B006-7C28BFE0252D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240463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04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7388" y="1125538"/>
            <a:ext cx="7772400" cy="863600"/>
          </a:xfrm>
        </p:spPr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</a:t>
            </a:r>
            <a:r>
              <a:rPr lang="zh-CN" altLang="en-US" dirty="0">
                <a:latin typeface="黑体" pitchFamily="49" charset="-122"/>
              </a:rPr>
              <a:t>分析与设计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713" y="5661025"/>
            <a:ext cx="6400800" cy="431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fld id="{79D7BC8C-BA43-447B-8527-28D7A47808AD}" type="datetime2">
              <a:rPr lang="zh-CN" altLang="en-US" sz="2200" smtClean="0">
                <a:solidFill>
                  <a:srgbClr val="929292"/>
                </a:solidFill>
              </a:rPr>
              <a:t>2020年12月9日</a:t>
            </a:fld>
            <a:endParaRPr lang="zh-CN" altLang="en-US" sz="2200" dirty="0">
              <a:solidFill>
                <a:srgbClr val="929292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68580" y="2219428"/>
            <a:ext cx="8123559" cy="20016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3200" dirty="0"/>
              <a:t>讲授内容：</a:t>
            </a:r>
            <a:r>
              <a:rPr lang="zh-CN" altLang="en-US" sz="3200" b="1" dirty="0"/>
              <a:t>第六章</a:t>
            </a:r>
            <a:r>
              <a:rPr lang="zh-CN" altLang="en-US" sz="3200" dirty="0"/>
              <a:t> </a:t>
            </a:r>
            <a:r>
              <a:rPr lang="zh-CN" altLang="en-US" sz="3200" b="1" dirty="0"/>
              <a:t>动态规划（</a:t>
            </a:r>
            <a:r>
              <a:rPr lang="en-US" altLang="zh-CN" sz="3200" b="1" dirty="0"/>
              <a:t>II</a:t>
            </a:r>
            <a:r>
              <a:rPr lang="zh-CN" altLang="en-US" sz="3200" b="1" dirty="0"/>
              <a:t>）</a:t>
            </a:r>
            <a:br>
              <a:rPr lang="en-US" altLang="zh-CN" sz="3200" dirty="0"/>
            </a:br>
            <a:r>
              <a:rPr lang="zh-CN" altLang="en-US" sz="3200" dirty="0"/>
              <a:t>教　　师：</a:t>
            </a:r>
            <a:r>
              <a:rPr lang="zh-CN" altLang="en-US" sz="3200" b="1" dirty="0"/>
              <a:t> 吴共庆、胡学钢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矩阵链相乘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5112568"/>
          </a:xfrm>
        </p:spPr>
        <p:txBody>
          <a:bodyPr/>
          <a:lstStyle/>
          <a:p>
            <a:r>
              <a:rPr lang="en-US" altLang="zh-TW" i="1" dirty="0"/>
              <a:t>m</a:t>
            </a:r>
            <a:r>
              <a:rPr lang="en-US" altLang="zh-TW" dirty="0"/>
              <a:t>[</a:t>
            </a:r>
            <a:r>
              <a:rPr lang="en-US" altLang="zh-TW" i="1" dirty="0" err="1"/>
              <a:t>i</a:t>
            </a:r>
            <a:r>
              <a:rPr lang="en-US" altLang="zh-TW" dirty="0"/>
              <a:t>, </a:t>
            </a:r>
            <a:r>
              <a:rPr lang="en-US" altLang="zh-TW" i="1" dirty="0"/>
              <a:t>j</a:t>
            </a:r>
            <a:r>
              <a:rPr lang="en-US" altLang="zh-TW" dirty="0"/>
              <a:t>]: </a:t>
            </a:r>
            <a:r>
              <a:rPr lang="zh-CN" altLang="en-US" dirty="0"/>
              <a:t>计算矩阵</a:t>
            </a:r>
            <a:r>
              <a:rPr lang="en-US" altLang="zh-CN" dirty="0"/>
              <a:t> </a:t>
            </a:r>
            <a:r>
              <a:rPr lang="en-US" altLang="zh-TW" dirty="0"/>
              <a:t> 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i..j</a:t>
            </a:r>
            <a:r>
              <a:rPr lang="en-US" altLang="zh-TW" i="1" baseline="-25000" dirty="0"/>
              <a:t> </a:t>
            </a:r>
            <a:r>
              <a:rPr lang="en-US" altLang="zh-TW" dirty="0"/>
              <a:t>= 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i</a:t>
            </a:r>
            <a:r>
              <a:rPr lang="en-US" altLang="zh-TW" dirty="0"/>
              <a:t> 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i</a:t>
            </a:r>
            <a:r>
              <a:rPr lang="en-US" altLang="zh-TW" dirty="0"/>
              <a:t> </a:t>
            </a:r>
            <a:r>
              <a:rPr lang="en-US" altLang="zh-TW" baseline="-25000" dirty="0"/>
              <a:t>+1 </a:t>
            </a:r>
            <a:r>
              <a:rPr lang="en-US" altLang="zh-TW" dirty="0"/>
              <a:t>… </a:t>
            </a:r>
            <a:r>
              <a:rPr lang="en-US" altLang="zh-TW" i="1" dirty="0" err="1"/>
              <a:t>A</a:t>
            </a:r>
            <a:r>
              <a:rPr lang="en-US" altLang="zh-TW" i="1" baseline="-25000" dirty="0" err="1"/>
              <a:t>j</a:t>
            </a:r>
            <a:r>
              <a:rPr lang="en-US" altLang="zh-TW" dirty="0"/>
              <a:t>, 1 </a:t>
            </a:r>
            <a:r>
              <a:rPr lang="zh-TW" altLang="en-US" sz="2000" dirty="0">
                <a:sym typeface="Symbol" pitchFamily="18" charset="2"/>
              </a:rPr>
              <a:t>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sz="1800" dirty="0">
                <a:sym typeface="Symbol" pitchFamily="18" charset="2"/>
              </a:rPr>
              <a:t></a:t>
            </a:r>
            <a:r>
              <a:rPr lang="en-US" altLang="zh-TW" dirty="0"/>
              <a:t> j </a:t>
            </a:r>
            <a:r>
              <a:rPr lang="zh-TW" altLang="en-US" sz="1800" dirty="0">
                <a:sym typeface="Symbol" pitchFamily="18" charset="2"/>
              </a:rPr>
              <a:t></a:t>
            </a:r>
            <a:r>
              <a:rPr lang="en-US" altLang="zh-TW" dirty="0"/>
              <a:t> </a:t>
            </a:r>
            <a:r>
              <a:rPr lang="en-US" altLang="zh-TW" i="1" dirty="0"/>
              <a:t>n</a:t>
            </a:r>
            <a:r>
              <a:rPr lang="zh-CN" altLang="en-US" dirty="0"/>
              <a:t>需要最小的相乘次数。</a:t>
            </a:r>
            <a:endParaRPr lang="en-US" altLang="zh-TW" dirty="0"/>
          </a:p>
          <a:p>
            <a:pPr lvl="1"/>
            <a:r>
              <a:rPr lang="en-US" altLang="zh-TW" i="1" dirty="0"/>
              <a:t>m</a:t>
            </a:r>
            <a:r>
              <a:rPr lang="en-US" altLang="zh-TW" dirty="0"/>
              <a:t>[1, </a:t>
            </a:r>
            <a:r>
              <a:rPr lang="en-US" altLang="zh-TW" i="1" dirty="0"/>
              <a:t>n</a:t>
            </a:r>
            <a:r>
              <a:rPr lang="en-US" altLang="zh-TW" dirty="0"/>
              <a:t>]: </a:t>
            </a:r>
            <a:r>
              <a:rPr lang="zh-CN" altLang="en-US" dirty="0"/>
              <a:t>计算</a:t>
            </a:r>
            <a:r>
              <a:rPr lang="zh-TW" altLang="en-US" dirty="0"/>
              <a:t> </a:t>
            </a:r>
            <a:r>
              <a:rPr lang="en-US" altLang="zh-TW" i="1" dirty="0"/>
              <a:t>A</a:t>
            </a:r>
            <a:r>
              <a:rPr lang="en-US" altLang="zh-TW" baseline="-25000" dirty="0"/>
              <a:t>1..</a:t>
            </a:r>
            <a:r>
              <a:rPr lang="en-US" altLang="zh-TW" i="1" baseline="-25000" dirty="0"/>
              <a:t>n</a:t>
            </a:r>
            <a:r>
              <a:rPr lang="zh-CN" altLang="en-US" dirty="0"/>
              <a:t>需要的最小代价</a:t>
            </a:r>
            <a:endParaRPr lang="en-US" altLang="zh-CN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CN" altLang="en-US" dirty="0"/>
              <a:t>动态规划的应用条件</a:t>
            </a:r>
            <a:endParaRPr lang="en-US" altLang="zh-TW" dirty="0">
              <a:solidFill>
                <a:srgbClr val="A50021"/>
              </a:solidFill>
            </a:endParaRPr>
          </a:p>
          <a:p>
            <a:pPr lvl="1"/>
            <a:r>
              <a:rPr lang="zh-CN" altLang="en-US" b="1" dirty="0">
                <a:solidFill>
                  <a:srgbClr val="A50021"/>
                </a:solidFill>
              </a:rPr>
              <a:t>最优子结构</a:t>
            </a:r>
            <a:r>
              <a:rPr lang="en-US" altLang="zh-TW" b="1" dirty="0">
                <a:solidFill>
                  <a:srgbClr val="A50021"/>
                </a:solidFill>
              </a:rPr>
              <a:t>:</a:t>
            </a:r>
            <a:r>
              <a:rPr lang="en-US" altLang="zh-TW" dirty="0"/>
              <a:t> </a:t>
            </a:r>
            <a:r>
              <a:rPr lang="zh-CN" altLang="en-US" dirty="0"/>
              <a:t>一个最优方案包含了其子问题的最优方案。</a:t>
            </a:r>
            <a:endParaRPr lang="en-US" altLang="zh-TW" dirty="0">
              <a:solidFill>
                <a:srgbClr val="A50021"/>
              </a:solidFill>
            </a:endParaRPr>
          </a:p>
          <a:p>
            <a:pPr lvl="1"/>
            <a:r>
              <a:rPr lang="zh-CN" altLang="en-US" b="1" dirty="0">
                <a:solidFill>
                  <a:srgbClr val="A50021"/>
                </a:solidFill>
              </a:rPr>
              <a:t>重叠子问题</a:t>
            </a:r>
            <a:r>
              <a:rPr lang="en-US" altLang="zh-CN" b="1" dirty="0">
                <a:solidFill>
                  <a:srgbClr val="A50021"/>
                </a:solidFill>
              </a:rPr>
              <a:t> </a:t>
            </a:r>
            <a:r>
              <a:rPr lang="en-US" altLang="zh-TW" b="1" dirty="0">
                <a:solidFill>
                  <a:srgbClr val="A50021"/>
                </a:solidFill>
              </a:rPr>
              <a:t>:</a:t>
            </a:r>
            <a:r>
              <a:rPr lang="en-US" altLang="zh-TW" dirty="0"/>
              <a:t> </a:t>
            </a:r>
            <a:r>
              <a:rPr lang="zh-CN" altLang="en-US" dirty="0"/>
              <a:t>递归算法需要很多次解决相同的问题；仅仅</a:t>
            </a:r>
            <a:r>
              <a:rPr lang="zh-TW" altLang="en-US" dirty="0"/>
              <a:t> </a:t>
            </a:r>
            <a:r>
              <a:rPr lang="zh-TW" altLang="en-US" dirty="0">
                <a:sym typeface="Symbol" pitchFamily="18" charset="2"/>
              </a:rPr>
              <a:t>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baseline="30000" dirty="0"/>
              <a:t>2</a:t>
            </a:r>
            <a:r>
              <a:rPr lang="en-US" altLang="zh-TW" dirty="0"/>
              <a:t>) </a:t>
            </a:r>
            <a:r>
              <a:rPr lang="zh-CN" altLang="en-US" dirty="0"/>
              <a:t>个子问题。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203783" name="Picture 7" descr="85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2577604"/>
            <a:ext cx="7799387" cy="8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10BAD0E-F259-4272-9138-22AC7A260A8C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从下向上</a:t>
            </a:r>
            <a:r>
              <a:rPr lang="zh-TW" altLang="en-US"/>
              <a:t> </a:t>
            </a:r>
            <a:r>
              <a:rPr lang="en-US" altLang="zh-TW"/>
              <a:t>DP </a:t>
            </a:r>
            <a:r>
              <a:rPr lang="zh-CN" altLang="en-US"/>
              <a:t>矩阵链排序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-5556" y="972220"/>
            <a:ext cx="3244799" cy="306545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Matrix-Chain-Order(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length[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]-1;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zh-TW" sz="1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zh-TW" sz="1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TW" sz="1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3.    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TW" sz="14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for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altLang="zh-TW" sz="1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TW" sz="1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5.   </a:t>
            </a:r>
            <a:r>
              <a:rPr lang="en-US" altLang="zh-TW" sz="14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zh-TW" sz="1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– (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-1)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6.       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l -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1);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7.      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8.       </a:t>
            </a:r>
            <a:r>
              <a:rPr lang="en-US" altLang="zh-TW" sz="1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to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9.         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+1,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400" b="1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400" b="1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400" b="1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10.        </a:t>
            </a:r>
            <a:r>
              <a:rPr lang="en-US" altLang="zh-TW" sz="1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11.           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12.           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en-US" altLang="zh-TW" sz="1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4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sz="1400" b="1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pic>
        <p:nvPicPr>
          <p:cNvPr id="204805" name="Picture 5" descr="86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76" y="3306068"/>
            <a:ext cx="6826250" cy="2633663"/>
          </a:xfrm>
          <a:prstGeom prst="rect">
            <a:avLst/>
          </a:prstGeom>
          <a:ln w="12700" cap="sq">
            <a:solidFill>
              <a:schemeClr val="accent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A6A9695-8D2C-4212-9399-BD0BE24E1DF8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112474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的维数为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p=&lt;p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4276851" y="4285979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700000">
            <a:off x="4493142" y="4082245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00000">
            <a:off x="4717407" y="3857589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4933164" y="3653998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00000">
            <a:off x="5153647" y="3866631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5369671" y="4078034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00000">
            <a:off x="4937356" y="4065334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0000">
            <a:off x="5582925" y="4299013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700000">
            <a:off x="5150610" y="4286313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700000">
            <a:off x="4717512" y="4291392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2700000">
            <a:off x="7204313" y="4271114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2700000">
            <a:off x="7428578" y="4046458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2700000">
            <a:off x="7644335" y="3842867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7864818" y="4055500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2700000">
            <a:off x="8080842" y="4266903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700000">
            <a:off x="7648527" y="4254203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2700000">
            <a:off x="7861781" y="4475182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2700000">
            <a:off x="7428683" y="4480261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2700000">
            <a:off x="6977058" y="4471499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8299384" y="4462481"/>
            <a:ext cx="252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53332" y="4735836"/>
            <a:ext cx="16357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05998" y="4755292"/>
            <a:ext cx="138634" cy="196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创建一个最优方案</a:t>
            </a:r>
            <a:endParaRPr lang="zh-TW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960438"/>
            <a:ext cx="8015287" cy="1172418"/>
          </a:xfrm>
        </p:spPr>
        <p:txBody>
          <a:bodyPr/>
          <a:lstStyle/>
          <a:p>
            <a:r>
              <a:rPr lang="en-US" altLang="zh-TW" sz="2000" i="1" dirty="0"/>
              <a:t>s</a:t>
            </a:r>
            <a:r>
              <a:rPr lang="en-US" altLang="zh-TW" sz="2000" dirty="0"/>
              <a:t>[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, </a:t>
            </a:r>
            <a:r>
              <a:rPr lang="en-US" altLang="zh-TW" sz="2000" i="1" dirty="0"/>
              <a:t>j</a:t>
            </a:r>
            <a:r>
              <a:rPr lang="en-US" altLang="zh-TW" sz="2000" dirty="0"/>
              <a:t>]: </a:t>
            </a:r>
            <a:r>
              <a:rPr lang="zh-CN" altLang="en-US" sz="2000" dirty="0"/>
              <a:t>划分</a:t>
            </a:r>
            <a:r>
              <a:rPr lang="en-US" altLang="zh-TW" sz="2000" i="1" dirty="0"/>
              <a:t>A</a:t>
            </a:r>
            <a:r>
              <a:rPr lang="en-US" altLang="zh-TW" sz="2000" i="1" baseline="-25000" dirty="0"/>
              <a:t>i</a:t>
            </a:r>
            <a:r>
              <a:rPr lang="en-US" altLang="zh-TW" sz="2000" dirty="0"/>
              <a:t> </a:t>
            </a:r>
            <a:r>
              <a:rPr lang="en-US" altLang="zh-TW" sz="2000" i="1" dirty="0"/>
              <a:t>A</a:t>
            </a:r>
            <a:r>
              <a:rPr lang="en-US" altLang="zh-TW" sz="2000" i="1" baseline="-25000" dirty="0"/>
              <a:t>i</a:t>
            </a:r>
            <a:r>
              <a:rPr lang="en-US" altLang="zh-TW" sz="2000" baseline="-25000" dirty="0"/>
              <a:t>+1</a:t>
            </a:r>
            <a:r>
              <a:rPr lang="en-US" altLang="zh-TW" sz="2000" dirty="0"/>
              <a:t> … </a:t>
            </a:r>
            <a:r>
              <a:rPr lang="en-US" altLang="zh-TW" sz="2000" i="1" dirty="0" err="1"/>
              <a:t>A</a:t>
            </a:r>
            <a:r>
              <a:rPr lang="en-US" altLang="zh-TW" sz="2000" i="1" baseline="-25000" dirty="0" err="1"/>
              <a:t>j</a:t>
            </a:r>
            <a:r>
              <a:rPr lang="en-US" altLang="zh-TW" sz="2000" dirty="0"/>
              <a:t> </a:t>
            </a:r>
            <a:r>
              <a:rPr lang="zh-CN" altLang="en-US" sz="2000" dirty="0"/>
              <a:t>最优的</a:t>
            </a:r>
            <a:r>
              <a:rPr lang="en-US" altLang="zh-CN" sz="2000" i="1" dirty="0"/>
              <a:t>k</a:t>
            </a:r>
            <a:r>
              <a:rPr lang="zh-CN" altLang="en-US" sz="2000" dirty="0"/>
              <a:t>值</a:t>
            </a:r>
            <a:endParaRPr lang="en-US" altLang="zh-TW" sz="2000" dirty="0"/>
          </a:p>
          <a:p>
            <a:r>
              <a:rPr lang="zh-CN" altLang="en-US" sz="2000" dirty="0"/>
              <a:t>最优矩阵</a:t>
            </a:r>
            <a:r>
              <a:rPr lang="en-US" altLang="zh-TW" sz="2000" dirty="0"/>
              <a:t> </a:t>
            </a:r>
            <a:r>
              <a:rPr lang="en-US" altLang="zh-TW" sz="2000" i="1" dirty="0"/>
              <a:t>A</a:t>
            </a:r>
            <a:r>
              <a:rPr lang="en-US" altLang="zh-TW" sz="2000" baseline="-25000" dirty="0"/>
              <a:t>1..</a:t>
            </a:r>
            <a:r>
              <a:rPr lang="en-US" altLang="zh-TW" sz="2000" i="1" baseline="-25000" dirty="0"/>
              <a:t>n</a:t>
            </a:r>
            <a:r>
              <a:rPr lang="en-US" altLang="zh-TW" sz="2000" dirty="0"/>
              <a:t> </a:t>
            </a:r>
            <a:r>
              <a:rPr lang="zh-CN" altLang="en-US" sz="2000" dirty="0"/>
              <a:t>相乘</a:t>
            </a:r>
            <a:r>
              <a:rPr lang="en-US" altLang="zh-TW" sz="2000" dirty="0"/>
              <a:t>: </a:t>
            </a:r>
            <a:r>
              <a:rPr lang="en-US" altLang="zh-TW" sz="2000" i="1" dirty="0"/>
              <a:t>A</a:t>
            </a:r>
            <a:r>
              <a:rPr lang="en-US" altLang="zh-TW" sz="2000" baseline="-25000" dirty="0"/>
              <a:t>1..</a:t>
            </a:r>
            <a:r>
              <a:rPr lang="en-US" altLang="zh-TW" sz="2000" i="1" baseline="-25000" dirty="0"/>
              <a:t>s</a:t>
            </a:r>
            <a:r>
              <a:rPr lang="en-US" altLang="zh-TW" sz="2000" baseline="-25000" dirty="0"/>
              <a:t>[1, </a:t>
            </a:r>
            <a:r>
              <a:rPr lang="en-US" altLang="zh-TW" sz="2000" i="1" baseline="-25000" dirty="0"/>
              <a:t>n</a:t>
            </a:r>
            <a:r>
              <a:rPr lang="en-US" altLang="zh-TW" sz="2000" baseline="-25000" dirty="0"/>
              <a:t>]</a:t>
            </a:r>
            <a:r>
              <a:rPr lang="en-US" altLang="zh-TW" sz="2000" i="1" dirty="0"/>
              <a:t>A</a:t>
            </a:r>
            <a:r>
              <a:rPr lang="en-US" altLang="zh-TW" sz="2000" i="1" baseline="-25000" dirty="0"/>
              <a:t>s</a:t>
            </a:r>
            <a:r>
              <a:rPr lang="en-US" altLang="zh-TW" sz="2000" baseline="-25000" dirty="0"/>
              <a:t>[1, </a:t>
            </a:r>
            <a:r>
              <a:rPr lang="en-US" altLang="zh-TW" sz="2000" i="1" baseline="-25000" dirty="0"/>
              <a:t>n</a:t>
            </a:r>
            <a:r>
              <a:rPr lang="en-US" altLang="zh-TW" sz="2000" baseline="-25000" dirty="0"/>
              <a:t>] + 1..</a:t>
            </a:r>
            <a:r>
              <a:rPr lang="en-US" altLang="zh-TW" sz="2000" i="1" baseline="-25000" dirty="0"/>
              <a:t>n</a:t>
            </a:r>
            <a:r>
              <a:rPr lang="en-US" altLang="zh-TW" sz="2000" dirty="0"/>
              <a:t>.</a:t>
            </a:r>
          </a:p>
          <a:p>
            <a:r>
              <a:rPr lang="zh-CN" altLang="en-US" sz="2000" b="1" dirty="0"/>
              <a:t>例</a:t>
            </a:r>
            <a:r>
              <a:rPr lang="en-US" altLang="zh-TW" sz="2000" b="1" dirty="0"/>
              <a:t>:</a:t>
            </a:r>
            <a:r>
              <a:rPr lang="en-US" altLang="zh-TW" sz="2000" dirty="0"/>
              <a:t> </a:t>
            </a:r>
            <a:r>
              <a:rPr lang="zh-CN" altLang="en-US" sz="2000" dirty="0"/>
              <a:t>调用</a:t>
            </a:r>
            <a:r>
              <a:rPr lang="zh-TW" altLang="en-US" sz="2000" dirty="0"/>
              <a:t> </a:t>
            </a:r>
            <a:r>
              <a:rPr lang="en-US" altLang="zh-TW" sz="2000" dirty="0"/>
              <a:t>Matrix-Chain-Multiply(</a:t>
            </a:r>
            <a:r>
              <a:rPr lang="en-US" altLang="zh-TW" sz="2000" i="1" dirty="0"/>
              <a:t>A</a:t>
            </a:r>
            <a:r>
              <a:rPr lang="en-US" altLang="zh-TW" sz="2000" dirty="0"/>
              <a:t>, </a:t>
            </a:r>
            <a:r>
              <a:rPr lang="en-US" altLang="zh-TW" sz="2000" i="1" dirty="0"/>
              <a:t>s</a:t>
            </a:r>
            <a:r>
              <a:rPr lang="en-US" altLang="zh-TW" sz="2000" dirty="0"/>
              <a:t>, 1, 6): ((</a:t>
            </a:r>
            <a:r>
              <a:rPr lang="en-US" altLang="zh-TW" sz="2000" i="1" dirty="0"/>
              <a:t>A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 (</a:t>
            </a:r>
            <a:r>
              <a:rPr lang="en-US" altLang="zh-TW" sz="2000" i="1" dirty="0"/>
              <a:t>A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</a:t>
            </a:r>
            <a:r>
              <a:rPr lang="en-US" altLang="zh-TW" sz="2000" i="1" dirty="0"/>
              <a:t>A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))((</a:t>
            </a:r>
            <a:r>
              <a:rPr lang="en-US" altLang="zh-TW" sz="2000" i="1" dirty="0"/>
              <a:t>A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 </a:t>
            </a:r>
            <a:r>
              <a:rPr lang="en-US" altLang="zh-TW" sz="2000" i="1" dirty="0"/>
              <a:t>A</a:t>
            </a:r>
            <a:r>
              <a:rPr lang="en-US" altLang="zh-TW" sz="2000" baseline="-25000" dirty="0"/>
              <a:t>5</a:t>
            </a:r>
            <a:r>
              <a:rPr lang="en-US" altLang="zh-TW" sz="2000" dirty="0"/>
              <a:t>) </a:t>
            </a:r>
            <a:r>
              <a:rPr lang="en-US" altLang="zh-TW" sz="2000" i="1" dirty="0"/>
              <a:t>A</a:t>
            </a:r>
            <a:r>
              <a:rPr lang="en-US" altLang="zh-TW" sz="2000" baseline="-25000" dirty="0"/>
              <a:t>6</a:t>
            </a:r>
            <a:r>
              <a:rPr lang="en-US" altLang="zh-TW" sz="2000" dirty="0"/>
              <a:t>)).</a:t>
            </a:r>
          </a:p>
          <a:p>
            <a:endParaRPr lang="zh-TW" altLang="en-US" sz="2000" dirty="0"/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827584" y="2132856"/>
            <a:ext cx="4423006" cy="15204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Matrix-Chain-Multiply(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 &gt; 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2.  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Matrix-Chain-Multiply(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3.  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Matrix-Chain-Multiply(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]+1,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4.   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Matrix-Multiply(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else return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6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pic>
        <p:nvPicPr>
          <p:cNvPr id="205829" name="Picture 5" descr="87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7096125" cy="209073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53B3996-93D9-4D09-A629-0C0CF7FB98E7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50590" y="1713508"/>
            <a:ext cx="267311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30792" y="5359576"/>
            <a:ext cx="163571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12642" y="5379032"/>
            <a:ext cx="138634" cy="196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从上到下：递归的矩阵链排序</a:t>
            </a:r>
            <a:r>
              <a:rPr lang="en-US" altLang="zh-CN" dirty="0"/>
              <a:t> </a:t>
            </a:r>
            <a:endParaRPr lang="zh-TW" alt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44563"/>
            <a:ext cx="8016875" cy="852487"/>
          </a:xfrm>
        </p:spPr>
        <p:txBody>
          <a:bodyPr/>
          <a:lstStyle/>
          <a:p>
            <a:r>
              <a:rPr lang="zh-CN" altLang="en-US" sz="2400" dirty="0"/>
              <a:t>时间复杂度</a:t>
            </a:r>
            <a:r>
              <a:rPr lang="en-US" altLang="zh-TW" sz="2400" dirty="0"/>
              <a:t>: </a:t>
            </a:r>
            <a:r>
              <a:rPr lang="en-US" altLang="zh-TW" sz="2400" dirty="0">
                <a:sym typeface="Symbol" pitchFamily="18" charset="2"/>
              </a:rPr>
              <a:t></a:t>
            </a:r>
            <a:r>
              <a:rPr lang="en-US" altLang="zh-TW" sz="2400" dirty="0"/>
              <a:t>(2</a:t>
            </a:r>
            <a:r>
              <a:rPr lang="en-US" altLang="zh-TW" sz="2400" i="1" baseline="30000" dirty="0"/>
              <a:t>n</a:t>
            </a:r>
            <a:r>
              <a:rPr lang="en-US" altLang="zh-TW" sz="2400" dirty="0"/>
              <a:t>) (</a:t>
            </a:r>
            <a:r>
              <a:rPr lang="en-US" altLang="zh-TW" sz="2400" i="1" dirty="0"/>
              <a:t>T</a:t>
            </a:r>
            <a:r>
              <a:rPr lang="en-US" altLang="zh-TW" sz="2400" dirty="0"/>
              <a:t>(</a:t>
            </a:r>
            <a:r>
              <a:rPr lang="en-US" altLang="zh-TW" sz="2400" i="1" dirty="0"/>
              <a:t>n</a:t>
            </a:r>
            <a:r>
              <a:rPr lang="en-US" altLang="zh-TW" sz="2400" dirty="0"/>
              <a:t>) &gt;         (</a:t>
            </a:r>
            <a:r>
              <a:rPr lang="en-US" altLang="zh-TW" sz="2400" i="1" dirty="0"/>
              <a:t>T</a:t>
            </a:r>
            <a:r>
              <a:rPr lang="en-US" altLang="zh-TW" sz="2400" dirty="0"/>
              <a:t>(</a:t>
            </a:r>
            <a:r>
              <a:rPr lang="en-US" altLang="zh-TW" sz="2400" i="1" dirty="0"/>
              <a:t>k</a:t>
            </a:r>
            <a:r>
              <a:rPr lang="en-US" altLang="zh-TW" sz="2400" dirty="0"/>
              <a:t>)+</a:t>
            </a:r>
            <a:r>
              <a:rPr lang="en-US" altLang="zh-TW" sz="2400" i="1" dirty="0"/>
              <a:t>T</a:t>
            </a:r>
            <a:r>
              <a:rPr lang="en-US" altLang="zh-TW" sz="2400" dirty="0"/>
              <a:t>(</a:t>
            </a:r>
            <a:r>
              <a:rPr lang="en-US" altLang="zh-TW" sz="2400" i="1" dirty="0"/>
              <a:t>n</a:t>
            </a:r>
            <a:r>
              <a:rPr lang="en-US" altLang="zh-TW" sz="2400" dirty="0"/>
              <a:t>-</a:t>
            </a:r>
            <a:r>
              <a:rPr lang="en-US" altLang="zh-TW" sz="2400" i="1" dirty="0"/>
              <a:t>k</a:t>
            </a:r>
            <a:r>
              <a:rPr lang="en-US" altLang="zh-TW" sz="2400" dirty="0"/>
              <a:t>)+1)).</a:t>
            </a:r>
          </a:p>
          <a:p>
            <a:endParaRPr lang="zh-TW" altLang="en-US" dirty="0"/>
          </a:p>
        </p:txBody>
      </p:sp>
      <p:graphicFrame>
        <p:nvGraphicFramePr>
          <p:cNvPr id="208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517393"/>
              </p:ext>
            </p:extLst>
          </p:nvPr>
        </p:nvGraphicFramePr>
        <p:xfrm>
          <a:off x="4397871" y="836712"/>
          <a:ext cx="10382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Equation" r:id="rId4" imgW="444240" imgH="291960" progId="Equation.DSMT4">
                  <p:embed/>
                </p:oleObj>
              </mc:Choice>
              <mc:Fallback>
                <p:oleObj name="Equation" r:id="rId4" imgW="4442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871" y="836712"/>
                        <a:ext cx="10382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827584" y="1485900"/>
            <a:ext cx="4807726" cy="26284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Recursive-Matrix-Chain(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TW" sz="1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2.    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5      q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Recursive-Matrix-Chain(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600" b="1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           + Recursive-Matrix-Chain(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+1,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6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600" b="1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600" b="1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6.    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7.        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];</a:t>
            </a:r>
          </a:p>
        </p:txBody>
      </p:sp>
      <p:pic>
        <p:nvPicPr>
          <p:cNvPr id="208904" name="Picture 8" descr="88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58220"/>
            <a:ext cx="6096000" cy="223996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7FAFFB4-5905-4451-9DB4-529B34F36EF6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5" name="Text Box 1029"/>
          <p:cNvSpPr txBox="1">
            <a:spLocks noChangeArrowheads="1"/>
          </p:cNvSpPr>
          <p:nvPr/>
        </p:nvSpPr>
        <p:spPr bwMode="auto">
          <a:xfrm>
            <a:off x="925264" y="3420492"/>
            <a:ext cx="7861300" cy="27924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Lookup-Chain(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TW" sz="1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If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] &lt; </a:t>
            </a:r>
            <a:r>
              <a:rPr lang="zh-TW" altLang="en-US" sz="1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endParaRPr lang="en-US" altLang="zh-TW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2.     return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zh-TW" sz="1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TW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zh-TW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4.    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zh-TW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 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zh-TW" sz="1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else for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6.             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 Lookup-Chain(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) + Lookup-Chain(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+1,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8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b="1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800" b="1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800" b="1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7.              </a:t>
            </a:r>
            <a:r>
              <a:rPr lang="en-US" altLang="zh-TW" sz="1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8.                 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 q;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altLang="zh-TW" sz="1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];</a:t>
            </a:r>
          </a:p>
        </p:txBody>
      </p:sp>
      <p:sp>
        <p:nvSpPr>
          <p:cNvPr id="2201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5613" y="895350"/>
            <a:ext cx="8123237" cy="1020763"/>
          </a:xfrm>
        </p:spPr>
        <p:txBody>
          <a:bodyPr/>
          <a:lstStyle/>
          <a:p>
            <a:r>
              <a:rPr lang="zh-CN" altLang="en-US" sz="2200" dirty="0"/>
              <a:t>复杂度</a:t>
            </a:r>
            <a:r>
              <a:rPr lang="en-US" altLang="zh-TW" sz="2200" dirty="0"/>
              <a:t>:</a:t>
            </a:r>
            <a:r>
              <a:rPr lang="zh-CN" altLang="en-US" sz="2200" dirty="0"/>
              <a:t>对于</a:t>
            </a:r>
            <a:r>
              <a:rPr lang="en-US" altLang="zh-TW" sz="2200" i="1" dirty="0"/>
              <a:t>m</a:t>
            </a:r>
            <a:r>
              <a:rPr lang="en-US" altLang="zh-TW" sz="2200" dirty="0"/>
              <a:t>[] </a:t>
            </a:r>
            <a:r>
              <a:rPr lang="zh-CN" altLang="en-US" sz="2200" dirty="0"/>
              <a:t>矩阵需要</a:t>
            </a:r>
            <a:r>
              <a:rPr lang="en-US" altLang="zh-TW" sz="2200" i="1" dirty="0"/>
              <a:t>O</a:t>
            </a:r>
            <a:r>
              <a:rPr lang="en-US" altLang="zh-TW" sz="2200" dirty="0"/>
              <a:t>(</a:t>
            </a:r>
            <a:r>
              <a:rPr lang="en-US" altLang="zh-TW" sz="2200" i="1" dirty="0"/>
              <a:t>n</a:t>
            </a:r>
            <a:r>
              <a:rPr lang="en-US" altLang="zh-TW" sz="2200" baseline="30000" dirty="0"/>
              <a:t>2</a:t>
            </a:r>
            <a:r>
              <a:rPr lang="en-US" altLang="zh-TW" sz="2200" dirty="0"/>
              <a:t>) </a:t>
            </a:r>
            <a:r>
              <a:rPr lang="zh-CN" altLang="en-US" sz="2200" dirty="0"/>
              <a:t>的空间和</a:t>
            </a:r>
            <a:r>
              <a:rPr lang="zh-TW" altLang="en-US" sz="2200" dirty="0"/>
              <a:t> </a:t>
            </a:r>
            <a:r>
              <a:rPr lang="en-US" altLang="zh-TW" sz="2200" i="1" dirty="0"/>
              <a:t>O</a:t>
            </a:r>
            <a:r>
              <a:rPr lang="en-US" altLang="zh-TW" sz="2200" dirty="0"/>
              <a:t>(</a:t>
            </a:r>
            <a:r>
              <a:rPr lang="en-US" altLang="zh-TW" sz="2200" i="1" dirty="0"/>
              <a:t>n</a:t>
            </a:r>
            <a:r>
              <a:rPr lang="en-US" altLang="zh-TW" sz="2200" baseline="30000" dirty="0"/>
              <a:t>3</a:t>
            </a:r>
            <a:r>
              <a:rPr lang="en-US" altLang="zh-TW" sz="2200" dirty="0"/>
              <a:t>) </a:t>
            </a:r>
            <a:r>
              <a:rPr lang="zh-CN" altLang="en-US" sz="2200" dirty="0"/>
              <a:t>的时间填充</a:t>
            </a:r>
            <a:r>
              <a:rPr lang="en-US" altLang="zh-TW" sz="2200" i="1" dirty="0"/>
              <a:t>O</a:t>
            </a:r>
            <a:r>
              <a:rPr lang="en-US" altLang="zh-TW" sz="2200" dirty="0"/>
              <a:t>(</a:t>
            </a:r>
            <a:r>
              <a:rPr lang="en-US" altLang="zh-TW" sz="2200" i="1" dirty="0"/>
              <a:t>n</a:t>
            </a:r>
            <a:r>
              <a:rPr lang="en-US" altLang="zh-TW" sz="2200" baseline="30000" dirty="0"/>
              <a:t>2</a:t>
            </a:r>
            <a:r>
              <a:rPr lang="en-US" altLang="zh-TW" sz="2200" dirty="0"/>
              <a:t>) </a:t>
            </a:r>
            <a:r>
              <a:rPr lang="zh-CN" altLang="en-US" sz="2200" dirty="0"/>
              <a:t>个项</a:t>
            </a:r>
            <a:r>
              <a:rPr lang="en-US" altLang="zh-TW" sz="2200" dirty="0"/>
              <a:t> (</a:t>
            </a:r>
            <a:r>
              <a:rPr lang="zh-CN" altLang="en-US" sz="2200" dirty="0"/>
              <a:t>每个需要</a:t>
            </a:r>
            <a:r>
              <a:rPr lang="zh-TW" altLang="en-US" sz="2200" dirty="0"/>
              <a:t> </a:t>
            </a:r>
            <a:r>
              <a:rPr lang="en-US" altLang="zh-TW" sz="2200" i="1" dirty="0"/>
              <a:t>O</a:t>
            </a:r>
            <a:r>
              <a:rPr lang="en-US" altLang="zh-TW" sz="2200" dirty="0"/>
              <a:t>(</a:t>
            </a:r>
            <a:r>
              <a:rPr lang="en-US" altLang="zh-TW" sz="2200" i="1" dirty="0"/>
              <a:t>n</a:t>
            </a:r>
            <a:r>
              <a:rPr lang="en-US" altLang="zh-TW" sz="2200" dirty="0"/>
              <a:t>) </a:t>
            </a:r>
            <a:r>
              <a:rPr lang="zh-CN" altLang="en-US" sz="2200" dirty="0"/>
              <a:t>的时间</a:t>
            </a:r>
            <a:r>
              <a:rPr lang="en-US" altLang="zh-TW" sz="2200" dirty="0"/>
              <a:t>)</a:t>
            </a:r>
          </a:p>
          <a:p>
            <a:endParaRPr lang="zh-TW" altLang="en-US" sz="2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0DA5A48-1993-4181-BE24-3D11EC485AD2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124266"/>
            <a:ext cx="8229600" cy="6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6800" numCol="1" anchor="b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从上到下</a:t>
            </a:r>
            <a:r>
              <a:rPr lang="zh-TW" altLang="en-US" dirty="0"/>
              <a:t> </a:t>
            </a:r>
            <a:r>
              <a:rPr lang="en-US" altLang="zh-TW" dirty="0"/>
              <a:t>DP </a:t>
            </a:r>
            <a:r>
              <a:rPr lang="zh-CN" altLang="en-US" dirty="0"/>
              <a:t>矩阵链排序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CN" altLang="en-US" dirty="0"/>
              <a:t>记忆法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20164" name="Text Box 1028"/>
          <p:cNvSpPr txBox="1">
            <a:spLocks noChangeArrowheads="1"/>
          </p:cNvSpPr>
          <p:nvPr/>
        </p:nvSpPr>
        <p:spPr bwMode="auto">
          <a:xfrm>
            <a:off x="924992" y="1698972"/>
            <a:ext cx="2923685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Memorized-Matrix-Chain(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]-1;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16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3.   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for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4.        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Lookup-Chain(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,1,</a:t>
            </a:r>
            <a:r>
              <a:rPr lang="en-US" altLang="zh-TW" sz="1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装配线调度</a:t>
            </a:r>
            <a:endParaRPr lang="en-US" altLang="zh-TW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4473575"/>
            <a:ext cx="8242300" cy="1758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/>
              <a:t>一个汽车机架进入一个生产线</a:t>
            </a:r>
            <a:r>
              <a:rPr lang="en-US" altLang="zh-TW" sz="2000" dirty="0"/>
              <a:t>, </a:t>
            </a:r>
            <a:r>
              <a:rPr lang="zh-CN" altLang="en-US" sz="2000" dirty="0"/>
              <a:t>在每个工作站增加一些配件</a:t>
            </a:r>
            <a:r>
              <a:rPr lang="en-US" altLang="zh-TW" sz="2000" dirty="0"/>
              <a:t>, </a:t>
            </a:r>
            <a:r>
              <a:rPr lang="zh-CN" altLang="en-US" sz="2000" dirty="0"/>
              <a:t>最后在装配线结束，完成的汽车下线</a:t>
            </a:r>
            <a:r>
              <a:rPr lang="en-US" altLang="zh-TW" sz="2000" dirty="0"/>
              <a:t>.</a:t>
            </a:r>
            <a:endParaRPr lang="en-US" altLang="zh-TW" sz="1800" dirty="0"/>
          </a:p>
          <a:p>
            <a:pPr lvl="1">
              <a:lnSpc>
                <a:spcPct val="80000"/>
              </a:lnSpc>
            </a:pPr>
            <a:r>
              <a:rPr lang="en-US" altLang="zh-TW" sz="1800" i="1" dirty="0" err="1"/>
              <a:t>S</a:t>
            </a:r>
            <a:r>
              <a:rPr lang="en-US" altLang="zh-TW" sz="1800" baseline="-25000" dirty="0" err="1"/>
              <a:t>i,j</a:t>
            </a:r>
            <a:r>
              <a:rPr lang="en-US" altLang="zh-TW" sz="1800" dirty="0"/>
              <a:t>: </a:t>
            </a:r>
            <a:r>
              <a:rPr lang="zh-CN" altLang="en-US" sz="1800" dirty="0"/>
              <a:t>生产线</a:t>
            </a:r>
            <a:r>
              <a:rPr lang="zh-TW" altLang="en-US" sz="1800" dirty="0"/>
              <a:t> </a:t>
            </a:r>
            <a:r>
              <a:rPr lang="en-US" altLang="zh-TW" sz="1800" i="1" dirty="0" err="1"/>
              <a:t>i</a:t>
            </a:r>
            <a:r>
              <a:rPr lang="zh-CN" altLang="en-US" sz="1800" dirty="0"/>
              <a:t>上的第</a:t>
            </a:r>
            <a:r>
              <a:rPr lang="en-US" altLang="zh-TW" sz="1800" i="1" dirty="0"/>
              <a:t>j</a:t>
            </a:r>
            <a:r>
              <a:rPr lang="zh-CN" altLang="en-US" sz="1800" dirty="0"/>
              <a:t>个工作站</a:t>
            </a:r>
            <a:endParaRPr lang="en-US" altLang="zh-TW" sz="1800" i="1" dirty="0"/>
          </a:p>
          <a:p>
            <a:pPr lvl="1">
              <a:lnSpc>
                <a:spcPct val="80000"/>
              </a:lnSpc>
            </a:pPr>
            <a:r>
              <a:rPr lang="en-US" altLang="zh-TW" sz="1800" i="1" dirty="0" err="1"/>
              <a:t>a</a:t>
            </a:r>
            <a:r>
              <a:rPr lang="en-US" altLang="zh-TW" sz="1800" baseline="-25000" dirty="0" err="1"/>
              <a:t>i,j</a:t>
            </a:r>
            <a:r>
              <a:rPr lang="en-US" altLang="zh-TW" sz="1800" dirty="0"/>
              <a:t>:</a:t>
            </a:r>
            <a:r>
              <a:rPr lang="zh-CN" altLang="en-US" sz="1800" dirty="0"/>
              <a:t>工作站</a:t>
            </a:r>
            <a:r>
              <a:rPr lang="en-US" altLang="zh-TW" sz="1800" i="1" dirty="0" err="1"/>
              <a:t>S</a:t>
            </a:r>
            <a:r>
              <a:rPr lang="en-US" altLang="zh-TW" sz="1800" baseline="-25000" dirty="0" err="1"/>
              <a:t>i,j</a:t>
            </a:r>
            <a:r>
              <a:rPr lang="zh-CN" altLang="en-US" sz="1800" dirty="0"/>
              <a:t>需要的装配时间</a:t>
            </a:r>
            <a:endParaRPr lang="en-US" altLang="zh-TW" sz="1800" baseline="-25000" dirty="0"/>
          </a:p>
          <a:p>
            <a:pPr lvl="1">
              <a:lnSpc>
                <a:spcPct val="80000"/>
              </a:lnSpc>
            </a:pPr>
            <a:r>
              <a:rPr lang="en-US" altLang="zh-TW" sz="1800" i="1" dirty="0" err="1"/>
              <a:t>t</a:t>
            </a:r>
            <a:r>
              <a:rPr lang="en-US" altLang="zh-TW" sz="1800" baseline="-25000" dirty="0" err="1"/>
              <a:t>i,j</a:t>
            </a:r>
            <a:r>
              <a:rPr lang="en-US" altLang="zh-TW" sz="1800" dirty="0"/>
              <a:t>: </a:t>
            </a:r>
            <a:r>
              <a:rPr lang="zh-CN" altLang="en-US" sz="1800" dirty="0"/>
              <a:t>每条线上从工作站</a:t>
            </a:r>
            <a:r>
              <a:rPr lang="en-US" altLang="zh-TW" sz="1800" dirty="0"/>
              <a:t> </a:t>
            </a:r>
            <a:r>
              <a:rPr lang="en-US" altLang="zh-TW" sz="1800" i="1" dirty="0" err="1"/>
              <a:t>S</a:t>
            </a:r>
            <a:r>
              <a:rPr lang="en-US" altLang="zh-TW" sz="1800" baseline="-25000" dirty="0" err="1"/>
              <a:t>i,j</a:t>
            </a:r>
            <a:r>
              <a:rPr lang="en-US" altLang="zh-TW" sz="1800" dirty="0"/>
              <a:t> </a:t>
            </a:r>
            <a:r>
              <a:rPr lang="zh-CN" altLang="en-US" sz="1800" dirty="0"/>
              <a:t>到另外一条线上的</a:t>
            </a:r>
            <a:r>
              <a:rPr lang="zh-TW" altLang="en-US" sz="1800" dirty="0"/>
              <a:t> </a:t>
            </a:r>
            <a:r>
              <a:rPr lang="en-US" altLang="zh-TW" sz="1800" i="1" dirty="0"/>
              <a:t>j+</a:t>
            </a:r>
            <a:r>
              <a:rPr lang="en-US" altLang="zh-TW" sz="1800" dirty="0"/>
              <a:t>1 </a:t>
            </a:r>
            <a:r>
              <a:rPr lang="zh-CN" altLang="en-US" sz="1800" dirty="0"/>
              <a:t>个站的传输时间</a:t>
            </a:r>
            <a:r>
              <a:rPr lang="en-US" altLang="zh-TW" sz="18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zh-TW" sz="1800" i="1" dirty="0" err="1"/>
              <a:t>e</a:t>
            </a:r>
            <a:r>
              <a:rPr lang="en-US" altLang="zh-TW" sz="1800" baseline="-25000" dirty="0" err="1"/>
              <a:t>i</a:t>
            </a:r>
            <a:r>
              <a:rPr lang="en-US" altLang="zh-TW" sz="1800" dirty="0"/>
              <a:t> (</a:t>
            </a:r>
            <a:r>
              <a:rPr lang="en-US" altLang="zh-TW" sz="1800" i="1" dirty="0"/>
              <a:t>x</a:t>
            </a:r>
            <a:r>
              <a:rPr lang="en-US" altLang="zh-TW" sz="1800" baseline="-25000" dirty="0"/>
              <a:t>i</a:t>
            </a:r>
            <a:r>
              <a:rPr lang="en-US" altLang="zh-TW" sz="1800" dirty="0"/>
              <a:t>):</a:t>
            </a:r>
            <a:r>
              <a:rPr lang="zh-CN" altLang="en-US" sz="1800" dirty="0"/>
              <a:t>生产线</a:t>
            </a:r>
            <a:r>
              <a:rPr lang="en-US" altLang="zh-TW" sz="1800" i="1" dirty="0" err="1"/>
              <a:t>i</a:t>
            </a:r>
            <a:r>
              <a:rPr lang="zh-CN" altLang="en-US" sz="1800" dirty="0"/>
              <a:t>上从上线到下线的时间</a:t>
            </a:r>
            <a:endParaRPr lang="en-US" altLang="zh-TW" sz="1800" dirty="0"/>
          </a:p>
        </p:txBody>
      </p:sp>
      <p:sp>
        <p:nvSpPr>
          <p:cNvPr id="236628" name="Text Box 84"/>
          <p:cNvSpPr txBox="1">
            <a:spLocks noChangeArrowheads="1"/>
          </p:cNvSpPr>
          <p:nvPr/>
        </p:nvSpPr>
        <p:spPr bwMode="auto">
          <a:xfrm>
            <a:off x="2141538" y="4029075"/>
            <a:ext cx="12554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仿宋" pitchFamily="49" charset="-122"/>
              </a:rPr>
              <a:t>工作站</a:t>
            </a:r>
            <a:r>
              <a:rPr lang="zh-TW" altLang="en-US" dirty="0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 dirty="0">
                <a:latin typeface="Times New Roman" pitchFamily="18" charset="0"/>
                <a:ea typeface="仿宋" pitchFamily="49" charset="-122"/>
              </a:rPr>
              <a:t>S</a:t>
            </a:r>
            <a:r>
              <a:rPr lang="en-US" altLang="zh-TW" baseline="-25000" dirty="0">
                <a:latin typeface="Times New Roman" pitchFamily="18" charset="0"/>
                <a:ea typeface="仿宋" pitchFamily="49" charset="-122"/>
              </a:rPr>
              <a:t>2,1</a:t>
            </a:r>
          </a:p>
        </p:txBody>
      </p:sp>
      <p:sp>
        <p:nvSpPr>
          <p:cNvPr id="236629" name="Text Box 85"/>
          <p:cNvSpPr txBox="1">
            <a:spLocks noChangeArrowheads="1"/>
          </p:cNvSpPr>
          <p:nvPr/>
        </p:nvSpPr>
        <p:spPr bwMode="auto">
          <a:xfrm>
            <a:off x="3448050" y="4029075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仿宋" pitchFamily="49" charset="-122"/>
              </a:rPr>
              <a:t>S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2,2</a:t>
            </a:r>
          </a:p>
        </p:txBody>
      </p:sp>
      <p:sp>
        <p:nvSpPr>
          <p:cNvPr id="236617" name="AutoShape 73"/>
          <p:cNvSpPr>
            <a:spLocks noChangeArrowheads="1"/>
          </p:cNvSpPr>
          <p:nvPr/>
        </p:nvSpPr>
        <p:spPr bwMode="auto">
          <a:xfrm>
            <a:off x="2247900" y="3408363"/>
            <a:ext cx="5019675" cy="701675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90" name="Line 46"/>
          <p:cNvSpPr>
            <a:spLocks noChangeShapeType="1"/>
          </p:cNvSpPr>
          <p:nvPr/>
        </p:nvSpPr>
        <p:spPr bwMode="auto">
          <a:xfrm>
            <a:off x="1971675" y="3328988"/>
            <a:ext cx="366713" cy="2714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16" name="AutoShape 72"/>
          <p:cNvSpPr>
            <a:spLocks noChangeArrowheads="1"/>
          </p:cNvSpPr>
          <p:nvPr/>
        </p:nvSpPr>
        <p:spPr bwMode="auto">
          <a:xfrm>
            <a:off x="2201863" y="1239838"/>
            <a:ext cx="5019675" cy="700087"/>
          </a:xfrm>
          <a:prstGeom prst="roundRect">
            <a:avLst>
              <a:gd name="adj" fmla="val 16667"/>
            </a:avLst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50" name="Oval 6"/>
          <p:cNvSpPr>
            <a:spLocks noChangeArrowheads="1"/>
          </p:cNvSpPr>
          <p:nvPr/>
        </p:nvSpPr>
        <p:spPr bwMode="auto">
          <a:xfrm>
            <a:off x="2338388" y="1306513"/>
            <a:ext cx="561975" cy="542925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a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1,1</a:t>
            </a:r>
          </a:p>
        </p:txBody>
      </p:sp>
      <p:sp>
        <p:nvSpPr>
          <p:cNvPr id="236551" name="Oval 7"/>
          <p:cNvSpPr>
            <a:spLocks noChangeArrowheads="1"/>
          </p:cNvSpPr>
          <p:nvPr/>
        </p:nvSpPr>
        <p:spPr bwMode="auto">
          <a:xfrm>
            <a:off x="3348038" y="1306513"/>
            <a:ext cx="561975" cy="542925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a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1,2</a:t>
            </a:r>
          </a:p>
        </p:txBody>
      </p:sp>
      <p:sp>
        <p:nvSpPr>
          <p:cNvPr id="236552" name="Oval 8"/>
          <p:cNvSpPr>
            <a:spLocks noChangeArrowheads="1"/>
          </p:cNvSpPr>
          <p:nvPr/>
        </p:nvSpPr>
        <p:spPr bwMode="auto">
          <a:xfrm>
            <a:off x="4322763" y="1284288"/>
            <a:ext cx="560387" cy="542925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a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1,3</a:t>
            </a:r>
          </a:p>
        </p:txBody>
      </p:sp>
      <p:sp>
        <p:nvSpPr>
          <p:cNvPr id="236553" name="Oval 9"/>
          <p:cNvSpPr>
            <a:spLocks noChangeArrowheads="1"/>
          </p:cNvSpPr>
          <p:nvPr/>
        </p:nvSpPr>
        <p:spPr bwMode="auto">
          <a:xfrm>
            <a:off x="5548313" y="1317625"/>
            <a:ext cx="561975" cy="542925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a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1,n-1</a:t>
            </a:r>
          </a:p>
        </p:txBody>
      </p:sp>
      <p:sp>
        <p:nvSpPr>
          <p:cNvPr id="236554" name="Oval 10"/>
          <p:cNvSpPr>
            <a:spLocks noChangeArrowheads="1"/>
          </p:cNvSpPr>
          <p:nvPr/>
        </p:nvSpPr>
        <p:spPr bwMode="auto">
          <a:xfrm>
            <a:off x="6556375" y="1330325"/>
            <a:ext cx="561975" cy="541338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a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1,n</a:t>
            </a:r>
          </a:p>
        </p:txBody>
      </p:sp>
      <p:sp>
        <p:nvSpPr>
          <p:cNvPr id="236555" name="Oval 11"/>
          <p:cNvSpPr>
            <a:spLocks noChangeArrowheads="1"/>
          </p:cNvSpPr>
          <p:nvPr/>
        </p:nvSpPr>
        <p:spPr bwMode="auto">
          <a:xfrm>
            <a:off x="7289800" y="1893888"/>
            <a:ext cx="458788" cy="441325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x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1</a:t>
            </a:r>
          </a:p>
        </p:txBody>
      </p:sp>
      <p:sp>
        <p:nvSpPr>
          <p:cNvPr id="236556" name="Oval 12"/>
          <p:cNvSpPr>
            <a:spLocks noChangeArrowheads="1"/>
          </p:cNvSpPr>
          <p:nvPr/>
        </p:nvSpPr>
        <p:spPr bwMode="auto">
          <a:xfrm>
            <a:off x="7313613" y="2855913"/>
            <a:ext cx="446087" cy="450850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x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2</a:t>
            </a:r>
          </a:p>
        </p:txBody>
      </p:sp>
      <p:sp>
        <p:nvSpPr>
          <p:cNvPr id="236557" name="Oval 13"/>
          <p:cNvSpPr>
            <a:spLocks noChangeArrowheads="1"/>
          </p:cNvSpPr>
          <p:nvPr/>
        </p:nvSpPr>
        <p:spPr bwMode="auto">
          <a:xfrm>
            <a:off x="2590800" y="2074863"/>
            <a:ext cx="561975" cy="542925"/>
          </a:xfrm>
          <a:prstGeom prst="ellipse">
            <a:avLst/>
          </a:prstGeom>
          <a:solidFill>
            <a:srgbClr val="99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t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1,1</a:t>
            </a:r>
          </a:p>
        </p:txBody>
      </p:sp>
      <p:sp>
        <p:nvSpPr>
          <p:cNvPr id="236558" name="Oval 14"/>
          <p:cNvSpPr>
            <a:spLocks noChangeArrowheads="1"/>
          </p:cNvSpPr>
          <p:nvPr/>
        </p:nvSpPr>
        <p:spPr bwMode="auto">
          <a:xfrm>
            <a:off x="2590800" y="2708275"/>
            <a:ext cx="561975" cy="542925"/>
          </a:xfrm>
          <a:prstGeom prst="ellipse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t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2,1</a:t>
            </a:r>
          </a:p>
        </p:txBody>
      </p:sp>
      <p:sp>
        <p:nvSpPr>
          <p:cNvPr id="236559" name="Oval 15"/>
          <p:cNvSpPr>
            <a:spLocks noChangeArrowheads="1"/>
          </p:cNvSpPr>
          <p:nvPr/>
        </p:nvSpPr>
        <p:spPr bwMode="auto">
          <a:xfrm>
            <a:off x="2351088" y="3465513"/>
            <a:ext cx="560387" cy="542925"/>
          </a:xfrm>
          <a:prstGeom prst="ellipse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a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2,1</a:t>
            </a:r>
          </a:p>
        </p:txBody>
      </p:sp>
      <p:sp>
        <p:nvSpPr>
          <p:cNvPr id="236560" name="Oval 16"/>
          <p:cNvSpPr>
            <a:spLocks noChangeArrowheads="1"/>
          </p:cNvSpPr>
          <p:nvPr/>
        </p:nvSpPr>
        <p:spPr bwMode="auto">
          <a:xfrm>
            <a:off x="3381375" y="3498850"/>
            <a:ext cx="561975" cy="542925"/>
          </a:xfrm>
          <a:prstGeom prst="ellipse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a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2,2</a:t>
            </a:r>
          </a:p>
        </p:txBody>
      </p:sp>
      <p:sp>
        <p:nvSpPr>
          <p:cNvPr id="236561" name="Oval 17"/>
          <p:cNvSpPr>
            <a:spLocks noChangeArrowheads="1"/>
          </p:cNvSpPr>
          <p:nvPr/>
        </p:nvSpPr>
        <p:spPr bwMode="auto">
          <a:xfrm>
            <a:off x="4344988" y="3476625"/>
            <a:ext cx="561975" cy="542925"/>
          </a:xfrm>
          <a:prstGeom prst="ellipse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a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2,3</a:t>
            </a:r>
          </a:p>
        </p:txBody>
      </p:sp>
      <p:sp>
        <p:nvSpPr>
          <p:cNvPr id="236562" name="Oval 18"/>
          <p:cNvSpPr>
            <a:spLocks noChangeArrowheads="1"/>
          </p:cNvSpPr>
          <p:nvPr/>
        </p:nvSpPr>
        <p:spPr bwMode="auto">
          <a:xfrm>
            <a:off x="5629275" y="3487738"/>
            <a:ext cx="560388" cy="542925"/>
          </a:xfrm>
          <a:prstGeom prst="ellipse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a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2,n-1</a:t>
            </a:r>
          </a:p>
        </p:txBody>
      </p:sp>
      <p:sp>
        <p:nvSpPr>
          <p:cNvPr id="236563" name="Oval 19"/>
          <p:cNvSpPr>
            <a:spLocks noChangeArrowheads="1"/>
          </p:cNvSpPr>
          <p:nvPr/>
        </p:nvSpPr>
        <p:spPr bwMode="auto">
          <a:xfrm>
            <a:off x="6648450" y="3498850"/>
            <a:ext cx="561975" cy="542925"/>
          </a:xfrm>
          <a:prstGeom prst="ellipse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a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2,n</a:t>
            </a:r>
          </a:p>
        </p:txBody>
      </p:sp>
      <p:sp>
        <p:nvSpPr>
          <p:cNvPr id="236567" name="Oval 23"/>
          <p:cNvSpPr>
            <a:spLocks noChangeArrowheads="1"/>
          </p:cNvSpPr>
          <p:nvPr/>
        </p:nvSpPr>
        <p:spPr bwMode="auto">
          <a:xfrm>
            <a:off x="1663700" y="3048000"/>
            <a:ext cx="446088" cy="450850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e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2</a:t>
            </a:r>
          </a:p>
        </p:txBody>
      </p:sp>
      <p:sp>
        <p:nvSpPr>
          <p:cNvPr id="236571" name="Oval 27"/>
          <p:cNvSpPr>
            <a:spLocks noChangeArrowheads="1"/>
          </p:cNvSpPr>
          <p:nvPr/>
        </p:nvSpPr>
        <p:spPr bwMode="auto">
          <a:xfrm>
            <a:off x="3679825" y="2063750"/>
            <a:ext cx="561975" cy="542925"/>
          </a:xfrm>
          <a:prstGeom prst="ellipse">
            <a:avLst/>
          </a:prstGeom>
          <a:solidFill>
            <a:srgbClr val="99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t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1,2</a:t>
            </a:r>
          </a:p>
        </p:txBody>
      </p:sp>
      <p:sp>
        <p:nvSpPr>
          <p:cNvPr id="236572" name="Oval 28"/>
          <p:cNvSpPr>
            <a:spLocks noChangeArrowheads="1"/>
          </p:cNvSpPr>
          <p:nvPr/>
        </p:nvSpPr>
        <p:spPr bwMode="auto">
          <a:xfrm>
            <a:off x="3679825" y="2697163"/>
            <a:ext cx="561975" cy="542925"/>
          </a:xfrm>
          <a:prstGeom prst="ellipse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t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2,2</a:t>
            </a:r>
          </a:p>
        </p:txBody>
      </p:sp>
      <p:sp>
        <p:nvSpPr>
          <p:cNvPr id="236576" name="Line 32"/>
          <p:cNvSpPr>
            <a:spLocks noChangeShapeType="1"/>
          </p:cNvSpPr>
          <p:nvPr/>
        </p:nvSpPr>
        <p:spPr bwMode="auto">
          <a:xfrm flipV="1">
            <a:off x="2006600" y="1747838"/>
            <a:ext cx="320675" cy="2603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74" name="Oval 30"/>
          <p:cNvSpPr>
            <a:spLocks noChangeArrowheads="1"/>
          </p:cNvSpPr>
          <p:nvPr/>
        </p:nvSpPr>
        <p:spPr bwMode="auto">
          <a:xfrm>
            <a:off x="5983288" y="2085975"/>
            <a:ext cx="561975" cy="542925"/>
          </a:xfrm>
          <a:prstGeom prst="ellipse">
            <a:avLst/>
          </a:prstGeom>
          <a:solidFill>
            <a:srgbClr val="99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t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1,n-1</a:t>
            </a:r>
          </a:p>
        </p:txBody>
      </p:sp>
      <p:sp>
        <p:nvSpPr>
          <p:cNvPr id="236575" name="Oval 31"/>
          <p:cNvSpPr>
            <a:spLocks noChangeArrowheads="1"/>
          </p:cNvSpPr>
          <p:nvPr/>
        </p:nvSpPr>
        <p:spPr bwMode="auto">
          <a:xfrm>
            <a:off x="5983288" y="2719388"/>
            <a:ext cx="561975" cy="542925"/>
          </a:xfrm>
          <a:prstGeom prst="ellipse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t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2,n-1</a:t>
            </a:r>
          </a:p>
        </p:txBody>
      </p:sp>
      <p:sp>
        <p:nvSpPr>
          <p:cNvPr id="236577" name="Line 33"/>
          <p:cNvSpPr>
            <a:spLocks noChangeShapeType="1"/>
          </p:cNvSpPr>
          <p:nvPr/>
        </p:nvSpPr>
        <p:spPr bwMode="auto">
          <a:xfrm>
            <a:off x="2889250" y="1555750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78" name="Line 34"/>
          <p:cNvSpPr>
            <a:spLocks noChangeShapeType="1"/>
          </p:cNvSpPr>
          <p:nvPr/>
        </p:nvSpPr>
        <p:spPr bwMode="auto">
          <a:xfrm>
            <a:off x="3921125" y="1555750"/>
            <a:ext cx="3778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79" name="Line 35"/>
          <p:cNvSpPr>
            <a:spLocks noChangeShapeType="1"/>
          </p:cNvSpPr>
          <p:nvPr/>
        </p:nvSpPr>
        <p:spPr bwMode="auto">
          <a:xfrm>
            <a:off x="4883150" y="1566863"/>
            <a:ext cx="1492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80" name="Line 36"/>
          <p:cNvSpPr>
            <a:spLocks noChangeShapeType="1"/>
          </p:cNvSpPr>
          <p:nvPr/>
        </p:nvSpPr>
        <p:spPr bwMode="auto">
          <a:xfrm>
            <a:off x="5295900" y="1577975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83" name="Line 39"/>
          <p:cNvSpPr>
            <a:spLocks noChangeShapeType="1"/>
          </p:cNvSpPr>
          <p:nvPr/>
        </p:nvSpPr>
        <p:spPr bwMode="auto">
          <a:xfrm>
            <a:off x="6110288" y="1589088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84" name="Line 40"/>
          <p:cNvSpPr>
            <a:spLocks noChangeShapeType="1"/>
          </p:cNvSpPr>
          <p:nvPr/>
        </p:nvSpPr>
        <p:spPr bwMode="auto">
          <a:xfrm>
            <a:off x="7083425" y="1714500"/>
            <a:ext cx="287338" cy="2587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85" name="Line 41"/>
          <p:cNvSpPr>
            <a:spLocks noChangeShapeType="1"/>
          </p:cNvSpPr>
          <p:nvPr/>
        </p:nvSpPr>
        <p:spPr bwMode="auto">
          <a:xfrm>
            <a:off x="7645400" y="2278063"/>
            <a:ext cx="160338" cy="1476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86" name="Line 42"/>
          <p:cNvSpPr>
            <a:spLocks noChangeShapeType="1"/>
          </p:cNvSpPr>
          <p:nvPr/>
        </p:nvSpPr>
        <p:spPr bwMode="auto">
          <a:xfrm flipV="1">
            <a:off x="7691438" y="2765425"/>
            <a:ext cx="149225" cy="1349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88" name="Line 44"/>
          <p:cNvSpPr>
            <a:spLocks noChangeShapeType="1"/>
          </p:cNvSpPr>
          <p:nvPr/>
        </p:nvSpPr>
        <p:spPr bwMode="auto">
          <a:xfrm flipV="1">
            <a:off x="1560513" y="2266950"/>
            <a:ext cx="147637" cy="1476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89" name="Line 45"/>
          <p:cNvSpPr>
            <a:spLocks noChangeShapeType="1"/>
          </p:cNvSpPr>
          <p:nvPr/>
        </p:nvSpPr>
        <p:spPr bwMode="auto">
          <a:xfrm>
            <a:off x="1490663" y="2990850"/>
            <a:ext cx="195262" cy="1238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91" name="Line 47"/>
          <p:cNvSpPr>
            <a:spLocks noChangeShapeType="1"/>
          </p:cNvSpPr>
          <p:nvPr/>
        </p:nvSpPr>
        <p:spPr bwMode="auto">
          <a:xfrm>
            <a:off x="2911475" y="3770313"/>
            <a:ext cx="4476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92" name="Line 48"/>
          <p:cNvSpPr>
            <a:spLocks noChangeShapeType="1"/>
          </p:cNvSpPr>
          <p:nvPr/>
        </p:nvSpPr>
        <p:spPr bwMode="auto">
          <a:xfrm>
            <a:off x="3943350" y="3770313"/>
            <a:ext cx="3905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93" name="Line 49"/>
          <p:cNvSpPr>
            <a:spLocks noChangeShapeType="1"/>
          </p:cNvSpPr>
          <p:nvPr/>
        </p:nvSpPr>
        <p:spPr bwMode="auto">
          <a:xfrm>
            <a:off x="4906963" y="3748088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94" name="Line 50"/>
          <p:cNvSpPr>
            <a:spLocks noChangeShapeType="1"/>
          </p:cNvSpPr>
          <p:nvPr/>
        </p:nvSpPr>
        <p:spPr bwMode="auto">
          <a:xfrm>
            <a:off x="5399088" y="3748088"/>
            <a:ext cx="2301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95" name="Line 51"/>
          <p:cNvSpPr>
            <a:spLocks noChangeShapeType="1"/>
          </p:cNvSpPr>
          <p:nvPr/>
        </p:nvSpPr>
        <p:spPr bwMode="auto">
          <a:xfrm>
            <a:off x="6202363" y="3759200"/>
            <a:ext cx="4238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96" name="Line 52"/>
          <p:cNvSpPr>
            <a:spLocks noChangeShapeType="1"/>
          </p:cNvSpPr>
          <p:nvPr/>
        </p:nvSpPr>
        <p:spPr bwMode="auto">
          <a:xfrm flipV="1">
            <a:off x="7118350" y="3240088"/>
            <a:ext cx="298450" cy="3270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97" name="Line 53"/>
          <p:cNvSpPr>
            <a:spLocks noChangeShapeType="1"/>
          </p:cNvSpPr>
          <p:nvPr/>
        </p:nvSpPr>
        <p:spPr bwMode="auto">
          <a:xfrm>
            <a:off x="2706688" y="1849438"/>
            <a:ext cx="103187" cy="2254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98" name="Line 54"/>
          <p:cNvSpPr>
            <a:spLocks noChangeShapeType="1"/>
          </p:cNvSpPr>
          <p:nvPr/>
        </p:nvSpPr>
        <p:spPr bwMode="auto">
          <a:xfrm>
            <a:off x="3060700" y="2538413"/>
            <a:ext cx="504825" cy="9715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99" name="Line 55"/>
          <p:cNvSpPr>
            <a:spLocks noChangeShapeType="1"/>
          </p:cNvSpPr>
          <p:nvPr/>
        </p:nvSpPr>
        <p:spPr bwMode="auto">
          <a:xfrm flipV="1">
            <a:off x="3084513" y="1871663"/>
            <a:ext cx="458787" cy="927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00" name="Line 56"/>
          <p:cNvSpPr>
            <a:spLocks noChangeShapeType="1"/>
          </p:cNvSpPr>
          <p:nvPr/>
        </p:nvSpPr>
        <p:spPr bwMode="auto">
          <a:xfrm flipV="1">
            <a:off x="2682875" y="3284538"/>
            <a:ext cx="103188" cy="1920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01" name="Line 57"/>
          <p:cNvSpPr>
            <a:spLocks noChangeShapeType="1"/>
          </p:cNvSpPr>
          <p:nvPr/>
        </p:nvSpPr>
        <p:spPr bwMode="auto">
          <a:xfrm>
            <a:off x="3771900" y="1816100"/>
            <a:ext cx="125413" cy="2365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02" name="Line 58"/>
          <p:cNvSpPr>
            <a:spLocks noChangeShapeType="1"/>
          </p:cNvSpPr>
          <p:nvPr/>
        </p:nvSpPr>
        <p:spPr bwMode="auto">
          <a:xfrm>
            <a:off x="4138613" y="2538413"/>
            <a:ext cx="469900" cy="927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03" name="Line 59"/>
          <p:cNvSpPr>
            <a:spLocks noChangeShapeType="1"/>
          </p:cNvSpPr>
          <p:nvPr/>
        </p:nvSpPr>
        <p:spPr bwMode="auto">
          <a:xfrm flipV="1">
            <a:off x="3725863" y="3262313"/>
            <a:ext cx="160337" cy="2476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04" name="Line 60"/>
          <p:cNvSpPr>
            <a:spLocks noChangeShapeType="1"/>
          </p:cNvSpPr>
          <p:nvPr/>
        </p:nvSpPr>
        <p:spPr bwMode="auto">
          <a:xfrm flipV="1">
            <a:off x="4138613" y="1871663"/>
            <a:ext cx="412750" cy="9159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05" name="Line 61"/>
          <p:cNvSpPr>
            <a:spLocks noChangeShapeType="1"/>
          </p:cNvSpPr>
          <p:nvPr/>
        </p:nvSpPr>
        <p:spPr bwMode="auto">
          <a:xfrm>
            <a:off x="4746625" y="1803400"/>
            <a:ext cx="171450" cy="3286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06" name="Line 62"/>
          <p:cNvSpPr>
            <a:spLocks noChangeShapeType="1"/>
          </p:cNvSpPr>
          <p:nvPr/>
        </p:nvSpPr>
        <p:spPr bwMode="auto">
          <a:xfrm flipV="1">
            <a:off x="4768850" y="3160713"/>
            <a:ext cx="149225" cy="3381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07" name="Line 63"/>
          <p:cNvSpPr>
            <a:spLocks noChangeShapeType="1"/>
          </p:cNvSpPr>
          <p:nvPr/>
        </p:nvSpPr>
        <p:spPr bwMode="auto">
          <a:xfrm>
            <a:off x="6018213" y="1816100"/>
            <a:ext cx="171450" cy="2698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08" name="Line 64"/>
          <p:cNvSpPr>
            <a:spLocks noChangeShapeType="1"/>
          </p:cNvSpPr>
          <p:nvPr/>
        </p:nvSpPr>
        <p:spPr bwMode="auto">
          <a:xfrm>
            <a:off x="6419850" y="2584450"/>
            <a:ext cx="538163" cy="9032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09" name="Line 65"/>
          <p:cNvSpPr>
            <a:spLocks noChangeShapeType="1"/>
          </p:cNvSpPr>
          <p:nvPr/>
        </p:nvSpPr>
        <p:spPr bwMode="auto">
          <a:xfrm flipV="1">
            <a:off x="5949950" y="3240088"/>
            <a:ext cx="171450" cy="2476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10" name="Line 66"/>
          <p:cNvSpPr>
            <a:spLocks noChangeShapeType="1"/>
          </p:cNvSpPr>
          <p:nvPr/>
        </p:nvSpPr>
        <p:spPr bwMode="auto">
          <a:xfrm flipV="1">
            <a:off x="6465888" y="1906588"/>
            <a:ext cx="400050" cy="9032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11" name="Line 67"/>
          <p:cNvSpPr>
            <a:spLocks noChangeShapeType="1"/>
          </p:cNvSpPr>
          <p:nvPr/>
        </p:nvSpPr>
        <p:spPr bwMode="auto">
          <a:xfrm flipV="1">
            <a:off x="5434013" y="1882775"/>
            <a:ext cx="309562" cy="419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12" name="Line 68"/>
          <p:cNvSpPr>
            <a:spLocks noChangeShapeType="1"/>
          </p:cNvSpPr>
          <p:nvPr/>
        </p:nvSpPr>
        <p:spPr bwMode="auto">
          <a:xfrm>
            <a:off x="5434013" y="3149600"/>
            <a:ext cx="285750" cy="40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13" name="Oval 69"/>
          <p:cNvSpPr>
            <a:spLocks noChangeArrowheads="1"/>
          </p:cNvSpPr>
          <p:nvPr/>
        </p:nvSpPr>
        <p:spPr bwMode="auto">
          <a:xfrm>
            <a:off x="4986338" y="2617788"/>
            <a:ext cx="80962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14" name="Oval 70"/>
          <p:cNvSpPr>
            <a:spLocks noChangeArrowheads="1"/>
          </p:cNvSpPr>
          <p:nvPr/>
        </p:nvSpPr>
        <p:spPr bwMode="auto">
          <a:xfrm>
            <a:off x="5124450" y="2617788"/>
            <a:ext cx="79375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15" name="Oval 71"/>
          <p:cNvSpPr>
            <a:spLocks noChangeArrowheads="1"/>
          </p:cNvSpPr>
          <p:nvPr/>
        </p:nvSpPr>
        <p:spPr bwMode="auto">
          <a:xfrm>
            <a:off x="5273675" y="2619375"/>
            <a:ext cx="79375" cy="793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568" name="Oval 24"/>
          <p:cNvSpPr>
            <a:spLocks noChangeArrowheads="1"/>
          </p:cNvSpPr>
          <p:nvPr/>
        </p:nvSpPr>
        <p:spPr bwMode="auto">
          <a:xfrm>
            <a:off x="1674813" y="1871663"/>
            <a:ext cx="481012" cy="463550"/>
          </a:xfrm>
          <a:prstGeom prst="ellipse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>
                <a:latin typeface="Times New Roman" pitchFamily="18" charset="0"/>
                <a:ea typeface="仿宋" pitchFamily="49" charset="-122"/>
              </a:rPr>
              <a:t>e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1</a:t>
            </a:r>
          </a:p>
        </p:txBody>
      </p:sp>
      <p:sp>
        <p:nvSpPr>
          <p:cNvPr id="236618" name="Text Box 74"/>
          <p:cNvSpPr txBox="1">
            <a:spLocks noChangeArrowheads="1"/>
          </p:cNvSpPr>
          <p:nvPr/>
        </p:nvSpPr>
        <p:spPr bwMode="auto">
          <a:xfrm>
            <a:off x="7780338" y="2276475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itchFamily="18" charset="0"/>
                <a:ea typeface="仿宋" pitchFamily="49" charset="-122"/>
              </a:rPr>
              <a:t>汽车</a:t>
            </a:r>
          </a:p>
          <a:p>
            <a:r>
              <a:rPr lang="zh-CN" altLang="en-US">
                <a:latin typeface="Times New Roman" pitchFamily="18" charset="0"/>
                <a:ea typeface="仿宋" pitchFamily="49" charset="-122"/>
              </a:rPr>
              <a:t>下线</a:t>
            </a:r>
          </a:p>
        </p:txBody>
      </p:sp>
      <p:sp>
        <p:nvSpPr>
          <p:cNvPr id="236619" name="Text Box 75"/>
          <p:cNvSpPr txBox="1">
            <a:spLocks noChangeArrowheads="1"/>
          </p:cNvSpPr>
          <p:nvPr/>
        </p:nvSpPr>
        <p:spPr bwMode="auto">
          <a:xfrm>
            <a:off x="841375" y="2362200"/>
            <a:ext cx="7040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itchFamily="18" charset="0"/>
                <a:ea typeface="仿宋" pitchFamily="49" charset="-122"/>
              </a:rPr>
              <a:t>机架</a:t>
            </a:r>
          </a:p>
          <a:p>
            <a:r>
              <a:rPr lang="zh-CN" altLang="en-US">
                <a:latin typeface="Times New Roman" pitchFamily="18" charset="0"/>
                <a:ea typeface="仿宋" pitchFamily="49" charset="-122"/>
              </a:rPr>
              <a:t>上线 </a:t>
            </a:r>
            <a:endParaRPr lang="en-US" altLang="zh-TW">
              <a:latin typeface="Times New Roman" pitchFamily="18" charset="0"/>
              <a:ea typeface="仿宋" pitchFamily="49" charset="-122"/>
            </a:endParaRPr>
          </a:p>
        </p:txBody>
      </p:sp>
      <p:sp>
        <p:nvSpPr>
          <p:cNvPr id="236620" name="Text Box 76"/>
          <p:cNvSpPr txBox="1">
            <a:spLocks noChangeArrowheads="1"/>
          </p:cNvSpPr>
          <p:nvPr/>
        </p:nvSpPr>
        <p:spPr bwMode="auto">
          <a:xfrm>
            <a:off x="787400" y="1327150"/>
            <a:ext cx="1355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itchFamily="18" charset="0"/>
                <a:ea typeface="仿宋" pitchFamily="49" charset="-122"/>
              </a:rPr>
              <a:t>生产线</a:t>
            </a:r>
            <a:r>
              <a:rPr lang="zh-TW" altLang="en-US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>
                <a:latin typeface="Times New Roman" pitchFamily="18" charset="0"/>
                <a:ea typeface="仿宋" pitchFamily="49" charset="-122"/>
              </a:rPr>
              <a:t>1</a:t>
            </a:r>
          </a:p>
        </p:txBody>
      </p:sp>
      <p:sp>
        <p:nvSpPr>
          <p:cNvPr id="236621" name="Text Box 77"/>
          <p:cNvSpPr txBox="1">
            <a:spLocks noChangeArrowheads="1"/>
          </p:cNvSpPr>
          <p:nvPr/>
        </p:nvSpPr>
        <p:spPr bwMode="auto">
          <a:xfrm>
            <a:off x="877888" y="3622675"/>
            <a:ext cx="1050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itchFamily="18" charset="0"/>
                <a:ea typeface="仿宋" pitchFamily="49" charset="-122"/>
              </a:rPr>
              <a:t>生产线</a:t>
            </a:r>
            <a:r>
              <a:rPr lang="zh-TW" altLang="en-US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>
                <a:latin typeface="Times New Roman" pitchFamily="18" charset="0"/>
                <a:ea typeface="仿宋" pitchFamily="49" charset="-122"/>
              </a:rPr>
              <a:t>2</a:t>
            </a:r>
          </a:p>
        </p:txBody>
      </p:sp>
      <p:sp>
        <p:nvSpPr>
          <p:cNvPr id="236623" name="Text Box 79"/>
          <p:cNvSpPr txBox="1">
            <a:spLocks noChangeArrowheads="1"/>
          </p:cNvSpPr>
          <p:nvPr/>
        </p:nvSpPr>
        <p:spPr bwMode="auto">
          <a:xfrm>
            <a:off x="2038350" y="909638"/>
            <a:ext cx="12554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仿宋" pitchFamily="49" charset="-122"/>
              </a:rPr>
              <a:t>工作站</a:t>
            </a:r>
            <a:r>
              <a:rPr lang="zh-TW" altLang="en-US" dirty="0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 dirty="0">
                <a:latin typeface="Times New Roman" pitchFamily="18" charset="0"/>
                <a:ea typeface="仿宋" pitchFamily="49" charset="-122"/>
              </a:rPr>
              <a:t>S</a:t>
            </a:r>
            <a:r>
              <a:rPr lang="en-US" altLang="zh-TW" baseline="-25000" dirty="0">
                <a:latin typeface="Times New Roman" pitchFamily="18" charset="0"/>
                <a:ea typeface="仿宋" pitchFamily="49" charset="-122"/>
              </a:rPr>
              <a:t>1,1</a:t>
            </a:r>
          </a:p>
        </p:txBody>
      </p:sp>
      <p:sp>
        <p:nvSpPr>
          <p:cNvPr id="236624" name="Text Box 80"/>
          <p:cNvSpPr txBox="1">
            <a:spLocks noChangeArrowheads="1"/>
          </p:cNvSpPr>
          <p:nvPr/>
        </p:nvSpPr>
        <p:spPr bwMode="auto">
          <a:xfrm>
            <a:off x="3344863" y="909638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ea typeface="仿宋" pitchFamily="49" charset="-122"/>
              </a:rPr>
              <a:t>S</a:t>
            </a:r>
            <a:r>
              <a:rPr lang="en-US" altLang="zh-TW" baseline="-25000" dirty="0">
                <a:latin typeface="Times New Roman" pitchFamily="18" charset="0"/>
                <a:ea typeface="仿宋" pitchFamily="49" charset="-122"/>
              </a:rPr>
              <a:t>1,2</a:t>
            </a:r>
          </a:p>
        </p:txBody>
      </p:sp>
      <p:sp>
        <p:nvSpPr>
          <p:cNvPr id="236625" name="Text Box 81"/>
          <p:cNvSpPr txBox="1">
            <a:spLocks noChangeArrowheads="1"/>
          </p:cNvSpPr>
          <p:nvPr/>
        </p:nvSpPr>
        <p:spPr bwMode="auto">
          <a:xfrm>
            <a:off x="4330700" y="898525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仿宋" pitchFamily="49" charset="-122"/>
              </a:rPr>
              <a:t>S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1,3</a:t>
            </a:r>
          </a:p>
        </p:txBody>
      </p:sp>
      <p:sp>
        <p:nvSpPr>
          <p:cNvPr id="236626" name="Text Box 82"/>
          <p:cNvSpPr txBox="1">
            <a:spLocks noChangeArrowheads="1"/>
          </p:cNvSpPr>
          <p:nvPr/>
        </p:nvSpPr>
        <p:spPr bwMode="auto">
          <a:xfrm>
            <a:off x="5568950" y="898525"/>
            <a:ext cx="6335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仿宋" pitchFamily="49" charset="-122"/>
              </a:rPr>
              <a:t>S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1,n-1</a:t>
            </a:r>
          </a:p>
        </p:txBody>
      </p:sp>
      <p:sp>
        <p:nvSpPr>
          <p:cNvPr id="236627" name="Text Box 83"/>
          <p:cNvSpPr txBox="1">
            <a:spLocks noChangeArrowheads="1"/>
          </p:cNvSpPr>
          <p:nvPr/>
        </p:nvSpPr>
        <p:spPr bwMode="auto">
          <a:xfrm>
            <a:off x="6577013" y="88741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仿宋" pitchFamily="49" charset="-122"/>
              </a:rPr>
              <a:t>S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1,n</a:t>
            </a:r>
          </a:p>
        </p:txBody>
      </p:sp>
      <p:sp>
        <p:nvSpPr>
          <p:cNvPr id="236630" name="Text Box 86"/>
          <p:cNvSpPr txBox="1">
            <a:spLocks noChangeArrowheads="1"/>
          </p:cNvSpPr>
          <p:nvPr/>
        </p:nvSpPr>
        <p:spPr bwMode="auto">
          <a:xfrm>
            <a:off x="4433888" y="4017963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仿宋" pitchFamily="49" charset="-122"/>
              </a:rPr>
              <a:t>S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2,3</a:t>
            </a:r>
          </a:p>
        </p:txBody>
      </p:sp>
      <p:sp>
        <p:nvSpPr>
          <p:cNvPr id="236631" name="Text Box 87"/>
          <p:cNvSpPr txBox="1">
            <a:spLocks noChangeArrowheads="1"/>
          </p:cNvSpPr>
          <p:nvPr/>
        </p:nvSpPr>
        <p:spPr bwMode="auto">
          <a:xfrm>
            <a:off x="5672138" y="4017963"/>
            <a:ext cx="6335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仿宋" pitchFamily="49" charset="-122"/>
              </a:rPr>
              <a:t>S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2,n-1</a:t>
            </a:r>
          </a:p>
        </p:txBody>
      </p:sp>
      <p:sp>
        <p:nvSpPr>
          <p:cNvPr id="236632" name="Text Box 88"/>
          <p:cNvSpPr txBox="1">
            <a:spLocks noChangeArrowheads="1"/>
          </p:cNvSpPr>
          <p:nvPr/>
        </p:nvSpPr>
        <p:spPr bwMode="auto">
          <a:xfrm>
            <a:off x="6680200" y="4006850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仿宋" pitchFamily="49" charset="-122"/>
              </a:rPr>
              <a:t>S</a:t>
            </a:r>
            <a:r>
              <a:rPr lang="en-US" altLang="zh-TW" baseline="-25000">
                <a:latin typeface="Times New Roman" pitchFamily="18" charset="0"/>
                <a:ea typeface="仿宋" pitchFamily="49" charset="-122"/>
              </a:rPr>
              <a:t>2,n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41FC5C3-215F-4A1A-96DE-E65F46E3DC54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最优子结构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810000"/>
            <a:ext cx="8382000" cy="2427312"/>
          </a:xfrm>
        </p:spPr>
        <p:txBody>
          <a:bodyPr/>
          <a:lstStyle/>
          <a:p>
            <a:r>
              <a:rPr lang="zh-CN" altLang="en-US" sz="2400" dirty="0"/>
              <a:t>目标：确定选择哪些工作站使得制造一台汽车总的时间最小化。</a:t>
            </a:r>
            <a:endParaRPr lang="en-US" altLang="zh-TW" sz="2400" dirty="0"/>
          </a:p>
          <a:p>
            <a:pPr lvl="1"/>
            <a:r>
              <a:rPr lang="zh-CN" altLang="en-US" sz="2000" dirty="0"/>
              <a:t>蛮力法</a:t>
            </a:r>
            <a:r>
              <a:rPr lang="en-US" altLang="zh-TW" sz="2000" dirty="0"/>
              <a:t>: </a:t>
            </a:r>
            <a:r>
              <a:rPr lang="en-US" altLang="zh-TW" sz="2400" dirty="0">
                <a:solidFill>
                  <a:schemeClr val="tx2"/>
                </a:solidFill>
              </a:rPr>
              <a:t>Ω</a:t>
            </a:r>
            <a:r>
              <a:rPr lang="en-US" altLang="zh-TW" sz="2000" dirty="0">
                <a:solidFill>
                  <a:schemeClr val="tx2"/>
                </a:solidFill>
              </a:rPr>
              <a:t> </a:t>
            </a:r>
            <a:r>
              <a:rPr lang="en-US" altLang="zh-TW" sz="2000" dirty="0">
                <a:sym typeface="MT Symbol" pitchFamily="82" charset="2"/>
              </a:rPr>
              <a:t>(2</a:t>
            </a:r>
            <a:r>
              <a:rPr lang="en-US" altLang="zh-TW" sz="2000" baseline="30000" dirty="0">
                <a:sym typeface="MT Symbol" pitchFamily="82" charset="2"/>
              </a:rPr>
              <a:t>n</a:t>
            </a:r>
            <a:r>
              <a:rPr lang="en-US" altLang="zh-TW" sz="2000" dirty="0">
                <a:sym typeface="MT Symbol" pitchFamily="82" charset="2"/>
              </a:rPr>
              <a:t>), </a:t>
            </a:r>
            <a:r>
              <a:rPr lang="zh-CN" altLang="en-US" sz="2000" dirty="0">
                <a:sym typeface="MT Symbol" pitchFamily="82" charset="2"/>
              </a:rPr>
              <a:t>为什么</a:t>
            </a:r>
            <a:r>
              <a:rPr lang="en-US" altLang="zh-TW" sz="2000" dirty="0">
                <a:sym typeface="MT Symbol" pitchFamily="82" charset="2"/>
              </a:rPr>
              <a:t>?</a:t>
            </a:r>
          </a:p>
          <a:p>
            <a:pPr lvl="1"/>
            <a:r>
              <a:rPr lang="zh-CN" altLang="en-US" sz="2000" dirty="0"/>
              <a:t>问题是线性有序的</a:t>
            </a:r>
            <a:r>
              <a:rPr lang="en-US" altLang="zh-TW" sz="2000" dirty="0"/>
              <a:t> =&gt; </a:t>
            </a:r>
            <a:r>
              <a:rPr lang="zh-CN" altLang="en-US" sz="2000" dirty="0"/>
              <a:t>动态规划</a:t>
            </a:r>
            <a:r>
              <a:rPr lang="en-US" altLang="zh-TW" sz="2000" dirty="0"/>
              <a:t>? </a:t>
            </a:r>
          </a:p>
          <a:p>
            <a:pPr algn="just"/>
            <a:r>
              <a:rPr lang="zh-CN" altLang="en-US" sz="2400" b="1" dirty="0">
                <a:solidFill>
                  <a:srgbClr val="A50021"/>
                </a:solidFill>
              </a:rPr>
              <a:t>最优子结构</a:t>
            </a:r>
            <a:r>
              <a:rPr lang="en-US" altLang="zh-TW" sz="2400" b="1" dirty="0">
                <a:solidFill>
                  <a:srgbClr val="A50021"/>
                </a:solidFill>
              </a:rPr>
              <a:t>:</a:t>
            </a:r>
            <a:r>
              <a:rPr lang="zh-CN" altLang="en-US" sz="2400" dirty="0"/>
              <a:t>假设经</a:t>
            </a:r>
            <a:r>
              <a:rPr lang="en-US" altLang="zh-TW" sz="2400" i="1" dirty="0"/>
              <a:t>S</a:t>
            </a:r>
            <a:r>
              <a:rPr lang="en-US" altLang="zh-TW" sz="2400" baseline="-25000" dirty="0"/>
              <a:t>1,</a:t>
            </a:r>
            <a:r>
              <a:rPr lang="en-US" altLang="zh-TW" sz="2400" i="1" baseline="-25000" dirty="0"/>
              <a:t>j</a:t>
            </a:r>
            <a:r>
              <a:rPr lang="zh-CN" altLang="en-US" sz="2400" dirty="0"/>
              <a:t>最快的线路通过</a:t>
            </a:r>
            <a:r>
              <a:rPr lang="en-US" altLang="zh-TW" sz="2400" i="1" dirty="0"/>
              <a:t>S</a:t>
            </a:r>
            <a:r>
              <a:rPr lang="en-US" altLang="zh-CN" sz="2400" baseline="-25000" dirty="0"/>
              <a:t>1</a:t>
            </a:r>
            <a:r>
              <a:rPr lang="en-US" altLang="zh-TW" sz="2400" baseline="-25000" dirty="0"/>
              <a:t>,</a:t>
            </a:r>
            <a:r>
              <a:rPr lang="en-US" altLang="zh-TW" sz="2400" i="1" baseline="-25000" dirty="0"/>
              <a:t>j</a:t>
            </a:r>
            <a:r>
              <a:rPr lang="en-US" altLang="zh-CN" sz="2400" baseline="-25000" dirty="0"/>
              <a:t>-1</a:t>
            </a:r>
            <a:r>
              <a:rPr lang="en-US" altLang="zh-TW" sz="2400" dirty="0"/>
              <a:t>, </a:t>
            </a:r>
            <a:r>
              <a:rPr lang="zh-CN" altLang="en-US" sz="2400" dirty="0"/>
              <a:t>那么装配机架必定利用了从开始点到</a:t>
            </a:r>
            <a:r>
              <a:rPr lang="en-US" altLang="zh-TW" sz="2400" i="1" dirty="0"/>
              <a:t>S</a:t>
            </a:r>
            <a:r>
              <a:rPr lang="en-US" altLang="zh-TW" sz="2400" baseline="-25000" dirty="0"/>
              <a:t>1,</a:t>
            </a:r>
            <a:r>
              <a:rPr lang="en-US" altLang="zh-TW" sz="2400" i="1" baseline="-25000" dirty="0"/>
              <a:t>j</a:t>
            </a:r>
            <a:r>
              <a:rPr lang="en-US" altLang="zh-TW" sz="2400" baseline="-25000" dirty="0"/>
              <a:t>-1</a:t>
            </a:r>
            <a:r>
              <a:rPr lang="zh-CN" altLang="en-US" sz="2400" dirty="0"/>
              <a:t>的最快路径</a:t>
            </a:r>
            <a:r>
              <a:rPr lang="en-US" altLang="zh-TW" sz="2400" dirty="0"/>
              <a:t>.</a:t>
            </a:r>
          </a:p>
          <a:p>
            <a:pPr lvl="1"/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38670" name="Group 78"/>
          <p:cNvGrpSpPr>
            <a:grpSpLocks/>
          </p:cNvGrpSpPr>
          <p:nvPr/>
        </p:nvGrpSpPr>
        <p:grpSpPr bwMode="auto">
          <a:xfrm>
            <a:off x="1619672" y="836613"/>
            <a:ext cx="6334125" cy="2905124"/>
            <a:chOff x="814" y="527"/>
            <a:chExt cx="3990" cy="1830"/>
          </a:xfrm>
        </p:grpSpPr>
        <p:sp>
          <p:nvSpPr>
            <p:cNvPr id="238597" name="Text Box 5"/>
            <p:cNvSpPr txBox="1">
              <a:spLocks noChangeArrowheads="1"/>
            </p:cNvSpPr>
            <p:nvPr/>
          </p:nvSpPr>
          <p:spPr bwMode="auto">
            <a:xfrm>
              <a:off x="1451" y="538"/>
              <a:ext cx="4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1,1</a:t>
              </a:r>
            </a:p>
          </p:txBody>
        </p:sp>
        <p:sp>
          <p:nvSpPr>
            <p:cNvPr id="238598" name="Text Box 6"/>
            <p:cNvSpPr txBox="1">
              <a:spLocks noChangeArrowheads="1"/>
            </p:cNvSpPr>
            <p:nvPr/>
          </p:nvSpPr>
          <p:spPr bwMode="auto">
            <a:xfrm>
              <a:off x="2056" y="538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1,2</a:t>
              </a:r>
            </a:p>
          </p:txBody>
        </p:sp>
        <p:sp>
          <p:nvSpPr>
            <p:cNvPr id="238599" name="Text Box 7"/>
            <p:cNvSpPr txBox="1">
              <a:spLocks noChangeArrowheads="1"/>
            </p:cNvSpPr>
            <p:nvPr/>
          </p:nvSpPr>
          <p:spPr bwMode="auto">
            <a:xfrm>
              <a:off x="2514" y="533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1,3</a:t>
              </a:r>
            </a:p>
          </p:txBody>
        </p:sp>
        <p:sp>
          <p:nvSpPr>
            <p:cNvPr id="238600" name="Text Box 8"/>
            <p:cNvSpPr txBox="1">
              <a:spLocks noChangeArrowheads="1"/>
            </p:cNvSpPr>
            <p:nvPr/>
          </p:nvSpPr>
          <p:spPr bwMode="auto">
            <a:xfrm>
              <a:off x="3088" y="533"/>
              <a:ext cx="3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1,n-1</a:t>
              </a:r>
            </a:p>
          </p:txBody>
        </p:sp>
        <p:sp>
          <p:nvSpPr>
            <p:cNvPr id="238601" name="Text Box 9"/>
            <p:cNvSpPr txBox="1">
              <a:spLocks noChangeArrowheads="1"/>
            </p:cNvSpPr>
            <p:nvPr/>
          </p:nvSpPr>
          <p:spPr bwMode="auto">
            <a:xfrm>
              <a:off x="3554" y="527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1,n</a:t>
              </a:r>
            </a:p>
          </p:txBody>
        </p:sp>
        <p:sp>
          <p:nvSpPr>
            <p:cNvPr id="238602" name="Text Box 10"/>
            <p:cNvSpPr txBox="1">
              <a:spLocks noChangeArrowheads="1"/>
            </p:cNvSpPr>
            <p:nvPr/>
          </p:nvSpPr>
          <p:spPr bwMode="auto">
            <a:xfrm>
              <a:off x="1499" y="2124"/>
              <a:ext cx="3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2,1</a:t>
              </a:r>
            </a:p>
          </p:txBody>
        </p:sp>
        <p:sp>
          <p:nvSpPr>
            <p:cNvPr id="238603" name="Text Box 11"/>
            <p:cNvSpPr txBox="1">
              <a:spLocks noChangeArrowheads="1"/>
            </p:cNvSpPr>
            <p:nvPr/>
          </p:nvSpPr>
          <p:spPr bwMode="auto">
            <a:xfrm>
              <a:off x="2104" y="2124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2,2</a:t>
              </a:r>
            </a:p>
          </p:txBody>
        </p:sp>
        <p:sp>
          <p:nvSpPr>
            <p:cNvPr id="238604" name="AutoShape 12"/>
            <p:cNvSpPr>
              <a:spLocks noChangeArrowheads="1"/>
            </p:cNvSpPr>
            <p:nvPr/>
          </p:nvSpPr>
          <p:spPr bwMode="auto">
            <a:xfrm>
              <a:off x="1548" y="1804"/>
              <a:ext cx="2327" cy="345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05" name="Line 13"/>
            <p:cNvSpPr>
              <a:spLocks noChangeShapeType="1"/>
            </p:cNvSpPr>
            <p:nvPr/>
          </p:nvSpPr>
          <p:spPr bwMode="auto">
            <a:xfrm>
              <a:off x="1420" y="1765"/>
              <a:ext cx="171" cy="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06" name="AutoShape 14"/>
            <p:cNvSpPr>
              <a:spLocks noChangeArrowheads="1"/>
            </p:cNvSpPr>
            <p:nvPr/>
          </p:nvSpPr>
          <p:spPr bwMode="auto">
            <a:xfrm>
              <a:off x="1526" y="737"/>
              <a:ext cx="2327" cy="345"/>
            </a:xfrm>
            <a:prstGeom prst="roundRect">
              <a:avLst>
                <a:gd name="adj" fmla="val 16667"/>
              </a:avLst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8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07" name="Oval 15"/>
            <p:cNvSpPr>
              <a:spLocks noChangeArrowheads="1"/>
            </p:cNvSpPr>
            <p:nvPr/>
          </p:nvSpPr>
          <p:spPr bwMode="auto">
            <a:xfrm>
              <a:off x="1591" y="770"/>
              <a:ext cx="260" cy="267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1,1</a:t>
              </a:r>
            </a:p>
          </p:txBody>
        </p:sp>
        <p:sp>
          <p:nvSpPr>
            <p:cNvPr id="238608" name="Oval 16"/>
            <p:cNvSpPr>
              <a:spLocks noChangeArrowheads="1"/>
            </p:cNvSpPr>
            <p:nvPr/>
          </p:nvSpPr>
          <p:spPr bwMode="auto">
            <a:xfrm>
              <a:off x="2058" y="770"/>
              <a:ext cx="260" cy="267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1,2</a:t>
              </a:r>
            </a:p>
          </p:txBody>
        </p:sp>
        <p:sp>
          <p:nvSpPr>
            <p:cNvPr id="238609" name="Oval 17"/>
            <p:cNvSpPr>
              <a:spLocks noChangeArrowheads="1"/>
            </p:cNvSpPr>
            <p:nvPr/>
          </p:nvSpPr>
          <p:spPr bwMode="auto">
            <a:xfrm>
              <a:off x="2510" y="759"/>
              <a:ext cx="260" cy="268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1,3</a:t>
              </a:r>
            </a:p>
          </p:txBody>
        </p:sp>
        <p:sp>
          <p:nvSpPr>
            <p:cNvPr id="238610" name="Oval 18"/>
            <p:cNvSpPr>
              <a:spLocks noChangeArrowheads="1"/>
            </p:cNvSpPr>
            <p:nvPr/>
          </p:nvSpPr>
          <p:spPr bwMode="auto">
            <a:xfrm>
              <a:off x="3078" y="776"/>
              <a:ext cx="261" cy="267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1,n-1</a:t>
              </a:r>
            </a:p>
          </p:txBody>
        </p:sp>
        <p:sp>
          <p:nvSpPr>
            <p:cNvPr id="238611" name="Oval 19"/>
            <p:cNvSpPr>
              <a:spLocks noChangeArrowheads="1"/>
            </p:cNvSpPr>
            <p:nvPr/>
          </p:nvSpPr>
          <p:spPr bwMode="auto">
            <a:xfrm>
              <a:off x="3545" y="782"/>
              <a:ext cx="260" cy="266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1,n</a:t>
              </a:r>
            </a:p>
          </p:txBody>
        </p:sp>
        <p:sp>
          <p:nvSpPr>
            <p:cNvPr id="238612" name="Oval 20"/>
            <p:cNvSpPr>
              <a:spLocks noChangeArrowheads="1"/>
            </p:cNvSpPr>
            <p:nvPr/>
          </p:nvSpPr>
          <p:spPr bwMode="auto">
            <a:xfrm>
              <a:off x="3885" y="1059"/>
              <a:ext cx="212" cy="217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x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238613" name="Oval 21"/>
            <p:cNvSpPr>
              <a:spLocks noChangeArrowheads="1"/>
            </p:cNvSpPr>
            <p:nvPr/>
          </p:nvSpPr>
          <p:spPr bwMode="auto">
            <a:xfrm>
              <a:off x="3896" y="1533"/>
              <a:ext cx="207" cy="221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x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238614" name="Oval 22"/>
            <p:cNvSpPr>
              <a:spLocks noChangeArrowheads="1"/>
            </p:cNvSpPr>
            <p:nvPr/>
          </p:nvSpPr>
          <p:spPr bwMode="auto">
            <a:xfrm>
              <a:off x="1706" y="1148"/>
              <a:ext cx="262" cy="267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t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1,1</a:t>
              </a:r>
            </a:p>
          </p:txBody>
        </p:sp>
        <p:sp>
          <p:nvSpPr>
            <p:cNvPr id="238615" name="Oval 23"/>
            <p:cNvSpPr>
              <a:spLocks noChangeArrowheads="1"/>
            </p:cNvSpPr>
            <p:nvPr/>
          </p:nvSpPr>
          <p:spPr bwMode="auto">
            <a:xfrm>
              <a:off x="1706" y="1460"/>
              <a:ext cx="262" cy="267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t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2,1</a:t>
              </a:r>
            </a:p>
          </p:txBody>
        </p:sp>
        <p:sp>
          <p:nvSpPr>
            <p:cNvPr id="238616" name="Oval 24"/>
            <p:cNvSpPr>
              <a:spLocks noChangeArrowheads="1"/>
            </p:cNvSpPr>
            <p:nvPr/>
          </p:nvSpPr>
          <p:spPr bwMode="auto">
            <a:xfrm>
              <a:off x="1596" y="1832"/>
              <a:ext cx="259" cy="267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2,1</a:t>
              </a:r>
            </a:p>
          </p:txBody>
        </p:sp>
        <p:sp>
          <p:nvSpPr>
            <p:cNvPr id="238617" name="Oval 25"/>
            <p:cNvSpPr>
              <a:spLocks noChangeArrowheads="1"/>
            </p:cNvSpPr>
            <p:nvPr/>
          </p:nvSpPr>
          <p:spPr bwMode="auto">
            <a:xfrm>
              <a:off x="2074" y="1849"/>
              <a:ext cx="260" cy="266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2,2</a:t>
              </a:r>
            </a:p>
          </p:txBody>
        </p:sp>
        <p:sp>
          <p:nvSpPr>
            <p:cNvPr id="238618" name="Oval 26"/>
            <p:cNvSpPr>
              <a:spLocks noChangeArrowheads="1"/>
            </p:cNvSpPr>
            <p:nvPr/>
          </p:nvSpPr>
          <p:spPr bwMode="auto">
            <a:xfrm>
              <a:off x="2520" y="1837"/>
              <a:ext cx="261" cy="267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2,3</a:t>
              </a:r>
            </a:p>
          </p:txBody>
        </p:sp>
        <p:sp>
          <p:nvSpPr>
            <p:cNvPr id="238619" name="Oval 27"/>
            <p:cNvSpPr>
              <a:spLocks noChangeArrowheads="1"/>
            </p:cNvSpPr>
            <p:nvPr/>
          </p:nvSpPr>
          <p:spPr bwMode="auto">
            <a:xfrm>
              <a:off x="3116" y="1843"/>
              <a:ext cx="259" cy="268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2,n-1</a:t>
              </a:r>
            </a:p>
          </p:txBody>
        </p:sp>
        <p:sp>
          <p:nvSpPr>
            <p:cNvPr id="238620" name="Oval 28"/>
            <p:cNvSpPr>
              <a:spLocks noChangeArrowheads="1"/>
            </p:cNvSpPr>
            <p:nvPr/>
          </p:nvSpPr>
          <p:spPr bwMode="auto">
            <a:xfrm>
              <a:off x="3588" y="1849"/>
              <a:ext cx="260" cy="266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2,n</a:t>
              </a:r>
            </a:p>
          </p:txBody>
        </p:sp>
        <p:sp>
          <p:nvSpPr>
            <p:cNvPr id="238621" name="Oval 29"/>
            <p:cNvSpPr>
              <a:spLocks noChangeArrowheads="1"/>
            </p:cNvSpPr>
            <p:nvPr/>
          </p:nvSpPr>
          <p:spPr bwMode="auto">
            <a:xfrm>
              <a:off x="1278" y="1627"/>
              <a:ext cx="206" cy="22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e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238622" name="Oval 30"/>
            <p:cNvSpPr>
              <a:spLocks noChangeArrowheads="1"/>
            </p:cNvSpPr>
            <p:nvPr/>
          </p:nvSpPr>
          <p:spPr bwMode="auto">
            <a:xfrm>
              <a:off x="2212" y="1143"/>
              <a:ext cx="260" cy="267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t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1,2</a:t>
              </a:r>
            </a:p>
          </p:txBody>
        </p:sp>
        <p:sp>
          <p:nvSpPr>
            <p:cNvPr id="238623" name="Oval 31"/>
            <p:cNvSpPr>
              <a:spLocks noChangeArrowheads="1"/>
            </p:cNvSpPr>
            <p:nvPr/>
          </p:nvSpPr>
          <p:spPr bwMode="auto">
            <a:xfrm>
              <a:off x="2212" y="1454"/>
              <a:ext cx="260" cy="267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t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2,2</a:t>
              </a:r>
            </a:p>
          </p:txBody>
        </p:sp>
        <p:sp>
          <p:nvSpPr>
            <p:cNvPr id="238624" name="Line 32"/>
            <p:cNvSpPr>
              <a:spLocks noChangeShapeType="1"/>
            </p:cNvSpPr>
            <p:nvPr/>
          </p:nvSpPr>
          <p:spPr bwMode="auto">
            <a:xfrm flipV="1">
              <a:off x="1436" y="987"/>
              <a:ext cx="148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25" name="Oval 33"/>
            <p:cNvSpPr>
              <a:spLocks noChangeArrowheads="1"/>
            </p:cNvSpPr>
            <p:nvPr/>
          </p:nvSpPr>
          <p:spPr bwMode="auto">
            <a:xfrm>
              <a:off x="3279" y="1153"/>
              <a:ext cx="261" cy="268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t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1,n-1</a:t>
              </a:r>
            </a:p>
          </p:txBody>
        </p:sp>
        <p:sp>
          <p:nvSpPr>
            <p:cNvPr id="238626" name="Oval 34"/>
            <p:cNvSpPr>
              <a:spLocks noChangeArrowheads="1"/>
            </p:cNvSpPr>
            <p:nvPr/>
          </p:nvSpPr>
          <p:spPr bwMode="auto">
            <a:xfrm>
              <a:off x="3279" y="1465"/>
              <a:ext cx="261" cy="267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t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2,n-1</a:t>
              </a:r>
            </a:p>
          </p:txBody>
        </p:sp>
        <p:sp>
          <p:nvSpPr>
            <p:cNvPr id="238627" name="Line 35"/>
            <p:cNvSpPr>
              <a:spLocks noChangeShapeType="1"/>
            </p:cNvSpPr>
            <p:nvPr/>
          </p:nvSpPr>
          <p:spPr bwMode="auto">
            <a:xfrm>
              <a:off x="1846" y="893"/>
              <a:ext cx="1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28" name="Line 36"/>
            <p:cNvSpPr>
              <a:spLocks noChangeShapeType="1"/>
            </p:cNvSpPr>
            <p:nvPr/>
          </p:nvSpPr>
          <p:spPr bwMode="auto">
            <a:xfrm>
              <a:off x="2324" y="893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29" name="Line 37"/>
            <p:cNvSpPr>
              <a:spLocks noChangeShapeType="1"/>
            </p:cNvSpPr>
            <p:nvPr/>
          </p:nvSpPr>
          <p:spPr bwMode="auto">
            <a:xfrm>
              <a:off x="2770" y="898"/>
              <a:ext cx="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30" name="Line 38"/>
            <p:cNvSpPr>
              <a:spLocks noChangeShapeType="1"/>
            </p:cNvSpPr>
            <p:nvPr/>
          </p:nvSpPr>
          <p:spPr bwMode="auto">
            <a:xfrm>
              <a:off x="2960" y="903"/>
              <a:ext cx="1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31" name="Line 39"/>
            <p:cNvSpPr>
              <a:spLocks noChangeShapeType="1"/>
            </p:cNvSpPr>
            <p:nvPr/>
          </p:nvSpPr>
          <p:spPr bwMode="auto">
            <a:xfrm>
              <a:off x="3339" y="909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32" name="Line 40"/>
            <p:cNvSpPr>
              <a:spLocks noChangeShapeType="1"/>
            </p:cNvSpPr>
            <p:nvPr/>
          </p:nvSpPr>
          <p:spPr bwMode="auto">
            <a:xfrm>
              <a:off x="3790" y="971"/>
              <a:ext cx="133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33" name="Line 41"/>
            <p:cNvSpPr>
              <a:spLocks noChangeShapeType="1"/>
            </p:cNvSpPr>
            <p:nvPr/>
          </p:nvSpPr>
          <p:spPr bwMode="auto">
            <a:xfrm>
              <a:off x="4049" y="1248"/>
              <a:ext cx="75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34" name="Line 42"/>
            <p:cNvSpPr>
              <a:spLocks noChangeShapeType="1"/>
            </p:cNvSpPr>
            <p:nvPr/>
          </p:nvSpPr>
          <p:spPr bwMode="auto">
            <a:xfrm flipV="1">
              <a:off x="4071" y="1487"/>
              <a:ext cx="69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35" name="Line 43"/>
            <p:cNvSpPr>
              <a:spLocks noChangeShapeType="1"/>
            </p:cNvSpPr>
            <p:nvPr/>
          </p:nvSpPr>
          <p:spPr bwMode="auto">
            <a:xfrm flipV="1">
              <a:off x="1230" y="1243"/>
              <a:ext cx="68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36" name="Line 44"/>
            <p:cNvSpPr>
              <a:spLocks noChangeShapeType="1"/>
            </p:cNvSpPr>
            <p:nvPr/>
          </p:nvSpPr>
          <p:spPr bwMode="auto">
            <a:xfrm>
              <a:off x="1197" y="1598"/>
              <a:ext cx="91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37" name="Line 45"/>
            <p:cNvSpPr>
              <a:spLocks noChangeShapeType="1"/>
            </p:cNvSpPr>
            <p:nvPr/>
          </p:nvSpPr>
          <p:spPr bwMode="auto">
            <a:xfrm>
              <a:off x="1855" y="1982"/>
              <a:ext cx="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38" name="Line 46"/>
            <p:cNvSpPr>
              <a:spLocks noChangeShapeType="1"/>
            </p:cNvSpPr>
            <p:nvPr/>
          </p:nvSpPr>
          <p:spPr bwMode="auto">
            <a:xfrm>
              <a:off x="2334" y="1982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39" name="Line 47"/>
            <p:cNvSpPr>
              <a:spLocks noChangeShapeType="1"/>
            </p:cNvSpPr>
            <p:nvPr/>
          </p:nvSpPr>
          <p:spPr bwMode="auto">
            <a:xfrm>
              <a:off x="2781" y="1971"/>
              <a:ext cx="1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40" name="Line 48"/>
            <p:cNvSpPr>
              <a:spLocks noChangeShapeType="1"/>
            </p:cNvSpPr>
            <p:nvPr/>
          </p:nvSpPr>
          <p:spPr bwMode="auto">
            <a:xfrm>
              <a:off x="3009" y="1971"/>
              <a:ext cx="1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41" name="Line 49"/>
            <p:cNvSpPr>
              <a:spLocks noChangeShapeType="1"/>
            </p:cNvSpPr>
            <p:nvPr/>
          </p:nvSpPr>
          <p:spPr bwMode="auto">
            <a:xfrm>
              <a:off x="3381" y="1977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42" name="Line 50"/>
            <p:cNvSpPr>
              <a:spLocks noChangeShapeType="1"/>
            </p:cNvSpPr>
            <p:nvPr/>
          </p:nvSpPr>
          <p:spPr bwMode="auto">
            <a:xfrm flipV="1">
              <a:off x="3805" y="1721"/>
              <a:ext cx="138" cy="1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43" name="Line 51"/>
            <p:cNvSpPr>
              <a:spLocks noChangeShapeType="1"/>
            </p:cNvSpPr>
            <p:nvPr/>
          </p:nvSpPr>
          <p:spPr bwMode="auto">
            <a:xfrm>
              <a:off x="1761" y="1037"/>
              <a:ext cx="47" cy="1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44" name="Line 52"/>
            <p:cNvSpPr>
              <a:spLocks noChangeShapeType="1"/>
            </p:cNvSpPr>
            <p:nvPr/>
          </p:nvSpPr>
          <p:spPr bwMode="auto">
            <a:xfrm>
              <a:off x="1925" y="1376"/>
              <a:ext cx="234" cy="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45" name="Line 53"/>
            <p:cNvSpPr>
              <a:spLocks noChangeShapeType="1"/>
            </p:cNvSpPr>
            <p:nvPr/>
          </p:nvSpPr>
          <p:spPr bwMode="auto">
            <a:xfrm flipV="1">
              <a:off x="1936" y="1048"/>
              <a:ext cx="212" cy="4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46" name="Line 54"/>
            <p:cNvSpPr>
              <a:spLocks noChangeShapeType="1"/>
            </p:cNvSpPr>
            <p:nvPr/>
          </p:nvSpPr>
          <p:spPr bwMode="auto">
            <a:xfrm flipV="1">
              <a:off x="1750" y="1743"/>
              <a:ext cx="48" cy="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47" name="Line 55"/>
            <p:cNvSpPr>
              <a:spLocks noChangeShapeType="1"/>
            </p:cNvSpPr>
            <p:nvPr/>
          </p:nvSpPr>
          <p:spPr bwMode="auto">
            <a:xfrm>
              <a:off x="2254" y="1021"/>
              <a:ext cx="58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48" name="Line 56"/>
            <p:cNvSpPr>
              <a:spLocks noChangeShapeType="1"/>
            </p:cNvSpPr>
            <p:nvPr/>
          </p:nvSpPr>
          <p:spPr bwMode="auto">
            <a:xfrm>
              <a:off x="2424" y="1376"/>
              <a:ext cx="218" cy="4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49" name="Line 57"/>
            <p:cNvSpPr>
              <a:spLocks noChangeShapeType="1"/>
            </p:cNvSpPr>
            <p:nvPr/>
          </p:nvSpPr>
          <p:spPr bwMode="auto">
            <a:xfrm flipV="1">
              <a:off x="2232" y="1732"/>
              <a:ext cx="75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50" name="Line 58"/>
            <p:cNvSpPr>
              <a:spLocks noChangeShapeType="1"/>
            </p:cNvSpPr>
            <p:nvPr/>
          </p:nvSpPr>
          <p:spPr bwMode="auto">
            <a:xfrm flipV="1">
              <a:off x="2424" y="1048"/>
              <a:ext cx="192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51" name="Line 59"/>
            <p:cNvSpPr>
              <a:spLocks noChangeShapeType="1"/>
            </p:cNvSpPr>
            <p:nvPr/>
          </p:nvSpPr>
          <p:spPr bwMode="auto">
            <a:xfrm>
              <a:off x="2706" y="1014"/>
              <a:ext cx="80" cy="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52" name="Line 60"/>
            <p:cNvSpPr>
              <a:spLocks noChangeShapeType="1"/>
            </p:cNvSpPr>
            <p:nvPr/>
          </p:nvSpPr>
          <p:spPr bwMode="auto">
            <a:xfrm flipV="1">
              <a:off x="2716" y="1682"/>
              <a:ext cx="70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53" name="Line 61"/>
            <p:cNvSpPr>
              <a:spLocks noChangeShapeType="1"/>
            </p:cNvSpPr>
            <p:nvPr/>
          </p:nvSpPr>
          <p:spPr bwMode="auto">
            <a:xfrm>
              <a:off x="3296" y="1021"/>
              <a:ext cx="79" cy="1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54" name="Line 62"/>
            <p:cNvSpPr>
              <a:spLocks noChangeShapeType="1"/>
            </p:cNvSpPr>
            <p:nvPr/>
          </p:nvSpPr>
          <p:spPr bwMode="auto">
            <a:xfrm>
              <a:off x="3482" y="1398"/>
              <a:ext cx="249" cy="4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55" name="Line 63"/>
            <p:cNvSpPr>
              <a:spLocks noChangeShapeType="1"/>
            </p:cNvSpPr>
            <p:nvPr/>
          </p:nvSpPr>
          <p:spPr bwMode="auto">
            <a:xfrm flipV="1">
              <a:off x="3264" y="1721"/>
              <a:ext cx="79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56" name="Line 64"/>
            <p:cNvSpPr>
              <a:spLocks noChangeShapeType="1"/>
            </p:cNvSpPr>
            <p:nvPr/>
          </p:nvSpPr>
          <p:spPr bwMode="auto">
            <a:xfrm flipV="1">
              <a:off x="3503" y="1065"/>
              <a:ext cx="186" cy="4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57" name="Line 65"/>
            <p:cNvSpPr>
              <a:spLocks noChangeShapeType="1"/>
            </p:cNvSpPr>
            <p:nvPr/>
          </p:nvSpPr>
          <p:spPr bwMode="auto">
            <a:xfrm flipV="1">
              <a:off x="3025" y="1053"/>
              <a:ext cx="143" cy="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58" name="Line 66"/>
            <p:cNvSpPr>
              <a:spLocks noChangeShapeType="1"/>
            </p:cNvSpPr>
            <p:nvPr/>
          </p:nvSpPr>
          <p:spPr bwMode="auto">
            <a:xfrm>
              <a:off x="3025" y="1677"/>
              <a:ext cx="132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59" name="Oval 67"/>
            <p:cNvSpPr>
              <a:spLocks noChangeArrowheads="1"/>
            </p:cNvSpPr>
            <p:nvPr/>
          </p:nvSpPr>
          <p:spPr bwMode="auto">
            <a:xfrm>
              <a:off x="2817" y="1415"/>
              <a:ext cx="38" cy="3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60" name="Oval 68"/>
            <p:cNvSpPr>
              <a:spLocks noChangeArrowheads="1"/>
            </p:cNvSpPr>
            <p:nvPr/>
          </p:nvSpPr>
          <p:spPr bwMode="auto">
            <a:xfrm>
              <a:off x="2881" y="1415"/>
              <a:ext cx="37" cy="3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61" name="Oval 69"/>
            <p:cNvSpPr>
              <a:spLocks noChangeArrowheads="1"/>
            </p:cNvSpPr>
            <p:nvPr/>
          </p:nvSpPr>
          <p:spPr bwMode="auto">
            <a:xfrm>
              <a:off x="2950" y="1418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38662" name="Oval 70"/>
            <p:cNvSpPr>
              <a:spLocks noChangeArrowheads="1"/>
            </p:cNvSpPr>
            <p:nvPr/>
          </p:nvSpPr>
          <p:spPr bwMode="auto">
            <a:xfrm>
              <a:off x="1282" y="1048"/>
              <a:ext cx="223" cy="22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e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238663" name="Text Box 71"/>
            <p:cNvSpPr txBox="1">
              <a:spLocks noChangeArrowheads="1"/>
            </p:cNvSpPr>
            <p:nvPr/>
          </p:nvSpPr>
          <p:spPr bwMode="auto">
            <a:xfrm>
              <a:off x="4112" y="1260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汽车下线</a:t>
              </a:r>
            </a:p>
          </p:txBody>
        </p:sp>
        <p:sp>
          <p:nvSpPr>
            <p:cNvPr id="238664" name="Text Box 72"/>
            <p:cNvSpPr txBox="1">
              <a:spLocks noChangeArrowheads="1"/>
            </p:cNvSpPr>
            <p:nvPr/>
          </p:nvSpPr>
          <p:spPr bwMode="auto">
            <a:xfrm>
              <a:off x="814" y="1261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机架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上线</a:t>
              </a:r>
            </a:p>
          </p:txBody>
        </p:sp>
        <p:sp>
          <p:nvSpPr>
            <p:cNvPr id="238665" name="Text Box 73"/>
            <p:cNvSpPr txBox="1">
              <a:spLocks noChangeArrowheads="1"/>
            </p:cNvSpPr>
            <p:nvPr/>
          </p:nvSpPr>
          <p:spPr bwMode="auto">
            <a:xfrm>
              <a:off x="832" y="788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zh-TW" altLang="en-US" sz="1800">
                  <a:latin typeface="Times New Roman" pitchFamily="18" charset="0"/>
                  <a:ea typeface="仿宋" pitchFamily="49" charset="-122"/>
                </a:rPr>
                <a:t> 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238666" name="Text Box 74"/>
            <p:cNvSpPr txBox="1">
              <a:spLocks noChangeArrowheads="1"/>
            </p:cNvSpPr>
            <p:nvPr/>
          </p:nvSpPr>
          <p:spPr bwMode="auto">
            <a:xfrm>
              <a:off x="846" y="1918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zh-TW" altLang="en-US" sz="1800">
                  <a:latin typeface="Times New Roman" pitchFamily="18" charset="0"/>
                  <a:ea typeface="仿宋" pitchFamily="49" charset="-122"/>
                </a:rPr>
                <a:t> 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238667" name="Text Box 75"/>
            <p:cNvSpPr txBox="1">
              <a:spLocks noChangeArrowheads="1"/>
            </p:cNvSpPr>
            <p:nvPr/>
          </p:nvSpPr>
          <p:spPr bwMode="auto">
            <a:xfrm>
              <a:off x="2562" y="2118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2,3</a:t>
              </a:r>
            </a:p>
          </p:txBody>
        </p:sp>
        <p:sp>
          <p:nvSpPr>
            <p:cNvPr id="238668" name="Text Box 76"/>
            <p:cNvSpPr txBox="1">
              <a:spLocks noChangeArrowheads="1"/>
            </p:cNvSpPr>
            <p:nvPr/>
          </p:nvSpPr>
          <p:spPr bwMode="auto">
            <a:xfrm>
              <a:off x="3135" y="2117"/>
              <a:ext cx="3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2,n-1</a:t>
              </a:r>
            </a:p>
          </p:txBody>
        </p:sp>
        <p:sp>
          <p:nvSpPr>
            <p:cNvPr id="238669" name="Text Box 77"/>
            <p:cNvSpPr txBox="1">
              <a:spLocks noChangeArrowheads="1"/>
            </p:cNvSpPr>
            <p:nvPr/>
          </p:nvSpPr>
          <p:spPr bwMode="auto">
            <a:xfrm>
              <a:off x="3602" y="2114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2,n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7E14D79-C3C1-4868-AC32-A6611EA1AF8F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重叠子问题</a:t>
            </a:r>
            <a:r>
              <a:rPr lang="en-US" altLang="zh-TW"/>
              <a:t>: </a:t>
            </a:r>
            <a:r>
              <a:rPr lang="zh-CN" altLang="en-US"/>
              <a:t>递归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733800"/>
            <a:ext cx="8382000" cy="264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A50021"/>
                </a:solidFill>
              </a:rPr>
              <a:t>重叠子问题：</a:t>
            </a:r>
            <a:r>
              <a:rPr lang="zh-CN" altLang="en-US" sz="2400" dirty="0"/>
              <a:t>通过工作站</a:t>
            </a:r>
            <a:r>
              <a:rPr lang="en-US" altLang="zh-TW" sz="2400" i="1" dirty="0"/>
              <a:t>S</a:t>
            </a:r>
            <a:r>
              <a:rPr lang="en-US" altLang="zh-TW" sz="2400" baseline="-25000" dirty="0"/>
              <a:t>1,</a:t>
            </a:r>
            <a:r>
              <a:rPr lang="en-US" altLang="zh-TW" sz="2400" i="1" baseline="-25000" dirty="0"/>
              <a:t>j</a:t>
            </a:r>
            <a:r>
              <a:rPr lang="zh-CN" altLang="en-US" sz="2400" dirty="0"/>
              <a:t>最快的路线要么是通过</a:t>
            </a:r>
            <a:r>
              <a:rPr lang="en-US" altLang="zh-TW" sz="2400" i="1" dirty="0"/>
              <a:t>S</a:t>
            </a:r>
            <a:r>
              <a:rPr lang="en-US" altLang="zh-TW" sz="2400" baseline="-25000" dirty="0"/>
              <a:t>1,</a:t>
            </a:r>
            <a:r>
              <a:rPr lang="en-US" altLang="zh-TW" sz="2400" i="1" baseline="-25000" dirty="0"/>
              <a:t>j</a:t>
            </a:r>
            <a:r>
              <a:rPr lang="en-US" altLang="zh-TW" sz="2400" baseline="-25000" dirty="0"/>
              <a:t>-1</a:t>
            </a:r>
            <a:r>
              <a:rPr lang="zh-CN" altLang="en-US" sz="2400" dirty="0"/>
              <a:t>然后是</a:t>
            </a:r>
            <a:r>
              <a:rPr lang="en-US" altLang="zh-TW" sz="2400" i="1" dirty="0"/>
              <a:t>S</a:t>
            </a:r>
            <a:r>
              <a:rPr lang="en-US" altLang="zh-TW" sz="2400" baseline="-25000" dirty="0"/>
              <a:t>1,</a:t>
            </a:r>
            <a:r>
              <a:rPr lang="en-US" altLang="zh-TW" sz="2400" i="1" baseline="-25000" dirty="0"/>
              <a:t>j</a:t>
            </a:r>
            <a:r>
              <a:rPr lang="en-US" altLang="zh-TW" sz="2400" dirty="0"/>
              <a:t> , </a:t>
            </a:r>
            <a:r>
              <a:rPr lang="zh-CN" altLang="en-US" sz="2400" dirty="0"/>
              <a:t>或者通过</a:t>
            </a:r>
            <a:r>
              <a:rPr lang="en-US" altLang="zh-TW" sz="2400" dirty="0"/>
              <a:t> </a:t>
            </a:r>
            <a:r>
              <a:rPr lang="en-US" altLang="zh-TW" sz="2400" i="1" dirty="0"/>
              <a:t>S</a:t>
            </a:r>
            <a:r>
              <a:rPr lang="en-US" altLang="zh-TW" sz="2400" baseline="-25000" dirty="0"/>
              <a:t>2,</a:t>
            </a:r>
            <a:r>
              <a:rPr lang="en-US" altLang="zh-TW" sz="2400" i="1" baseline="-25000" dirty="0"/>
              <a:t>j</a:t>
            </a:r>
            <a:r>
              <a:rPr lang="en-US" altLang="zh-TW" sz="2400" baseline="-25000" dirty="0"/>
              <a:t>-1</a:t>
            </a:r>
            <a:r>
              <a:rPr lang="en-US" altLang="zh-TW" sz="2400" dirty="0"/>
              <a:t> </a:t>
            </a:r>
            <a:r>
              <a:rPr lang="zh-CN" altLang="en-US" sz="2400" dirty="0"/>
              <a:t>然后传输到线</a:t>
            </a:r>
            <a:r>
              <a:rPr lang="en-US" altLang="zh-TW" sz="2400" dirty="0"/>
              <a:t> 1 </a:t>
            </a:r>
            <a:r>
              <a:rPr lang="zh-CN" altLang="en-US" sz="2400" dirty="0"/>
              <a:t>到达</a:t>
            </a:r>
            <a:r>
              <a:rPr lang="zh-TW" altLang="en-US" sz="2400" dirty="0"/>
              <a:t> </a:t>
            </a:r>
            <a:r>
              <a:rPr lang="en-US" altLang="zh-TW" sz="2400" i="1" dirty="0"/>
              <a:t>S</a:t>
            </a:r>
            <a:r>
              <a:rPr lang="en-US" altLang="zh-TW" sz="2400" baseline="-25000" dirty="0"/>
              <a:t>1,</a:t>
            </a:r>
            <a:r>
              <a:rPr lang="en-US" altLang="zh-TW" sz="2400" i="1" baseline="-25000" dirty="0"/>
              <a:t>j</a:t>
            </a:r>
            <a:r>
              <a:rPr lang="en-US" altLang="zh-TW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/>
              <a:t>f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[</a:t>
            </a:r>
            <a:r>
              <a:rPr lang="en-US" altLang="zh-TW" sz="2400" i="1" dirty="0"/>
              <a:t>j</a:t>
            </a:r>
            <a:r>
              <a:rPr lang="en-US" altLang="zh-TW" sz="2400" dirty="0"/>
              <a:t>]: </a:t>
            </a:r>
            <a:r>
              <a:rPr lang="zh-CN" altLang="en-US" sz="2400" dirty="0"/>
              <a:t>从开始点通过</a:t>
            </a:r>
            <a:r>
              <a:rPr lang="en-US" altLang="zh-TW" sz="2400" dirty="0"/>
              <a:t> </a:t>
            </a:r>
            <a:r>
              <a:rPr lang="en-US" altLang="zh-TW" sz="2400" i="1" dirty="0" err="1"/>
              <a:t>S</a:t>
            </a:r>
            <a:r>
              <a:rPr lang="en-US" altLang="zh-TW" sz="2400" baseline="-25000" dirty="0" err="1"/>
              <a:t>i,j</a:t>
            </a:r>
            <a:r>
              <a:rPr lang="zh-CN" altLang="en-US" sz="2400" dirty="0"/>
              <a:t>最快的时间</a:t>
            </a:r>
            <a:endParaRPr lang="en-US" altLang="zh-TW" sz="2400" dirty="0"/>
          </a:p>
          <a:p>
            <a:pPr>
              <a:lnSpc>
                <a:spcPct val="90000"/>
              </a:lnSpc>
              <a:buFont typeface="標楷體" pitchFamily="65" charset="-120"/>
              <a:buNone/>
            </a:pPr>
            <a:endParaRPr lang="en-US" altLang="zh-TW" sz="2000" dirty="0"/>
          </a:p>
          <a:p>
            <a:pPr>
              <a:lnSpc>
                <a:spcPct val="90000"/>
              </a:lnSpc>
              <a:buFont typeface="標楷體" pitchFamily="65" charset="-120"/>
              <a:buNone/>
            </a:pPr>
            <a:endParaRPr lang="en-US" altLang="zh-TW" sz="2000" dirty="0"/>
          </a:p>
          <a:p>
            <a:pPr>
              <a:lnSpc>
                <a:spcPct val="90000"/>
              </a:lnSpc>
              <a:buFont typeface="標楷體" pitchFamily="65" charset="-120"/>
              <a:buNone/>
            </a:pP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通过整个工厂的最快时间为</a:t>
            </a:r>
            <a:r>
              <a:rPr lang="en-US" altLang="zh-TW" sz="2400" i="1" dirty="0">
                <a:solidFill>
                  <a:srgbClr val="003300"/>
                </a:solidFill>
              </a:rPr>
              <a:t>f</a:t>
            </a:r>
            <a:r>
              <a:rPr lang="en-US" altLang="zh-TW" sz="2400" dirty="0">
                <a:solidFill>
                  <a:srgbClr val="003300"/>
                </a:solidFill>
              </a:rPr>
              <a:t>* = min(</a:t>
            </a:r>
            <a:r>
              <a:rPr lang="en-US" altLang="zh-TW" sz="2400" i="1" dirty="0">
                <a:solidFill>
                  <a:srgbClr val="003300"/>
                </a:solidFill>
              </a:rPr>
              <a:t>f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1</a:t>
            </a:r>
            <a:r>
              <a:rPr lang="en-US" altLang="zh-TW" sz="2400" dirty="0">
                <a:solidFill>
                  <a:srgbClr val="003300"/>
                </a:solidFill>
              </a:rPr>
              <a:t>[</a:t>
            </a:r>
            <a:r>
              <a:rPr lang="en-US" altLang="zh-TW" sz="2400" i="1" dirty="0">
                <a:solidFill>
                  <a:srgbClr val="003300"/>
                </a:solidFill>
              </a:rPr>
              <a:t>n</a:t>
            </a:r>
            <a:r>
              <a:rPr lang="en-US" altLang="zh-TW" sz="2400" dirty="0">
                <a:solidFill>
                  <a:srgbClr val="003300"/>
                </a:solidFill>
              </a:rPr>
              <a:t>] + </a:t>
            </a:r>
            <a:r>
              <a:rPr lang="en-US" altLang="zh-TW" sz="2400" i="1" dirty="0">
                <a:solidFill>
                  <a:srgbClr val="003300"/>
                </a:solidFill>
              </a:rPr>
              <a:t>x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1</a:t>
            </a:r>
            <a:r>
              <a:rPr lang="en-US" altLang="zh-TW" sz="2400" dirty="0">
                <a:solidFill>
                  <a:srgbClr val="003300"/>
                </a:solidFill>
              </a:rPr>
              <a:t>,  </a:t>
            </a:r>
            <a:r>
              <a:rPr lang="en-US" altLang="zh-TW" sz="2400" i="1" dirty="0">
                <a:solidFill>
                  <a:srgbClr val="003300"/>
                </a:solidFill>
              </a:rPr>
              <a:t>f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2</a:t>
            </a:r>
            <a:r>
              <a:rPr lang="en-US" altLang="zh-TW" sz="2400" dirty="0">
                <a:solidFill>
                  <a:srgbClr val="003300"/>
                </a:solidFill>
              </a:rPr>
              <a:t>[n] + </a:t>
            </a:r>
            <a:r>
              <a:rPr lang="en-US" altLang="zh-TW" sz="2400" i="1" dirty="0">
                <a:solidFill>
                  <a:srgbClr val="003300"/>
                </a:solidFill>
              </a:rPr>
              <a:t>x</a:t>
            </a:r>
            <a:r>
              <a:rPr lang="en-US" altLang="zh-TW" sz="2400" baseline="-25000" dirty="0">
                <a:solidFill>
                  <a:srgbClr val="003300"/>
                </a:solidFill>
              </a:rPr>
              <a:t>2</a:t>
            </a:r>
            <a:r>
              <a:rPr lang="en-US" altLang="zh-TW" sz="2400" dirty="0">
                <a:solidFill>
                  <a:srgbClr val="003300"/>
                </a:solidFill>
              </a:rPr>
              <a:t>)</a:t>
            </a:r>
            <a:endParaRPr lang="en-US" altLang="zh-TW" sz="2000" dirty="0"/>
          </a:p>
        </p:txBody>
      </p:sp>
      <p:graphicFrame>
        <p:nvGraphicFramePr>
          <p:cNvPr id="237650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340081"/>
              </p:ext>
            </p:extLst>
          </p:nvPr>
        </p:nvGraphicFramePr>
        <p:xfrm>
          <a:off x="1282700" y="4886548"/>
          <a:ext cx="65928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4" imgW="3708360" imgH="457200" progId="Equation.DSMT4">
                  <p:embed/>
                </p:oleObj>
              </mc:Choice>
              <mc:Fallback>
                <p:oleObj name="Equation" r:id="rId4" imgW="37083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886548"/>
                        <a:ext cx="65928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BBB996B-A6C8-4E1D-A18B-DCC73BF6C57B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grpSp>
        <p:nvGrpSpPr>
          <p:cNvPr id="82" name="Group 78"/>
          <p:cNvGrpSpPr>
            <a:grpSpLocks/>
          </p:cNvGrpSpPr>
          <p:nvPr/>
        </p:nvGrpSpPr>
        <p:grpSpPr bwMode="auto">
          <a:xfrm>
            <a:off x="1619672" y="836613"/>
            <a:ext cx="6334125" cy="2905124"/>
            <a:chOff x="814" y="527"/>
            <a:chExt cx="3990" cy="1830"/>
          </a:xfrm>
        </p:grpSpPr>
        <p:sp>
          <p:nvSpPr>
            <p:cNvPr id="83" name="Text Box 5"/>
            <p:cNvSpPr txBox="1">
              <a:spLocks noChangeArrowheads="1"/>
            </p:cNvSpPr>
            <p:nvPr/>
          </p:nvSpPr>
          <p:spPr bwMode="auto">
            <a:xfrm>
              <a:off x="1451" y="538"/>
              <a:ext cx="4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1,1</a:t>
              </a:r>
            </a:p>
          </p:txBody>
        </p:sp>
        <p:sp>
          <p:nvSpPr>
            <p:cNvPr id="84" name="Text Box 6"/>
            <p:cNvSpPr txBox="1">
              <a:spLocks noChangeArrowheads="1"/>
            </p:cNvSpPr>
            <p:nvPr/>
          </p:nvSpPr>
          <p:spPr bwMode="auto">
            <a:xfrm>
              <a:off x="2056" y="538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1,2</a:t>
              </a:r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2514" y="533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1,3</a:t>
              </a:r>
            </a:p>
          </p:txBody>
        </p:sp>
        <p:sp>
          <p:nvSpPr>
            <p:cNvPr id="86" name="Text Box 8"/>
            <p:cNvSpPr txBox="1">
              <a:spLocks noChangeArrowheads="1"/>
            </p:cNvSpPr>
            <p:nvPr/>
          </p:nvSpPr>
          <p:spPr bwMode="auto">
            <a:xfrm>
              <a:off x="3088" y="533"/>
              <a:ext cx="3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1,n-1</a:t>
              </a:r>
            </a:p>
          </p:txBody>
        </p:sp>
        <p:sp>
          <p:nvSpPr>
            <p:cNvPr id="87" name="Text Box 9"/>
            <p:cNvSpPr txBox="1">
              <a:spLocks noChangeArrowheads="1"/>
            </p:cNvSpPr>
            <p:nvPr/>
          </p:nvSpPr>
          <p:spPr bwMode="auto">
            <a:xfrm>
              <a:off x="3554" y="527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 dirty="0">
                  <a:latin typeface="Times New Roman" pitchFamily="18" charset="0"/>
                  <a:ea typeface="仿宋" pitchFamily="49" charset="-122"/>
                </a:rPr>
                <a:t>1,</a:t>
              </a:r>
              <a:r>
                <a:rPr lang="en-US" altLang="zh-TW" sz="1800" i="1" baseline="-25000" dirty="0">
                  <a:latin typeface="Times New Roman" pitchFamily="18" charset="0"/>
                  <a:ea typeface="仿宋" pitchFamily="49" charset="-122"/>
                </a:rPr>
                <a:t>n</a:t>
              </a:r>
            </a:p>
          </p:txBody>
        </p:sp>
        <p:sp>
          <p:nvSpPr>
            <p:cNvPr id="88" name="Text Box 10"/>
            <p:cNvSpPr txBox="1">
              <a:spLocks noChangeArrowheads="1"/>
            </p:cNvSpPr>
            <p:nvPr/>
          </p:nvSpPr>
          <p:spPr bwMode="auto">
            <a:xfrm>
              <a:off x="1499" y="2124"/>
              <a:ext cx="3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2,1</a:t>
              </a:r>
            </a:p>
          </p:txBody>
        </p:sp>
        <p:sp>
          <p:nvSpPr>
            <p:cNvPr id="89" name="Text Box 11"/>
            <p:cNvSpPr txBox="1">
              <a:spLocks noChangeArrowheads="1"/>
            </p:cNvSpPr>
            <p:nvPr/>
          </p:nvSpPr>
          <p:spPr bwMode="auto">
            <a:xfrm>
              <a:off x="2104" y="2124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2,2</a:t>
              </a:r>
            </a:p>
          </p:txBody>
        </p:sp>
        <p:sp>
          <p:nvSpPr>
            <p:cNvPr id="90" name="AutoShape 12"/>
            <p:cNvSpPr>
              <a:spLocks noChangeArrowheads="1"/>
            </p:cNvSpPr>
            <p:nvPr/>
          </p:nvSpPr>
          <p:spPr bwMode="auto">
            <a:xfrm>
              <a:off x="1548" y="1804"/>
              <a:ext cx="2327" cy="345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91" name="Line 13"/>
            <p:cNvSpPr>
              <a:spLocks noChangeShapeType="1"/>
            </p:cNvSpPr>
            <p:nvPr/>
          </p:nvSpPr>
          <p:spPr bwMode="auto">
            <a:xfrm>
              <a:off x="1420" y="1765"/>
              <a:ext cx="171" cy="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92" name="AutoShape 14"/>
            <p:cNvSpPr>
              <a:spLocks noChangeArrowheads="1"/>
            </p:cNvSpPr>
            <p:nvPr/>
          </p:nvSpPr>
          <p:spPr bwMode="auto">
            <a:xfrm>
              <a:off x="1526" y="737"/>
              <a:ext cx="2327" cy="345"/>
            </a:xfrm>
            <a:prstGeom prst="roundRect">
              <a:avLst>
                <a:gd name="adj" fmla="val 16667"/>
              </a:avLst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8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93" name="Oval 15"/>
            <p:cNvSpPr>
              <a:spLocks noChangeArrowheads="1"/>
            </p:cNvSpPr>
            <p:nvPr/>
          </p:nvSpPr>
          <p:spPr bwMode="auto">
            <a:xfrm>
              <a:off x="1591" y="770"/>
              <a:ext cx="260" cy="267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1,1</a:t>
              </a:r>
            </a:p>
          </p:txBody>
        </p:sp>
        <p:sp>
          <p:nvSpPr>
            <p:cNvPr id="94" name="Oval 16"/>
            <p:cNvSpPr>
              <a:spLocks noChangeArrowheads="1"/>
            </p:cNvSpPr>
            <p:nvPr/>
          </p:nvSpPr>
          <p:spPr bwMode="auto">
            <a:xfrm>
              <a:off x="2058" y="770"/>
              <a:ext cx="260" cy="267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1,2</a:t>
              </a:r>
            </a:p>
          </p:txBody>
        </p:sp>
        <p:sp>
          <p:nvSpPr>
            <p:cNvPr id="95" name="Oval 17"/>
            <p:cNvSpPr>
              <a:spLocks noChangeArrowheads="1"/>
            </p:cNvSpPr>
            <p:nvPr/>
          </p:nvSpPr>
          <p:spPr bwMode="auto">
            <a:xfrm>
              <a:off x="2510" y="759"/>
              <a:ext cx="260" cy="268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1,3</a:t>
              </a:r>
            </a:p>
          </p:txBody>
        </p:sp>
        <p:sp>
          <p:nvSpPr>
            <p:cNvPr id="96" name="Oval 18"/>
            <p:cNvSpPr>
              <a:spLocks noChangeArrowheads="1"/>
            </p:cNvSpPr>
            <p:nvPr/>
          </p:nvSpPr>
          <p:spPr bwMode="auto">
            <a:xfrm>
              <a:off x="3078" y="776"/>
              <a:ext cx="261" cy="267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1,n-1</a:t>
              </a:r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3545" y="782"/>
              <a:ext cx="260" cy="266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1,n</a:t>
              </a:r>
            </a:p>
          </p:txBody>
        </p:sp>
        <p:sp>
          <p:nvSpPr>
            <p:cNvPr id="98" name="Oval 20"/>
            <p:cNvSpPr>
              <a:spLocks noChangeArrowheads="1"/>
            </p:cNvSpPr>
            <p:nvPr/>
          </p:nvSpPr>
          <p:spPr bwMode="auto">
            <a:xfrm>
              <a:off x="3885" y="1059"/>
              <a:ext cx="212" cy="217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x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99" name="Oval 21"/>
            <p:cNvSpPr>
              <a:spLocks noChangeArrowheads="1"/>
            </p:cNvSpPr>
            <p:nvPr/>
          </p:nvSpPr>
          <p:spPr bwMode="auto">
            <a:xfrm>
              <a:off x="3896" y="1533"/>
              <a:ext cx="207" cy="221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x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100" name="Oval 22"/>
            <p:cNvSpPr>
              <a:spLocks noChangeArrowheads="1"/>
            </p:cNvSpPr>
            <p:nvPr/>
          </p:nvSpPr>
          <p:spPr bwMode="auto">
            <a:xfrm>
              <a:off x="1706" y="1148"/>
              <a:ext cx="262" cy="267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t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1,1</a:t>
              </a:r>
            </a:p>
          </p:txBody>
        </p:sp>
        <p:sp>
          <p:nvSpPr>
            <p:cNvPr id="101" name="Oval 23"/>
            <p:cNvSpPr>
              <a:spLocks noChangeArrowheads="1"/>
            </p:cNvSpPr>
            <p:nvPr/>
          </p:nvSpPr>
          <p:spPr bwMode="auto">
            <a:xfrm>
              <a:off x="1706" y="1460"/>
              <a:ext cx="262" cy="267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t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2,1</a:t>
              </a:r>
            </a:p>
          </p:txBody>
        </p: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1596" y="1832"/>
              <a:ext cx="259" cy="267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2,1</a:t>
              </a:r>
            </a:p>
          </p:txBody>
        </p:sp>
        <p:sp>
          <p:nvSpPr>
            <p:cNvPr id="103" name="Oval 25"/>
            <p:cNvSpPr>
              <a:spLocks noChangeArrowheads="1"/>
            </p:cNvSpPr>
            <p:nvPr/>
          </p:nvSpPr>
          <p:spPr bwMode="auto">
            <a:xfrm>
              <a:off x="2074" y="1849"/>
              <a:ext cx="260" cy="266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2,2</a:t>
              </a:r>
            </a:p>
          </p:txBody>
        </p:sp>
        <p:sp>
          <p:nvSpPr>
            <p:cNvPr id="104" name="Oval 26"/>
            <p:cNvSpPr>
              <a:spLocks noChangeArrowheads="1"/>
            </p:cNvSpPr>
            <p:nvPr/>
          </p:nvSpPr>
          <p:spPr bwMode="auto">
            <a:xfrm>
              <a:off x="2520" y="1837"/>
              <a:ext cx="261" cy="267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2,3</a:t>
              </a:r>
            </a:p>
          </p:txBody>
        </p:sp>
        <p:sp>
          <p:nvSpPr>
            <p:cNvPr id="105" name="Oval 27"/>
            <p:cNvSpPr>
              <a:spLocks noChangeArrowheads="1"/>
            </p:cNvSpPr>
            <p:nvPr/>
          </p:nvSpPr>
          <p:spPr bwMode="auto">
            <a:xfrm>
              <a:off x="3116" y="1843"/>
              <a:ext cx="259" cy="268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2,n-1</a:t>
              </a:r>
            </a:p>
          </p:txBody>
        </p:sp>
        <p:sp>
          <p:nvSpPr>
            <p:cNvPr id="106" name="Oval 28"/>
            <p:cNvSpPr>
              <a:spLocks noChangeArrowheads="1"/>
            </p:cNvSpPr>
            <p:nvPr/>
          </p:nvSpPr>
          <p:spPr bwMode="auto">
            <a:xfrm>
              <a:off x="3588" y="1849"/>
              <a:ext cx="260" cy="266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a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2,n</a:t>
              </a:r>
            </a:p>
          </p:txBody>
        </p:sp>
        <p:sp>
          <p:nvSpPr>
            <p:cNvPr id="107" name="Oval 29"/>
            <p:cNvSpPr>
              <a:spLocks noChangeArrowheads="1"/>
            </p:cNvSpPr>
            <p:nvPr/>
          </p:nvSpPr>
          <p:spPr bwMode="auto">
            <a:xfrm>
              <a:off x="1278" y="1627"/>
              <a:ext cx="206" cy="22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e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108" name="Oval 30"/>
            <p:cNvSpPr>
              <a:spLocks noChangeArrowheads="1"/>
            </p:cNvSpPr>
            <p:nvPr/>
          </p:nvSpPr>
          <p:spPr bwMode="auto">
            <a:xfrm>
              <a:off x="2212" y="1143"/>
              <a:ext cx="260" cy="267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t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1,2</a:t>
              </a:r>
            </a:p>
          </p:txBody>
        </p:sp>
        <p:sp>
          <p:nvSpPr>
            <p:cNvPr id="109" name="Oval 31"/>
            <p:cNvSpPr>
              <a:spLocks noChangeArrowheads="1"/>
            </p:cNvSpPr>
            <p:nvPr/>
          </p:nvSpPr>
          <p:spPr bwMode="auto">
            <a:xfrm>
              <a:off x="2212" y="1454"/>
              <a:ext cx="260" cy="267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t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2,2</a:t>
              </a:r>
            </a:p>
          </p:txBody>
        </p:sp>
        <p:sp>
          <p:nvSpPr>
            <p:cNvPr id="110" name="Line 32"/>
            <p:cNvSpPr>
              <a:spLocks noChangeShapeType="1"/>
            </p:cNvSpPr>
            <p:nvPr/>
          </p:nvSpPr>
          <p:spPr bwMode="auto">
            <a:xfrm flipV="1">
              <a:off x="1436" y="987"/>
              <a:ext cx="148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3279" y="1153"/>
              <a:ext cx="261" cy="268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t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1,n-1</a:t>
              </a:r>
            </a:p>
          </p:txBody>
        </p:sp>
        <p:sp>
          <p:nvSpPr>
            <p:cNvPr id="112" name="Oval 34"/>
            <p:cNvSpPr>
              <a:spLocks noChangeArrowheads="1"/>
            </p:cNvSpPr>
            <p:nvPr/>
          </p:nvSpPr>
          <p:spPr bwMode="auto">
            <a:xfrm>
              <a:off x="3279" y="1465"/>
              <a:ext cx="261" cy="267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t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2,n-1</a:t>
              </a:r>
            </a:p>
          </p:txBody>
        </p:sp>
        <p:sp>
          <p:nvSpPr>
            <p:cNvPr id="113" name="Line 35"/>
            <p:cNvSpPr>
              <a:spLocks noChangeShapeType="1"/>
            </p:cNvSpPr>
            <p:nvPr/>
          </p:nvSpPr>
          <p:spPr bwMode="auto">
            <a:xfrm>
              <a:off x="1846" y="893"/>
              <a:ext cx="1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14" name="Line 36"/>
            <p:cNvSpPr>
              <a:spLocks noChangeShapeType="1"/>
            </p:cNvSpPr>
            <p:nvPr/>
          </p:nvSpPr>
          <p:spPr bwMode="auto">
            <a:xfrm>
              <a:off x="2324" y="893"/>
              <a:ext cx="1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2770" y="898"/>
              <a:ext cx="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>
              <a:off x="2960" y="903"/>
              <a:ext cx="1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>
              <a:off x="3339" y="909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>
              <a:off x="3790" y="971"/>
              <a:ext cx="133" cy="1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>
              <a:off x="4049" y="1248"/>
              <a:ext cx="75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 flipV="1">
              <a:off x="4071" y="1487"/>
              <a:ext cx="69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 flipV="1">
              <a:off x="1230" y="1243"/>
              <a:ext cx="68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>
              <a:off x="1197" y="1598"/>
              <a:ext cx="91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>
              <a:off x="1855" y="1982"/>
              <a:ext cx="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>
              <a:off x="2334" y="1982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2781" y="1971"/>
              <a:ext cx="1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009" y="1971"/>
              <a:ext cx="1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3381" y="1977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 flipV="1">
              <a:off x="3805" y="1721"/>
              <a:ext cx="138" cy="1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1761" y="1037"/>
              <a:ext cx="47" cy="1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1925" y="1376"/>
              <a:ext cx="234" cy="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 flipV="1">
              <a:off x="1936" y="1048"/>
              <a:ext cx="212" cy="4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 flipV="1">
              <a:off x="1750" y="1743"/>
              <a:ext cx="48" cy="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2254" y="1021"/>
              <a:ext cx="58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2424" y="1376"/>
              <a:ext cx="218" cy="4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 flipV="1">
              <a:off x="2232" y="1732"/>
              <a:ext cx="75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 flipV="1">
              <a:off x="2424" y="1048"/>
              <a:ext cx="192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>
              <a:off x="2706" y="1014"/>
              <a:ext cx="80" cy="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 flipV="1">
              <a:off x="2716" y="1682"/>
              <a:ext cx="70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3296" y="1021"/>
              <a:ext cx="79" cy="1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3482" y="1398"/>
              <a:ext cx="249" cy="4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 flipV="1">
              <a:off x="3264" y="1721"/>
              <a:ext cx="79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 flipV="1">
              <a:off x="3503" y="1065"/>
              <a:ext cx="186" cy="4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 flipV="1">
              <a:off x="3025" y="1053"/>
              <a:ext cx="143" cy="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3025" y="1677"/>
              <a:ext cx="132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45" name="Oval 67"/>
            <p:cNvSpPr>
              <a:spLocks noChangeArrowheads="1"/>
            </p:cNvSpPr>
            <p:nvPr/>
          </p:nvSpPr>
          <p:spPr bwMode="auto">
            <a:xfrm>
              <a:off x="2817" y="1415"/>
              <a:ext cx="38" cy="3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46" name="Oval 68"/>
            <p:cNvSpPr>
              <a:spLocks noChangeArrowheads="1"/>
            </p:cNvSpPr>
            <p:nvPr/>
          </p:nvSpPr>
          <p:spPr bwMode="auto">
            <a:xfrm>
              <a:off x="2881" y="1415"/>
              <a:ext cx="37" cy="3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47" name="Oval 69"/>
            <p:cNvSpPr>
              <a:spLocks noChangeArrowheads="1"/>
            </p:cNvSpPr>
            <p:nvPr/>
          </p:nvSpPr>
          <p:spPr bwMode="auto">
            <a:xfrm>
              <a:off x="2950" y="1418"/>
              <a:ext cx="37" cy="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148" name="Oval 70"/>
            <p:cNvSpPr>
              <a:spLocks noChangeArrowheads="1"/>
            </p:cNvSpPr>
            <p:nvPr/>
          </p:nvSpPr>
          <p:spPr bwMode="auto">
            <a:xfrm>
              <a:off x="1282" y="1048"/>
              <a:ext cx="223" cy="22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i="1">
                  <a:latin typeface="Times New Roman" pitchFamily="18" charset="0"/>
                  <a:ea typeface="仿宋" pitchFamily="49" charset="-122"/>
                </a:rPr>
                <a:t>e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149" name="Text Box 71"/>
            <p:cNvSpPr txBox="1">
              <a:spLocks noChangeArrowheads="1"/>
            </p:cNvSpPr>
            <p:nvPr/>
          </p:nvSpPr>
          <p:spPr bwMode="auto">
            <a:xfrm>
              <a:off x="4112" y="1260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汽车下线</a:t>
              </a:r>
            </a:p>
          </p:txBody>
        </p:sp>
        <p:sp>
          <p:nvSpPr>
            <p:cNvPr id="150" name="Text Box 72"/>
            <p:cNvSpPr txBox="1">
              <a:spLocks noChangeArrowheads="1"/>
            </p:cNvSpPr>
            <p:nvPr/>
          </p:nvSpPr>
          <p:spPr bwMode="auto">
            <a:xfrm>
              <a:off x="814" y="1261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机架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上线</a:t>
              </a:r>
            </a:p>
          </p:txBody>
        </p:sp>
        <p:sp>
          <p:nvSpPr>
            <p:cNvPr id="151" name="Text Box 73"/>
            <p:cNvSpPr txBox="1">
              <a:spLocks noChangeArrowheads="1"/>
            </p:cNvSpPr>
            <p:nvPr/>
          </p:nvSpPr>
          <p:spPr bwMode="auto">
            <a:xfrm>
              <a:off x="832" y="788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zh-TW" altLang="en-US" sz="1800">
                  <a:latin typeface="Times New Roman" pitchFamily="18" charset="0"/>
                  <a:ea typeface="仿宋" pitchFamily="49" charset="-122"/>
                </a:rPr>
                <a:t> 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152" name="Text Box 74"/>
            <p:cNvSpPr txBox="1">
              <a:spLocks noChangeArrowheads="1"/>
            </p:cNvSpPr>
            <p:nvPr/>
          </p:nvSpPr>
          <p:spPr bwMode="auto">
            <a:xfrm>
              <a:off x="846" y="1918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zh-TW" altLang="en-US" sz="1800">
                  <a:latin typeface="Times New Roman" pitchFamily="18" charset="0"/>
                  <a:ea typeface="仿宋" pitchFamily="49" charset="-122"/>
                </a:rPr>
                <a:t> 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153" name="Text Box 75"/>
            <p:cNvSpPr txBox="1">
              <a:spLocks noChangeArrowheads="1"/>
            </p:cNvSpPr>
            <p:nvPr/>
          </p:nvSpPr>
          <p:spPr bwMode="auto">
            <a:xfrm>
              <a:off x="2562" y="2118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2,3</a:t>
              </a:r>
            </a:p>
          </p:txBody>
        </p:sp>
        <p:sp>
          <p:nvSpPr>
            <p:cNvPr id="154" name="Text Box 76"/>
            <p:cNvSpPr txBox="1">
              <a:spLocks noChangeArrowheads="1"/>
            </p:cNvSpPr>
            <p:nvPr/>
          </p:nvSpPr>
          <p:spPr bwMode="auto">
            <a:xfrm>
              <a:off x="3135" y="2117"/>
              <a:ext cx="3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2,n-1</a:t>
              </a:r>
            </a:p>
          </p:txBody>
        </p:sp>
        <p:sp>
          <p:nvSpPr>
            <p:cNvPr id="155" name="Text Box 77"/>
            <p:cNvSpPr txBox="1">
              <a:spLocks noChangeArrowheads="1"/>
            </p:cNvSpPr>
            <p:nvPr/>
          </p:nvSpPr>
          <p:spPr bwMode="auto">
            <a:xfrm>
              <a:off x="3602" y="2114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 dirty="0">
                  <a:latin typeface="Times New Roman" pitchFamily="18" charset="0"/>
                  <a:ea typeface="仿宋" pitchFamily="49" charset="-122"/>
                </a:rPr>
                <a:t>2,</a:t>
              </a:r>
              <a:r>
                <a:rPr lang="en-US" altLang="zh-TW" sz="1800" i="1" baseline="-25000" dirty="0">
                  <a:latin typeface="Times New Roman" pitchFamily="18" charset="0"/>
                  <a:ea typeface="仿宋" pitchFamily="49" charset="-122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计算最快时间</a:t>
            </a:r>
            <a:endParaRPr lang="en-US" altLang="zh-TW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5727767"/>
            <a:ext cx="8305800" cy="454429"/>
          </a:xfrm>
        </p:spPr>
        <p:txBody>
          <a:bodyPr/>
          <a:lstStyle/>
          <a:p>
            <a:r>
              <a:rPr lang="en-US" altLang="zh-TW" sz="2000" i="1" dirty="0"/>
              <a:t>l</a:t>
            </a:r>
            <a:r>
              <a:rPr lang="en-US" altLang="zh-TW" sz="2000" i="1" baseline="-25000" dirty="0"/>
              <a:t>i</a:t>
            </a:r>
            <a:r>
              <a:rPr lang="en-US" altLang="zh-TW" sz="2000" dirty="0"/>
              <a:t>[</a:t>
            </a:r>
            <a:r>
              <a:rPr lang="en-US" altLang="zh-TW" sz="2000" i="1" dirty="0"/>
              <a:t>j</a:t>
            </a:r>
            <a:r>
              <a:rPr lang="en-US" altLang="zh-TW" sz="2000" dirty="0"/>
              <a:t>]: </a:t>
            </a:r>
            <a:r>
              <a:rPr lang="zh-CN" altLang="en-US" sz="2000" dirty="0"/>
              <a:t>为以最快路线通过</a:t>
            </a:r>
            <a:r>
              <a:rPr lang="en-US" altLang="zh-TW" sz="2000" dirty="0"/>
              <a:t> </a:t>
            </a:r>
            <a:r>
              <a:rPr lang="en-US" altLang="zh-TW" sz="2000" i="1" dirty="0" err="1"/>
              <a:t>S</a:t>
            </a:r>
            <a:r>
              <a:rPr lang="en-US" altLang="zh-TW" sz="2000" i="1" baseline="-25000" dirty="0" err="1"/>
              <a:t>i</a:t>
            </a:r>
            <a:r>
              <a:rPr lang="en-US" altLang="zh-TW" sz="2000" baseline="-25000" dirty="0" err="1"/>
              <a:t>,</a:t>
            </a:r>
            <a:r>
              <a:rPr lang="en-US" altLang="zh-TW" sz="2000" i="1" baseline="-25000" dirty="0" err="1"/>
              <a:t>j</a:t>
            </a:r>
            <a:r>
              <a:rPr lang="zh-CN" altLang="en-US" sz="2000" dirty="0"/>
              <a:t>时第</a:t>
            </a:r>
            <a:r>
              <a:rPr lang="en-US" altLang="zh-TW" sz="2000" dirty="0"/>
              <a:t> </a:t>
            </a:r>
            <a:r>
              <a:rPr lang="en-US" altLang="zh-TW" sz="2000" i="1" dirty="0">
                <a:solidFill>
                  <a:srgbClr val="800000"/>
                </a:solidFill>
              </a:rPr>
              <a:t>j-</a:t>
            </a:r>
            <a:r>
              <a:rPr lang="en-US" altLang="zh-TW" sz="2000" dirty="0">
                <a:solidFill>
                  <a:srgbClr val="800000"/>
                </a:solidFill>
              </a:rPr>
              <a:t>1</a:t>
            </a:r>
            <a:r>
              <a:rPr lang="zh-CN" altLang="en-US" sz="2000" dirty="0"/>
              <a:t>个站点线号</a:t>
            </a:r>
            <a:endParaRPr lang="en-US" altLang="zh-TW" dirty="0"/>
          </a:p>
        </p:txBody>
      </p:sp>
      <p:sp>
        <p:nvSpPr>
          <p:cNvPr id="239695" name="Text Box 79"/>
          <p:cNvSpPr txBox="1">
            <a:spLocks noChangeArrowheads="1"/>
          </p:cNvSpPr>
          <p:nvPr/>
        </p:nvSpPr>
        <p:spPr bwMode="auto">
          <a:xfrm>
            <a:off x="2276475" y="999264"/>
            <a:ext cx="3728906" cy="47212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Fastest-Way(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a, t, e, x, n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sz="16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. 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1,1</a:t>
            </a:r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2,1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4.    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do if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1] 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1,j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MT Symbol" pitchFamily="82" charset="2"/>
              </a:rPr>
              <a:t>≤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  <a:sym typeface="MT Symbol" pitchFamily="82" charset="2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1] 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2,j -1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1,j</a:t>
            </a:r>
            <a:r>
              <a:rPr lang="en-US" altLang="zh-TW" sz="1600" baseline="-25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5.             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1] 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1,j</a:t>
            </a:r>
            <a:r>
              <a:rPr lang="en-US" altLang="zh-TW" sz="1600" baseline="-25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.                      l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             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1] 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2,j -1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1,j</a:t>
            </a:r>
            <a:r>
              <a:rPr lang="en-US" altLang="zh-TW" sz="1600" baseline="-25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.                      l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9.    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do if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1] 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2,j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MT Symbol" pitchFamily="82" charset="2"/>
              </a:rPr>
              <a:t>≤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  <a:sym typeface="MT Symbol" pitchFamily="82" charset="2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1] 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1,j -1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2,j</a:t>
            </a:r>
            <a:r>
              <a:rPr lang="en-US" altLang="zh-TW" sz="1600" baseline="-25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16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10.            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1] 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2,j</a:t>
            </a:r>
            <a:r>
              <a:rPr lang="en-US" altLang="zh-TW" sz="1600" baseline="-25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.                     l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TW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            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1] 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1,j -1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2,j</a:t>
            </a:r>
            <a:r>
              <a:rPr lang="en-US" altLang="zh-TW" sz="1600" baseline="-250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.                     l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TW" altLang="en-US" sz="16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14.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MT Symbol" pitchFamily="82" charset="2"/>
              </a:rPr>
              <a:t> ≤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[n] 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15. 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then</a:t>
            </a:r>
            <a:r>
              <a:rPr lang="en-US" altLang="zh-TW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* =</a:t>
            </a:r>
            <a:r>
              <a:rPr lang="en-US" altLang="zh-TW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16.          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* =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17.   </a:t>
            </a:r>
            <a:r>
              <a:rPr lang="en-US" altLang="zh-TW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TW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* =</a:t>
            </a:r>
            <a:r>
              <a:rPr lang="en-US" altLang="zh-TW" sz="16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18.           </a:t>
            </a:r>
            <a:r>
              <a:rPr lang="en-US" altLang="zh-TW" sz="16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* = 2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AC7795E-77C3-4CBA-8485-030CDA371DC6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创建最快路径</a:t>
            </a:r>
            <a:endParaRPr lang="en-US" altLang="zh-TW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5918200"/>
            <a:ext cx="8305800" cy="939800"/>
          </a:xfrm>
        </p:spPr>
        <p:txBody>
          <a:bodyPr/>
          <a:lstStyle/>
          <a:p>
            <a:pPr>
              <a:lnSpc>
                <a:spcPct val="90000"/>
              </a:lnSpc>
              <a:buFont typeface="標楷體" pitchFamily="65" charset="-120"/>
              <a:buNone/>
            </a:pPr>
            <a:endParaRPr lang="en-US" altLang="zh-TW" sz="2800"/>
          </a:p>
          <a:p>
            <a:pPr>
              <a:lnSpc>
                <a:spcPct val="90000"/>
              </a:lnSpc>
            </a:pPr>
            <a:endParaRPr lang="en-US" altLang="zh-TW"/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942974" y="1033463"/>
            <a:ext cx="4621931" cy="20559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Print-Station(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l, n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sz="22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TW" sz="2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2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l*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2. Print “line”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“, station ”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 n</a:t>
            </a:r>
            <a:endParaRPr lang="en-US" altLang="zh-TW" sz="22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zh-TW" sz="22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200" b="1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downto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4.     </a:t>
            </a:r>
            <a:r>
              <a:rPr lang="en-US" altLang="zh-TW" sz="22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TW" sz="22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2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sz="22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]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.         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 “line ” </a:t>
            </a:r>
            <a:r>
              <a:rPr lang="en-US" altLang="zh-TW" sz="2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200" i="1" dirty="0">
                <a:latin typeface="Times New Roman" pitchFamily="18" charset="0"/>
                <a:cs typeface="Times New Roman" pitchFamily="18" charset="0"/>
              </a:rPr>
              <a:t> “, station ” j-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pSp>
        <p:nvGrpSpPr>
          <p:cNvPr id="240949" name="Group 309"/>
          <p:cNvGrpSpPr>
            <a:grpSpLocks/>
          </p:cNvGrpSpPr>
          <p:nvPr/>
        </p:nvGrpSpPr>
        <p:grpSpPr bwMode="auto">
          <a:xfrm>
            <a:off x="1529481" y="3212976"/>
            <a:ext cx="6138863" cy="2856707"/>
            <a:chOff x="942" y="2125"/>
            <a:chExt cx="3867" cy="1916"/>
          </a:xfrm>
        </p:grpSpPr>
        <p:sp>
          <p:nvSpPr>
            <p:cNvPr id="240792" name="Text Box 152"/>
            <p:cNvSpPr txBox="1">
              <a:spLocks noChangeArrowheads="1"/>
            </p:cNvSpPr>
            <p:nvPr/>
          </p:nvSpPr>
          <p:spPr bwMode="auto">
            <a:xfrm>
              <a:off x="1635" y="2139"/>
              <a:ext cx="4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1,1</a:t>
              </a:r>
            </a:p>
          </p:txBody>
        </p:sp>
        <p:sp>
          <p:nvSpPr>
            <p:cNvPr id="240793" name="Text Box 153"/>
            <p:cNvSpPr txBox="1">
              <a:spLocks noChangeArrowheads="1"/>
            </p:cNvSpPr>
            <p:nvPr/>
          </p:nvSpPr>
          <p:spPr bwMode="auto">
            <a:xfrm>
              <a:off x="2203" y="2139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1,2</a:t>
              </a:r>
            </a:p>
          </p:txBody>
        </p:sp>
        <p:sp>
          <p:nvSpPr>
            <p:cNvPr id="240794" name="Text Box 154"/>
            <p:cNvSpPr txBox="1">
              <a:spLocks noChangeArrowheads="1"/>
            </p:cNvSpPr>
            <p:nvPr/>
          </p:nvSpPr>
          <p:spPr bwMode="auto">
            <a:xfrm>
              <a:off x="2635" y="2133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1,3</a:t>
              </a:r>
            </a:p>
          </p:txBody>
        </p:sp>
        <p:sp>
          <p:nvSpPr>
            <p:cNvPr id="240795" name="Text Box 155"/>
            <p:cNvSpPr txBox="1">
              <a:spLocks noChangeArrowheads="1"/>
            </p:cNvSpPr>
            <p:nvPr/>
          </p:nvSpPr>
          <p:spPr bwMode="auto">
            <a:xfrm>
              <a:off x="3441" y="2133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1,5</a:t>
              </a:r>
            </a:p>
          </p:txBody>
        </p:sp>
        <p:sp>
          <p:nvSpPr>
            <p:cNvPr id="240796" name="Text Box 156"/>
            <p:cNvSpPr txBox="1">
              <a:spLocks noChangeArrowheads="1"/>
            </p:cNvSpPr>
            <p:nvPr/>
          </p:nvSpPr>
          <p:spPr bwMode="auto">
            <a:xfrm>
              <a:off x="3879" y="2128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1,6</a:t>
              </a:r>
            </a:p>
          </p:txBody>
        </p:sp>
        <p:sp>
          <p:nvSpPr>
            <p:cNvPr id="240797" name="Text Box 157"/>
            <p:cNvSpPr txBox="1">
              <a:spLocks noChangeArrowheads="1"/>
            </p:cNvSpPr>
            <p:nvPr/>
          </p:nvSpPr>
          <p:spPr bwMode="auto">
            <a:xfrm>
              <a:off x="1677" y="3808"/>
              <a:ext cx="3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2,1</a:t>
              </a:r>
            </a:p>
          </p:txBody>
        </p:sp>
        <p:sp>
          <p:nvSpPr>
            <p:cNvPr id="240798" name="Text Box 158"/>
            <p:cNvSpPr txBox="1">
              <a:spLocks noChangeArrowheads="1"/>
            </p:cNvSpPr>
            <p:nvPr/>
          </p:nvSpPr>
          <p:spPr bwMode="auto">
            <a:xfrm>
              <a:off x="2248" y="3808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2,2</a:t>
              </a:r>
            </a:p>
          </p:txBody>
        </p:sp>
        <p:sp>
          <p:nvSpPr>
            <p:cNvPr id="240799" name="AutoShape 159"/>
            <p:cNvSpPr>
              <a:spLocks noChangeArrowheads="1"/>
            </p:cNvSpPr>
            <p:nvPr/>
          </p:nvSpPr>
          <p:spPr bwMode="auto">
            <a:xfrm>
              <a:off x="1724" y="3471"/>
              <a:ext cx="2503" cy="371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00" name="Line 160"/>
            <p:cNvSpPr>
              <a:spLocks noChangeShapeType="1"/>
            </p:cNvSpPr>
            <p:nvPr/>
          </p:nvSpPr>
          <p:spPr bwMode="auto">
            <a:xfrm>
              <a:off x="1604" y="3430"/>
              <a:ext cx="161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01" name="AutoShape 161"/>
            <p:cNvSpPr>
              <a:spLocks noChangeArrowheads="1"/>
            </p:cNvSpPr>
            <p:nvPr/>
          </p:nvSpPr>
          <p:spPr bwMode="auto">
            <a:xfrm>
              <a:off x="1704" y="2356"/>
              <a:ext cx="2517" cy="380"/>
            </a:xfrm>
            <a:prstGeom prst="roundRect">
              <a:avLst>
                <a:gd name="adj" fmla="val 16667"/>
              </a:avLst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8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02" name="Oval 162"/>
            <p:cNvSpPr>
              <a:spLocks noChangeArrowheads="1"/>
            </p:cNvSpPr>
            <p:nvPr/>
          </p:nvSpPr>
          <p:spPr bwMode="auto">
            <a:xfrm>
              <a:off x="176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03" name="Oval 163"/>
            <p:cNvSpPr>
              <a:spLocks noChangeArrowheads="1"/>
            </p:cNvSpPr>
            <p:nvPr/>
          </p:nvSpPr>
          <p:spPr bwMode="auto">
            <a:xfrm>
              <a:off x="220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9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04" name="Oval 164"/>
            <p:cNvSpPr>
              <a:spLocks noChangeArrowheads="1"/>
            </p:cNvSpPr>
            <p:nvPr/>
          </p:nvSpPr>
          <p:spPr bwMode="auto">
            <a:xfrm>
              <a:off x="2631" y="2371"/>
              <a:ext cx="245" cy="282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dirty="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 dirty="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05" name="Oval 165"/>
            <p:cNvSpPr>
              <a:spLocks noChangeArrowheads="1"/>
            </p:cNvSpPr>
            <p:nvPr/>
          </p:nvSpPr>
          <p:spPr bwMode="auto">
            <a:xfrm>
              <a:off x="3430" y="2389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06" name="Oval 166"/>
            <p:cNvSpPr>
              <a:spLocks noChangeArrowheads="1"/>
            </p:cNvSpPr>
            <p:nvPr/>
          </p:nvSpPr>
          <p:spPr bwMode="auto">
            <a:xfrm>
              <a:off x="3871" y="2395"/>
              <a:ext cx="245" cy="28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07" name="Oval 167"/>
            <p:cNvSpPr>
              <a:spLocks noChangeArrowheads="1"/>
            </p:cNvSpPr>
            <p:nvPr/>
          </p:nvSpPr>
          <p:spPr bwMode="auto">
            <a:xfrm>
              <a:off x="4191" y="2687"/>
              <a:ext cx="200" cy="22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08" name="Oval 168"/>
            <p:cNvSpPr>
              <a:spLocks noChangeArrowheads="1"/>
            </p:cNvSpPr>
            <p:nvPr/>
          </p:nvSpPr>
          <p:spPr bwMode="auto">
            <a:xfrm>
              <a:off x="4201" y="3186"/>
              <a:ext cx="196" cy="23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09" name="Oval 169"/>
            <p:cNvSpPr>
              <a:spLocks noChangeArrowheads="1"/>
            </p:cNvSpPr>
            <p:nvPr/>
          </p:nvSpPr>
          <p:spPr bwMode="auto">
            <a:xfrm>
              <a:off x="1873" y="2781"/>
              <a:ext cx="247" cy="280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10" name="Oval 170"/>
            <p:cNvSpPr>
              <a:spLocks noChangeArrowheads="1"/>
            </p:cNvSpPr>
            <p:nvPr/>
          </p:nvSpPr>
          <p:spPr bwMode="auto">
            <a:xfrm>
              <a:off x="1873" y="3109"/>
              <a:ext cx="247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11" name="Oval 171"/>
            <p:cNvSpPr>
              <a:spLocks noChangeArrowheads="1"/>
            </p:cNvSpPr>
            <p:nvPr/>
          </p:nvSpPr>
          <p:spPr bwMode="auto">
            <a:xfrm>
              <a:off x="1770" y="3500"/>
              <a:ext cx="244" cy="281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12" name="Oval 172"/>
            <p:cNvSpPr>
              <a:spLocks noChangeArrowheads="1"/>
            </p:cNvSpPr>
            <p:nvPr/>
          </p:nvSpPr>
          <p:spPr bwMode="auto">
            <a:xfrm>
              <a:off x="2220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13" name="Oval 173"/>
            <p:cNvSpPr>
              <a:spLocks noChangeArrowheads="1"/>
            </p:cNvSpPr>
            <p:nvPr/>
          </p:nvSpPr>
          <p:spPr bwMode="auto">
            <a:xfrm>
              <a:off x="2641" y="3506"/>
              <a:ext cx="246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6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14" name="Oval 174"/>
            <p:cNvSpPr>
              <a:spLocks noChangeArrowheads="1"/>
            </p:cNvSpPr>
            <p:nvPr/>
          </p:nvSpPr>
          <p:spPr bwMode="auto">
            <a:xfrm>
              <a:off x="3466" y="3512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15" name="Oval 175"/>
            <p:cNvSpPr>
              <a:spLocks noChangeArrowheads="1"/>
            </p:cNvSpPr>
            <p:nvPr/>
          </p:nvSpPr>
          <p:spPr bwMode="auto">
            <a:xfrm>
              <a:off x="3911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16" name="Oval 176"/>
            <p:cNvSpPr>
              <a:spLocks noChangeArrowheads="1"/>
            </p:cNvSpPr>
            <p:nvPr/>
          </p:nvSpPr>
          <p:spPr bwMode="auto">
            <a:xfrm>
              <a:off x="1470" y="3285"/>
              <a:ext cx="194" cy="233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17" name="Oval 177"/>
            <p:cNvSpPr>
              <a:spLocks noChangeArrowheads="1"/>
            </p:cNvSpPr>
            <p:nvPr/>
          </p:nvSpPr>
          <p:spPr bwMode="auto">
            <a:xfrm>
              <a:off x="2350" y="2775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18" name="Oval 178"/>
            <p:cNvSpPr>
              <a:spLocks noChangeArrowheads="1"/>
            </p:cNvSpPr>
            <p:nvPr/>
          </p:nvSpPr>
          <p:spPr bwMode="auto">
            <a:xfrm>
              <a:off x="2350" y="3103"/>
              <a:ext cx="245" cy="280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19" name="Line 179"/>
            <p:cNvSpPr>
              <a:spLocks noChangeShapeType="1"/>
            </p:cNvSpPr>
            <p:nvPr/>
          </p:nvSpPr>
          <p:spPr bwMode="auto">
            <a:xfrm flipV="1">
              <a:off x="1619" y="2544"/>
              <a:ext cx="215" cy="2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20" name="Oval 180"/>
            <p:cNvSpPr>
              <a:spLocks noChangeArrowheads="1"/>
            </p:cNvSpPr>
            <p:nvPr/>
          </p:nvSpPr>
          <p:spPr bwMode="auto">
            <a:xfrm>
              <a:off x="3620" y="2786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21" name="Oval 181"/>
            <p:cNvSpPr>
              <a:spLocks noChangeArrowheads="1"/>
            </p:cNvSpPr>
            <p:nvPr/>
          </p:nvSpPr>
          <p:spPr bwMode="auto">
            <a:xfrm>
              <a:off x="3620" y="3114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22" name="Line 182"/>
            <p:cNvSpPr>
              <a:spLocks noChangeShapeType="1"/>
            </p:cNvSpPr>
            <p:nvPr/>
          </p:nvSpPr>
          <p:spPr bwMode="auto">
            <a:xfrm>
              <a:off x="2005" y="2512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23" name="Line 183"/>
            <p:cNvSpPr>
              <a:spLocks noChangeShapeType="1"/>
            </p:cNvSpPr>
            <p:nvPr/>
          </p:nvSpPr>
          <p:spPr bwMode="auto">
            <a:xfrm>
              <a:off x="2456" y="2512"/>
              <a:ext cx="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24" name="Line 184"/>
            <p:cNvSpPr>
              <a:spLocks noChangeShapeType="1"/>
            </p:cNvSpPr>
            <p:nvPr/>
          </p:nvSpPr>
          <p:spPr bwMode="auto">
            <a:xfrm flipV="1">
              <a:off x="2884" y="2509"/>
              <a:ext cx="12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25" name="Line 185"/>
            <p:cNvSpPr>
              <a:spLocks noChangeShapeType="1"/>
            </p:cNvSpPr>
            <p:nvPr/>
          </p:nvSpPr>
          <p:spPr bwMode="auto">
            <a:xfrm>
              <a:off x="3676" y="2529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26" name="Line 186"/>
            <p:cNvSpPr>
              <a:spLocks noChangeShapeType="1"/>
            </p:cNvSpPr>
            <p:nvPr/>
          </p:nvSpPr>
          <p:spPr bwMode="auto">
            <a:xfrm>
              <a:off x="4102" y="2594"/>
              <a:ext cx="125" cy="13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27" name="Line 187"/>
            <p:cNvSpPr>
              <a:spLocks noChangeShapeType="1"/>
            </p:cNvSpPr>
            <p:nvPr/>
          </p:nvSpPr>
          <p:spPr bwMode="auto">
            <a:xfrm>
              <a:off x="4361" y="2894"/>
              <a:ext cx="108" cy="1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28" name="Line 188"/>
            <p:cNvSpPr>
              <a:spLocks noChangeShapeType="1"/>
            </p:cNvSpPr>
            <p:nvPr/>
          </p:nvSpPr>
          <p:spPr bwMode="auto">
            <a:xfrm flipV="1">
              <a:off x="4366" y="3137"/>
              <a:ext cx="65" cy="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29" name="Line 189"/>
            <p:cNvSpPr>
              <a:spLocks noChangeShapeType="1"/>
            </p:cNvSpPr>
            <p:nvPr/>
          </p:nvSpPr>
          <p:spPr bwMode="auto">
            <a:xfrm flipV="1">
              <a:off x="1379" y="2864"/>
              <a:ext cx="125" cy="14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30" name="Line 190"/>
            <p:cNvSpPr>
              <a:spLocks noChangeShapeType="1"/>
            </p:cNvSpPr>
            <p:nvPr/>
          </p:nvSpPr>
          <p:spPr bwMode="auto">
            <a:xfrm>
              <a:off x="1394" y="3254"/>
              <a:ext cx="85" cy="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31" name="Line 191"/>
            <p:cNvSpPr>
              <a:spLocks noChangeShapeType="1"/>
            </p:cNvSpPr>
            <p:nvPr/>
          </p:nvSpPr>
          <p:spPr bwMode="auto">
            <a:xfrm>
              <a:off x="2014" y="3658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32" name="Line 192"/>
            <p:cNvSpPr>
              <a:spLocks noChangeShapeType="1"/>
            </p:cNvSpPr>
            <p:nvPr/>
          </p:nvSpPr>
          <p:spPr bwMode="auto">
            <a:xfrm>
              <a:off x="2465" y="3658"/>
              <a:ext cx="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33" name="Line 193"/>
            <p:cNvSpPr>
              <a:spLocks noChangeShapeType="1"/>
            </p:cNvSpPr>
            <p:nvPr/>
          </p:nvSpPr>
          <p:spPr bwMode="auto">
            <a:xfrm>
              <a:off x="2894" y="3663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34" name="Line 194"/>
            <p:cNvSpPr>
              <a:spLocks noChangeShapeType="1"/>
            </p:cNvSpPr>
            <p:nvPr/>
          </p:nvSpPr>
          <p:spPr bwMode="auto">
            <a:xfrm>
              <a:off x="3290" y="3638"/>
              <a:ext cx="237" cy="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35" name="Line 195"/>
            <p:cNvSpPr>
              <a:spLocks noChangeShapeType="1"/>
            </p:cNvSpPr>
            <p:nvPr/>
          </p:nvSpPr>
          <p:spPr bwMode="auto">
            <a:xfrm>
              <a:off x="3716" y="3653"/>
              <a:ext cx="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36" name="Line 196"/>
            <p:cNvSpPr>
              <a:spLocks noChangeShapeType="1"/>
            </p:cNvSpPr>
            <p:nvPr/>
          </p:nvSpPr>
          <p:spPr bwMode="auto">
            <a:xfrm flipV="1">
              <a:off x="4116" y="3383"/>
              <a:ext cx="13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37" name="Line 197"/>
            <p:cNvSpPr>
              <a:spLocks noChangeShapeType="1"/>
            </p:cNvSpPr>
            <p:nvPr/>
          </p:nvSpPr>
          <p:spPr bwMode="auto">
            <a:xfrm>
              <a:off x="1925" y="2664"/>
              <a:ext cx="67" cy="18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38" name="Line 198"/>
            <p:cNvSpPr>
              <a:spLocks noChangeShapeType="1"/>
            </p:cNvSpPr>
            <p:nvPr/>
          </p:nvSpPr>
          <p:spPr bwMode="auto">
            <a:xfrm>
              <a:off x="2080" y="3020"/>
              <a:ext cx="220" cy="50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39" name="Line 199"/>
            <p:cNvSpPr>
              <a:spLocks noChangeShapeType="1"/>
            </p:cNvSpPr>
            <p:nvPr/>
          </p:nvSpPr>
          <p:spPr bwMode="auto">
            <a:xfrm flipV="1">
              <a:off x="2090" y="2675"/>
              <a:ext cx="20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40" name="Line 200"/>
            <p:cNvSpPr>
              <a:spLocks noChangeShapeType="1"/>
            </p:cNvSpPr>
            <p:nvPr/>
          </p:nvSpPr>
          <p:spPr bwMode="auto">
            <a:xfrm flipV="1">
              <a:off x="1915" y="3407"/>
              <a:ext cx="45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41" name="Line 201"/>
            <p:cNvSpPr>
              <a:spLocks noChangeShapeType="1"/>
            </p:cNvSpPr>
            <p:nvPr/>
          </p:nvSpPr>
          <p:spPr bwMode="auto">
            <a:xfrm>
              <a:off x="2390" y="2647"/>
              <a:ext cx="54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42" name="Line 202"/>
            <p:cNvSpPr>
              <a:spLocks noChangeShapeType="1"/>
            </p:cNvSpPr>
            <p:nvPr/>
          </p:nvSpPr>
          <p:spPr bwMode="auto">
            <a:xfrm>
              <a:off x="2550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43" name="Line 203"/>
            <p:cNvSpPr>
              <a:spLocks noChangeShapeType="1"/>
            </p:cNvSpPr>
            <p:nvPr/>
          </p:nvSpPr>
          <p:spPr bwMode="auto">
            <a:xfrm flipV="1">
              <a:off x="2369" y="3328"/>
              <a:ext cx="93" cy="195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44" name="Line 204"/>
            <p:cNvSpPr>
              <a:spLocks noChangeShapeType="1"/>
            </p:cNvSpPr>
            <p:nvPr/>
          </p:nvSpPr>
          <p:spPr bwMode="auto">
            <a:xfrm flipV="1">
              <a:off x="2550" y="2675"/>
              <a:ext cx="181" cy="47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45" name="Line 205"/>
            <p:cNvSpPr>
              <a:spLocks noChangeShapeType="1"/>
            </p:cNvSpPr>
            <p:nvPr/>
          </p:nvSpPr>
          <p:spPr bwMode="auto">
            <a:xfrm>
              <a:off x="3636" y="2647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46" name="Line 206"/>
            <p:cNvSpPr>
              <a:spLocks noChangeShapeType="1"/>
            </p:cNvSpPr>
            <p:nvPr/>
          </p:nvSpPr>
          <p:spPr bwMode="auto">
            <a:xfrm>
              <a:off x="3811" y="3044"/>
              <a:ext cx="235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47" name="Line 207"/>
            <p:cNvSpPr>
              <a:spLocks noChangeShapeType="1"/>
            </p:cNvSpPr>
            <p:nvPr/>
          </p:nvSpPr>
          <p:spPr bwMode="auto">
            <a:xfrm flipV="1">
              <a:off x="3606" y="3316"/>
              <a:ext cx="112" cy="1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48" name="Line 208"/>
            <p:cNvSpPr>
              <a:spLocks noChangeShapeType="1"/>
            </p:cNvSpPr>
            <p:nvPr/>
          </p:nvSpPr>
          <p:spPr bwMode="auto">
            <a:xfrm flipV="1">
              <a:off x="3831" y="2693"/>
              <a:ext cx="175" cy="468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49" name="Oval 209"/>
            <p:cNvSpPr>
              <a:spLocks noChangeArrowheads="1"/>
            </p:cNvSpPr>
            <p:nvPr/>
          </p:nvSpPr>
          <p:spPr bwMode="auto">
            <a:xfrm>
              <a:off x="1474" y="2675"/>
              <a:ext cx="210" cy="240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50" name="Text Box 210"/>
            <p:cNvSpPr txBox="1">
              <a:spLocks noChangeArrowheads="1"/>
            </p:cNvSpPr>
            <p:nvPr/>
          </p:nvSpPr>
          <p:spPr bwMode="auto">
            <a:xfrm>
              <a:off x="4405" y="2900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汽车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下线</a:t>
              </a:r>
            </a:p>
          </p:txBody>
        </p:sp>
        <p:sp>
          <p:nvSpPr>
            <p:cNvPr id="240851" name="Text Box 211"/>
            <p:cNvSpPr txBox="1">
              <a:spLocks noChangeArrowheads="1"/>
            </p:cNvSpPr>
            <p:nvPr/>
          </p:nvSpPr>
          <p:spPr bwMode="auto">
            <a:xfrm>
              <a:off x="942" y="2934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机架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上线</a:t>
              </a:r>
            </a:p>
          </p:txBody>
        </p:sp>
        <p:sp>
          <p:nvSpPr>
            <p:cNvPr id="240852" name="Text Box 212"/>
            <p:cNvSpPr txBox="1">
              <a:spLocks noChangeArrowheads="1"/>
            </p:cNvSpPr>
            <p:nvPr/>
          </p:nvSpPr>
          <p:spPr bwMode="auto">
            <a:xfrm>
              <a:off x="1007" y="2402"/>
              <a:ext cx="8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zh-TW" altLang="en-US" sz="1800">
                  <a:latin typeface="Times New Roman" pitchFamily="18" charset="0"/>
                  <a:ea typeface="仿宋" pitchFamily="49" charset="-122"/>
                </a:rPr>
                <a:t> 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240853" name="Text Box 213"/>
            <p:cNvSpPr txBox="1">
              <a:spLocks noChangeArrowheads="1"/>
            </p:cNvSpPr>
            <p:nvPr/>
          </p:nvSpPr>
          <p:spPr bwMode="auto">
            <a:xfrm>
              <a:off x="975" y="3568"/>
              <a:ext cx="6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240854" name="Text Box 214"/>
            <p:cNvSpPr txBox="1">
              <a:spLocks noChangeArrowheads="1"/>
            </p:cNvSpPr>
            <p:nvPr/>
          </p:nvSpPr>
          <p:spPr bwMode="auto">
            <a:xfrm>
              <a:off x="2680" y="3801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2,3</a:t>
              </a:r>
            </a:p>
          </p:txBody>
        </p:sp>
        <p:sp>
          <p:nvSpPr>
            <p:cNvPr id="240855" name="Text Box 215"/>
            <p:cNvSpPr txBox="1">
              <a:spLocks noChangeArrowheads="1"/>
            </p:cNvSpPr>
            <p:nvPr/>
          </p:nvSpPr>
          <p:spPr bwMode="auto">
            <a:xfrm>
              <a:off x="3484" y="3800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2,5</a:t>
              </a:r>
            </a:p>
          </p:txBody>
        </p:sp>
        <p:sp>
          <p:nvSpPr>
            <p:cNvPr id="240856" name="Text Box 216"/>
            <p:cNvSpPr txBox="1">
              <a:spLocks noChangeArrowheads="1"/>
            </p:cNvSpPr>
            <p:nvPr/>
          </p:nvSpPr>
          <p:spPr bwMode="auto">
            <a:xfrm>
              <a:off x="3924" y="3797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2,6</a:t>
              </a:r>
            </a:p>
          </p:txBody>
        </p:sp>
        <p:sp>
          <p:nvSpPr>
            <p:cNvPr id="240857" name="Text Box 217"/>
            <p:cNvSpPr txBox="1">
              <a:spLocks noChangeArrowheads="1"/>
            </p:cNvSpPr>
            <p:nvPr/>
          </p:nvSpPr>
          <p:spPr bwMode="auto">
            <a:xfrm>
              <a:off x="3033" y="2125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1,4</a:t>
              </a:r>
            </a:p>
          </p:txBody>
        </p:sp>
        <p:sp>
          <p:nvSpPr>
            <p:cNvPr id="240858" name="Oval 218"/>
            <p:cNvSpPr>
              <a:spLocks noChangeArrowheads="1"/>
            </p:cNvSpPr>
            <p:nvPr/>
          </p:nvSpPr>
          <p:spPr bwMode="auto">
            <a:xfrm>
              <a:off x="3023" y="2381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59" name="Oval 219"/>
            <p:cNvSpPr>
              <a:spLocks noChangeArrowheads="1"/>
            </p:cNvSpPr>
            <p:nvPr/>
          </p:nvSpPr>
          <p:spPr bwMode="auto">
            <a:xfrm>
              <a:off x="3059" y="3503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60" name="Oval 220"/>
            <p:cNvSpPr>
              <a:spLocks noChangeArrowheads="1"/>
            </p:cNvSpPr>
            <p:nvPr/>
          </p:nvSpPr>
          <p:spPr bwMode="auto">
            <a:xfrm>
              <a:off x="3213" y="2777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61" name="Oval 221"/>
            <p:cNvSpPr>
              <a:spLocks noChangeArrowheads="1"/>
            </p:cNvSpPr>
            <p:nvPr/>
          </p:nvSpPr>
          <p:spPr bwMode="auto">
            <a:xfrm>
              <a:off x="3213" y="3106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62" name="Line 222"/>
            <p:cNvSpPr>
              <a:spLocks noChangeShapeType="1"/>
            </p:cNvSpPr>
            <p:nvPr/>
          </p:nvSpPr>
          <p:spPr bwMode="auto">
            <a:xfrm>
              <a:off x="3269" y="2521"/>
              <a:ext cx="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63" name="Line 223"/>
            <p:cNvSpPr>
              <a:spLocks noChangeShapeType="1"/>
            </p:cNvSpPr>
            <p:nvPr/>
          </p:nvSpPr>
          <p:spPr bwMode="auto">
            <a:xfrm>
              <a:off x="3229" y="2638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64" name="Line 224"/>
            <p:cNvSpPr>
              <a:spLocks noChangeShapeType="1"/>
            </p:cNvSpPr>
            <p:nvPr/>
          </p:nvSpPr>
          <p:spPr bwMode="auto">
            <a:xfrm flipV="1">
              <a:off x="3199" y="3375"/>
              <a:ext cx="74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65" name="Text Box 225"/>
            <p:cNvSpPr txBox="1">
              <a:spLocks noChangeArrowheads="1"/>
            </p:cNvSpPr>
            <p:nvPr/>
          </p:nvSpPr>
          <p:spPr bwMode="auto">
            <a:xfrm>
              <a:off x="3078" y="3792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2,4</a:t>
              </a:r>
            </a:p>
          </p:txBody>
        </p:sp>
        <p:sp>
          <p:nvSpPr>
            <p:cNvPr id="240866" name="Oval 226"/>
            <p:cNvSpPr>
              <a:spLocks noChangeArrowheads="1"/>
            </p:cNvSpPr>
            <p:nvPr/>
          </p:nvSpPr>
          <p:spPr bwMode="auto">
            <a:xfrm>
              <a:off x="2788" y="2784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67" name="Oval 227"/>
            <p:cNvSpPr>
              <a:spLocks noChangeArrowheads="1"/>
            </p:cNvSpPr>
            <p:nvPr/>
          </p:nvSpPr>
          <p:spPr bwMode="auto">
            <a:xfrm>
              <a:off x="2788" y="3111"/>
              <a:ext cx="245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68" name="Line 228"/>
            <p:cNvSpPr>
              <a:spLocks noChangeShapeType="1"/>
            </p:cNvSpPr>
            <p:nvPr/>
          </p:nvSpPr>
          <p:spPr bwMode="auto">
            <a:xfrm>
              <a:off x="2987" y="3029"/>
              <a:ext cx="206" cy="48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69" name="Line 229"/>
            <p:cNvSpPr>
              <a:spLocks noChangeShapeType="1"/>
            </p:cNvSpPr>
            <p:nvPr/>
          </p:nvSpPr>
          <p:spPr bwMode="auto">
            <a:xfrm flipV="1">
              <a:off x="2806" y="3403"/>
              <a:ext cx="71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70" name="Line 230"/>
            <p:cNvSpPr>
              <a:spLocks noChangeShapeType="1"/>
            </p:cNvSpPr>
            <p:nvPr/>
          </p:nvSpPr>
          <p:spPr bwMode="auto">
            <a:xfrm flipV="1">
              <a:off x="2995" y="2667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71" name="Line 231"/>
            <p:cNvSpPr>
              <a:spLocks noChangeShapeType="1"/>
            </p:cNvSpPr>
            <p:nvPr/>
          </p:nvSpPr>
          <p:spPr bwMode="auto">
            <a:xfrm flipV="1">
              <a:off x="3410" y="2684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72" name="Line 232"/>
            <p:cNvSpPr>
              <a:spLocks noChangeShapeType="1"/>
            </p:cNvSpPr>
            <p:nvPr/>
          </p:nvSpPr>
          <p:spPr bwMode="auto">
            <a:xfrm>
              <a:off x="3402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0873" name="Line 233"/>
            <p:cNvSpPr>
              <a:spLocks noChangeShapeType="1"/>
            </p:cNvSpPr>
            <p:nvPr/>
          </p:nvSpPr>
          <p:spPr bwMode="auto">
            <a:xfrm>
              <a:off x="2797" y="2655"/>
              <a:ext cx="92" cy="17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</p:grpSp>
      <p:sp>
        <p:nvSpPr>
          <p:cNvPr id="240874" name="Text Box 234"/>
          <p:cNvSpPr txBox="1">
            <a:spLocks noChangeArrowheads="1"/>
          </p:cNvSpPr>
          <p:nvPr/>
        </p:nvSpPr>
        <p:spPr bwMode="auto">
          <a:xfrm>
            <a:off x="5534025" y="1103313"/>
            <a:ext cx="208262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仿宋" pitchFamily="49" charset="-122"/>
              </a:rPr>
              <a:t>生产线</a:t>
            </a:r>
            <a:r>
              <a:rPr lang="zh-TW" altLang="en-US" dirty="0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 dirty="0">
                <a:latin typeface="Times New Roman" pitchFamily="18" charset="0"/>
                <a:ea typeface="仿宋" pitchFamily="49" charset="-122"/>
              </a:rPr>
              <a:t>1, </a:t>
            </a:r>
            <a:r>
              <a:rPr lang="zh-CN" altLang="en-US" dirty="0">
                <a:latin typeface="Times New Roman" pitchFamily="18" charset="0"/>
                <a:ea typeface="仿宋" pitchFamily="49" charset="-122"/>
              </a:rPr>
              <a:t>工作站</a:t>
            </a:r>
            <a:r>
              <a:rPr lang="zh-TW" altLang="en-US" dirty="0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 dirty="0">
                <a:latin typeface="Times New Roman" pitchFamily="18" charset="0"/>
                <a:ea typeface="仿宋" pitchFamily="49" charset="-122"/>
              </a:rPr>
              <a:t>6</a:t>
            </a:r>
          </a:p>
          <a:p>
            <a:r>
              <a:rPr lang="zh-CN" altLang="en-US" dirty="0">
                <a:latin typeface="Times New Roman" pitchFamily="18" charset="0"/>
                <a:ea typeface="仿宋" pitchFamily="49" charset="-122"/>
              </a:rPr>
              <a:t>生产线</a:t>
            </a:r>
            <a:r>
              <a:rPr lang="zh-TW" altLang="en-US" dirty="0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 dirty="0">
                <a:latin typeface="Times New Roman" pitchFamily="18" charset="0"/>
                <a:ea typeface="仿宋" pitchFamily="49" charset="-122"/>
              </a:rPr>
              <a:t>2, </a:t>
            </a:r>
            <a:r>
              <a:rPr lang="zh-CN" altLang="en-US" dirty="0">
                <a:latin typeface="Times New Roman" pitchFamily="18" charset="0"/>
                <a:ea typeface="仿宋" pitchFamily="49" charset="-122"/>
              </a:rPr>
              <a:t>工作站</a:t>
            </a:r>
            <a:r>
              <a:rPr lang="zh-TW" altLang="en-US" dirty="0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 dirty="0">
                <a:latin typeface="Times New Roman" pitchFamily="18" charset="0"/>
                <a:ea typeface="仿宋" pitchFamily="49" charset="-122"/>
              </a:rPr>
              <a:t>5</a:t>
            </a:r>
          </a:p>
          <a:p>
            <a:r>
              <a:rPr lang="zh-CN" altLang="en-US" dirty="0">
                <a:latin typeface="Times New Roman" pitchFamily="18" charset="0"/>
                <a:ea typeface="仿宋" pitchFamily="49" charset="-122"/>
              </a:rPr>
              <a:t>生产线</a:t>
            </a:r>
            <a:r>
              <a:rPr lang="zh-TW" altLang="en-US" dirty="0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 dirty="0">
                <a:latin typeface="Times New Roman" pitchFamily="18" charset="0"/>
                <a:ea typeface="仿宋" pitchFamily="49" charset="-122"/>
              </a:rPr>
              <a:t>2, </a:t>
            </a:r>
            <a:r>
              <a:rPr lang="zh-CN" altLang="en-US" dirty="0">
                <a:latin typeface="Times New Roman" pitchFamily="18" charset="0"/>
                <a:ea typeface="仿宋" pitchFamily="49" charset="-122"/>
              </a:rPr>
              <a:t>工作站</a:t>
            </a:r>
            <a:r>
              <a:rPr lang="zh-TW" altLang="en-US" dirty="0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 dirty="0">
                <a:latin typeface="Times New Roman" pitchFamily="18" charset="0"/>
                <a:ea typeface="仿宋" pitchFamily="49" charset="-122"/>
              </a:rPr>
              <a:t>4</a:t>
            </a:r>
          </a:p>
          <a:p>
            <a:r>
              <a:rPr lang="zh-CN" altLang="en-US" dirty="0">
                <a:latin typeface="Times New Roman" pitchFamily="18" charset="0"/>
                <a:ea typeface="仿宋" pitchFamily="49" charset="-122"/>
              </a:rPr>
              <a:t>生产线</a:t>
            </a:r>
            <a:r>
              <a:rPr lang="zh-TW" altLang="en-US" dirty="0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 dirty="0">
                <a:latin typeface="Times New Roman" pitchFamily="18" charset="0"/>
                <a:ea typeface="仿宋" pitchFamily="49" charset="-122"/>
              </a:rPr>
              <a:t>1, </a:t>
            </a:r>
            <a:r>
              <a:rPr lang="zh-CN" altLang="en-US" dirty="0">
                <a:latin typeface="Times New Roman" pitchFamily="18" charset="0"/>
                <a:ea typeface="仿宋" pitchFamily="49" charset="-122"/>
              </a:rPr>
              <a:t>工作站</a:t>
            </a:r>
            <a:r>
              <a:rPr lang="zh-TW" altLang="en-US" dirty="0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 dirty="0">
                <a:latin typeface="Times New Roman" pitchFamily="18" charset="0"/>
                <a:ea typeface="仿宋" pitchFamily="49" charset="-122"/>
              </a:rPr>
              <a:t>3</a:t>
            </a:r>
          </a:p>
          <a:p>
            <a:r>
              <a:rPr lang="zh-CN" altLang="en-US" dirty="0">
                <a:latin typeface="Times New Roman" pitchFamily="18" charset="0"/>
                <a:ea typeface="仿宋" pitchFamily="49" charset="-122"/>
              </a:rPr>
              <a:t>生产线</a:t>
            </a:r>
            <a:r>
              <a:rPr lang="zh-TW" altLang="en-US" dirty="0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 dirty="0">
                <a:latin typeface="Times New Roman" pitchFamily="18" charset="0"/>
                <a:ea typeface="仿宋" pitchFamily="49" charset="-122"/>
              </a:rPr>
              <a:t>2, </a:t>
            </a:r>
            <a:r>
              <a:rPr lang="zh-CN" altLang="en-US" dirty="0">
                <a:latin typeface="Times New Roman" pitchFamily="18" charset="0"/>
                <a:ea typeface="仿宋" pitchFamily="49" charset="-122"/>
              </a:rPr>
              <a:t>工作站</a:t>
            </a:r>
            <a:r>
              <a:rPr lang="zh-TW" altLang="en-US" dirty="0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 dirty="0">
                <a:latin typeface="Times New Roman" pitchFamily="18" charset="0"/>
                <a:ea typeface="仿宋" pitchFamily="49" charset="-122"/>
              </a:rPr>
              <a:t>2</a:t>
            </a:r>
          </a:p>
          <a:p>
            <a:r>
              <a:rPr lang="zh-CN" altLang="en-US" dirty="0">
                <a:latin typeface="Times New Roman" pitchFamily="18" charset="0"/>
                <a:ea typeface="仿宋" pitchFamily="49" charset="-122"/>
              </a:rPr>
              <a:t>生产线</a:t>
            </a:r>
            <a:r>
              <a:rPr lang="zh-TW" altLang="en-US" dirty="0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 dirty="0">
                <a:latin typeface="Times New Roman" pitchFamily="18" charset="0"/>
                <a:ea typeface="仿宋" pitchFamily="49" charset="-122"/>
              </a:rPr>
              <a:t>1, </a:t>
            </a:r>
            <a:r>
              <a:rPr lang="zh-CN" altLang="en-US" dirty="0">
                <a:latin typeface="Times New Roman" pitchFamily="18" charset="0"/>
                <a:ea typeface="仿宋" pitchFamily="49" charset="-122"/>
              </a:rPr>
              <a:t>工作站</a:t>
            </a:r>
            <a:r>
              <a:rPr lang="zh-TW" altLang="en-US" dirty="0"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 dirty="0">
                <a:latin typeface="Times New Roman" pitchFamily="18" charset="0"/>
                <a:ea typeface="仿宋" pitchFamily="49" charset="-122"/>
              </a:rPr>
              <a:t>1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1239058-9149-424D-A98E-EC16767EDF31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仿宋" pitchFamily="49" charset="-122"/>
                <a:ea typeface="仿宋" pitchFamily="49" charset="-122"/>
              </a:rPr>
              <a:t>动态规划与分治法对比</a:t>
            </a:r>
          </a:p>
          <a:p>
            <a:r>
              <a:rPr lang="zh-CN" altLang="en-US" dirty="0">
                <a:latin typeface="仿宋" pitchFamily="49" charset="-122"/>
                <a:ea typeface="仿宋" pitchFamily="49" charset="-122"/>
              </a:rPr>
              <a:t>动态规划案例</a:t>
            </a:r>
            <a:endParaRPr lang="en-US" altLang="zh-CN" dirty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dirty="0">
                <a:latin typeface="仿宋" pitchFamily="49" charset="-122"/>
                <a:ea typeface="仿宋" pitchFamily="49" charset="-122"/>
              </a:rPr>
              <a:t>矩阵链乘法</a:t>
            </a:r>
          </a:p>
          <a:p>
            <a:pPr lvl="1"/>
            <a:r>
              <a:rPr lang="zh-CN" altLang="en-US" dirty="0">
                <a:latin typeface="仿宋" pitchFamily="49" charset="-122"/>
                <a:ea typeface="仿宋" pitchFamily="49" charset="-122"/>
              </a:rPr>
              <a:t>装配线调度</a:t>
            </a:r>
          </a:p>
          <a:p>
            <a:pPr lvl="1"/>
            <a:r>
              <a:rPr lang="zh-CN" altLang="en-US" dirty="0">
                <a:latin typeface="仿宋" pitchFamily="49" charset="-122"/>
                <a:ea typeface="仿宋" pitchFamily="49" charset="-122"/>
              </a:rPr>
              <a:t>最优二叉搜索树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0C6E9B5-FEE0-4ABE-8801-CECB8EFBB45F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47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装配线调度示例</a:t>
            </a:r>
            <a:endParaRPr lang="en-US" altLang="zh-TW" dirty="0"/>
          </a:p>
        </p:txBody>
      </p:sp>
      <p:graphicFrame>
        <p:nvGraphicFramePr>
          <p:cNvPr id="241809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60518"/>
              </p:ext>
            </p:extLst>
          </p:nvPr>
        </p:nvGraphicFramePr>
        <p:xfrm>
          <a:off x="2654300" y="4127500"/>
          <a:ext cx="3565525" cy="80310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1810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31999"/>
              </p:ext>
            </p:extLst>
          </p:nvPr>
        </p:nvGraphicFramePr>
        <p:xfrm>
          <a:off x="3225800" y="5435600"/>
          <a:ext cx="2984500" cy="79248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1839" name="Text Box 175"/>
          <p:cNvSpPr txBox="1">
            <a:spLocks noChangeArrowheads="1"/>
          </p:cNvSpPr>
          <p:nvPr/>
        </p:nvSpPr>
        <p:spPr bwMode="auto">
          <a:xfrm>
            <a:off x="27527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1840" name="Text Box 176"/>
          <p:cNvSpPr txBox="1">
            <a:spLocks noChangeArrowheads="1"/>
          </p:cNvSpPr>
          <p:nvPr/>
        </p:nvSpPr>
        <p:spPr bwMode="auto">
          <a:xfrm>
            <a:off x="33623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1841" name="Text Box 177"/>
          <p:cNvSpPr txBox="1">
            <a:spLocks noChangeArrowheads="1"/>
          </p:cNvSpPr>
          <p:nvPr/>
        </p:nvSpPr>
        <p:spPr bwMode="auto">
          <a:xfrm>
            <a:off x="39338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1842" name="Text Box 178"/>
          <p:cNvSpPr txBox="1">
            <a:spLocks noChangeArrowheads="1"/>
          </p:cNvSpPr>
          <p:nvPr/>
        </p:nvSpPr>
        <p:spPr bwMode="auto">
          <a:xfrm>
            <a:off x="4543425" y="5040313"/>
            <a:ext cx="325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41843" name="Text Box 179"/>
          <p:cNvSpPr txBox="1">
            <a:spLocks noChangeArrowheads="1"/>
          </p:cNvSpPr>
          <p:nvPr/>
        </p:nvSpPr>
        <p:spPr bwMode="auto">
          <a:xfrm>
            <a:off x="51276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41844" name="Text Box 180"/>
          <p:cNvSpPr txBox="1">
            <a:spLocks noChangeArrowheads="1"/>
          </p:cNvSpPr>
          <p:nvPr/>
        </p:nvSpPr>
        <p:spPr bwMode="auto">
          <a:xfrm>
            <a:off x="5724525" y="50530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41845" name="Text Box 181"/>
          <p:cNvSpPr txBox="1">
            <a:spLocks noChangeArrowheads="1"/>
          </p:cNvSpPr>
          <p:nvPr/>
        </p:nvSpPr>
        <p:spPr bwMode="auto">
          <a:xfrm>
            <a:off x="2244725" y="5053013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41846" name="Text Box 182"/>
          <p:cNvSpPr txBox="1">
            <a:spLocks noChangeArrowheads="1"/>
          </p:cNvSpPr>
          <p:nvPr/>
        </p:nvSpPr>
        <p:spPr bwMode="auto">
          <a:xfrm>
            <a:off x="6359525" y="4316413"/>
            <a:ext cx="8402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1847" name="Text Box 183"/>
          <p:cNvSpPr txBox="1">
            <a:spLocks noChangeArrowheads="1"/>
          </p:cNvSpPr>
          <p:nvPr/>
        </p:nvSpPr>
        <p:spPr bwMode="auto">
          <a:xfrm>
            <a:off x="6384925" y="5624513"/>
            <a:ext cx="8402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1848" name="Text Box 184"/>
          <p:cNvSpPr txBox="1">
            <a:spLocks noChangeArrowheads="1"/>
          </p:cNvSpPr>
          <p:nvPr/>
        </p:nvSpPr>
        <p:spPr bwMode="auto">
          <a:xfrm>
            <a:off x="2054225" y="4125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49" name="Text Box 185"/>
          <p:cNvSpPr txBox="1">
            <a:spLocks noChangeArrowheads="1"/>
          </p:cNvSpPr>
          <p:nvPr/>
        </p:nvSpPr>
        <p:spPr bwMode="auto">
          <a:xfrm>
            <a:off x="2066925" y="4506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0" name="Text Box 186"/>
          <p:cNvSpPr txBox="1">
            <a:spLocks noChangeArrowheads="1"/>
          </p:cNvSpPr>
          <p:nvPr/>
        </p:nvSpPr>
        <p:spPr bwMode="auto">
          <a:xfrm>
            <a:off x="2651125" y="54467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1" name="Text Box 187"/>
          <p:cNvSpPr txBox="1">
            <a:spLocks noChangeArrowheads="1"/>
          </p:cNvSpPr>
          <p:nvPr/>
        </p:nvSpPr>
        <p:spPr bwMode="auto">
          <a:xfrm>
            <a:off x="2663825" y="58404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pSp>
        <p:nvGrpSpPr>
          <p:cNvPr id="241853" name="Group 189"/>
          <p:cNvGrpSpPr>
            <a:grpSpLocks/>
          </p:cNvGrpSpPr>
          <p:nvPr/>
        </p:nvGrpSpPr>
        <p:grpSpPr bwMode="auto">
          <a:xfrm>
            <a:off x="1552575" y="1067841"/>
            <a:ext cx="6143626" cy="2855217"/>
            <a:chOff x="942" y="2125"/>
            <a:chExt cx="3870" cy="1931"/>
          </a:xfrm>
        </p:grpSpPr>
        <p:sp>
          <p:nvSpPr>
            <p:cNvPr id="241854" name="Text Box 190"/>
            <p:cNvSpPr txBox="1">
              <a:spLocks noChangeArrowheads="1"/>
            </p:cNvSpPr>
            <p:nvPr/>
          </p:nvSpPr>
          <p:spPr bwMode="auto">
            <a:xfrm>
              <a:off x="1635" y="2139"/>
              <a:ext cx="42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1,1</a:t>
              </a:r>
            </a:p>
          </p:txBody>
        </p:sp>
        <p:sp>
          <p:nvSpPr>
            <p:cNvPr id="241855" name="Text Box 191"/>
            <p:cNvSpPr txBox="1">
              <a:spLocks noChangeArrowheads="1"/>
            </p:cNvSpPr>
            <p:nvPr/>
          </p:nvSpPr>
          <p:spPr bwMode="auto">
            <a:xfrm>
              <a:off x="2203" y="2139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1,2</a:t>
              </a:r>
            </a:p>
          </p:txBody>
        </p:sp>
        <p:sp>
          <p:nvSpPr>
            <p:cNvPr id="241856" name="Text Box 192"/>
            <p:cNvSpPr txBox="1">
              <a:spLocks noChangeArrowheads="1"/>
            </p:cNvSpPr>
            <p:nvPr/>
          </p:nvSpPr>
          <p:spPr bwMode="auto">
            <a:xfrm>
              <a:off x="2635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1,3</a:t>
              </a:r>
            </a:p>
          </p:txBody>
        </p:sp>
        <p:sp>
          <p:nvSpPr>
            <p:cNvPr id="241857" name="Text Box 193"/>
            <p:cNvSpPr txBox="1">
              <a:spLocks noChangeArrowheads="1"/>
            </p:cNvSpPr>
            <p:nvPr/>
          </p:nvSpPr>
          <p:spPr bwMode="auto">
            <a:xfrm>
              <a:off x="3441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1,5</a:t>
              </a:r>
            </a:p>
          </p:txBody>
        </p:sp>
        <p:sp>
          <p:nvSpPr>
            <p:cNvPr id="241858" name="Text Box 194"/>
            <p:cNvSpPr txBox="1">
              <a:spLocks noChangeArrowheads="1"/>
            </p:cNvSpPr>
            <p:nvPr/>
          </p:nvSpPr>
          <p:spPr bwMode="auto">
            <a:xfrm>
              <a:off x="3879" y="212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1,6</a:t>
              </a:r>
            </a:p>
          </p:txBody>
        </p:sp>
        <p:sp>
          <p:nvSpPr>
            <p:cNvPr id="241859" name="Text Box 195"/>
            <p:cNvSpPr txBox="1">
              <a:spLocks noChangeArrowheads="1"/>
            </p:cNvSpPr>
            <p:nvPr/>
          </p:nvSpPr>
          <p:spPr bwMode="auto">
            <a:xfrm>
              <a:off x="1677" y="3808"/>
              <a:ext cx="39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2,1</a:t>
              </a:r>
            </a:p>
          </p:txBody>
        </p:sp>
        <p:sp>
          <p:nvSpPr>
            <p:cNvPr id="241860" name="Text Box 196"/>
            <p:cNvSpPr txBox="1">
              <a:spLocks noChangeArrowheads="1"/>
            </p:cNvSpPr>
            <p:nvPr/>
          </p:nvSpPr>
          <p:spPr bwMode="auto">
            <a:xfrm>
              <a:off x="2248" y="380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2,2</a:t>
              </a:r>
            </a:p>
          </p:txBody>
        </p:sp>
        <p:sp>
          <p:nvSpPr>
            <p:cNvPr id="241861" name="AutoShape 197"/>
            <p:cNvSpPr>
              <a:spLocks noChangeArrowheads="1"/>
            </p:cNvSpPr>
            <p:nvPr/>
          </p:nvSpPr>
          <p:spPr bwMode="auto">
            <a:xfrm>
              <a:off x="1724" y="3471"/>
              <a:ext cx="2503" cy="371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2" name="Line 198"/>
            <p:cNvSpPr>
              <a:spLocks noChangeShapeType="1"/>
            </p:cNvSpPr>
            <p:nvPr/>
          </p:nvSpPr>
          <p:spPr bwMode="auto">
            <a:xfrm>
              <a:off x="1604" y="3430"/>
              <a:ext cx="161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3" name="AutoShape 199"/>
            <p:cNvSpPr>
              <a:spLocks noChangeArrowheads="1"/>
            </p:cNvSpPr>
            <p:nvPr/>
          </p:nvSpPr>
          <p:spPr bwMode="auto">
            <a:xfrm>
              <a:off x="1704" y="2356"/>
              <a:ext cx="2517" cy="380"/>
            </a:xfrm>
            <a:prstGeom prst="roundRect">
              <a:avLst>
                <a:gd name="adj" fmla="val 16667"/>
              </a:avLst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8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4" name="Oval 200"/>
            <p:cNvSpPr>
              <a:spLocks noChangeArrowheads="1"/>
            </p:cNvSpPr>
            <p:nvPr/>
          </p:nvSpPr>
          <p:spPr bwMode="auto">
            <a:xfrm>
              <a:off x="176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5" name="Oval 201"/>
            <p:cNvSpPr>
              <a:spLocks noChangeArrowheads="1"/>
            </p:cNvSpPr>
            <p:nvPr/>
          </p:nvSpPr>
          <p:spPr bwMode="auto">
            <a:xfrm>
              <a:off x="220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9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6" name="Oval 202"/>
            <p:cNvSpPr>
              <a:spLocks noChangeArrowheads="1"/>
            </p:cNvSpPr>
            <p:nvPr/>
          </p:nvSpPr>
          <p:spPr bwMode="auto">
            <a:xfrm>
              <a:off x="2631" y="2371"/>
              <a:ext cx="245" cy="282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7" name="Oval 203"/>
            <p:cNvSpPr>
              <a:spLocks noChangeArrowheads="1"/>
            </p:cNvSpPr>
            <p:nvPr/>
          </p:nvSpPr>
          <p:spPr bwMode="auto">
            <a:xfrm>
              <a:off x="3430" y="2389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8" name="Oval 204"/>
            <p:cNvSpPr>
              <a:spLocks noChangeArrowheads="1"/>
            </p:cNvSpPr>
            <p:nvPr/>
          </p:nvSpPr>
          <p:spPr bwMode="auto">
            <a:xfrm>
              <a:off x="3871" y="2395"/>
              <a:ext cx="245" cy="28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9" name="Oval 205"/>
            <p:cNvSpPr>
              <a:spLocks noChangeArrowheads="1"/>
            </p:cNvSpPr>
            <p:nvPr/>
          </p:nvSpPr>
          <p:spPr bwMode="auto">
            <a:xfrm>
              <a:off x="4191" y="2687"/>
              <a:ext cx="200" cy="22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0" name="Oval 206"/>
            <p:cNvSpPr>
              <a:spLocks noChangeArrowheads="1"/>
            </p:cNvSpPr>
            <p:nvPr/>
          </p:nvSpPr>
          <p:spPr bwMode="auto">
            <a:xfrm>
              <a:off x="4201" y="3186"/>
              <a:ext cx="196" cy="23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1" name="Oval 207"/>
            <p:cNvSpPr>
              <a:spLocks noChangeArrowheads="1"/>
            </p:cNvSpPr>
            <p:nvPr/>
          </p:nvSpPr>
          <p:spPr bwMode="auto">
            <a:xfrm>
              <a:off x="1873" y="2781"/>
              <a:ext cx="247" cy="280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2" name="Oval 208"/>
            <p:cNvSpPr>
              <a:spLocks noChangeArrowheads="1"/>
            </p:cNvSpPr>
            <p:nvPr/>
          </p:nvSpPr>
          <p:spPr bwMode="auto">
            <a:xfrm>
              <a:off x="1873" y="3109"/>
              <a:ext cx="247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3" name="Oval 209"/>
            <p:cNvSpPr>
              <a:spLocks noChangeArrowheads="1"/>
            </p:cNvSpPr>
            <p:nvPr/>
          </p:nvSpPr>
          <p:spPr bwMode="auto">
            <a:xfrm>
              <a:off x="1770" y="3500"/>
              <a:ext cx="244" cy="281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4" name="Oval 210"/>
            <p:cNvSpPr>
              <a:spLocks noChangeArrowheads="1"/>
            </p:cNvSpPr>
            <p:nvPr/>
          </p:nvSpPr>
          <p:spPr bwMode="auto">
            <a:xfrm>
              <a:off x="2220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5" name="Oval 211"/>
            <p:cNvSpPr>
              <a:spLocks noChangeArrowheads="1"/>
            </p:cNvSpPr>
            <p:nvPr/>
          </p:nvSpPr>
          <p:spPr bwMode="auto">
            <a:xfrm>
              <a:off x="2641" y="3506"/>
              <a:ext cx="246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6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6" name="Oval 212"/>
            <p:cNvSpPr>
              <a:spLocks noChangeArrowheads="1"/>
            </p:cNvSpPr>
            <p:nvPr/>
          </p:nvSpPr>
          <p:spPr bwMode="auto">
            <a:xfrm>
              <a:off x="3466" y="3512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7" name="Oval 213"/>
            <p:cNvSpPr>
              <a:spLocks noChangeArrowheads="1"/>
            </p:cNvSpPr>
            <p:nvPr/>
          </p:nvSpPr>
          <p:spPr bwMode="auto">
            <a:xfrm>
              <a:off x="3911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8" name="Oval 214"/>
            <p:cNvSpPr>
              <a:spLocks noChangeArrowheads="1"/>
            </p:cNvSpPr>
            <p:nvPr/>
          </p:nvSpPr>
          <p:spPr bwMode="auto">
            <a:xfrm>
              <a:off x="1470" y="3285"/>
              <a:ext cx="194" cy="233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9" name="Oval 215"/>
            <p:cNvSpPr>
              <a:spLocks noChangeArrowheads="1"/>
            </p:cNvSpPr>
            <p:nvPr/>
          </p:nvSpPr>
          <p:spPr bwMode="auto">
            <a:xfrm>
              <a:off x="2350" y="2775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0" name="Oval 216"/>
            <p:cNvSpPr>
              <a:spLocks noChangeArrowheads="1"/>
            </p:cNvSpPr>
            <p:nvPr/>
          </p:nvSpPr>
          <p:spPr bwMode="auto">
            <a:xfrm>
              <a:off x="2350" y="3103"/>
              <a:ext cx="245" cy="280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dirty="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 dirty="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1" name="Line 217"/>
            <p:cNvSpPr>
              <a:spLocks noChangeShapeType="1"/>
            </p:cNvSpPr>
            <p:nvPr/>
          </p:nvSpPr>
          <p:spPr bwMode="auto">
            <a:xfrm flipV="1">
              <a:off x="1619" y="2544"/>
              <a:ext cx="215" cy="2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2" name="Oval 218"/>
            <p:cNvSpPr>
              <a:spLocks noChangeArrowheads="1"/>
            </p:cNvSpPr>
            <p:nvPr/>
          </p:nvSpPr>
          <p:spPr bwMode="auto">
            <a:xfrm>
              <a:off x="3620" y="2786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3" name="Oval 219"/>
            <p:cNvSpPr>
              <a:spLocks noChangeArrowheads="1"/>
            </p:cNvSpPr>
            <p:nvPr/>
          </p:nvSpPr>
          <p:spPr bwMode="auto">
            <a:xfrm>
              <a:off x="3620" y="3114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4" name="Line 220"/>
            <p:cNvSpPr>
              <a:spLocks noChangeShapeType="1"/>
            </p:cNvSpPr>
            <p:nvPr/>
          </p:nvSpPr>
          <p:spPr bwMode="auto">
            <a:xfrm>
              <a:off x="2005" y="2512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5" name="Line 221"/>
            <p:cNvSpPr>
              <a:spLocks noChangeShapeType="1"/>
            </p:cNvSpPr>
            <p:nvPr/>
          </p:nvSpPr>
          <p:spPr bwMode="auto">
            <a:xfrm>
              <a:off x="2456" y="2512"/>
              <a:ext cx="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6" name="Line 222"/>
            <p:cNvSpPr>
              <a:spLocks noChangeShapeType="1"/>
            </p:cNvSpPr>
            <p:nvPr/>
          </p:nvSpPr>
          <p:spPr bwMode="auto">
            <a:xfrm flipV="1">
              <a:off x="2884" y="2509"/>
              <a:ext cx="12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7" name="Line 223"/>
            <p:cNvSpPr>
              <a:spLocks noChangeShapeType="1"/>
            </p:cNvSpPr>
            <p:nvPr/>
          </p:nvSpPr>
          <p:spPr bwMode="auto">
            <a:xfrm>
              <a:off x="3676" y="2529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8" name="Line 224"/>
            <p:cNvSpPr>
              <a:spLocks noChangeShapeType="1"/>
            </p:cNvSpPr>
            <p:nvPr/>
          </p:nvSpPr>
          <p:spPr bwMode="auto">
            <a:xfrm>
              <a:off x="4102" y="2594"/>
              <a:ext cx="125" cy="13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9" name="Line 225"/>
            <p:cNvSpPr>
              <a:spLocks noChangeShapeType="1"/>
            </p:cNvSpPr>
            <p:nvPr/>
          </p:nvSpPr>
          <p:spPr bwMode="auto">
            <a:xfrm>
              <a:off x="4361" y="2894"/>
              <a:ext cx="108" cy="1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0" name="Line 226"/>
            <p:cNvSpPr>
              <a:spLocks noChangeShapeType="1"/>
            </p:cNvSpPr>
            <p:nvPr/>
          </p:nvSpPr>
          <p:spPr bwMode="auto">
            <a:xfrm flipV="1">
              <a:off x="4366" y="3137"/>
              <a:ext cx="65" cy="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1" name="Line 227"/>
            <p:cNvSpPr>
              <a:spLocks noChangeShapeType="1"/>
            </p:cNvSpPr>
            <p:nvPr/>
          </p:nvSpPr>
          <p:spPr bwMode="auto">
            <a:xfrm flipV="1">
              <a:off x="1379" y="2864"/>
              <a:ext cx="125" cy="14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2" name="Line 228"/>
            <p:cNvSpPr>
              <a:spLocks noChangeShapeType="1"/>
            </p:cNvSpPr>
            <p:nvPr/>
          </p:nvSpPr>
          <p:spPr bwMode="auto">
            <a:xfrm>
              <a:off x="1394" y="3254"/>
              <a:ext cx="85" cy="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3" name="Line 229"/>
            <p:cNvSpPr>
              <a:spLocks noChangeShapeType="1"/>
            </p:cNvSpPr>
            <p:nvPr/>
          </p:nvSpPr>
          <p:spPr bwMode="auto">
            <a:xfrm>
              <a:off x="2014" y="3658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4" name="Line 230"/>
            <p:cNvSpPr>
              <a:spLocks noChangeShapeType="1"/>
            </p:cNvSpPr>
            <p:nvPr/>
          </p:nvSpPr>
          <p:spPr bwMode="auto">
            <a:xfrm>
              <a:off x="2465" y="3658"/>
              <a:ext cx="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5" name="Line 231"/>
            <p:cNvSpPr>
              <a:spLocks noChangeShapeType="1"/>
            </p:cNvSpPr>
            <p:nvPr/>
          </p:nvSpPr>
          <p:spPr bwMode="auto">
            <a:xfrm>
              <a:off x="2894" y="3663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6" name="Line 232"/>
            <p:cNvSpPr>
              <a:spLocks noChangeShapeType="1"/>
            </p:cNvSpPr>
            <p:nvPr/>
          </p:nvSpPr>
          <p:spPr bwMode="auto">
            <a:xfrm>
              <a:off x="3290" y="3638"/>
              <a:ext cx="237" cy="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7" name="Line 233"/>
            <p:cNvSpPr>
              <a:spLocks noChangeShapeType="1"/>
            </p:cNvSpPr>
            <p:nvPr/>
          </p:nvSpPr>
          <p:spPr bwMode="auto">
            <a:xfrm>
              <a:off x="3716" y="3653"/>
              <a:ext cx="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8" name="Line 234"/>
            <p:cNvSpPr>
              <a:spLocks noChangeShapeType="1"/>
            </p:cNvSpPr>
            <p:nvPr/>
          </p:nvSpPr>
          <p:spPr bwMode="auto">
            <a:xfrm flipV="1">
              <a:off x="4116" y="3383"/>
              <a:ext cx="13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9" name="Line 235"/>
            <p:cNvSpPr>
              <a:spLocks noChangeShapeType="1"/>
            </p:cNvSpPr>
            <p:nvPr/>
          </p:nvSpPr>
          <p:spPr bwMode="auto">
            <a:xfrm>
              <a:off x="1925" y="2664"/>
              <a:ext cx="67" cy="18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0" name="Line 236"/>
            <p:cNvSpPr>
              <a:spLocks noChangeShapeType="1"/>
            </p:cNvSpPr>
            <p:nvPr/>
          </p:nvSpPr>
          <p:spPr bwMode="auto">
            <a:xfrm>
              <a:off x="2080" y="3020"/>
              <a:ext cx="220" cy="50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1" name="Line 237"/>
            <p:cNvSpPr>
              <a:spLocks noChangeShapeType="1"/>
            </p:cNvSpPr>
            <p:nvPr/>
          </p:nvSpPr>
          <p:spPr bwMode="auto">
            <a:xfrm flipV="1">
              <a:off x="2090" y="2675"/>
              <a:ext cx="20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2" name="Line 238"/>
            <p:cNvSpPr>
              <a:spLocks noChangeShapeType="1"/>
            </p:cNvSpPr>
            <p:nvPr/>
          </p:nvSpPr>
          <p:spPr bwMode="auto">
            <a:xfrm flipV="1">
              <a:off x="1915" y="3407"/>
              <a:ext cx="45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3" name="Line 239"/>
            <p:cNvSpPr>
              <a:spLocks noChangeShapeType="1"/>
            </p:cNvSpPr>
            <p:nvPr/>
          </p:nvSpPr>
          <p:spPr bwMode="auto">
            <a:xfrm>
              <a:off x="2390" y="2647"/>
              <a:ext cx="54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4" name="Line 240"/>
            <p:cNvSpPr>
              <a:spLocks noChangeShapeType="1"/>
            </p:cNvSpPr>
            <p:nvPr/>
          </p:nvSpPr>
          <p:spPr bwMode="auto">
            <a:xfrm>
              <a:off x="2550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5" name="Line 241"/>
            <p:cNvSpPr>
              <a:spLocks noChangeShapeType="1"/>
            </p:cNvSpPr>
            <p:nvPr/>
          </p:nvSpPr>
          <p:spPr bwMode="auto">
            <a:xfrm flipV="1">
              <a:off x="2369" y="3328"/>
              <a:ext cx="93" cy="195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6" name="Line 242"/>
            <p:cNvSpPr>
              <a:spLocks noChangeShapeType="1"/>
            </p:cNvSpPr>
            <p:nvPr/>
          </p:nvSpPr>
          <p:spPr bwMode="auto">
            <a:xfrm flipV="1">
              <a:off x="2550" y="2675"/>
              <a:ext cx="181" cy="47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7" name="Line 243"/>
            <p:cNvSpPr>
              <a:spLocks noChangeShapeType="1"/>
            </p:cNvSpPr>
            <p:nvPr/>
          </p:nvSpPr>
          <p:spPr bwMode="auto">
            <a:xfrm>
              <a:off x="3636" y="2647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8" name="Line 244"/>
            <p:cNvSpPr>
              <a:spLocks noChangeShapeType="1"/>
            </p:cNvSpPr>
            <p:nvPr/>
          </p:nvSpPr>
          <p:spPr bwMode="auto">
            <a:xfrm>
              <a:off x="3811" y="3044"/>
              <a:ext cx="235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9" name="Line 245"/>
            <p:cNvSpPr>
              <a:spLocks noChangeShapeType="1"/>
            </p:cNvSpPr>
            <p:nvPr/>
          </p:nvSpPr>
          <p:spPr bwMode="auto">
            <a:xfrm flipV="1">
              <a:off x="3606" y="3316"/>
              <a:ext cx="112" cy="1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0" name="Line 246"/>
            <p:cNvSpPr>
              <a:spLocks noChangeShapeType="1"/>
            </p:cNvSpPr>
            <p:nvPr/>
          </p:nvSpPr>
          <p:spPr bwMode="auto">
            <a:xfrm flipV="1">
              <a:off x="3831" y="2693"/>
              <a:ext cx="175" cy="468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1" name="Oval 247"/>
            <p:cNvSpPr>
              <a:spLocks noChangeArrowheads="1"/>
            </p:cNvSpPr>
            <p:nvPr/>
          </p:nvSpPr>
          <p:spPr bwMode="auto">
            <a:xfrm>
              <a:off x="1474" y="2675"/>
              <a:ext cx="210" cy="240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2" name="Text Box 248"/>
            <p:cNvSpPr txBox="1">
              <a:spLocks noChangeArrowheads="1"/>
            </p:cNvSpPr>
            <p:nvPr/>
          </p:nvSpPr>
          <p:spPr bwMode="auto">
            <a:xfrm>
              <a:off x="4405" y="2900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汽车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下线</a:t>
              </a:r>
            </a:p>
          </p:txBody>
        </p:sp>
        <p:sp>
          <p:nvSpPr>
            <p:cNvPr id="241913" name="Text Box 249"/>
            <p:cNvSpPr txBox="1">
              <a:spLocks noChangeArrowheads="1"/>
            </p:cNvSpPr>
            <p:nvPr/>
          </p:nvSpPr>
          <p:spPr bwMode="auto">
            <a:xfrm>
              <a:off x="942" y="2934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机架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上线</a:t>
              </a:r>
            </a:p>
          </p:txBody>
        </p:sp>
        <p:sp>
          <p:nvSpPr>
            <p:cNvPr id="241914" name="Text Box 250"/>
            <p:cNvSpPr txBox="1">
              <a:spLocks noChangeArrowheads="1"/>
            </p:cNvSpPr>
            <p:nvPr/>
          </p:nvSpPr>
          <p:spPr bwMode="auto">
            <a:xfrm>
              <a:off x="1007" y="2402"/>
              <a:ext cx="83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zh-TW" altLang="en-US" sz="1800">
                  <a:latin typeface="Times New Roman" pitchFamily="18" charset="0"/>
                  <a:ea typeface="仿宋" pitchFamily="49" charset="-122"/>
                </a:rPr>
                <a:t> 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241915" name="Text Box 251"/>
            <p:cNvSpPr txBox="1">
              <a:spLocks noChangeArrowheads="1"/>
            </p:cNvSpPr>
            <p:nvPr/>
          </p:nvSpPr>
          <p:spPr bwMode="auto">
            <a:xfrm>
              <a:off x="975" y="3568"/>
              <a:ext cx="62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241916" name="Text Box 252"/>
            <p:cNvSpPr txBox="1">
              <a:spLocks noChangeArrowheads="1"/>
            </p:cNvSpPr>
            <p:nvPr/>
          </p:nvSpPr>
          <p:spPr bwMode="auto">
            <a:xfrm>
              <a:off x="2680" y="3801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2,3</a:t>
              </a:r>
            </a:p>
          </p:txBody>
        </p:sp>
        <p:sp>
          <p:nvSpPr>
            <p:cNvPr id="241917" name="Text Box 253"/>
            <p:cNvSpPr txBox="1">
              <a:spLocks noChangeArrowheads="1"/>
            </p:cNvSpPr>
            <p:nvPr/>
          </p:nvSpPr>
          <p:spPr bwMode="auto">
            <a:xfrm>
              <a:off x="3484" y="3800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2,5</a:t>
              </a:r>
            </a:p>
          </p:txBody>
        </p:sp>
        <p:sp>
          <p:nvSpPr>
            <p:cNvPr id="241918" name="Text Box 254"/>
            <p:cNvSpPr txBox="1">
              <a:spLocks noChangeArrowheads="1"/>
            </p:cNvSpPr>
            <p:nvPr/>
          </p:nvSpPr>
          <p:spPr bwMode="auto">
            <a:xfrm>
              <a:off x="3924" y="3797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2,6</a:t>
              </a:r>
            </a:p>
          </p:txBody>
        </p:sp>
        <p:sp>
          <p:nvSpPr>
            <p:cNvPr id="241919" name="Text Box 255"/>
            <p:cNvSpPr txBox="1">
              <a:spLocks noChangeArrowheads="1"/>
            </p:cNvSpPr>
            <p:nvPr/>
          </p:nvSpPr>
          <p:spPr bwMode="auto">
            <a:xfrm>
              <a:off x="3033" y="2125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1,4</a:t>
              </a:r>
            </a:p>
          </p:txBody>
        </p:sp>
        <p:sp>
          <p:nvSpPr>
            <p:cNvPr id="241920" name="Oval 256"/>
            <p:cNvSpPr>
              <a:spLocks noChangeArrowheads="1"/>
            </p:cNvSpPr>
            <p:nvPr/>
          </p:nvSpPr>
          <p:spPr bwMode="auto">
            <a:xfrm>
              <a:off x="3023" y="2381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1" name="Oval 257"/>
            <p:cNvSpPr>
              <a:spLocks noChangeArrowheads="1"/>
            </p:cNvSpPr>
            <p:nvPr/>
          </p:nvSpPr>
          <p:spPr bwMode="auto">
            <a:xfrm>
              <a:off x="3059" y="3503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2" name="Oval 258"/>
            <p:cNvSpPr>
              <a:spLocks noChangeArrowheads="1"/>
            </p:cNvSpPr>
            <p:nvPr/>
          </p:nvSpPr>
          <p:spPr bwMode="auto">
            <a:xfrm>
              <a:off x="3213" y="2777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3" name="Oval 259"/>
            <p:cNvSpPr>
              <a:spLocks noChangeArrowheads="1"/>
            </p:cNvSpPr>
            <p:nvPr/>
          </p:nvSpPr>
          <p:spPr bwMode="auto">
            <a:xfrm>
              <a:off x="3213" y="3106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4" name="Line 260"/>
            <p:cNvSpPr>
              <a:spLocks noChangeShapeType="1"/>
            </p:cNvSpPr>
            <p:nvPr/>
          </p:nvSpPr>
          <p:spPr bwMode="auto">
            <a:xfrm>
              <a:off x="3269" y="2521"/>
              <a:ext cx="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5" name="Line 261"/>
            <p:cNvSpPr>
              <a:spLocks noChangeShapeType="1"/>
            </p:cNvSpPr>
            <p:nvPr/>
          </p:nvSpPr>
          <p:spPr bwMode="auto">
            <a:xfrm>
              <a:off x="3229" y="2638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6" name="Line 262"/>
            <p:cNvSpPr>
              <a:spLocks noChangeShapeType="1"/>
            </p:cNvSpPr>
            <p:nvPr/>
          </p:nvSpPr>
          <p:spPr bwMode="auto">
            <a:xfrm flipV="1">
              <a:off x="3199" y="3375"/>
              <a:ext cx="74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7" name="Text Box 263"/>
            <p:cNvSpPr txBox="1">
              <a:spLocks noChangeArrowheads="1"/>
            </p:cNvSpPr>
            <p:nvPr/>
          </p:nvSpPr>
          <p:spPr bwMode="auto">
            <a:xfrm>
              <a:off x="3078" y="3792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2,4</a:t>
              </a:r>
            </a:p>
          </p:txBody>
        </p:sp>
        <p:sp>
          <p:nvSpPr>
            <p:cNvPr id="241928" name="Oval 264"/>
            <p:cNvSpPr>
              <a:spLocks noChangeArrowheads="1"/>
            </p:cNvSpPr>
            <p:nvPr/>
          </p:nvSpPr>
          <p:spPr bwMode="auto">
            <a:xfrm>
              <a:off x="2788" y="2784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9" name="Oval 265"/>
            <p:cNvSpPr>
              <a:spLocks noChangeArrowheads="1"/>
            </p:cNvSpPr>
            <p:nvPr/>
          </p:nvSpPr>
          <p:spPr bwMode="auto">
            <a:xfrm>
              <a:off x="2788" y="3111"/>
              <a:ext cx="245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0" name="Line 266"/>
            <p:cNvSpPr>
              <a:spLocks noChangeShapeType="1"/>
            </p:cNvSpPr>
            <p:nvPr/>
          </p:nvSpPr>
          <p:spPr bwMode="auto">
            <a:xfrm>
              <a:off x="2987" y="3029"/>
              <a:ext cx="206" cy="48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1" name="Line 267"/>
            <p:cNvSpPr>
              <a:spLocks noChangeShapeType="1"/>
            </p:cNvSpPr>
            <p:nvPr/>
          </p:nvSpPr>
          <p:spPr bwMode="auto">
            <a:xfrm flipV="1">
              <a:off x="2806" y="3403"/>
              <a:ext cx="71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2" name="Line 268"/>
            <p:cNvSpPr>
              <a:spLocks noChangeShapeType="1"/>
            </p:cNvSpPr>
            <p:nvPr/>
          </p:nvSpPr>
          <p:spPr bwMode="auto">
            <a:xfrm flipV="1">
              <a:off x="2995" y="2667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3" name="Line 269"/>
            <p:cNvSpPr>
              <a:spLocks noChangeShapeType="1"/>
            </p:cNvSpPr>
            <p:nvPr/>
          </p:nvSpPr>
          <p:spPr bwMode="auto">
            <a:xfrm flipV="1">
              <a:off x="3410" y="2684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4" name="Line 270"/>
            <p:cNvSpPr>
              <a:spLocks noChangeShapeType="1"/>
            </p:cNvSpPr>
            <p:nvPr/>
          </p:nvSpPr>
          <p:spPr bwMode="auto">
            <a:xfrm>
              <a:off x="3402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5" name="Line 271"/>
            <p:cNvSpPr>
              <a:spLocks noChangeShapeType="1"/>
            </p:cNvSpPr>
            <p:nvPr/>
          </p:nvSpPr>
          <p:spPr bwMode="auto">
            <a:xfrm>
              <a:off x="2797" y="2655"/>
              <a:ext cx="92" cy="17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B427701-DF3C-4788-ABA2-B08487CD0D0E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179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装配线调度示例</a:t>
            </a:r>
            <a:endParaRPr lang="en-US" altLang="zh-TW" dirty="0"/>
          </a:p>
        </p:txBody>
      </p:sp>
      <p:graphicFrame>
        <p:nvGraphicFramePr>
          <p:cNvPr id="241809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88336"/>
              </p:ext>
            </p:extLst>
          </p:nvPr>
        </p:nvGraphicFramePr>
        <p:xfrm>
          <a:off x="2654300" y="4127500"/>
          <a:ext cx="3565525" cy="80310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1810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68778"/>
              </p:ext>
            </p:extLst>
          </p:nvPr>
        </p:nvGraphicFramePr>
        <p:xfrm>
          <a:off x="3225800" y="5435600"/>
          <a:ext cx="2984500" cy="79248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1839" name="Text Box 175"/>
          <p:cNvSpPr txBox="1">
            <a:spLocks noChangeArrowheads="1"/>
          </p:cNvSpPr>
          <p:nvPr/>
        </p:nvSpPr>
        <p:spPr bwMode="auto">
          <a:xfrm>
            <a:off x="27527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1840" name="Text Box 176"/>
          <p:cNvSpPr txBox="1">
            <a:spLocks noChangeArrowheads="1"/>
          </p:cNvSpPr>
          <p:nvPr/>
        </p:nvSpPr>
        <p:spPr bwMode="auto">
          <a:xfrm>
            <a:off x="33623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1841" name="Text Box 177"/>
          <p:cNvSpPr txBox="1">
            <a:spLocks noChangeArrowheads="1"/>
          </p:cNvSpPr>
          <p:nvPr/>
        </p:nvSpPr>
        <p:spPr bwMode="auto">
          <a:xfrm>
            <a:off x="39338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1842" name="Text Box 178"/>
          <p:cNvSpPr txBox="1">
            <a:spLocks noChangeArrowheads="1"/>
          </p:cNvSpPr>
          <p:nvPr/>
        </p:nvSpPr>
        <p:spPr bwMode="auto">
          <a:xfrm>
            <a:off x="4543425" y="5040313"/>
            <a:ext cx="325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41843" name="Text Box 179"/>
          <p:cNvSpPr txBox="1">
            <a:spLocks noChangeArrowheads="1"/>
          </p:cNvSpPr>
          <p:nvPr/>
        </p:nvSpPr>
        <p:spPr bwMode="auto">
          <a:xfrm>
            <a:off x="51276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41844" name="Text Box 180"/>
          <p:cNvSpPr txBox="1">
            <a:spLocks noChangeArrowheads="1"/>
          </p:cNvSpPr>
          <p:nvPr/>
        </p:nvSpPr>
        <p:spPr bwMode="auto">
          <a:xfrm>
            <a:off x="5724525" y="50530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41845" name="Text Box 181"/>
          <p:cNvSpPr txBox="1">
            <a:spLocks noChangeArrowheads="1"/>
          </p:cNvSpPr>
          <p:nvPr/>
        </p:nvSpPr>
        <p:spPr bwMode="auto">
          <a:xfrm>
            <a:off x="2244725" y="5053013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41846" name="Text Box 182"/>
          <p:cNvSpPr txBox="1">
            <a:spLocks noChangeArrowheads="1"/>
          </p:cNvSpPr>
          <p:nvPr/>
        </p:nvSpPr>
        <p:spPr bwMode="auto">
          <a:xfrm>
            <a:off x="6359525" y="4316413"/>
            <a:ext cx="551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</a:t>
            </a:r>
          </a:p>
        </p:txBody>
      </p:sp>
      <p:sp>
        <p:nvSpPr>
          <p:cNvPr id="241847" name="Text Box 183"/>
          <p:cNvSpPr txBox="1">
            <a:spLocks noChangeArrowheads="1"/>
          </p:cNvSpPr>
          <p:nvPr/>
        </p:nvSpPr>
        <p:spPr bwMode="auto">
          <a:xfrm>
            <a:off x="6384925" y="5624513"/>
            <a:ext cx="551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</a:t>
            </a:r>
          </a:p>
        </p:txBody>
      </p:sp>
      <p:sp>
        <p:nvSpPr>
          <p:cNvPr id="241848" name="Text Box 184"/>
          <p:cNvSpPr txBox="1">
            <a:spLocks noChangeArrowheads="1"/>
          </p:cNvSpPr>
          <p:nvPr/>
        </p:nvSpPr>
        <p:spPr bwMode="auto">
          <a:xfrm>
            <a:off x="2054225" y="4125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49" name="Text Box 185"/>
          <p:cNvSpPr txBox="1">
            <a:spLocks noChangeArrowheads="1"/>
          </p:cNvSpPr>
          <p:nvPr/>
        </p:nvSpPr>
        <p:spPr bwMode="auto">
          <a:xfrm>
            <a:off x="2066925" y="4506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0" name="Text Box 186"/>
          <p:cNvSpPr txBox="1">
            <a:spLocks noChangeArrowheads="1"/>
          </p:cNvSpPr>
          <p:nvPr/>
        </p:nvSpPr>
        <p:spPr bwMode="auto">
          <a:xfrm>
            <a:off x="2651125" y="54467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1" name="Text Box 187"/>
          <p:cNvSpPr txBox="1">
            <a:spLocks noChangeArrowheads="1"/>
          </p:cNvSpPr>
          <p:nvPr/>
        </p:nvSpPr>
        <p:spPr bwMode="auto">
          <a:xfrm>
            <a:off x="2663825" y="58404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pSp>
        <p:nvGrpSpPr>
          <p:cNvPr id="241853" name="Group 189"/>
          <p:cNvGrpSpPr>
            <a:grpSpLocks/>
          </p:cNvGrpSpPr>
          <p:nvPr/>
        </p:nvGrpSpPr>
        <p:grpSpPr bwMode="auto">
          <a:xfrm>
            <a:off x="1552575" y="1067841"/>
            <a:ext cx="6143626" cy="2855217"/>
            <a:chOff x="942" y="2125"/>
            <a:chExt cx="3870" cy="1931"/>
          </a:xfrm>
        </p:grpSpPr>
        <p:sp>
          <p:nvSpPr>
            <p:cNvPr id="241854" name="Text Box 190"/>
            <p:cNvSpPr txBox="1">
              <a:spLocks noChangeArrowheads="1"/>
            </p:cNvSpPr>
            <p:nvPr/>
          </p:nvSpPr>
          <p:spPr bwMode="auto">
            <a:xfrm>
              <a:off x="1635" y="2139"/>
              <a:ext cx="42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1,1</a:t>
              </a:r>
            </a:p>
          </p:txBody>
        </p:sp>
        <p:sp>
          <p:nvSpPr>
            <p:cNvPr id="241855" name="Text Box 191"/>
            <p:cNvSpPr txBox="1">
              <a:spLocks noChangeArrowheads="1"/>
            </p:cNvSpPr>
            <p:nvPr/>
          </p:nvSpPr>
          <p:spPr bwMode="auto">
            <a:xfrm>
              <a:off x="2203" y="2139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1,2</a:t>
              </a:r>
            </a:p>
          </p:txBody>
        </p:sp>
        <p:sp>
          <p:nvSpPr>
            <p:cNvPr id="241856" name="Text Box 192"/>
            <p:cNvSpPr txBox="1">
              <a:spLocks noChangeArrowheads="1"/>
            </p:cNvSpPr>
            <p:nvPr/>
          </p:nvSpPr>
          <p:spPr bwMode="auto">
            <a:xfrm>
              <a:off x="2635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1,3</a:t>
              </a:r>
            </a:p>
          </p:txBody>
        </p:sp>
        <p:sp>
          <p:nvSpPr>
            <p:cNvPr id="241857" name="Text Box 193"/>
            <p:cNvSpPr txBox="1">
              <a:spLocks noChangeArrowheads="1"/>
            </p:cNvSpPr>
            <p:nvPr/>
          </p:nvSpPr>
          <p:spPr bwMode="auto">
            <a:xfrm>
              <a:off x="3441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1,5</a:t>
              </a:r>
            </a:p>
          </p:txBody>
        </p:sp>
        <p:sp>
          <p:nvSpPr>
            <p:cNvPr id="241858" name="Text Box 194"/>
            <p:cNvSpPr txBox="1">
              <a:spLocks noChangeArrowheads="1"/>
            </p:cNvSpPr>
            <p:nvPr/>
          </p:nvSpPr>
          <p:spPr bwMode="auto">
            <a:xfrm>
              <a:off x="3879" y="212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1,6</a:t>
              </a:r>
            </a:p>
          </p:txBody>
        </p:sp>
        <p:sp>
          <p:nvSpPr>
            <p:cNvPr id="241859" name="Text Box 195"/>
            <p:cNvSpPr txBox="1">
              <a:spLocks noChangeArrowheads="1"/>
            </p:cNvSpPr>
            <p:nvPr/>
          </p:nvSpPr>
          <p:spPr bwMode="auto">
            <a:xfrm>
              <a:off x="1677" y="3808"/>
              <a:ext cx="39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2,1</a:t>
              </a:r>
            </a:p>
          </p:txBody>
        </p:sp>
        <p:sp>
          <p:nvSpPr>
            <p:cNvPr id="241860" name="Text Box 196"/>
            <p:cNvSpPr txBox="1">
              <a:spLocks noChangeArrowheads="1"/>
            </p:cNvSpPr>
            <p:nvPr/>
          </p:nvSpPr>
          <p:spPr bwMode="auto">
            <a:xfrm>
              <a:off x="2248" y="380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2,2</a:t>
              </a:r>
            </a:p>
          </p:txBody>
        </p:sp>
        <p:sp>
          <p:nvSpPr>
            <p:cNvPr id="241861" name="AutoShape 197"/>
            <p:cNvSpPr>
              <a:spLocks noChangeArrowheads="1"/>
            </p:cNvSpPr>
            <p:nvPr/>
          </p:nvSpPr>
          <p:spPr bwMode="auto">
            <a:xfrm>
              <a:off x="1724" y="3471"/>
              <a:ext cx="2503" cy="371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2" name="Line 198"/>
            <p:cNvSpPr>
              <a:spLocks noChangeShapeType="1"/>
            </p:cNvSpPr>
            <p:nvPr/>
          </p:nvSpPr>
          <p:spPr bwMode="auto">
            <a:xfrm>
              <a:off x="1604" y="3430"/>
              <a:ext cx="161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3" name="AutoShape 199"/>
            <p:cNvSpPr>
              <a:spLocks noChangeArrowheads="1"/>
            </p:cNvSpPr>
            <p:nvPr/>
          </p:nvSpPr>
          <p:spPr bwMode="auto">
            <a:xfrm>
              <a:off x="1704" y="2356"/>
              <a:ext cx="2517" cy="380"/>
            </a:xfrm>
            <a:prstGeom prst="roundRect">
              <a:avLst>
                <a:gd name="adj" fmla="val 16667"/>
              </a:avLst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8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4" name="Oval 200"/>
            <p:cNvSpPr>
              <a:spLocks noChangeArrowheads="1"/>
            </p:cNvSpPr>
            <p:nvPr/>
          </p:nvSpPr>
          <p:spPr bwMode="auto">
            <a:xfrm>
              <a:off x="176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5" name="Oval 201"/>
            <p:cNvSpPr>
              <a:spLocks noChangeArrowheads="1"/>
            </p:cNvSpPr>
            <p:nvPr/>
          </p:nvSpPr>
          <p:spPr bwMode="auto">
            <a:xfrm>
              <a:off x="220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9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6" name="Oval 202"/>
            <p:cNvSpPr>
              <a:spLocks noChangeArrowheads="1"/>
            </p:cNvSpPr>
            <p:nvPr/>
          </p:nvSpPr>
          <p:spPr bwMode="auto">
            <a:xfrm>
              <a:off x="2631" y="2371"/>
              <a:ext cx="245" cy="282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7" name="Oval 203"/>
            <p:cNvSpPr>
              <a:spLocks noChangeArrowheads="1"/>
            </p:cNvSpPr>
            <p:nvPr/>
          </p:nvSpPr>
          <p:spPr bwMode="auto">
            <a:xfrm>
              <a:off x="3430" y="2389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8" name="Oval 204"/>
            <p:cNvSpPr>
              <a:spLocks noChangeArrowheads="1"/>
            </p:cNvSpPr>
            <p:nvPr/>
          </p:nvSpPr>
          <p:spPr bwMode="auto">
            <a:xfrm>
              <a:off x="3871" y="2395"/>
              <a:ext cx="245" cy="28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9" name="Oval 205"/>
            <p:cNvSpPr>
              <a:spLocks noChangeArrowheads="1"/>
            </p:cNvSpPr>
            <p:nvPr/>
          </p:nvSpPr>
          <p:spPr bwMode="auto">
            <a:xfrm>
              <a:off x="4191" y="2687"/>
              <a:ext cx="200" cy="22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0" name="Oval 206"/>
            <p:cNvSpPr>
              <a:spLocks noChangeArrowheads="1"/>
            </p:cNvSpPr>
            <p:nvPr/>
          </p:nvSpPr>
          <p:spPr bwMode="auto">
            <a:xfrm>
              <a:off x="4201" y="3186"/>
              <a:ext cx="196" cy="23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1" name="Oval 207"/>
            <p:cNvSpPr>
              <a:spLocks noChangeArrowheads="1"/>
            </p:cNvSpPr>
            <p:nvPr/>
          </p:nvSpPr>
          <p:spPr bwMode="auto">
            <a:xfrm>
              <a:off x="1873" y="2781"/>
              <a:ext cx="247" cy="280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2" name="Oval 208"/>
            <p:cNvSpPr>
              <a:spLocks noChangeArrowheads="1"/>
            </p:cNvSpPr>
            <p:nvPr/>
          </p:nvSpPr>
          <p:spPr bwMode="auto">
            <a:xfrm>
              <a:off x="1873" y="3109"/>
              <a:ext cx="247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3" name="Oval 209"/>
            <p:cNvSpPr>
              <a:spLocks noChangeArrowheads="1"/>
            </p:cNvSpPr>
            <p:nvPr/>
          </p:nvSpPr>
          <p:spPr bwMode="auto">
            <a:xfrm>
              <a:off x="1770" y="3500"/>
              <a:ext cx="244" cy="281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4" name="Oval 210"/>
            <p:cNvSpPr>
              <a:spLocks noChangeArrowheads="1"/>
            </p:cNvSpPr>
            <p:nvPr/>
          </p:nvSpPr>
          <p:spPr bwMode="auto">
            <a:xfrm>
              <a:off x="2220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5" name="Oval 211"/>
            <p:cNvSpPr>
              <a:spLocks noChangeArrowheads="1"/>
            </p:cNvSpPr>
            <p:nvPr/>
          </p:nvSpPr>
          <p:spPr bwMode="auto">
            <a:xfrm>
              <a:off x="2641" y="3506"/>
              <a:ext cx="246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6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6" name="Oval 212"/>
            <p:cNvSpPr>
              <a:spLocks noChangeArrowheads="1"/>
            </p:cNvSpPr>
            <p:nvPr/>
          </p:nvSpPr>
          <p:spPr bwMode="auto">
            <a:xfrm>
              <a:off x="3466" y="3512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7" name="Oval 213"/>
            <p:cNvSpPr>
              <a:spLocks noChangeArrowheads="1"/>
            </p:cNvSpPr>
            <p:nvPr/>
          </p:nvSpPr>
          <p:spPr bwMode="auto">
            <a:xfrm>
              <a:off x="3911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8" name="Oval 214"/>
            <p:cNvSpPr>
              <a:spLocks noChangeArrowheads="1"/>
            </p:cNvSpPr>
            <p:nvPr/>
          </p:nvSpPr>
          <p:spPr bwMode="auto">
            <a:xfrm>
              <a:off x="1470" y="3285"/>
              <a:ext cx="194" cy="233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9" name="Oval 215"/>
            <p:cNvSpPr>
              <a:spLocks noChangeArrowheads="1"/>
            </p:cNvSpPr>
            <p:nvPr/>
          </p:nvSpPr>
          <p:spPr bwMode="auto">
            <a:xfrm>
              <a:off x="2350" y="2775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0" name="Oval 216"/>
            <p:cNvSpPr>
              <a:spLocks noChangeArrowheads="1"/>
            </p:cNvSpPr>
            <p:nvPr/>
          </p:nvSpPr>
          <p:spPr bwMode="auto">
            <a:xfrm>
              <a:off x="2350" y="3103"/>
              <a:ext cx="245" cy="280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dirty="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 dirty="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1" name="Line 217"/>
            <p:cNvSpPr>
              <a:spLocks noChangeShapeType="1"/>
            </p:cNvSpPr>
            <p:nvPr/>
          </p:nvSpPr>
          <p:spPr bwMode="auto">
            <a:xfrm flipV="1">
              <a:off x="1619" y="2544"/>
              <a:ext cx="215" cy="2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2" name="Oval 218"/>
            <p:cNvSpPr>
              <a:spLocks noChangeArrowheads="1"/>
            </p:cNvSpPr>
            <p:nvPr/>
          </p:nvSpPr>
          <p:spPr bwMode="auto">
            <a:xfrm>
              <a:off x="3620" y="2786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3" name="Oval 219"/>
            <p:cNvSpPr>
              <a:spLocks noChangeArrowheads="1"/>
            </p:cNvSpPr>
            <p:nvPr/>
          </p:nvSpPr>
          <p:spPr bwMode="auto">
            <a:xfrm>
              <a:off x="3620" y="3114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4" name="Line 220"/>
            <p:cNvSpPr>
              <a:spLocks noChangeShapeType="1"/>
            </p:cNvSpPr>
            <p:nvPr/>
          </p:nvSpPr>
          <p:spPr bwMode="auto">
            <a:xfrm>
              <a:off x="2005" y="2512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5" name="Line 221"/>
            <p:cNvSpPr>
              <a:spLocks noChangeShapeType="1"/>
            </p:cNvSpPr>
            <p:nvPr/>
          </p:nvSpPr>
          <p:spPr bwMode="auto">
            <a:xfrm>
              <a:off x="2456" y="2512"/>
              <a:ext cx="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6" name="Line 222"/>
            <p:cNvSpPr>
              <a:spLocks noChangeShapeType="1"/>
            </p:cNvSpPr>
            <p:nvPr/>
          </p:nvSpPr>
          <p:spPr bwMode="auto">
            <a:xfrm flipV="1">
              <a:off x="2884" y="2509"/>
              <a:ext cx="12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7" name="Line 223"/>
            <p:cNvSpPr>
              <a:spLocks noChangeShapeType="1"/>
            </p:cNvSpPr>
            <p:nvPr/>
          </p:nvSpPr>
          <p:spPr bwMode="auto">
            <a:xfrm>
              <a:off x="3676" y="2529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8" name="Line 224"/>
            <p:cNvSpPr>
              <a:spLocks noChangeShapeType="1"/>
            </p:cNvSpPr>
            <p:nvPr/>
          </p:nvSpPr>
          <p:spPr bwMode="auto">
            <a:xfrm>
              <a:off x="4102" y="2594"/>
              <a:ext cx="125" cy="13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9" name="Line 225"/>
            <p:cNvSpPr>
              <a:spLocks noChangeShapeType="1"/>
            </p:cNvSpPr>
            <p:nvPr/>
          </p:nvSpPr>
          <p:spPr bwMode="auto">
            <a:xfrm>
              <a:off x="4361" y="2894"/>
              <a:ext cx="108" cy="1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0" name="Line 226"/>
            <p:cNvSpPr>
              <a:spLocks noChangeShapeType="1"/>
            </p:cNvSpPr>
            <p:nvPr/>
          </p:nvSpPr>
          <p:spPr bwMode="auto">
            <a:xfrm flipV="1">
              <a:off x="4366" y="3137"/>
              <a:ext cx="65" cy="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1" name="Line 227"/>
            <p:cNvSpPr>
              <a:spLocks noChangeShapeType="1"/>
            </p:cNvSpPr>
            <p:nvPr/>
          </p:nvSpPr>
          <p:spPr bwMode="auto">
            <a:xfrm flipV="1">
              <a:off x="1379" y="2864"/>
              <a:ext cx="125" cy="14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2" name="Line 228"/>
            <p:cNvSpPr>
              <a:spLocks noChangeShapeType="1"/>
            </p:cNvSpPr>
            <p:nvPr/>
          </p:nvSpPr>
          <p:spPr bwMode="auto">
            <a:xfrm>
              <a:off x="1394" y="3254"/>
              <a:ext cx="85" cy="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3" name="Line 229"/>
            <p:cNvSpPr>
              <a:spLocks noChangeShapeType="1"/>
            </p:cNvSpPr>
            <p:nvPr/>
          </p:nvSpPr>
          <p:spPr bwMode="auto">
            <a:xfrm>
              <a:off x="2014" y="3658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4" name="Line 230"/>
            <p:cNvSpPr>
              <a:spLocks noChangeShapeType="1"/>
            </p:cNvSpPr>
            <p:nvPr/>
          </p:nvSpPr>
          <p:spPr bwMode="auto">
            <a:xfrm>
              <a:off x="2465" y="3658"/>
              <a:ext cx="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5" name="Line 231"/>
            <p:cNvSpPr>
              <a:spLocks noChangeShapeType="1"/>
            </p:cNvSpPr>
            <p:nvPr/>
          </p:nvSpPr>
          <p:spPr bwMode="auto">
            <a:xfrm>
              <a:off x="2894" y="3663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6" name="Line 232"/>
            <p:cNvSpPr>
              <a:spLocks noChangeShapeType="1"/>
            </p:cNvSpPr>
            <p:nvPr/>
          </p:nvSpPr>
          <p:spPr bwMode="auto">
            <a:xfrm>
              <a:off x="3290" y="3638"/>
              <a:ext cx="237" cy="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7" name="Line 233"/>
            <p:cNvSpPr>
              <a:spLocks noChangeShapeType="1"/>
            </p:cNvSpPr>
            <p:nvPr/>
          </p:nvSpPr>
          <p:spPr bwMode="auto">
            <a:xfrm>
              <a:off x="3716" y="3653"/>
              <a:ext cx="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8" name="Line 234"/>
            <p:cNvSpPr>
              <a:spLocks noChangeShapeType="1"/>
            </p:cNvSpPr>
            <p:nvPr/>
          </p:nvSpPr>
          <p:spPr bwMode="auto">
            <a:xfrm flipV="1">
              <a:off x="4116" y="3383"/>
              <a:ext cx="13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9" name="Line 235"/>
            <p:cNvSpPr>
              <a:spLocks noChangeShapeType="1"/>
            </p:cNvSpPr>
            <p:nvPr/>
          </p:nvSpPr>
          <p:spPr bwMode="auto">
            <a:xfrm>
              <a:off x="1925" y="2664"/>
              <a:ext cx="67" cy="18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0" name="Line 236"/>
            <p:cNvSpPr>
              <a:spLocks noChangeShapeType="1"/>
            </p:cNvSpPr>
            <p:nvPr/>
          </p:nvSpPr>
          <p:spPr bwMode="auto">
            <a:xfrm>
              <a:off x="2080" y="3020"/>
              <a:ext cx="220" cy="50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1" name="Line 237"/>
            <p:cNvSpPr>
              <a:spLocks noChangeShapeType="1"/>
            </p:cNvSpPr>
            <p:nvPr/>
          </p:nvSpPr>
          <p:spPr bwMode="auto">
            <a:xfrm flipV="1">
              <a:off x="2090" y="2675"/>
              <a:ext cx="20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2" name="Line 238"/>
            <p:cNvSpPr>
              <a:spLocks noChangeShapeType="1"/>
            </p:cNvSpPr>
            <p:nvPr/>
          </p:nvSpPr>
          <p:spPr bwMode="auto">
            <a:xfrm flipV="1">
              <a:off x="1915" y="3407"/>
              <a:ext cx="45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3" name="Line 239"/>
            <p:cNvSpPr>
              <a:spLocks noChangeShapeType="1"/>
            </p:cNvSpPr>
            <p:nvPr/>
          </p:nvSpPr>
          <p:spPr bwMode="auto">
            <a:xfrm>
              <a:off x="2390" y="2647"/>
              <a:ext cx="54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4" name="Line 240"/>
            <p:cNvSpPr>
              <a:spLocks noChangeShapeType="1"/>
            </p:cNvSpPr>
            <p:nvPr/>
          </p:nvSpPr>
          <p:spPr bwMode="auto">
            <a:xfrm>
              <a:off x="2550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5" name="Line 241"/>
            <p:cNvSpPr>
              <a:spLocks noChangeShapeType="1"/>
            </p:cNvSpPr>
            <p:nvPr/>
          </p:nvSpPr>
          <p:spPr bwMode="auto">
            <a:xfrm flipV="1">
              <a:off x="2369" y="3328"/>
              <a:ext cx="93" cy="195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6" name="Line 242"/>
            <p:cNvSpPr>
              <a:spLocks noChangeShapeType="1"/>
            </p:cNvSpPr>
            <p:nvPr/>
          </p:nvSpPr>
          <p:spPr bwMode="auto">
            <a:xfrm flipV="1">
              <a:off x="2550" y="2675"/>
              <a:ext cx="181" cy="47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7" name="Line 243"/>
            <p:cNvSpPr>
              <a:spLocks noChangeShapeType="1"/>
            </p:cNvSpPr>
            <p:nvPr/>
          </p:nvSpPr>
          <p:spPr bwMode="auto">
            <a:xfrm>
              <a:off x="3636" y="2647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8" name="Line 244"/>
            <p:cNvSpPr>
              <a:spLocks noChangeShapeType="1"/>
            </p:cNvSpPr>
            <p:nvPr/>
          </p:nvSpPr>
          <p:spPr bwMode="auto">
            <a:xfrm>
              <a:off x="3811" y="3044"/>
              <a:ext cx="235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9" name="Line 245"/>
            <p:cNvSpPr>
              <a:spLocks noChangeShapeType="1"/>
            </p:cNvSpPr>
            <p:nvPr/>
          </p:nvSpPr>
          <p:spPr bwMode="auto">
            <a:xfrm flipV="1">
              <a:off x="3606" y="3316"/>
              <a:ext cx="112" cy="1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0" name="Line 246"/>
            <p:cNvSpPr>
              <a:spLocks noChangeShapeType="1"/>
            </p:cNvSpPr>
            <p:nvPr/>
          </p:nvSpPr>
          <p:spPr bwMode="auto">
            <a:xfrm flipV="1">
              <a:off x="3831" y="2693"/>
              <a:ext cx="175" cy="468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1" name="Oval 247"/>
            <p:cNvSpPr>
              <a:spLocks noChangeArrowheads="1"/>
            </p:cNvSpPr>
            <p:nvPr/>
          </p:nvSpPr>
          <p:spPr bwMode="auto">
            <a:xfrm>
              <a:off x="1474" y="2675"/>
              <a:ext cx="210" cy="240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2" name="Text Box 248"/>
            <p:cNvSpPr txBox="1">
              <a:spLocks noChangeArrowheads="1"/>
            </p:cNvSpPr>
            <p:nvPr/>
          </p:nvSpPr>
          <p:spPr bwMode="auto">
            <a:xfrm>
              <a:off x="4405" y="2900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汽车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下线</a:t>
              </a:r>
            </a:p>
          </p:txBody>
        </p:sp>
        <p:sp>
          <p:nvSpPr>
            <p:cNvPr id="241913" name="Text Box 249"/>
            <p:cNvSpPr txBox="1">
              <a:spLocks noChangeArrowheads="1"/>
            </p:cNvSpPr>
            <p:nvPr/>
          </p:nvSpPr>
          <p:spPr bwMode="auto">
            <a:xfrm>
              <a:off x="942" y="2934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机架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上线</a:t>
              </a:r>
            </a:p>
          </p:txBody>
        </p:sp>
        <p:sp>
          <p:nvSpPr>
            <p:cNvPr id="241914" name="Text Box 250"/>
            <p:cNvSpPr txBox="1">
              <a:spLocks noChangeArrowheads="1"/>
            </p:cNvSpPr>
            <p:nvPr/>
          </p:nvSpPr>
          <p:spPr bwMode="auto">
            <a:xfrm>
              <a:off x="1007" y="2402"/>
              <a:ext cx="83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zh-TW" altLang="en-US" sz="1800">
                  <a:latin typeface="Times New Roman" pitchFamily="18" charset="0"/>
                  <a:ea typeface="仿宋" pitchFamily="49" charset="-122"/>
                </a:rPr>
                <a:t> 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241915" name="Text Box 251"/>
            <p:cNvSpPr txBox="1">
              <a:spLocks noChangeArrowheads="1"/>
            </p:cNvSpPr>
            <p:nvPr/>
          </p:nvSpPr>
          <p:spPr bwMode="auto">
            <a:xfrm>
              <a:off x="975" y="3568"/>
              <a:ext cx="62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241916" name="Text Box 252"/>
            <p:cNvSpPr txBox="1">
              <a:spLocks noChangeArrowheads="1"/>
            </p:cNvSpPr>
            <p:nvPr/>
          </p:nvSpPr>
          <p:spPr bwMode="auto">
            <a:xfrm>
              <a:off x="2680" y="3801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2,3</a:t>
              </a:r>
            </a:p>
          </p:txBody>
        </p:sp>
        <p:sp>
          <p:nvSpPr>
            <p:cNvPr id="241917" name="Text Box 253"/>
            <p:cNvSpPr txBox="1">
              <a:spLocks noChangeArrowheads="1"/>
            </p:cNvSpPr>
            <p:nvPr/>
          </p:nvSpPr>
          <p:spPr bwMode="auto">
            <a:xfrm>
              <a:off x="3484" y="3800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2,5</a:t>
              </a:r>
            </a:p>
          </p:txBody>
        </p:sp>
        <p:sp>
          <p:nvSpPr>
            <p:cNvPr id="241918" name="Text Box 254"/>
            <p:cNvSpPr txBox="1">
              <a:spLocks noChangeArrowheads="1"/>
            </p:cNvSpPr>
            <p:nvPr/>
          </p:nvSpPr>
          <p:spPr bwMode="auto">
            <a:xfrm>
              <a:off x="3924" y="3797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2,6</a:t>
              </a:r>
            </a:p>
          </p:txBody>
        </p:sp>
        <p:sp>
          <p:nvSpPr>
            <p:cNvPr id="241919" name="Text Box 255"/>
            <p:cNvSpPr txBox="1">
              <a:spLocks noChangeArrowheads="1"/>
            </p:cNvSpPr>
            <p:nvPr/>
          </p:nvSpPr>
          <p:spPr bwMode="auto">
            <a:xfrm>
              <a:off x="3033" y="2125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1,4</a:t>
              </a:r>
            </a:p>
          </p:txBody>
        </p:sp>
        <p:sp>
          <p:nvSpPr>
            <p:cNvPr id="241920" name="Oval 256"/>
            <p:cNvSpPr>
              <a:spLocks noChangeArrowheads="1"/>
            </p:cNvSpPr>
            <p:nvPr/>
          </p:nvSpPr>
          <p:spPr bwMode="auto">
            <a:xfrm>
              <a:off x="3023" y="2381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1" name="Oval 257"/>
            <p:cNvSpPr>
              <a:spLocks noChangeArrowheads="1"/>
            </p:cNvSpPr>
            <p:nvPr/>
          </p:nvSpPr>
          <p:spPr bwMode="auto">
            <a:xfrm>
              <a:off x="3059" y="3503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2" name="Oval 258"/>
            <p:cNvSpPr>
              <a:spLocks noChangeArrowheads="1"/>
            </p:cNvSpPr>
            <p:nvPr/>
          </p:nvSpPr>
          <p:spPr bwMode="auto">
            <a:xfrm>
              <a:off x="3213" y="2777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3" name="Oval 259"/>
            <p:cNvSpPr>
              <a:spLocks noChangeArrowheads="1"/>
            </p:cNvSpPr>
            <p:nvPr/>
          </p:nvSpPr>
          <p:spPr bwMode="auto">
            <a:xfrm>
              <a:off x="3213" y="3106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4" name="Line 260"/>
            <p:cNvSpPr>
              <a:spLocks noChangeShapeType="1"/>
            </p:cNvSpPr>
            <p:nvPr/>
          </p:nvSpPr>
          <p:spPr bwMode="auto">
            <a:xfrm>
              <a:off x="3269" y="2521"/>
              <a:ext cx="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5" name="Line 261"/>
            <p:cNvSpPr>
              <a:spLocks noChangeShapeType="1"/>
            </p:cNvSpPr>
            <p:nvPr/>
          </p:nvSpPr>
          <p:spPr bwMode="auto">
            <a:xfrm>
              <a:off x="3229" y="2638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6" name="Line 262"/>
            <p:cNvSpPr>
              <a:spLocks noChangeShapeType="1"/>
            </p:cNvSpPr>
            <p:nvPr/>
          </p:nvSpPr>
          <p:spPr bwMode="auto">
            <a:xfrm flipV="1">
              <a:off x="3199" y="3375"/>
              <a:ext cx="74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7" name="Text Box 263"/>
            <p:cNvSpPr txBox="1">
              <a:spLocks noChangeArrowheads="1"/>
            </p:cNvSpPr>
            <p:nvPr/>
          </p:nvSpPr>
          <p:spPr bwMode="auto">
            <a:xfrm>
              <a:off x="3078" y="3792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2,4</a:t>
              </a:r>
            </a:p>
          </p:txBody>
        </p:sp>
        <p:sp>
          <p:nvSpPr>
            <p:cNvPr id="241928" name="Oval 264"/>
            <p:cNvSpPr>
              <a:spLocks noChangeArrowheads="1"/>
            </p:cNvSpPr>
            <p:nvPr/>
          </p:nvSpPr>
          <p:spPr bwMode="auto">
            <a:xfrm>
              <a:off x="2788" y="2784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9" name="Oval 265"/>
            <p:cNvSpPr>
              <a:spLocks noChangeArrowheads="1"/>
            </p:cNvSpPr>
            <p:nvPr/>
          </p:nvSpPr>
          <p:spPr bwMode="auto">
            <a:xfrm>
              <a:off x="2788" y="3111"/>
              <a:ext cx="245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0" name="Line 266"/>
            <p:cNvSpPr>
              <a:spLocks noChangeShapeType="1"/>
            </p:cNvSpPr>
            <p:nvPr/>
          </p:nvSpPr>
          <p:spPr bwMode="auto">
            <a:xfrm>
              <a:off x="2987" y="3029"/>
              <a:ext cx="206" cy="48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1" name="Line 267"/>
            <p:cNvSpPr>
              <a:spLocks noChangeShapeType="1"/>
            </p:cNvSpPr>
            <p:nvPr/>
          </p:nvSpPr>
          <p:spPr bwMode="auto">
            <a:xfrm flipV="1">
              <a:off x="2806" y="3403"/>
              <a:ext cx="71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2" name="Line 268"/>
            <p:cNvSpPr>
              <a:spLocks noChangeShapeType="1"/>
            </p:cNvSpPr>
            <p:nvPr/>
          </p:nvSpPr>
          <p:spPr bwMode="auto">
            <a:xfrm flipV="1">
              <a:off x="2995" y="2667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3" name="Line 269"/>
            <p:cNvSpPr>
              <a:spLocks noChangeShapeType="1"/>
            </p:cNvSpPr>
            <p:nvPr/>
          </p:nvSpPr>
          <p:spPr bwMode="auto">
            <a:xfrm flipV="1">
              <a:off x="3410" y="2684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4" name="Line 270"/>
            <p:cNvSpPr>
              <a:spLocks noChangeShapeType="1"/>
            </p:cNvSpPr>
            <p:nvPr/>
          </p:nvSpPr>
          <p:spPr bwMode="auto">
            <a:xfrm>
              <a:off x="3402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5" name="Line 271"/>
            <p:cNvSpPr>
              <a:spLocks noChangeShapeType="1"/>
            </p:cNvSpPr>
            <p:nvPr/>
          </p:nvSpPr>
          <p:spPr bwMode="auto">
            <a:xfrm>
              <a:off x="2797" y="2655"/>
              <a:ext cx="92" cy="17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4BFC575-D09A-4D3F-A540-4A92D13B5741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装配线调度示例</a:t>
            </a:r>
            <a:endParaRPr lang="en-US" altLang="zh-TW" dirty="0"/>
          </a:p>
        </p:txBody>
      </p:sp>
      <p:graphicFrame>
        <p:nvGraphicFramePr>
          <p:cNvPr id="241809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99085"/>
              </p:ext>
            </p:extLst>
          </p:nvPr>
        </p:nvGraphicFramePr>
        <p:xfrm>
          <a:off x="2654300" y="4127500"/>
          <a:ext cx="3565525" cy="80310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1810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91047"/>
              </p:ext>
            </p:extLst>
          </p:nvPr>
        </p:nvGraphicFramePr>
        <p:xfrm>
          <a:off x="3225800" y="5435600"/>
          <a:ext cx="2984500" cy="79248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1839" name="Text Box 175"/>
          <p:cNvSpPr txBox="1">
            <a:spLocks noChangeArrowheads="1"/>
          </p:cNvSpPr>
          <p:nvPr/>
        </p:nvSpPr>
        <p:spPr bwMode="auto">
          <a:xfrm>
            <a:off x="27527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1840" name="Text Box 176"/>
          <p:cNvSpPr txBox="1">
            <a:spLocks noChangeArrowheads="1"/>
          </p:cNvSpPr>
          <p:nvPr/>
        </p:nvSpPr>
        <p:spPr bwMode="auto">
          <a:xfrm>
            <a:off x="33623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1841" name="Text Box 177"/>
          <p:cNvSpPr txBox="1">
            <a:spLocks noChangeArrowheads="1"/>
          </p:cNvSpPr>
          <p:nvPr/>
        </p:nvSpPr>
        <p:spPr bwMode="auto">
          <a:xfrm>
            <a:off x="39338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1842" name="Text Box 178"/>
          <p:cNvSpPr txBox="1">
            <a:spLocks noChangeArrowheads="1"/>
          </p:cNvSpPr>
          <p:nvPr/>
        </p:nvSpPr>
        <p:spPr bwMode="auto">
          <a:xfrm>
            <a:off x="4543425" y="5040313"/>
            <a:ext cx="325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41843" name="Text Box 179"/>
          <p:cNvSpPr txBox="1">
            <a:spLocks noChangeArrowheads="1"/>
          </p:cNvSpPr>
          <p:nvPr/>
        </p:nvSpPr>
        <p:spPr bwMode="auto">
          <a:xfrm>
            <a:off x="51276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41844" name="Text Box 180"/>
          <p:cNvSpPr txBox="1">
            <a:spLocks noChangeArrowheads="1"/>
          </p:cNvSpPr>
          <p:nvPr/>
        </p:nvSpPr>
        <p:spPr bwMode="auto">
          <a:xfrm>
            <a:off x="5724525" y="50530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41845" name="Text Box 181"/>
          <p:cNvSpPr txBox="1">
            <a:spLocks noChangeArrowheads="1"/>
          </p:cNvSpPr>
          <p:nvPr/>
        </p:nvSpPr>
        <p:spPr bwMode="auto">
          <a:xfrm>
            <a:off x="2244725" y="5053013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41846" name="Text Box 182"/>
          <p:cNvSpPr txBox="1">
            <a:spLocks noChangeArrowheads="1"/>
          </p:cNvSpPr>
          <p:nvPr/>
        </p:nvSpPr>
        <p:spPr bwMode="auto">
          <a:xfrm>
            <a:off x="6359525" y="4316413"/>
            <a:ext cx="609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 </a:t>
            </a:r>
          </a:p>
        </p:txBody>
      </p:sp>
      <p:sp>
        <p:nvSpPr>
          <p:cNvPr id="241847" name="Text Box 183"/>
          <p:cNvSpPr txBox="1">
            <a:spLocks noChangeArrowheads="1"/>
          </p:cNvSpPr>
          <p:nvPr/>
        </p:nvSpPr>
        <p:spPr bwMode="auto">
          <a:xfrm>
            <a:off x="6384925" y="5624513"/>
            <a:ext cx="609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 </a:t>
            </a:r>
          </a:p>
        </p:txBody>
      </p:sp>
      <p:sp>
        <p:nvSpPr>
          <p:cNvPr id="241848" name="Text Box 184"/>
          <p:cNvSpPr txBox="1">
            <a:spLocks noChangeArrowheads="1"/>
          </p:cNvSpPr>
          <p:nvPr/>
        </p:nvSpPr>
        <p:spPr bwMode="auto">
          <a:xfrm>
            <a:off x="2054225" y="4125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49" name="Text Box 185"/>
          <p:cNvSpPr txBox="1">
            <a:spLocks noChangeArrowheads="1"/>
          </p:cNvSpPr>
          <p:nvPr/>
        </p:nvSpPr>
        <p:spPr bwMode="auto">
          <a:xfrm>
            <a:off x="2066925" y="4506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0" name="Text Box 186"/>
          <p:cNvSpPr txBox="1">
            <a:spLocks noChangeArrowheads="1"/>
          </p:cNvSpPr>
          <p:nvPr/>
        </p:nvSpPr>
        <p:spPr bwMode="auto">
          <a:xfrm>
            <a:off x="2651125" y="54467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1" name="Text Box 187"/>
          <p:cNvSpPr txBox="1">
            <a:spLocks noChangeArrowheads="1"/>
          </p:cNvSpPr>
          <p:nvPr/>
        </p:nvSpPr>
        <p:spPr bwMode="auto">
          <a:xfrm>
            <a:off x="2663825" y="58404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pSp>
        <p:nvGrpSpPr>
          <p:cNvPr id="241853" name="Group 189"/>
          <p:cNvGrpSpPr>
            <a:grpSpLocks/>
          </p:cNvGrpSpPr>
          <p:nvPr/>
        </p:nvGrpSpPr>
        <p:grpSpPr bwMode="auto">
          <a:xfrm>
            <a:off x="1552575" y="1067841"/>
            <a:ext cx="6143626" cy="2855217"/>
            <a:chOff x="942" y="2125"/>
            <a:chExt cx="3870" cy="1931"/>
          </a:xfrm>
        </p:grpSpPr>
        <p:sp>
          <p:nvSpPr>
            <p:cNvPr id="241854" name="Text Box 190"/>
            <p:cNvSpPr txBox="1">
              <a:spLocks noChangeArrowheads="1"/>
            </p:cNvSpPr>
            <p:nvPr/>
          </p:nvSpPr>
          <p:spPr bwMode="auto">
            <a:xfrm>
              <a:off x="1635" y="2139"/>
              <a:ext cx="42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1,1</a:t>
              </a:r>
            </a:p>
          </p:txBody>
        </p:sp>
        <p:sp>
          <p:nvSpPr>
            <p:cNvPr id="241855" name="Text Box 191"/>
            <p:cNvSpPr txBox="1">
              <a:spLocks noChangeArrowheads="1"/>
            </p:cNvSpPr>
            <p:nvPr/>
          </p:nvSpPr>
          <p:spPr bwMode="auto">
            <a:xfrm>
              <a:off x="2203" y="2139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1,2</a:t>
              </a:r>
            </a:p>
          </p:txBody>
        </p:sp>
        <p:sp>
          <p:nvSpPr>
            <p:cNvPr id="241856" name="Text Box 192"/>
            <p:cNvSpPr txBox="1">
              <a:spLocks noChangeArrowheads="1"/>
            </p:cNvSpPr>
            <p:nvPr/>
          </p:nvSpPr>
          <p:spPr bwMode="auto">
            <a:xfrm>
              <a:off x="2635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1,3</a:t>
              </a:r>
            </a:p>
          </p:txBody>
        </p:sp>
        <p:sp>
          <p:nvSpPr>
            <p:cNvPr id="241857" name="Text Box 193"/>
            <p:cNvSpPr txBox="1">
              <a:spLocks noChangeArrowheads="1"/>
            </p:cNvSpPr>
            <p:nvPr/>
          </p:nvSpPr>
          <p:spPr bwMode="auto">
            <a:xfrm>
              <a:off x="3441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1,5</a:t>
              </a:r>
            </a:p>
          </p:txBody>
        </p:sp>
        <p:sp>
          <p:nvSpPr>
            <p:cNvPr id="241858" name="Text Box 194"/>
            <p:cNvSpPr txBox="1">
              <a:spLocks noChangeArrowheads="1"/>
            </p:cNvSpPr>
            <p:nvPr/>
          </p:nvSpPr>
          <p:spPr bwMode="auto">
            <a:xfrm>
              <a:off x="3879" y="212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1,6</a:t>
              </a:r>
            </a:p>
          </p:txBody>
        </p:sp>
        <p:sp>
          <p:nvSpPr>
            <p:cNvPr id="241859" name="Text Box 195"/>
            <p:cNvSpPr txBox="1">
              <a:spLocks noChangeArrowheads="1"/>
            </p:cNvSpPr>
            <p:nvPr/>
          </p:nvSpPr>
          <p:spPr bwMode="auto">
            <a:xfrm>
              <a:off x="1677" y="3808"/>
              <a:ext cx="39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2,1</a:t>
              </a:r>
            </a:p>
          </p:txBody>
        </p:sp>
        <p:sp>
          <p:nvSpPr>
            <p:cNvPr id="241860" name="Text Box 196"/>
            <p:cNvSpPr txBox="1">
              <a:spLocks noChangeArrowheads="1"/>
            </p:cNvSpPr>
            <p:nvPr/>
          </p:nvSpPr>
          <p:spPr bwMode="auto">
            <a:xfrm>
              <a:off x="2248" y="380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2,2</a:t>
              </a:r>
            </a:p>
          </p:txBody>
        </p:sp>
        <p:sp>
          <p:nvSpPr>
            <p:cNvPr id="241861" name="AutoShape 197"/>
            <p:cNvSpPr>
              <a:spLocks noChangeArrowheads="1"/>
            </p:cNvSpPr>
            <p:nvPr/>
          </p:nvSpPr>
          <p:spPr bwMode="auto">
            <a:xfrm>
              <a:off x="1724" y="3471"/>
              <a:ext cx="2503" cy="371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2" name="Line 198"/>
            <p:cNvSpPr>
              <a:spLocks noChangeShapeType="1"/>
            </p:cNvSpPr>
            <p:nvPr/>
          </p:nvSpPr>
          <p:spPr bwMode="auto">
            <a:xfrm>
              <a:off x="1604" y="3430"/>
              <a:ext cx="161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3" name="AutoShape 199"/>
            <p:cNvSpPr>
              <a:spLocks noChangeArrowheads="1"/>
            </p:cNvSpPr>
            <p:nvPr/>
          </p:nvSpPr>
          <p:spPr bwMode="auto">
            <a:xfrm>
              <a:off x="1704" y="2356"/>
              <a:ext cx="2517" cy="380"/>
            </a:xfrm>
            <a:prstGeom prst="roundRect">
              <a:avLst>
                <a:gd name="adj" fmla="val 16667"/>
              </a:avLst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8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4" name="Oval 200"/>
            <p:cNvSpPr>
              <a:spLocks noChangeArrowheads="1"/>
            </p:cNvSpPr>
            <p:nvPr/>
          </p:nvSpPr>
          <p:spPr bwMode="auto">
            <a:xfrm>
              <a:off x="176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5" name="Oval 201"/>
            <p:cNvSpPr>
              <a:spLocks noChangeArrowheads="1"/>
            </p:cNvSpPr>
            <p:nvPr/>
          </p:nvSpPr>
          <p:spPr bwMode="auto">
            <a:xfrm>
              <a:off x="220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9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6" name="Oval 202"/>
            <p:cNvSpPr>
              <a:spLocks noChangeArrowheads="1"/>
            </p:cNvSpPr>
            <p:nvPr/>
          </p:nvSpPr>
          <p:spPr bwMode="auto">
            <a:xfrm>
              <a:off x="2631" y="2371"/>
              <a:ext cx="245" cy="282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7" name="Oval 203"/>
            <p:cNvSpPr>
              <a:spLocks noChangeArrowheads="1"/>
            </p:cNvSpPr>
            <p:nvPr/>
          </p:nvSpPr>
          <p:spPr bwMode="auto">
            <a:xfrm>
              <a:off x="3430" y="2389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8" name="Oval 204"/>
            <p:cNvSpPr>
              <a:spLocks noChangeArrowheads="1"/>
            </p:cNvSpPr>
            <p:nvPr/>
          </p:nvSpPr>
          <p:spPr bwMode="auto">
            <a:xfrm>
              <a:off x="3871" y="2395"/>
              <a:ext cx="245" cy="28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9" name="Oval 205"/>
            <p:cNvSpPr>
              <a:spLocks noChangeArrowheads="1"/>
            </p:cNvSpPr>
            <p:nvPr/>
          </p:nvSpPr>
          <p:spPr bwMode="auto">
            <a:xfrm>
              <a:off x="4191" y="2687"/>
              <a:ext cx="200" cy="22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0" name="Oval 206"/>
            <p:cNvSpPr>
              <a:spLocks noChangeArrowheads="1"/>
            </p:cNvSpPr>
            <p:nvPr/>
          </p:nvSpPr>
          <p:spPr bwMode="auto">
            <a:xfrm>
              <a:off x="4201" y="3186"/>
              <a:ext cx="196" cy="23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1" name="Oval 207"/>
            <p:cNvSpPr>
              <a:spLocks noChangeArrowheads="1"/>
            </p:cNvSpPr>
            <p:nvPr/>
          </p:nvSpPr>
          <p:spPr bwMode="auto">
            <a:xfrm>
              <a:off x="1873" y="2781"/>
              <a:ext cx="247" cy="280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2" name="Oval 208"/>
            <p:cNvSpPr>
              <a:spLocks noChangeArrowheads="1"/>
            </p:cNvSpPr>
            <p:nvPr/>
          </p:nvSpPr>
          <p:spPr bwMode="auto">
            <a:xfrm>
              <a:off x="1873" y="3109"/>
              <a:ext cx="247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3" name="Oval 209"/>
            <p:cNvSpPr>
              <a:spLocks noChangeArrowheads="1"/>
            </p:cNvSpPr>
            <p:nvPr/>
          </p:nvSpPr>
          <p:spPr bwMode="auto">
            <a:xfrm>
              <a:off x="1770" y="3500"/>
              <a:ext cx="244" cy="281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4" name="Oval 210"/>
            <p:cNvSpPr>
              <a:spLocks noChangeArrowheads="1"/>
            </p:cNvSpPr>
            <p:nvPr/>
          </p:nvSpPr>
          <p:spPr bwMode="auto">
            <a:xfrm>
              <a:off x="2220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5" name="Oval 211"/>
            <p:cNvSpPr>
              <a:spLocks noChangeArrowheads="1"/>
            </p:cNvSpPr>
            <p:nvPr/>
          </p:nvSpPr>
          <p:spPr bwMode="auto">
            <a:xfrm>
              <a:off x="2641" y="3506"/>
              <a:ext cx="246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6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6" name="Oval 212"/>
            <p:cNvSpPr>
              <a:spLocks noChangeArrowheads="1"/>
            </p:cNvSpPr>
            <p:nvPr/>
          </p:nvSpPr>
          <p:spPr bwMode="auto">
            <a:xfrm>
              <a:off x="3466" y="3512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7" name="Oval 213"/>
            <p:cNvSpPr>
              <a:spLocks noChangeArrowheads="1"/>
            </p:cNvSpPr>
            <p:nvPr/>
          </p:nvSpPr>
          <p:spPr bwMode="auto">
            <a:xfrm>
              <a:off x="3911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8" name="Oval 214"/>
            <p:cNvSpPr>
              <a:spLocks noChangeArrowheads="1"/>
            </p:cNvSpPr>
            <p:nvPr/>
          </p:nvSpPr>
          <p:spPr bwMode="auto">
            <a:xfrm>
              <a:off x="1470" y="3285"/>
              <a:ext cx="194" cy="233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9" name="Oval 215"/>
            <p:cNvSpPr>
              <a:spLocks noChangeArrowheads="1"/>
            </p:cNvSpPr>
            <p:nvPr/>
          </p:nvSpPr>
          <p:spPr bwMode="auto">
            <a:xfrm>
              <a:off x="2350" y="2775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0" name="Oval 216"/>
            <p:cNvSpPr>
              <a:spLocks noChangeArrowheads="1"/>
            </p:cNvSpPr>
            <p:nvPr/>
          </p:nvSpPr>
          <p:spPr bwMode="auto">
            <a:xfrm>
              <a:off x="2350" y="3103"/>
              <a:ext cx="245" cy="280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dirty="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 dirty="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1" name="Line 217"/>
            <p:cNvSpPr>
              <a:spLocks noChangeShapeType="1"/>
            </p:cNvSpPr>
            <p:nvPr/>
          </p:nvSpPr>
          <p:spPr bwMode="auto">
            <a:xfrm flipV="1">
              <a:off x="1619" y="2544"/>
              <a:ext cx="215" cy="2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2" name="Oval 218"/>
            <p:cNvSpPr>
              <a:spLocks noChangeArrowheads="1"/>
            </p:cNvSpPr>
            <p:nvPr/>
          </p:nvSpPr>
          <p:spPr bwMode="auto">
            <a:xfrm>
              <a:off x="3620" y="2786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3" name="Oval 219"/>
            <p:cNvSpPr>
              <a:spLocks noChangeArrowheads="1"/>
            </p:cNvSpPr>
            <p:nvPr/>
          </p:nvSpPr>
          <p:spPr bwMode="auto">
            <a:xfrm>
              <a:off x="3620" y="3114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4" name="Line 220"/>
            <p:cNvSpPr>
              <a:spLocks noChangeShapeType="1"/>
            </p:cNvSpPr>
            <p:nvPr/>
          </p:nvSpPr>
          <p:spPr bwMode="auto">
            <a:xfrm>
              <a:off x="2005" y="2512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5" name="Line 221"/>
            <p:cNvSpPr>
              <a:spLocks noChangeShapeType="1"/>
            </p:cNvSpPr>
            <p:nvPr/>
          </p:nvSpPr>
          <p:spPr bwMode="auto">
            <a:xfrm>
              <a:off x="2456" y="2512"/>
              <a:ext cx="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6" name="Line 222"/>
            <p:cNvSpPr>
              <a:spLocks noChangeShapeType="1"/>
            </p:cNvSpPr>
            <p:nvPr/>
          </p:nvSpPr>
          <p:spPr bwMode="auto">
            <a:xfrm flipV="1">
              <a:off x="2884" y="2509"/>
              <a:ext cx="12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7" name="Line 223"/>
            <p:cNvSpPr>
              <a:spLocks noChangeShapeType="1"/>
            </p:cNvSpPr>
            <p:nvPr/>
          </p:nvSpPr>
          <p:spPr bwMode="auto">
            <a:xfrm>
              <a:off x="3676" y="2529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8" name="Line 224"/>
            <p:cNvSpPr>
              <a:spLocks noChangeShapeType="1"/>
            </p:cNvSpPr>
            <p:nvPr/>
          </p:nvSpPr>
          <p:spPr bwMode="auto">
            <a:xfrm>
              <a:off x="4102" y="2594"/>
              <a:ext cx="125" cy="13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9" name="Line 225"/>
            <p:cNvSpPr>
              <a:spLocks noChangeShapeType="1"/>
            </p:cNvSpPr>
            <p:nvPr/>
          </p:nvSpPr>
          <p:spPr bwMode="auto">
            <a:xfrm>
              <a:off x="4361" y="2894"/>
              <a:ext cx="108" cy="1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0" name="Line 226"/>
            <p:cNvSpPr>
              <a:spLocks noChangeShapeType="1"/>
            </p:cNvSpPr>
            <p:nvPr/>
          </p:nvSpPr>
          <p:spPr bwMode="auto">
            <a:xfrm flipV="1">
              <a:off x="4366" y="3137"/>
              <a:ext cx="65" cy="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1" name="Line 227"/>
            <p:cNvSpPr>
              <a:spLocks noChangeShapeType="1"/>
            </p:cNvSpPr>
            <p:nvPr/>
          </p:nvSpPr>
          <p:spPr bwMode="auto">
            <a:xfrm flipV="1">
              <a:off x="1379" y="2864"/>
              <a:ext cx="125" cy="14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2" name="Line 228"/>
            <p:cNvSpPr>
              <a:spLocks noChangeShapeType="1"/>
            </p:cNvSpPr>
            <p:nvPr/>
          </p:nvSpPr>
          <p:spPr bwMode="auto">
            <a:xfrm>
              <a:off x="1394" y="3254"/>
              <a:ext cx="85" cy="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3" name="Line 229"/>
            <p:cNvSpPr>
              <a:spLocks noChangeShapeType="1"/>
            </p:cNvSpPr>
            <p:nvPr/>
          </p:nvSpPr>
          <p:spPr bwMode="auto">
            <a:xfrm>
              <a:off x="2014" y="3658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4" name="Line 230"/>
            <p:cNvSpPr>
              <a:spLocks noChangeShapeType="1"/>
            </p:cNvSpPr>
            <p:nvPr/>
          </p:nvSpPr>
          <p:spPr bwMode="auto">
            <a:xfrm>
              <a:off x="2465" y="3658"/>
              <a:ext cx="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5" name="Line 231"/>
            <p:cNvSpPr>
              <a:spLocks noChangeShapeType="1"/>
            </p:cNvSpPr>
            <p:nvPr/>
          </p:nvSpPr>
          <p:spPr bwMode="auto">
            <a:xfrm>
              <a:off x="2894" y="3663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6" name="Line 232"/>
            <p:cNvSpPr>
              <a:spLocks noChangeShapeType="1"/>
            </p:cNvSpPr>
            <p:nvPr/>
          </p:nvSpPr>
          <p:spPr bwMode="auto">
            <a:xfrm>
              <a:off x="3290" y="3638"/>
              <a:ext cx="237" cy="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7" name="Line 233"/>
            <p:cNvSpPr>
              <a:spLocks noChangeShapeType="1"/>
            </p:cNvSpPr>
            <p:nvPr/>
          </p:nvSpPr>
          <p:spPr bwMode="auto">
            <a:xfrm>
              <a:off x="3716" y="3653"/>
              <a:ext cx="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8" name="Line 234"/>
            <p:cNvSpPr>
              <a:spLocks noChangeShapeType="1"/>
            </p:cNvSpPr>
            <p:nvPr/>
          </p:nvSpPr>
          <p:spPr bwMode="auto">
            <a:xfrm flipV="1">
              <a:off x="4116" y="3383"/>
              <a:ext cx="13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9" name="Line 235"/>
            <p:cNvSpPr>
              <a:spLocks noChangeShapeType="1"/>
            </p:cNvSpPr>
            <p:nvPr/>
          </p:nvSpPr>
          <p:spPr bwMode="auto">
            <a:xfrm>
              <a:off x="1925" y="2664"/>
              <a:ext cx="67" cy="18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0" name="Line 236"/>
            <p:cNvSpPr>
              <a:spLocks noChangeShapeType="1"/>
            </p:cNvSpPr>
            <p:nvPr/>
          </p:nvSpPr>
          <p:spPr bwMode="auto">
            <a:xfrm>
              <a:off x="2080" y="3020"/>
              <a:ext cx="220" cy="50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1" name="Line 237"/>
            <p:cNvSpPr>
              <a:spLocks noChangeShapeType="1"/>
            </p:cNvSpPr>
            <p:nvPr/>
          </p:nvSpPr>
          <p:spPr bwMode="auto">
            <a:xfrm flipV="1">
              <a:off x="2090" y="2675"/>
              <a:ext cx="20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2" name="Line 238"/>
            <p:cNvSpPr>
              <a:spLocks noChangeShapeType="1"/>
            </p:cNvSpPr>
            <p:nvPr/>
          </p:nvSpPr>
          <p:spPr bwMode="auto">
            <a:xfrm flipV="1">
              <a:off x="1915" y="3407"/>
              <a:ext cx="45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3" name="Line 239"/>
            <p:cNvSpPr>
              <a:spLocks noChangeShapeType="1"/>
            </p:cNvSpPr>
            <p:nvPr/>
          </p:nvSpPr>
          <p:spPr bwMode="auto">
            <a:xfrm>
              <a:off x="2390" y="2647"/>
              <a:ext cx="54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4" name="Line 240"/>
            <p:cNvSpPr>
              <a:spLocks noChangeShapeType="1"/>
            </p:cNvSpPr>
            <p:nvPr/>
          </p:nvSpPr>
          <p:spPr bwMode="auto">
            <a:xfrm>
              <a:off x="2550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5" name="Line 241"/>
            <p:cNvSpPr>
              <a:spLocks noChangeShapeType="1"/>
            </p:cNvSpPr>
            <p:nvPr/>
          </p:nvSpPr>
          <p:spPr bwMode="auto">
            <a:xfrm flipV="1">
              <a:off x="2369" y="3328"/>
              <a:ext cx="93" cy="195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6" name="Line 242"/>
            <p:cNvSpPr>
              <a:spLocks noChangeShapeType="1"/>
            </p:cNvSpPr>
            <p:nvPr/>
          </p:nvSpPr>
          <p:spPr bwMode="auto">
            <a:xfrm flipV="1">
              <a:off x="2550" y="2675"/>
              <a:ext cx="181" cy="47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7" name="Line 243"/>
            <p:cNvSpPr>
              <a:spLocks noChangeShapeType="1"/>
            </p:cNvSpPr>
            <p:nvPr/>
          </p:nvSpPr>
          <p:spPr bwMode="auto">
            <a:xfrm>
              <a:off x="3636" y="2647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8" name="Line 244"/>
            <p:cNvSpPr>
              <a:spLocks noChangeShapeType="1"/>
            </p:cNvSpPr>
            <p:nvPr/>
          </p:nvSpPr>
          <p:spPr bwMode="auto">
            <a:xfrm>
              <a:off x="3811" y="3044"/>
              <a:ext cx="235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9" name="Line 245"/>
            <p:cNvSpPr>
              <a:spLocks noChangeShapeType="1"/>
            </p:cNvSpPr>
            <p:nvPr/>
          </p:nvSpPr>
          <p:spPr bwMode="auto">
            <a:xfrm flipV="1">
              <a:off x="3606" y="3316"/>
              <a:ext cx="112" cy="1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0" name="Line 246"/>
            <p:cNvSpPr>
              <a:spLocks noChangeShapeType="1"/>
            </p:cNvSpPr>
            <p:nvPr/>
          </p:nvSpPr>
          <p:spPr bwMode="auto">
            <a:xfrm flipV="1">
              <a:off x="3831" y="2693"/>
              <a:ext cx="175" cy="468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1" name="Oval 247"/>
            <p:cNvSpPr>
              <a:spLocks noChangeArrowheads="1"/>
            </p:cNvSpPr>
            <p:nvPr/>
          </p:nvSpPr>
          <p:spPr bwMode="auto">
            <a:xfrm>
              <a:off x="1474" y="2675"/>
              <a:ext cx="210" cy="240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2" name="Text Box 248"/>
            <p:cNvSpPr txBox="1">
              <a:spLocks noChangeArrowheads="1"/>
            </p:cNvSpPr>
            <p:nvPr/>
          </p:nvSpPr>
          <p:spPr bwMode="auto">
            <a:xfrm>
              <a:off x="4405" y="2900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汽车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下线</a:t>
              </a:r>
            </a:p>
          </p:txBody>
        </p:sp>
        <p:sp>
          <p:nvSpPr>
            <p:cNvPr id="241913" name="Text Box 249"/>
            <p:cNvSpPr txBox="1">
              <a:spLocks noChangeArrowheads="1"/>
            </p:cNvSpPr>
            <p:nvPr/>
          </p:nvSpPr>
          <p:spPr bwMode="auto">
            <a:xfrm>
              <a:off x="942" y="2934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机架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上线</a:t>
              </a:r>
            </a:p>
          </p:txBody>
        </p:sp>
        <p:sp>
          <p:nvSpPr>
            <p:cNvPr id="241914" name="Text Box 250"/>
            <p:cNvSpPr txBox="1">
              <a:spLocks noChangeArrowheads="1"/>
            </p:cNvSpPr>
            <p:nvPr/>
          </p:nvSpPr>
          <p:spPr bwMode="auto">
            <a:xfrm>
              <a:off x="1007" y="2402"/>
              <a:ext cx="83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zh-TW" altLang="en-US" sz="1800">
                  <a:latin typeface="Times New Roman" pitchFamily="18" charset="0"/>
                  <a:ea typeface="仿宋" pitchFamily="49" charset="-122"/>
                </a:rPr>
                <a:t> 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241915" name="Text Box 251"/>
            <p:cNvSpPr txBox="1">
              <a:spLocks noChangeArrowheads="1"/>
            </p:cNvSpPr>
            <p:nvPr/>
          </p:nvSpPr>
          <p:spPr bwMode="auto">
            <a:xfrm>
              <a:off x="975" y="3568"/>
              <a:ext cx="62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241916" name="Text Box 252"/>
            <p:cNvSpPr txBox="1">
              <a:spLocks noChangeArrowheads="1"/>
            </p:cNvSpPr>
            <p:nvPr/>
          </p:nvSpPr>
          <p:spPr bwMode="auto">
            <a:xfrm>
              <a:off x="2680" y="3801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2,3</a:t>
              </a:r>
            </a:p>
          </p:txBody>
        </p:sp>
        <p:sp>
          <p:nvSpPr>
            <p:cNvPr id="241917" name="Text Box 253"/>
            <p:cNvSpPr txBox="1">
              <a:spLocks noChangeArrowheads="1"/>
            </p:cNvSpPr>
            <p:nvPr/>
          </p:nvSpPr>
          <p:spPr bwMode="auto">
            <a:xfrm>
              <a:off x="3484" y="3800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2,5</a:t>
              </a:r>
            </a:p>
          </p:txBody>
        </p:sp>
        <p:sp>
          <p:nvSpPr>
            <p:cNvPr id="241918" name="Text Box 254"/>
            <p:cNvSpPr txBox="1">
              <a:spLocks noChangeArrowheads="1"/>
            </p:cNvSpPr>
            <p:nvPr/>
          </p:nvSpPr>
          <p:spPr bwMode="auto">
            <a:xfrm>
              <a:off x="3924" y="3797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2,6</a:t>
              </a:r>
            </a:p>
          </p:txBody>
        </p:sp>
        <p:sp>
          <p:nvSpPr>
            <p:cNvPr id="241919" name="Text Box 255"/>
            <p:cNvSpPr txBox="1">
              <a:spLocks noChangeArrowheads="1"/>
            </p:cNvSpPr>
            <p:nvPr/>
          </p:nvSpPr>
          <p:spPr bwMode="auto">
            <a:xfrm>
              <a:off x="3033" y="2125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1,4</a:t>
              </a:r>
            </a:p>
          </p:txBody>
        </p:sp>
        <p:sp>
          <p:nvSpPr>
            <p:cNvPr id="241920" name="Oval 256"/>
            <p:cNvSpPr>
              <a:spLocks noChangeArrowheads="1"/>
            </p:cNvSpPr>
            <p:nvPr/>
          </p:nvSpPr>
          <p:spPr bwMode="auto">
            <a:xfrm>
              <a:off x="3023" y="2381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1" name="Oval 257"/>
            <p:cNvSpPr>
              <a:spLocks noChangeArrowheads="1"/>
            </p:cNvSpPr>
            <p:nvPr/>
          </p:nvSpPr>
          <p:spPr bwMode="auto">
            <a:xfrm>
              <a:off x="3059" y="3503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2" name="Oval 258"/>
            <p:cNvSpPr>
              <a:spLocks noChangeArrowheads="1"/>
            </p:cNvSpPr>
            <p:nvPr/>
          </p:nvSpPr>
          <p:spPr bwMode="auto">
            <a:xfrm>
              <a:off x="3213" y="2777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3" name="Oval 259"/>
            <p:cNvSpPr>
              <a:spLocks noChangeArrowheads="1"/>
            </p:cNvSpPr>
            <p:nvPr/>
          </p:nvSpPr>
          <p:spPr bwMode="auto">
            <a:xfrm>
              <a:off x="3213" y="3106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4" name="Line 260"/>
            <p:cNvSpPr>
              <a:spLocks noChangeShapeType="1"/>
            </p:cNvSpPr>
            <p:nvPr/>
          </p:nvSpPr>
          <p:spPr bwMode="auto">
            <a:xfrm>
              <a:off x="3269" y="2521"/>
              <a:ext cx="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5" name="Line 261"/>
            <p:cNvSpPr>
              <a:spLocks noChangeShapeType="1"/>
            </p:cNvSpPr>
            <p:nvPr/>
          </p:nvSpPr>
          <p:spPr bwMode="auto">
            <a:xfrm>
              <a:off x="3229" y="2638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6" name="Line 262"/>
            <p:cNvSpPr>
              <a:spLocks noChangeShapeType="1"/>
            </p:cNvSpPr>
            <p:nvPr/>
          </p:nvSpPr>
          <p:spPr bwMode="auto">
            <a:xfrm flipV="1">
              <a:off x="3199" y="3375"/>
              <a:ext cx="74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7" name="Text Box 263"/>
            <p:cNvSpPr txBox="1">
              <a:spLocks noChangeArrowheads="1"/>
            </p:cNvSpPr>
            <p:nvPr/>
          </p:nvSpPr>
          <p:spPr bwMode="auto">
            <a:xfrm>
              <a:off x="3078" y="3792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2,4</a:t>
              </a:r>
            </a:p>
          </p:txBody>
        </p:sp>
        <p:sp>
          <p:nvSpPr>
            <p:cNvPr id="241928" name="Oval 264"/>
            <p:cNvSpPr>
              <a:spLocks noChangeArrowheads="1"/>
            </p:cNvSpPr>
            <p:nvPr/>
          </p:nvSpPr>
          <p:spPr bwMode="auto">
            <a:xfrm>
              <a:off x="2788" y="2784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9" name="Oval 265"/>
            <p:cNvSpPr>
              <a:spLocks noChangeArrowheads="1"/>
            </p:cNvSpPr>
            <p:nvPr/>
          </p:nvSpPr>
          <p:spPr bwMode="auto">
            <a:xfrm>
              <a:off x="2788" y="3111"/>
              <a:ext cx="245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0" name="Line 266"/>
            <p:cNvSpPr>
              <a:spLocks noChangeShapeType="1"/>
            </p:cNvSpPr>
            <p:nvPr/>
          </p:nvSpPr>
          <p:spPr bwMode="auto">
            <a:xfrm>
              <a:off x="2987" y="3029"/>
              <a:ext cx="206" cy="48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1" name="Line 267"/>
            <p:cNvSpPr>
              <a:spLocks noChangeShapeType="1"/>
            </p:cNvSpPr>
            <p:nvPr/>
          </p:nvSpPr>
          <p:spPr bwMode="auto">
            <a:xfrm flipV="1">
              <a:off x="2806" y="3403"/>
              <a:ext cx="71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2" name="Line 268"/>
            <p:cNvSpPr>
              <a:spLocks noChangeShapeType="1"/>
            </p:cNvSpPr>
            <p:nvPr/>
          </p:nvSpPr>
          <p:spPr bwMode="auto">
            <a:xfrm flipV="1">
              <a:off x="2995" y="2667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3" name="Line 269"/>
            <p:cNvSpPr>
              <a:spLocks noChangeShapeType="1"/>
            </p:cNvSpPr>
            <p:nvPr/>
          </p:nvSpPr>
          <p:spPr bwMode="auto">
            <a:xfrm flipV="1">
              <a:off x="3410" y="2684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4" name="Line 270"/>
            <p:cNvSpPr>
              <a:spLocks noChangeShapeType="1"/>
            </p:cNvSpPr>
            <p:nvPr/>
          </p:nvSpPr>
          <p:spPr bwMode="auto">
            <a:xfrm>
              <a:off x="3402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5" name="Line 271"/>
            <p:cNvSpPr>
              <a:spLocks noChangeShapeType="1"/>
            </p:cNvSpPr>
            <p:nvPr/>
          </p:nvSpPr>
          <p:spPr bwMode="auto">
            <a:xfrm>
              <a:off x="2797" y="2655"/>
              <a:ext cx="92" cy="17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0224DE6-A199-4DFF-9826-E8DC93464B9E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38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装配线调度示例</a:t>
            </a:r>
            <a:endParaRPr lang="en-US" altLang="zh-TW" dirty="0"/>
          </a:p>
        </p:txBody>
      </p:sp>
      <p:graphicFrame>
        <p:nvGraphicFramePr>
          <p:cNvPr id="241809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66115"/>
              </p:ext>
            </p:extLst>
          </p:nvPr>
        </p:nvGraphicFramePr>
        <p:xfrm>
          <a:off x="2654300" y="4127500"/>
          <a:ext cx="3565525" cy="80310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1810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18597"/>
              </p:ext>
            </p:extLst>
          </p:nvPr>
        </p:nvGraphicFramePr>
        <p:xfrm>
          <a:off x="3225800" y="5435600"/>
          <a:ext cx="2984500" cy="79248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1839" name="Text Box 175"/>
          <p:cNvSpPr txBox="1">
            <a:spLocks noChangeArrowheads="1"/>
          </p:cNvSpPr>
          <p:nvPr/>
        </p:nvSpPr>
        <p:spPr bwMode="auto">
          <a:xfrm>
            <a:off x="27527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1840" name="Text Box 176"/>
          <p:cNvSpPr txBox="1">
            <a:spLocks noChangeArrowheads="1"/>
          </p:cNvSpPr>
          <p:nvPr/>
        </p:nvSpPr>
        <p:spPr bwMode="auto">
          <a:xfrm>
            <a:off x="33623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1841" name="Text Box 177"/>
          <p:cNvSpPr txBox="1">
            <a:spLocks noChangeArrowheads="1"/>
          </p:cNvSpPr>
          <p:nvPr/>
        </p:nvSpPr>
        <p:spPr bwMode="auto">
          <a:xfrm>
            <a:off x="39338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1842" name="Text Box 178"/>
          <p:cNvSpPr txBox="1">
            <a:spLocks noChangeArrowheads="1"/>
          </p:cNvSpPr>
          <p:nvPr/>
        </p:nvSpPr>
        <p:spPr bwMode="auto">
          <a:xfrm>
            <a:off x="4543425" y="5040313"/>
            <a:ext cx="325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41843" name="Text Box 179"/>
          <p:cNvSpPr txBox="1">
            <a:spLocks noChangeArrowheads="1"/>
          </p:cNvSpPr>
          <p:nvPr/>
        </p:nvSpPr>
        <p:spPr bwMode="auto">
          <a:xfrm>
            <a:off x="51276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41844" name="Text Box 180"/>
          <p:cNvSpPr txBox="1">
            <a:spLocks noChangeArrowheads="1"/>
          </p:cNvSpPr>
          <p:nvPr/>
        </p:nvSpPr>
        <p:spPr bwMode="auto">
          <a:xfrm>
            <a:off x="5724525" y="50530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41845" name="Text Box 181"/>
          <p:cNvSpPr txBox="1">
            <a:spLocks noChangeArrowheads="1"/>
          </p:cNvSpPr>
          <p:nvPr/>
        </p:nvSpPr>
        <p:spPr bwMode="auto">
          <a:xfrm>
            <a:off x="2244725" y="5053013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41846" name="Text Box 182"/>
          <p:cNvSpPr txBox="1">
            <a:spLocks noChangeArrowheads="1"/>
          </p:cNvSpPr>
          <p:nvPr/>
        </p:nvSpPr>
        <p:spPr bwMode="auto">
          <a:xfrm>
            <a:off x="6359525" y="4316413"/>
            <a:ext cx="609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 </a:t>
            </a:r>
          </a:p>
        </p:txBody>
      </p:sp>
      <p:sp>
        <p:nvSpPr>
          <p:cNvPr id="241847" name="Text Box 183"/>
          <p:cNvSpPr txBox="1">
            <a:spLocks noChangeArrowheads="1"/>
          </p:cNvSpPr>
          <p:nvPr/>
        </p:nvSpPr>
        <p:spPr bwMode="auto">
          <a:xfrm>
            <a:off x="6384925" y="5624513"/>
            <a:ext cx="609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 </a:t>
            </a:r>
          </a:p>
        </p:txBody>
      </p:sp>
      <p:sp>
        <p:nvSpPr>
          <p:cNvPr id="241848" name="Text Box 184"/>
          <p:cNvSpPr txBox="1">
            <a:spLocks noChangeArrowheads="1"/>
          </p:cNvSpPr>
          <p:nvPr/>
        </p:nvSpPr>
        <p:spPr bwMode="auto">
          <a:xfrm>
            <a:off x="2054225" y="4125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49" name="Text Box 185"/>
          <p:cNvSpPr txBox="1">
            <a:spLocks noChangeArrowheads="1"/>
          </p:cNvSpPr>
          <p:nvPr/>
        </p:nvSpPr>
        <p:spPr bwMode="auto">
          <a:xfrm>
            <a:off x="2066925" y="4506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0" name="Text Box 186"/>
          <p:cNvSpPr txBox="1">
            <a:spLocks noChangeArrowheads="1"/>
          </p:cNvSpPr>
          <p:nvPr/>
        </p:nvSpPr>
        <p:spPr bwMode="auto">
          <a:xfrm>
            <a:off x="2651125" y="54467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1" name="Text Box 187"/>
          <p:cNvSpPr txBox="1">
            <a:spLocks noChangeArrowheads="1"/>
          </p:cNvSpPr>
          <p:nvPr/>
        </p:nvSpPr>
        <p:spPr bwMode="auto">
          <a:xfrm>
            <a:off x="2663825" y="58404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pSp>
        <p:nvGrpSpPr>
          <p:cNvPr id="241853" name="Group 189"/>
          <p:cNvGrpSpPr>
            <a:grpSpLocks/>
          </p:cNvGrpSpPr>
          <p:nvPr/>
        </p:nvGrpSpPr>
        <p:grpSpPr bwMode="auto">
          <a:xfrm>
            <a:off x="1552575" y="1067841"/>
            <a:ext cx="6143626" cy="2855217"/>
            <a:chOff x="942" y="2125"/>
            <a:chExt cx="3870" cy="1931"/>
          </a:xfrm>
        </p:grpSpPr>
        <p:sp>
          <p:nvSpPr>
            <p:cNvPr id="241854" name="Text Box 190"/>
            <p:cNvSpPr txBox="1">
              <a:spLocks noChangeArrowheads="1"/>
            </p:cNvSpPr>
            <p:nvPr/>
          </p:nvSpPr>
          <p:spPr bwMode="auto">
            <a:xfrm>
              <a:off x="1635" y="2139"/>
              <a:ext cx="42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1,1</a:t>
              </a:r>
            </a:p>
          </p:txBody>
        </p:sp>
        <p:sp>
          <p:nvSpPr>
            <p:cNvPr id="241855" name="Text Box 191"/>
            <p:cNvSpPr txBox="1">
              <a:spLocks noChangeArrowheads="1"/>
            </p:cNvSpPr>
            <p:nvPr/>
          </p:nvSpPr>
          <p:spPr bwMode="auto">
            <a:xfrm>
              <a:off x="2203" y="2139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1,2</a:t>
              </a:r>
            </a:p>
          </p:txBody>
        </p:sp>
        <p:sp>
          <p:nvSpPr>
            <p:cNvPr id="241856" name="Text Box 192"/>
            <p:cNvSpPr txBox="1">
              <a:spLocks noChangeArrowheads="1"/>
            </p:cNvSpPr>
            <p:nvPr/>
          </p:nvSpPr>
          <p:spPr bwMode="auto">
            <a:xfrm>
              <a:off x="2635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1,3</a:t>
              </a:r>
            </a:p>
          </p:txBody>
        </p:sp>
        <p:sp>
          <p:nvSpPr>
            <p:cNvPr id="241857" name="Text Box 193"/>
            <p:cNvSpPr txBox="1">
              <a:spLocks noChangeArrowheads="1"/>
            </p:cNvSpPr>
            <p:nvPr/>
          </p:nvSpPr>
          <p:spPr bwMode="auto">
            <a:xfrm>
              <a:off x="3441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1,5</a:t>
              </a:r>
            </a:p>
          </p:txBody>
        </p:sp>
        <p:sp>
          <p:nvSpPr>
            <p:cNvPr id="241858" name="Text Box 194"/>
            <p:cNvSpPr txBox="1">
              <a:spLocks noChangeArrowheads="1"/>
            </p:cNvSpPr>
            <p:nvPr/>
          </p:nvSpPr>
          <p:spPr bwMode="auto">
            <a:xfrm>
              <a:off x="3879" y="212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1,6</a:t>
              </a:r>
            </a:p>
          </p:txBody>
        </p:sp>
        <p:sp>
          <p:nvSpPr>
            <p:cNvPr id="241859" name="Text Box 195"/>
            <p:cNvSpPr txBox="1">
              <a:spLocks noChangeArrowheads="1"/>
            </p:cNvSpPr>
            <p:nvPr/>
          </p:nvSpPr>
          <p:spPr bwMode="auto">
            <a:xfrm>
              <a:off x="1677" y="3808"/>
              <a:ext cx="39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2,1</a:t>
              </a:r>
            </a:p>
          </p:txBody>
        </p:sp>
        <p:sp>
          <p:nvSpPr>
            <p:cNvPr id="241860" name="Text Box 196"/>
            <p:cNvSpPr txBox="1">
              <a:spLocks noChangeArrowheads="1"/>
            </p:cNvSpPr>
            <p:nvPr/>
          </p:nvSpPr>
          <p:spPr bwMode="auto">
            <a:xfrm>
              <a:off x="2248" y="380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2,2</a:t>
              </a:r>
            </a:p>
          </p:txBody>
        </p:sp>
        <p:sp>
          <p:nvSpPr>
            <p:cNvPr id="241861" name="AutoShape 197"/>
            <p:cNvSpPr>
              <a:spLocks noChangeArrowheads="1"/>
            </p:cNvSpPr>
            <p:nvPr/>
          </p:nvSpPr>
          <p:spPr bwMode="auto">
            <a:xfrm>
              <a:off x="1724" y="3471"/>
              <a:ext cx="2503" cy="371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2" name="Line 198"/>
            <p:cNvSpPr>
              <a:spLocks noChangeShapeType="1"/>
            </p:cNvSpPr>
            <p:nvPr/>
          </p:nvSpPr>
          <p:spPr bwMode="auto">
            <a:xfrm>
              <a:off x="1604" y="3430"/>
              <a:ext cx="161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3" name="AutoShape 199"/>
            <p:cNvSpPr>
              <a:spLocks noChangeArrowheads="1"/>
            </p:cNvSpPr>
            <p:nvPr/>
          </p:nvSpPr>
          <p:spPr bwMode="auto">
            <a:xfrm>
              <a:off x="1704" y="2356"/>
              <a:ext cx="2517" cy="380"/>
            </a:xfrm>
            <a:prstGeom prst="roundRect">
              <a:avLst>
                <a:gd name="adj" fmla="val 16667"/>
              </a:avLst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8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4" name="Oval 200"/>
            <p:cNvSpPr>
              <a:spLocks noChangeArrowheads="1"/>
            </p:cNvSpPr>
            <p:nvPr/>
          </p:nvSpPr>
          <p:spPr bwMode="auto">
            <a:xfrm>
              <a:off x="176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5" name="Oval 201"/>
            <p:cNvSpPr>
              <a:spLocks noChangeArrowheads="1"/>
            </p:cNvSpPr>
            <p:nvPr/>
          </p:nvSpPr>
          <p:spPr bwMode="auto">
            <a:xfrm>
              <a:off x="220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9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6" name="Oval 202"/>
            <p:cNvSpPr>
              <a:spLocks noChangeArrowheads="1"/>
            </p:cNvSpPr>
            <p:nvPr/>
          </p:nvSpPr>
          <p:spPr bwMode="auto">
            <a:xfrm>
              <a:off x="2631" y="2371"/>
              <a:ext cx="245" cy="282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7" name="Oval 203"/>
            <p:cNvSpPr>
              <a:spLocks noChangeArrowheads="1"/>
            </p:cNvSpPr>
            <p:nvPr/>
          </p:nvSpPr>
          <p:spPr bwMode="auto">
            <a:xfrm>
              <a:off x="3430" y="2389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8" name="Oval 204"/>
            <p:cNvSpPr>
              <a:spLocks noChangeArrowheads="1"/>
            </p:cNvSpPr>
            <p:nvPr/>
          </p:nvSpPr>
          <p:spPr bwMode="auto">
            <a:xfrm>
              <a:off x="3871" y="2395"/>
              <a:ext cx="245" cy="28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9" name="Oval 205"/>
            <p:cNvSpPr>
              <a:spLocks noChangeArrowheads="1"/>
            </p:cNvSpPr>
            <p:nvPr/>
          </p:nvSpPr>
          <p:spPr bwMode="auto">
            <a:xfrm>
              <a:off x="4191" y="2687"/>
              <a:ext cx="200" cy="22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0" name="Oval 206"/>
            <p:cNvSpPr>
              <a:spLocks noChangeArrowheads="1"/>
            </p:cNvSpPr>
            <p:nvPr/>
          </p:nvSpPr>
          <p:spPr bwMode="auto">
            <a:xfrm>
              <a:off x="4201" y="3186"/>
              <a:ext cx="196" cy="23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1" name="Oval 207"/>
            <p:cNvSpPr>
              <a:spLocks noChangeArrowheads="1"/>
            </p:cNvSpPr>
            <p:nvPr/>
          </p:nvSpPr>
          <p:spPr bwMode="auto">
            <a:xfrm>
              <a:off x="1873" y="2781"/>
              <a:ext cx="247" cy="280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2" name="Oval 208"/>
            <p:cNvSpPr>
              <a:spLocks noChangeArrowheads="1"/>
            </p:cNvSpPr>
            <p:nvPr/>
          </p:nvSpPr>
          <p:spPr bwMode="auto">
            <a:xfrm>
              <a:off x="1873" y="3109"/>
              <a:ext cx="247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3" name="Oval 209"/>
            <p:cNvSpPr>
              <a:spLocks noChangeArrowheads="1"/>
            </p:cNvSpPr>
            <p:nvPr/>
          </p:nvSpPr>
          <p:spPr bwMode="auto">
            <a:xfrm>
              <a:off x="1770" y="3500"/>
              <a:ext cx="244" cy="281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4" name="Oval 210"/>
            <p:cNvSpPr>
              <a:spLocks noChangeArrowheads="1"/>
            </p:cNvSpPr>
            <p:nvPr/>
          </p:nvSpPr>
          <p:spPr bwMode="auto">
            <a:xfrm>
              <a:off x="2220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5" name="Oval 211"/>
            <p:cNvSpPr>
              <a:spLocks noChangeArrowheads="1"/>
            </p:cNvSpPr>
            <p:nvPr/>
          </p:nvSpPr>
          <p:spPr bwMode="auto">
            <a:xfrm>
              <a:off x="2641" y="3506"/>
              <a:ext cx="246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6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6" name="Oval 212"/>
            <p:cNvSpPr>
              <a:spLocks noChangeArrowheads="1"/>
            </p:cNvSpPr>
            <p:nvPr/>
          </p:nvSpPr>
          <p:spPr bwMode="auto">
            <a:xfrm>
              <a:off x="3466" y="3512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7" name="Oval 213"/>
            <p:cNvSpPr>
              <a:spLocks noChangeArrowheads="1"/>
            </p:cNvSpPr>
            <p:nvPr/>
          </p:nvSpPr>
          <p:spPr bwMode="auto">
            <a:xfrm>
              <a:off x="3911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8" name="Oval 214"/>
            <p:cNvSpPr>
              <a:spLocks noChangeArrowheads="1"/>
            </p:cNvSpPr>
            <p:nvPr/>
          </p:nvSpPr>
          <p:spPr bwMode="auto">
            <a:xfrm>
              <a:off x="1470" y="3285"/>
              <a:ext cx="194" cy="233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9" name="Oval 215"/>
            <p:cNvSpPr>
              <a:spLocks noChangeArrowheads="1"/>
            </p:cNvSpPr>
            <p:nvPr/>
          </p:nvSpPr>
          <p:spPr bwMode="auto">
            <a:xfrm>
              <a:off x="2350" y="2775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0" name="Oval 216"/>
            <p:cNvSpPr>
              <a:spLocks noChangeArrowheads="1"/>
            </p:cNvSpPr>
            <p:nvPr/>
          </p:nvSpPr>
          <p:spPr bwMode="auto">
            <a:xfrm>
              <a:off x="2350" y="3103"/>
              <a:ext cx="245" cy="280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dirty="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 dirty="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1" name="Line 217"/>
            <p:cNvSpPr>
              <a:spLocks noChangeShapeType="1"/>
            </p:cNvSpPr>
            <p:nvPr/>
          </p:nvSpPr>
          <p:spPr bwMode="auto">
            <a:xfrm flipV="1">
              <a:off x="1619" y="2544"/>
              <a:ext cx="215" cy="2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2" name="Oval 218"/>
            <p:cNvSpPr>
              <a:spLocks noChangeArrowheads="1"/>
            </p:cNvSpPr>
            <p:nvPr/>
          </p:nvSpPr>
          <p:spPr bwMode="auto">
            <a:xfrm>
              <a:off x="3620" y="2786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3" name="Oval 219"/>
            <p:cNvSpPr>
              <a:spLocks noChangeArrowheads="1"/>
            </p:cNvSpPr>
            <p:nvPr/>
          </p:nvSpPr>
          <p:spPr bwMode="auto">
            <a:xfrm>
              <a:off x="3620" y="3114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4" name="Line 220"/>
            <p:cNvSpPr>
              <a:spLocks noChangeShapeType="1"/>
            </p:cNvSpPr>
            <p:nvPr/>
          </p:nvSpPr>
          <p:spPr bwMode="auto">
            <a:xfrm>
              <a:off x="2005" y="2512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5" name="Line 221"/>
            <p:cNvSpPr>
              <a:spLocks noChangeShapeType="1"/>
            </p:cNvSpPr>
            <p:nvPr/>
          </p:nvSpPr>
          <p:spPr bwMode="auto">
            <a:xfrm>
              <a:off x="2456" y="2512"/>
              <a:ext cx="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6" name="Line 222"/>
            <p:cNvSpPr>
              <a:spLocks noChangeShapeType="1"/>
            </p:cNvSpPr>
            <p:nvPr/>
          </p:nvSpPr>
          <p:spPr bwMode="auto">
            <a:xfrm flipV="1">
              <a:off x="2884" y="2509"/>
              <a:ext cx="12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7" name="Line 223"/>
            <p:cNvSpPr>
              <a:spLocks noChangeShapeType="1"/>
            </p:cNvSpPr>
            <p:nvPr/>
          </p:nvSpPr>
          <p:spPr bwMode="auto">
            <a:xfrm>
              <a:off x="3676" y="2529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8" name="Line 224"/>
            <p:cNvSpPr>
              <a:spLocks noChangeShapeType="1"/>
            </p:cNvSpPr>
            <p:nvPr/>
          </p:nvSpPr>
          <p:spPr bwMode="auto">
            <a:xfrm>
              <a:off x="4102" y="2594"/>
              <a:ext cx="125" cy="13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9" name="Line 225"/>
            <p:cNvSpPr>
              <a:spLocks noChangeShapeType="1"/>
            </p:cNvSpPr>
            <p:nvPr/>
          </p:nvSpPr>
          <p:spPr bwMode="auto">
            <a:xfrm>
              <a:off x="4361" y="2894"/>
              <a:ext cx="108" cy="1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0" name="Line 226"/>
            <p:cNvSpPr>
              <a:spLocks noChangeShapeType="1"/>
            </p:cNvSpPr>
            <p:nvPr/>
          </p:nvSpPr>
          <p:spPr bwMode="auto">
            <a:xfrm flipV="1">
              <a:off x="4366" y="3137"/>
              <a:ext cx="65" cy="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1" name="Line 227"/>
            <p:cNvSpPr>
              <a:spLocks noChangeShapeType="1"/>
            </p:cNvSpPr>
            <p:nvPr/>
          </p:nvSpPr>
          <p:spPr bwMode="auto">
            <a:xfrm flipV="1">
              <a:off x="1379" y="2864"/>
              <a:ext cx="125" cy="14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2" name="Line 228"/>
            <p:cNvSpPr>
              <a:spLocks noChangeShapeType="1"/>
            </p:cNvSpPr>
            <p:nvPr/>
          </p:nvSpPr>
          <p:spPr bwMode="auto">
            <a:xfrm>
              <a:off x="1394" y="3254"/>
              <a:ext cx="85" cy="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3" name="Line 229"/>
            <p:cNvSpPr>
              <a:spLocks noChangeShapeType="1"/>
            </p:cNvSpPr>
            <p:nvPr/>
          </p:nvSpPr>
          <p:spPr bwMode="auto">
            <a:xfrm>
              <a:off x="2014" y="3658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4" name="Line 230"/>
            <p:cNvSpPr>
              <a:spLocks noChangeShapeType="1"/>
            </p:cNvSpPr>
            <p:nvPr/>
          </p:nvSpPr>
          <p:spPr bwMode="auto">
            <a:xfrm>
              <a:off x="2465" y="3658"/>
              <a:ext cx="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5" name="Line 231"/>
            <p:cNvSpPr>
              <a:spLocks noChangeShapeType="1"/>
            </p:cNvSpPr>
            <p:nvPr/>
          </p:nvSpPr>
          <p:spPr bwMode="auto">
            <a:xfrm>
              <a:off x="2894" y="3663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6" name="Line 232"/>
            <p:cNvSpPr>
              <a:spLocks noChangeShapeType="1"/>
            </p:cNvSpPr>
            <p:nvPr/>
          </p:nvSpPr>
          <p:spPr bwMode="auto">
            <a:xfrm>
              <a:off x="3290" y="3638"/>
              <a:ext cx="237" cy="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7" name="Line 233"/>
            <p:cNvSpPr>
              <a:spLocks noChangeShapeType="1"/>
            </p:cNvSpPr>
            <p:nvPr/>
          </p:nvSpPr>
          <p:spPr bwMode="auto">
            <a:xfrm>
              <a:off x="3716" y="3653"/>
              <a:ext cx="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8" name="Line 234"/>
            <p:cNvSpPr>
              <a:spLocks noChangeShapeType="1"/>
            </p:cNvSpPr>
            <p:nvPr/>
          </p:nvSpPr>
          <p:spPr bwMode="auto">
            <a:xfrm flipV="1">
              <a:off x="4116" y="3383"/>
              <a:ext cx="13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9" name="Line 235"/>
            <p:cNvSpPr>
              <a:spLocks noChangeShapeType="1"/>
            </p:cNvSpPr>
            <p:nvPr/>
          </p:nvSpPr>
          <p:spPr bwMode="auto">
            <a:xfrm>
              <a:off x="1925" y="2664"/>
              <a:ext cx="67" cy="18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0" name="Line 236"/>
            <p:cNvSpPr>
              <a:spLocks noChangeShapeType="1"/>
            </p:cNvSpPr>
            <p:nvPr/>
          </p:nvSpPr>
          <p:spPr bwMode="auto">
            <a:xfrm>
              <a:off x="2080" y="3020"/>
              <a:ext cx="220" cy="50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1" name="Line 237"/>
            <p:cNvSpPr>
              <a:spLocks noChangeShapeType="1"/>
            </p:cNvSpPr>
            <p:nvPr/>
          </p:nvSpPr>
          <p:spPr bwMode="auto">
            <a:xfrm flipV="1">
              <a:off x="2090" y="2675"/>
              <a:ext cx="20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2" name="Line 238"/>
            <p:cNvSpPr>
              <a:spLocks noChangeShapeType="1"/>
            </p:cNvSpPr>
            <p:nvPr/>
          </p:nvSpPr>
          <p:spPr bwMode="auto">
            <a:xfrm flipV="1">
              <a:off x="1915" y="3407"/>
              <a:ext cx="45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3" name="Line 239"/>
            <p:cNvSpPr>
              <a:spLocks noChangeShapeType="1"/>
            </p:cNvSpPr>
            <p:nvPr/>
          </p:nvSpPr>
          <p:spPr bwMode="auto">
            <a:xfrm>
              <a:off x="2390" y="2647"/>
              <a:ext cx="54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4" name="Line 240"/>
            <p:cNvSpPr>
              <a:spLocks noChangeShapeType="1"/>
            </p:cNvSpPr>
            <p:nvPr/>
          </p:nvSpPr>
          <p:spPr bwMode="auto">
            <a:xfrm>
              <a:off x="2550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5" name="Line 241"/>
            <p:cNvSpPr>
              <a:spLocks noChangeShapeType="1"/>
            </p:cNvSpPr>
            <p:nvPr/>
          </p:nvSpPr>
          <p:spPr bwMode="auto">
            <a:xfrm flipV="1">
              <a:off x="2369" y="3328"/>
              <a:ext cx="93" cy="195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6" name="Line 242"/>
            <p:cNvSpPr>
              <a:spLocks noChangeShapeType="1"/>
            </p:cNvSpPr>
            <p:nvPr/>
          </p:nvSpPr>
          <p:spPr bwMode="auto">
            <a:xfrm flipV="1">
              <a:off x="2550" y="2675"/>
              <a:ext cx="181" cy="47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7" name="Line 243"/>
            <p:cNvSpPr>
              <a:spLocks noChangeShapeType="1"/>
            </p:cNvSpPr>
            <p:nvPr/>
          </p:nvSpPr>
          <p:spPr bwMode="auto">
            <a:xfrm>
              <a:off x="3636" y="2647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8" name="Line 244"/>
            <p:cNvSpPr>
              <a:spLocks noChangeShapeType="1"/>
            </p:cNvSpPr>
            <p:nvPr/>
          </p:nvSpPr>
          <p:spPr bwMode="auto">
            <a:xfrm>
              <a:off x="3811" y="3044"/>
              <a:ext cx="235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9" name="Line 245"/>
            <p:cNvSpPr>
              <a:spLocks noChangeShapeType="1"/>
            </p:cNvSpPr>
            <p:nvPr/>
          </p:nvSpPr>
          <p:spPr bwMode="auto">
            <a:xfrm flipV="1">
              <a:off x="3606" y="3316"/>
              <a:ext cx="112" cy="1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0" name="Line 246"/>
            <p:cNvSpPr>
              <a:spLocks noChangeShapeType="1"/>
            </p:cNvSpPr>
            <p:nvPr/>
          </p:nvSpPr>
          <p:spPr bwMode="auto">
            <a:xfrm flipV="1">
              <a:off x="3831" y="2693"/>
              <a:ext cx="175" cy="468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1" name="Oval 247"/>
            <p:cNvSpPr>
              <a:spLocks noChangeArrowheads="1"/>
            </p:cNvSpPr>
            <p:nvPr/>
          </p:nvSpPr>
          <p:spPr bwMode="auto">
            <a:xfrm>
              <a:off x="1474" y="2675"/>
              <a:ext cx="210" cy="240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2" name="Text Box 248"/>
            <p:cNvSpPr txBox="1">
              <a:spLocks noChangeArrowheads="1"/>
            </p:cNvSpPr>
            <p:nvPr/>
          </p:nvSpPr>
          <p:spPr bwMode="auto">
            <a:xfrm>
              <a:off x="4405" y="2900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汽车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下线</a:t>
              </a:r>
            </a:p>
          </p:txBody>
        </p:sp>
        <p:sp>
          <p:nvSpPr>
            <p:cNvPr id="241913" name="Text Box 249"/>
            <p:cNvSpPr txBox="1">
              <a:spLocks noChangeArrowheads="1"/>
            </p:cNvSpPr>
            <p:nvPr/>
          </p:nvSpPr>
          <p:spPr bwMode="auto">
            <a:xfrm>
              <a:off x="942" y="2934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机架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上线</a:t>
              </a:r>
            </a:p>
          </p:txBody>
        </p:sp>
        <p:sp>
          <p:nvSpPr>
            <p:cNvPr id="241914" name="Text Box 250"/>
            <p:cNvSpPr txBox="1">
              <a:spLocks noChangeArrowheads="1"/>
            </p:cNvSpPr>
            <p:nvPr/>
          </p:nvSpPr>
          <p:spPr bwMode="auto">
            <a:xfrm>
              <a:off x="1007" y="2402"/>
              <a:ext cx="83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zh-TW" altLang="en-US" sz="1800">
                  <a:latin typeface="Times New Roman" pitchFamily="18" charset="0"/>
                  <a:ea typeface="仿宋" pitchFamily="49" charset="-122"/>
                </a:rPr>
                <a:t> 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241915" name="Text Box 251"/>
            <p:cNvSpPr txBox="1">
              <a:spLocks noChangeArrowheads="1"/>
            </p:cNvSpPr>
            <p:nvPr/>
          </p:nvSpPr>
          <p:spPr bwMode="auto">
            <a:xfrm>
              <a:off x="975" y="3568"/>
              <a:ext cx="62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241916" name="Text Box 252"/>
            <p:cNvSpPr txBox="1">
              <a:spLocks noChangeArrowheads="1"/>
            </p:cNvSpPr>
            <p:nvPr/>
          </p:nvSpPr>
          <p:spPr bwMode="auto">
            <a:xfrm>
              <a:off x="2680" y="3801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2,3</a:t>
              </a:r>
            </a:p>
          </p:txBody>
        </p:sp>
        <p:sp>
          <p:nvSpPr>
            <p:cNvPr id="241917" name="Text Box 253"/>
            <p:cNvSpPr txBox="1">
              <a:spLocks noChangeArrowheads="1"/>
            </p:cNvSpPr>
            <p:nvPr/>
          </p:nvSpPr>
          <p:spPr bwMode="auto">
            <a:xfrm>
              <a:off x="3484" y="3800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2,5</a:t>
              </a:r>
            </a:p>
          </p:txBody>
        </p:sp>
        <p:sp>
          <p:nvSpPr>
            <p:cNvPr id="241918" name="Text Box 254"/>
            <p:cNvSpPr txBox="1">
              <a:spLocks noChangeArrowheads="1"/>
            </p:cNvSpPr>
            <p:nvPr/>
          </p:nvSpPr>
          <p:spPr bwMode="auto">
            <a:xfrm>
              <a:off x="3924" y="3797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2,6</a:t>
              </a:r>
            </a:p>
          </p:txBody>
        </p:sp>
        <p:sp>
          <p:nvSpPr>
            <p:cNvPr id="241919" name="Text Box 255"/>
            <p:cNvSpPr txBox="1">
              <a:spLocks noChangeArrowheads="1"/>
            </p:cNvSpPr>
            <p:nvPr/>
          </p:nvSpPr>
          <p:spPr bwMode="auto">
            <a:xfrm>
              <a:off x="3033" y="2125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1,4</a:t>
              </a:r>
            </a:p>
          </p:txBody>
        </p:sp>
        <p:sp>
          <p:nvSpPr>
            <p:cNvPr id="241920" name="Oval 256"/>
            <p:cNvSpPr>
              <a:spLocks noChangeArrowheads="1"/>
            </p:cNvSpPr>
            <p:nvPr/>
          </p:nvSpPr>
          <p:spPr bwMode="auto">
            <a:xfrm>
              <a:off x="3023" y="2381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1" name="Oval 257"/>
            <p:cNvSpPr>
              <a:spLocks noChangeArrowheads="1"/>
            </p:cNvSpPr>
            <p:nvPr/>
          </p:nvSpPr>
          <p:spPr bwMode="auto">
            <a:xfrm>
              <a:off x="3059" y="3503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2" name="Oval 258"/>
            <p:cNvSpPr>
              <a:spLocks noChangeArrowheads="1"/>
            </p:cNvSpPr>
            <p:nvPr/>
          </p:nvSpPr>
          <p:spPr bwMode="auto">
            <a:xfrm>
              <a:off x="3213" y="2777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3" name="Oval 259"/>
            <p:cNvSpPr>
              <a:spLocks noChangeArrowheads="1"/>
            </p:cNvSpPr>
            <p:nvPr/>
          </p:nvSpPr>
          <p:spPr bwMode="auto">
            <a:xfrm>
              <a:off x="3213" y="3106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4" name="Line 260"/>
            <p:cNvSpPr>
              <a:spLocks noChangeShapeType="1"/>
            </p:cNvSpPr>
            <p:nvPr/>
          </p:nvSpPr>
          <p:spPr bwMode="auto">
            <a:xfrm>
              <a:off x="3269" y="2521"/>
              <a:ext cx="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5" name="Line 261"/>
            <p:cNvSpPr>
              <a:spLocks noChangeShapeType="1"/>
            </p:cNvSpPr>
            <p:nvPr/>
          </p:nvSpPr>
          <p:spPr bwMode="auto">
            <a:xfrm>
              <a:off x="3229" y="2638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6" name="Line 262"/>
            <p:cNvSpPr>
              <a:spLocks noChangeShapeType="1"/>
            </p:cNvSpPr>
            <p:nvPr/>
          </p:nvSpPr>
          <p:spPr bwMode="auto">
            <a:xfrm flipV="1">
              <a:off x="3199" y="3375"/>
              <a:ext cx="74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7" name="Text Box 263"/>
            <p:cNvSpPr txBox="1">
              <a:spLocks noChangeArrowheads="1"/>
            </p:cNvSpPr>
            <p:nvPr/>
          </p:nvSpPr>
          <p:spPr bwMode="auto">
            <a:xfrm>
              <a:off x="3078" y="3792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2,4</a:t>
              </a:r>
            </a:p>
          </p:txBody>
        </p:sp>
        <p:sp>
          <p:nvSpPr>
            <p:cNvPr id="241928" name="Oval 264"/>
            <p:cNvSpPr>
              <a:spLocks noChangeArrowheads="1"/>
            </p:cNvSpPr>
            <p:nvPr/>
          </p:nvSpPr>
          <p:spPr bwMode="auto">
            <a:xfrm>
              <a:off x="2788" y="2784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9" name="Oval 265"/>
            <p:cNvSpPr>
              <a:spLocks noChangeArrowheads="1"/>
            </p:cNvSpPr>
            <p:nvPr/>
          </p:nvSpPr>
          <p:spPr bwMode="auto">
            <a:xfrm>
              <a:off x="2788" y="3111"/>
              <a:ext cx="245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0" name="Line 266"/>
            <p:cNvSpPr>
              <a:spLocks noChangeShapeType="1"/>
            </p:cNvSpPr>
            <p:nvPr/>
          </p:nvSpPr>
          <p:spPr bwMode="auto">
            <a:xfrm>
              <a:off x="2987" y="3029"/>
              <a:ext cx="206" cy="48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1" name="Line 267"/>
            <p:cNvSpPr>
              <a:spLocks noChangeShapeType="1"/>
            </p:cNvSpPr>
            <p:nvPr/>
          </p:nvSpPr>
          <p:spPr bwMode="auto">
            <a:xfrm flipV="1">
              <a:off x="2806" y="3403"/>
              <a:ext cx="71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2" name="Line 268"/>
            <p:cNvSpPr>
              <a:spLocks noChangeShapeType="1"/>
            </p:cNvSpPr>
            <p:nvPr/>
          </p:nvSpPr>
          <p:spPr bwMode="auto">
            <a:xfrm flipV="1">
              <a:off x="2995" y="2667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3" name="Line 269"/>
            <p:cNvSpPr>
              <a:spLocks noChangeShapeType="1"/>
            </p:cNvSpPr>
            <p:nvPr/>
          </p:nvSpPr>
          <p:spPr bwMode="auto">
            <a:xfrm flipV="1">
              <a:off x="3410" y="2684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4" name="Line 270"/>
            <p:cNvSpPr>
              <a:spLocks noChangeShapeType="1"/>
            </p:cNvSpPr>
            <p:nvPr/>
          </p:nvSpPr>
          <p:spPr bwMode="auto">
            <a:xfrm>
              <a:off x="3402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5" name="Line 271"/>
            <p:cNvSpPr>
              <a:spLocks noChangeShapeType="1"/>
            </p:cNvSpPr>
            <p:nvPr/>
          </p:nvSpPr>
          <p:spPr bwMode="auto">
            <a:xfrm>
              <a:off x="2797" y="2655"/>
              <a:ext cx="92" cy="17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CD4A917-8CB8-4E0E-B000-D405760B6399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382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装配线调度示例</a:t>
            </a:r>
            <a:endParaRPr lang="en-US" altLang="zh-TW" dirty="0"/>
          </a:p>
        </p:txBody>
      </p:sp>
      <p:graphicFrame>
        <p:nvGraphicFramePr>
          <p:cNvPr id="241809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36641"/>
              </p:ext>
            </p:extLst>
          </p:nvPr>
        </p:nvGraphicFramePr>
        <p:xfrm>
          <a:off x="2654300" y="4127500"/>
          <a:ext cx="3565525" cy="80310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1810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83024"/>
              </p:ext>
            </p:extLst>
          </p:nvPr>
        </p:nvGraphicFramePr>
        <p:xfrm>
          <a:off x="3225800" y="5435600"/>
          <a:ext cx="2984500" cy="79248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1839" name="Text Box 175"/>
          <p:cNvSpPr txBox="1">
            <a:spLocks noChangeArrowheads="1"/>
          </p:cNvSpPr>
          <p:nvPr/>
        </p:nvSpPr>
        <p:spPr bwMode="auto">
          <a:xfrm>
            <a:off x="27527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1840" name="Text Box 176"/>
          <p:cNvSpPr txBox="1">
            <a:spLocks noChangeArrowheads="1"/>
          </p:cNvSpPr>
          <p:nvPr/>
        </p:nvSpPr>
        <p:spPr bwMode="auto">
          <a:xfrm>
            <a:off x="33623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1841" name="Text Box 177"/>
          <p:cNvSpPr txBox="1">
            <a:spLocks noChangeArrowheads="1"/>
          </p:cNvSpPr>
          <p:nvPr/>
        </p:nvSpPr>
        <p:spPr bwMode="auto">
          <a:xfrm>
            <a:off x="39338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1842" name="Text Box 178"/>
          <p:cNvSpPr txBox="1">
            <a:spLocks noChangeArrowheads="1"/>
          </p:cNvSpPr>
          <p:nvPr/>
        </p:nvSpPr>
        <p:spPr bwMode="auto">
          <a:xfrm>
            <a:off x="4543425" y="5040313"/>
            <a:ext cx="325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41843" name="Text Box 179"/>
          <p:cNvSpPr txBox="1">
            <a:spLocks noChangeArrowheads="1"/>
          </p:cNvSpPr>
          <p:nvPr/>
        </p:nvSpPr>
        <p:spPr bwMode="auto">
          <a:xfrm>
            <a:off x="51276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41844" name="Text Box 180"/>
          <p:cNvSpPr txBox="1">
            <a:spLocks noChangeArrowheads="1"/>
          </p:cNvSpPr>
          <p:nvPr/>
        </p:nvSpPr>
        <p:spPr bwMode="auto">
          <a:xfrm>
            <a:off x="5724525" y="50530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41845" name="Text Box 181"/>
          <p:cNvSpPr txBox="1">
            <a:spLocks noChangeArrowheads="1"/>
          </p:cNvSpPr>
          <p:nvPr/>
        </p:nvSpPr>
        <p:spPr bwMode="auto">
          <a:xfrm>
            <a:off x="2244725" y="5053013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41846" name="Text Box 182"/>
          <p:cNvSpPr txBox="1">
            <a:spLocks noChangeArrowheads="1"/>
          </p:cNvSpPr>
          <p:nvPr/>
        </p:nvSpPr>
        <p:spPr bwMode="auto">
          <a:xfrm>
            <a:off x="6359525" y="4316413"/>
            <a:ext cx="609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 </a:t>
            </a:r>
          </a:p>
        </p:txBody>
      </p:sp>
      <p:sp>
        <p:nvSpPr>
          <p:cNvPr id="241847" name="Text Box 183"/>
          <p:cNvSpPr txBox="1">
            <a:spLocks noChangeArrowheads="1"/>
          </p:cNvSpPr>
          <p:nvPr/>
        </p:nvSpPr>
        <p:spPr bwMode="auto">
          <a:xfrm>
            <a:off x="6384925" y="5624513"/>
            <a:ext cx="551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</a:t>
            </a:r>
          </a:p>
        </p:txBody>
      </p:sp>
      <p:sp>
        <p:nvSpPr>
          <p:cNvPr id="241848" name="Text Box 184"/>
          <p:cNvSpPr txBox="1">
            <a:spLocks noChangeArrowheads="1"/>
          </p:cNvSpPr>
          <p:nvPr/>
        </p:nvSpPr>
        <p:spPr bwMode="auto">
          <a:xfrm>
            <a:off x="2054225" y="4125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49" name="Text Box 185"/>
          <p:cNvSpPr txBox="1">
            <a:spLocks noChangeArrowheads="1"/>
          </p:cNvSpPr>
          <p:nvPr/>
        </p:nvSpPr>
        <p:spPr bwMode="auto">
          <a:xfrm>
            <a:off x="2066925" y="4506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0" name="Text Box 186"/>
          <p:cNvSpPr txBox="1">
            <a:spLocks noChangeArrowheads="1"/>
          </p:cNvSpPr>
          <p:nvPr/>
        </p:nvSpPr>
        <p:spPr bwMode="auto">
          <a:xfrm>
            <a:off x="2651125" y="54467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1" name="Text Box 187"/>
          <p:cNvSpPr txBox="1">
            <a:spLocks noChangeArrowheads="1"/>
          </p:cNvSpPr>
          <p:nvPr/>
        </p:nvSpPr>
        <p:spPr bwMode="auto">
          <a:xfrm>
            <a:off x="2663825" y="58404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pSp>
        <p:nvGrpSpPr>
          <p:cNvPr id="241853" name="Group 189"/>
          <p:cNvGrpSpPr>
            <a:grpSpLocks/>
          </p:cNvGrpSpPr>
          <p:nvPr/>
        </p:nvGrpSpPr>
        <p:grpSpPr bwMode="auto">
          <a:xfrm>
            <a:off x="1552575" y="1067841"/>
            <a:ext cx="6143626" cy="2855217"/>
            <a:chOff x="942" y="2125"/>
            <a:chExt cx="3870" cy="1931"/>
          </a:xfrm>
        </p:grpSpPr>
        <p:sp>
          <p:nvSpPr>
            <p:cNvPr id="241854" name="Text Box 190"/>
            <p:cNvSpPr txBox="1">
              <a:spLocks noChangeArrowheads="1"/>
            </p:cNvSpPr>
            <p:nvPr/>
          </p:nvSpPr>
          <p:spPr bwMode="auto">
            <a:xfrm>
              <a:off x="1635" y="2139"/>
              <a:ext cx="42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1,1</a:t>
              </a:r>
            </a:p>
          </p:txBody>
        </p:sp>
        <p:sp>
          <p:nvSpPr>
            <p:cNvPr id="241855" name="Text Box 191"/>
            <p:cNvSpPr txBox="1">
              <a:spLocks noChangeArrowheads="1"/>
            </p:cNvSpPr>
            <p:nvPr/>
          </p:nvSpPr>
          <p:spPr bwMode="auto">
            <a:xfrm>
              <a:off x="2203" y="2139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1,2</a:t>
              </a:r>
            </a:p>
          </p:txBody>
        </p:sp>
        <p:sp>
          <p:nvSpPr>
            <p:cNvPr id="241856" name="Text Box 192"/>
            <p:cNvSpPr txBox="1">
              <a:spLocks noChangeArrowheads="1"/>
            </p:cNvSpPr>
            <p:nvPr/>
          </p:nvSpPr>
          <p:spPr bwMode="auto">
            <a:xfrm>
              <a:off x="2635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1,3</a:t>
              </a:r>
            </a:p>
          </p:txBody>
        </p:sp>
        <p:sp>
          <p:nvSpPr>
            <p:cNvPr id="241857" name="Text Box 193"/>
            <p:cNvSpPr txBox="1">
              <a:spLocks noChangeArrowheads="1"/>
            </p:cNvSpPr>
            <p:nvPr/>
          </p:nvSpPr>
          <p:spPr bwMode="auto">
            <a:xfrm>
              <a:off x="3441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1,5</a:t>
              </a:r>
            </a:p>
          </p:txBody>
        </p:sp>
        <p:sp>
          <p:nvSpPr>
            <p:cNvPr id="241858" name="Text Box 194"/>
            <p:cNvSpPr txBox="1">
              <a:spLocks noChangeArrowheads="1"/>
            </p:cNvSpPr>
            <p:nvPr/>
          </p:nvSpPr>
          <p:spPr bwMode="auto">
            <a:xfrm>
              <a:off x="3879" y="212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1,6</a:t>
              </a:r>
            </a:p>
          </p:txBody>
        </p:sp>
        <p:sp>
          <p:nvSpPr>
            <p:cNvPr id="241859" name="Text Box 195"/>
            <p:cNvSpPr txBox="1">
              <a:spLocks noChangeArrowheads="1"/>
            </p:cNvSpPr>
            <p:nvPr/>
          </p:nvSpPr>
          <p:spPr bwMode="auto">
            <a:xfrm>
              <a:off x="1677" y="3808"/>
              <a:ext cx="39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2,1</a:t>
              </a:r>
            </a:p>
          </p:txBody>
        </p:sp>
        <p:sp>
          <p:nvSpPr>
            <p:cNvPr id="241860" name="Text Box 196"/>
            <p:cNvSpPr txBox="1">
              <a:spLocks noChangeArrowheads="1"/>
            </p:cNvSpPr>
            <p:nvPr/>
          </p:nvSpPr>
          <p:spPr bwMode="auto">
            <a:xfrm>
              <a:off x="2248" y="380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2,2</a:t>
              </a:r>
            </a:p>
          </p:txBody>
        </p:sp>
        <p:sp>
          <p:nvSpPr>
            <p:cNvPr id="241861" name="AutoShape 197"/>
            <p:cNvSpPr>
              <a:spLocks noChangeArrowheads="1"/>
            </p:cNvSpPr>
            <p:nvPr/>
          </p:nvSpPr>
          <p:spPr bwMode="auto">
            <a:xfrm>
              <a:off x="1724" y="3471"/>
              <a:ext cx="2503" cy="371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2" name="Line 198"/>
            <p:cNvSpPr>
              <a:spLocks noChangeShapeType="1"/>
            </p:cNvSpPr>
            <p:nvPr/>
          </p:nvSpPr>
          <p:spPr bwMode="auto">
            <a:xfrm>
              <a:off x="1604" y="3430"/>
              <a:ext cx="161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3" name="AutoShape 199"/>
            <p:cNvSpPr>
              <a:spLocks noChangeArrowheads="1"/>
            </p:cNvSpPr>
            <p:nvPr/>
          </p:nvSpPr>
          <p:spPr bwMode="auto">
            <a:xfrm>
              <a:off x="1704" y="2356"/>
              <a:ext cx="2517" cy="380"/>
            </a:xfrm>
            <a:prstGeom prst="roundRect">
              <a:avLst>
                <a:gd name="adj" fmla="val 16667"/>
              </a:avLst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8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4" name="Oval 200"/>
            <p:cNvSpPr>
              <a:spLocks noChangeArrowheads="1"/>
            </p:cNvSpPr>
            <p:nvPr/>
          </p:nvSpPr>
          <p:spPr bwMode="auto">
            <a:xfrm>
              <a:off x="176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5" name="Oval 201"/>
            <p:cNvSpPr>
              <a:spLocks noChangeArrowheads="1"/>
            </p:cNvSpPr>
            <p:nvPr/>
          </p:nvSpPr>
          <p:spPr bwMode="auto">
            <a:xfrm>
              <a:off x="220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9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6" name="Oval 202"/>
            <p:cNvSpPr>
              <a:spLocks noChangeArrowheads="1"/>
            </p:cNvSpPr>
            <p:nvPr/>
          </p:nvSpPr>
          <p:spPr bwMode="auto">
            <a:xfrm>
              <a:off x="2631" y="2371"/>
              <a:ext cx="245" cy="282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7" name="Oval 203"/>
            <p:cNvSpPr>
              <a:spLocks noChangeArrowheads="1"/>
            </p:cNvSpPr>
            <p:nvPr/>
          </p:nvSpPr>
          <p:spPr bwMode="auto">
            <a:xfrm>
              <a:off x="3430" y="2389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8" name="Oval 204"/>
            <p:cNvSpPr>
              <a:spLocks noChangeArrowheads="1"/>
            </p:cNvSpPr>
            <p:nvPr/>
          </p:nvSpPr>
          <p:spPr bwMode="auto">
            <a:xfrm>
              <a:off x="3871" y="2395"/>
              <a:ext cx="245" cy="28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9" name="Oval 205"/>
            <p:cNvSpPr>
              <a:spLocks noChangeArrowheads="1"/>
            </p:cNvSpPr>
            <p:nvPr/>
          </p:nvSpPr>
          <p:spPr bwMode="auto">
            <a:xfrm>
              <a:off x="4191" y="2687"/>
              <a:ext cx="200" cy="22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0" name="Oval 206"/>
            <p:cNvSpPr>
              <a:spLocks noChangeArrowheads="1"/>
            </p:cNvSpPr>
            <p:nvPr/>
          </p:nvSpPr>
          <p:spPr bwMode="auto">
            <a:xfrm>
              <a:off x="4201" y="3186"/>
              <a:ext cx="196" cy="23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1" name="Oval 207"/>
            <p:cNvSpPr>
              <a:spLocks noChangeArrowheads="1"/>
            </p:cNvSpPr>
            <p:nvPr/>
          </p:nvSpPr>
          <p:spPr bwMode="auto">
            <a:xfrm>
              <a:off x="1873" y="2781"/>
              <a:ext cx="247" cy="280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2" name="Oval 208"/>
            <p:cNvSpPr>
              <a:spLocks noChangeArrowheads="1"/>
            </p:cNvSpPr>
            <p:nvPr/>
          </p:nvSpPr>
          <p:spPr bwMode="auto">
            <a:xfrm>
              <a:off x="1873" y="3109"/>
              <a:ext cx="247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3" name="Oval 209"/>
            <p:cNvSpPr>
              <a:spLocks noChangeArrowheads="1"/>
            </p:cNvSpPr>
            <p:nvPr/>
          </p:nvSpPr>
          <p:spPr bwMode="auto">
            <a:xfrm>
              <a:off x="1770" y="3500"/>
              <a:ext cx="244" cy="281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4" name="Oval 210"/>
            <p:cNvSpPr>
              <a:spLocks noChangeArrowheads="1"/>
            </p:cNvSpPr>
            <p:nvPr/>
          </p:nvSpPr>
          <p:spPr bwMode="auto">
            <a:xfrm>
              <a:off x="2220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5" name="Oval 211"/>
            <p:cNvSpPr>
              <a:spLocks noChangeArrowheads="1"/>
            </p:cNvSpPr>
            <p:nvPr/>
          </p:nvSpPr>
          <p:spPr bwMode="auto">
            <a:xfrm>
              <a:off x="2641" y="3506"/>
              <a:ext cx="246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6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6" name="Oval 212"/>
            <p:cNvSpPr>
              <a:spLocks noChangeArrowheads="1"/>
            </p:cNvSpPr>
            <p:nvPr/>
          </p:nvSpPr>
          <p:spPr bwMode="auto">
            <a:xfrm>
              <a:off x="3466" y="3512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7" name="Oval 213"/>
            <p:cNvSpPr>
              <a:spLocks noChangeArrowheads="1"/>
            </p:cNvSpPr>
            <p:nvPr/>
          </p:nvSpPr>
          <p:spPr bwMode="auto">
            <a:xfrm>
              <a:off x="3911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8" name="Oval 214"/>
            <p:cNvSpPr>
              <a:spLocks noChangeArrowheads="1"/>
            </p:cNvSpPr>
            <p:nvPr/>
          </p:nvSpPr>
          <p:spPr bwMode="auto">
            <a:xfrm>
              <a:off x="1470" y="3285"/>
              <a:ext cx="194" cy="233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9" name="Oval 215"/>
            <p:cNvSpPr>
              <a:spLocks noChangeArrowheads="1"/>
            </p:cNvSpPr>
            <p:nvPr/>
          </p:nvSpPr>
          <p:spPr bwMode="auto">
            <a:xfrm>
              <a:off x="2350" y="2775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0" name="Oval 216"/>
            <p:cNvSpPr>
              <a:spLocks noChangeArrowheads="1"/>
            </p:cNvSpPr>
            <p:nvPr/>
          </p:nvSpPr>
          <p:spPr bwMode="auto">
            <a:xfrm>
              <a:off x="2350" y="3103"/>
              <a:ext cx="245" cy="280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dirty="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 dirty="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1" name="Line 217"/>
            <p:cNvSpPr>
              <a:spLocks noChangeShapeType="1"/>
            </p:cNvSpPr>
            <p:nvPr/>
          </p:nvSpPr>
          <p:spPr bwMode="auto">
            <a:xfrm flipV="1">
              <a:off x="1619" y="2544"/>
              <a:ext cx="215" cy="2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2" name="Oval 218"/>
            <p:cNvSpPr>
              <a:spLocks noChangeArrowheads="1"/>
            </p:cNvSpPr>
            <p:nvPr/>
          </p:nvSpPr>
          <p:spPr bwMode="auto">
            <a:xfrm>
              <a:off x="3620" y="2786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3" name="Oval 219"/>
            <p:cNvSpPr>
              <a:spLocks noChangeArrowheads="1"/>
            </p:cNvSpPr>
            <p:nvPr/>
          </p:nvSpPr>
          <p:spPr bwMode="auto">
            <a:xfrm>
              <a:off x="3620" y="3114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4" name="Line 220"/>
            <p:cNvSpPr>
              <a:spLocks noChangeShapeType="1"/>
            </p:cNvSpPr>
            <p:nvPr/>
          </p:nvSpPr>
          <p:spPr bwMode="auto">
            <a:xfrm>
              <a:off x="2005" y="2512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5" name="Line 221"/>
            <p:cNvSpPr>
              <a:spLocks noChangeShapeType="1"/>
            </p:cNvSpPr>
            <p:nvPr/>
          </p:nvSpPr>
          <p:spPr bwMode="auto">
            <a:xfrm>
              <a:off x="2456" y="2512"/>
              <a:ext cx="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6" name="Line 222"/>
            <p:cNvSpPr>
              <a:spLocks noChangeShapeType="1"/>
            </p:cNvSpPr>
            <p:nvPr/>
          </p:nvSpPr>
          <p:spPr bwMode="auto">
            <a:xfrm flipV="1">
              <a:off x="2884" y="2509"/>
              <a:ext cx="12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7" name="Line 223"/>
            <p:cNvSpPr>
              <a:spLocks noChangeShapeType="1"/>
            </p:cNvSpPr>
            <p:nvPr/>
          </p:nvSpPr>
          <p:spPr bwMode="auto">
            <a:xfrm>
              <a:off x="3676" y="2529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8" name="Line 224"/>
            <p:cNvSpPr>
              <a:spLocks noChangeShapeType="1"/>
            </p:cNvSpPr>
            <p:nvPr/>
          </p:nvSpPr>
          <p:spPr bwMode="auto">
            <a:xfrm>
              <a:off x="4102" y="2594"/>
              <a:ext cx="125" cy="13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9" name="Line 225"/>
            <p:cNvSpPr>
              <a:spLocks noChangeShapeType="1"/>
            </p:cNvSpPr>
            <p:nvPr/>
          </p:nvSpPr>
          <p:spPr bwMode="auto">
            <a:xfrm>
              <a:off x="4361" y="2894"/>
              <a:ext cx="108" cy="1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0" name="Line 226"/>
            <p:cNvSpPr>
              <a:spLocks noChangeShapeType="1"/>
            </p:cNvSpPr>
            <p:nvPr/>
          </p:nvSpPr>
          <p:spPr bwMode="auto">
            <a:xfrm flipV="1">
              <a:off x="4366" y="3137"/>
              <a:ext cx="65" cy="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1" name="Line 227"/>
            <p:cNvSpPr>
              <a:spLocks noChangeShapeType="1"/>
            </p:cNvSpPr>
            <p:nvPr/>
          </p:nvSpPr>
          <p:spPr bwMode="auto">
            <a:xfrm flipV="1">
              <a:off x="1379" y="2864"/>
              <a:ext cx="125" cy="14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2" name="Line 228"/>
            <p:cNvSpPr>
              <a:spLocks noChangeShapeType="1"/>
            </p:cNvSpPr>
            <p:nvPr/>
          </p:nvSpPr>
          <p:spPr bwMode="auto">
            <a:xfrm>
              <a:off x="1394" y="3254"/>
              <a:ext cx="85" cy="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3" name="Line 229"/>
            <p:cNvSpPr>
              <a:spLocks noChangeShapeType="1"/>
            </p:cNvSpPr>
            <p:nvPr/>
          </p:nvSpPr>
          <p:spPr bwMode="auto">
            <a:xfrm>
              <a:off x="2014" y="3658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4" name="Line 230"/>
            <p:cNvSpPr>
              <a:spLocks noChangeShapeType="1"/>
            </p:cNvSpPr>
            <p:nvPr/>
          </p:nvSpPr>
          <p:spPr bwMode="auto">
            <a:xfrm>
              <a:off x="2465" y="3658"/>
              <a:ext cx="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5" name="Line 231"/>
            <p:cNvSpPr>
              <a:spLocks noChangeShapeType="1"/>
            </p:cNvSpPr>
            <p:nvPr/>
          </p:nvSpPr>
          <p:spPr bwMode="auto">
            <a:xfrm>
              <a:off x="2894" y="3663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6" name="Line 232"/>
            <p:cNvSpPr>
              <a:spLocks noChangeShapeType="1"/>
            </p:cNvSpPr>
            <p:nvPr/>
          </p:nvSpPr>
          <p:spPr bwMode="auto">
            <a:xfrm>
              <a:off x="3290" y="3638"/>
              <a:ext cx="237" cy="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7" name="Line 233"/>
            <p:cNvSpPr>
              <a:spLocks noChangeShapeType="1"/>
            </p:cNvSpPr>
            <p:nvPr/>
          </p:nvSpPr>
          <p:spPr bwMode="auto">
            <a:xfrm>
              <a:off x="3716" y="3653"/>
              <a:ext cx="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8" name="Line 234"/>
            <p:cNvSpPr>
              <a:spLocks noChangeShapeType="1"/>
            </p:cNvSpPr>
            <p:nvPr/>
          </p:nvSpPr>
          <p:spPr bwMode="auto">
            <a:xfrm flipV="1">
              <a:off x="4116" y="3383"/>
              <a:ext cx="13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9" name="Line 235"/>
            <p:cNvSpPr>
              <a:spLocks noChangeShapeType="1"/>
            </p:cNvSpPr>
            <p:nvPr/>
          </p:nvSpPr>
          <p:spPr bwMode="auto">
            <a:xfrm>
              <a:off x="1925" y="2664"/>
              <a:ext cx="67" cy="18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0" name="Line 236"/>
            <p:cNvSpPr>
              <a:spLocks noChangeShapeType="1"/>
            </p:cNvSpPr>
            <p:nvPr/>
          </p:nvSpPr>
          <p:spPr bwMode="auto">
            <a:xfrm>
              <a:off x="2080" y="3020"/>
              <a:ext cx="220" cy="50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1" name="Line 237"/>
            <p:cNvSpPr>
              <a:spLocks noChangeShapeType="1"/>
            </p:cNvSpPr>
            <p:nvPr/>
          </p:nvSpPr>
          <p:spPr bwMode="auto">
            <a:xfrm flipV="1">
              <a:off x="2090" y="2675"/>
              <a:ext cx="20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2" name="Line 238"/>
            <p:cNvSpPr>
              <a:spLocks noChangeShapeType="1"/>
            </p:cNvSpPr>
            <p:nvPr/>
          </p:nvSpPr>
          <p:spPr bwMode="auto">
            <a:xfrm flipV="1">
              <a:off x="1915" y="3407"/>
              <a:ext cx="45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3" name="Line 239"/>
            <p:cNvSpPr>
              <a:spLocks noChangeShapeType="1"/>
            </p:cNvSpPr>
            <p:nvPr/>
          </p:nvSpPr>
          <p:spPr bwMode="auto">
            <a:xfrm>
              <a:off x="2390" y="2647"/>
              <a:ext cx="54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4" name="Line 240"/>
            <p:cNvSpPr>
              <a:spLocks noChangeShapeType="1"/>
            </p:cNvSpPr>
            <p:nvPr/>
          </p:nvSpPr>
          <p:spPr bwMode="auto">
            <a:xfrm>
              <a:off x="2550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5" name="Line 241"/>
            <p:cNvSpPr>
              <a:spLocks noChangeShapeType="1"/>
            </p:cNvSpPr>
            <p:nvPr/>
          </p:nvSpPr>
          <p:spPr bwMode="auto">
            <a:xfrm flipV="1">
              <a:off x="2369" y="3328"/>
              <a:ext cx="93" cy="195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6" name="Line 242"/>
            <p:cNvSpPr>
              <a:spLocks noChangeShapeType="1"/>
            </p:cNvSpPr>
            <p:nvPr/>
          </p:nvSpPr>
          <p:spPr bwMode="auto">
            <a:xfrm flipV="1">
              <a:off x="2550" y="2675"/>
              <a:ext cx="181" cy="47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7" name="Line 243"/>
            <p:cNvSpPr>
              <a:spLocks noChangeShapeType="1"/>
            </p:cNvSpPr>
            <p:nvPr/>
          </p:nvSpPr>
          <p:spPr bwMode="auto">
            <a:xfrm>
              <a:off x="3636" y="2647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8" name="Line 244"/>
            <p:cNvSpPr>
              <a:spLocks noChangeShapeType="1"/>
            </p:cNvSpPr>
            <p:nvPr/>
          </p:nvSpPr>
          <p:spPr bwMode="auto">
            <a:xfrm>
              <a:off x="3811" y="3044"/>
              <a:ext cx="235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9" name="Line 245"/>
            <p:cNvSpPr>
              <a:spLocks noChangeShapeType="1"/>
            </p:cNvSpPr>
            <p:nvPr/>
          </p:nvSpPr>
          <p:spPr bwMode="auto">
            <a:xfrm flipV="1">
              <a:off x="3606" y="3316"/>
              <a:ext cx="112" cy="1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0" name="Line 246"/>
            <p:cNvSpPr>
              <a:spLocks noChangeShapeType="1"/>
            </p:cNvSpPr>
            <p:nvPr/>
          </p:nvSpPr>
          <p:spPr bwMode="auto">
            <a:xfrm flipV="1">
              <a:off x="3831" y="2693"/>
              <a:ext cx="175" cy="468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1" name="Oval 247"/>
            <p:cNvSpPr>
              <a:spLocks noChangeArrowheads="1"/>
            </p:cNvSpPr>
            <p:nvPr/>
          </p:nvSpPr>
          <p:spPr bwMode="auto">
            <a:xfrm>
              <a:off x="1474" y="2675"/>
              <a:ext cx="210" cy="240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2" name="Text Box 248"/>
            <p:cNvSpPr txBox="1">
              <a:spLocks noChangeArrowheads="1"/>
            </p:cNvSpPr>
            <p:nvPr/>
          </p:nvSpPr>
          <p:spPr bwMode="auto">
            <a:xfrm>
              <a:off x="4405" y="2900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汽车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下线</a:t>
              </a:r>
            </a:p>
          </p:txBody>
        </p:sp>
        <p:sp>
          <p:nvSpPr>
            <p:cNvPr id="241913" name="Text Box 249"/>
            <p:cNvSpPr txBox="1">
              <a:spLocks noChangeArrowheads="1"/>
            </p:cNvSpPr>
            <p:nvPr/>
          </p:nvSpPr>
          <p:spPr bwMode="auto">
            <a:xfrm>
              <a:off x="942" y="2934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机架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上线</a:t>
              </a:r>
            </a:p>
          </p:txBody>
        </p:sp>
        <p:sp>
          <p:nvSpPr>
            <p:cNvPr id="241914" name="Text Box 250"/>
            <p:cNvSpPr txBox="1">
              <a:spLocks noChangeArrowheads="1"/>
            </p:cNvSpPr>
            <p:nvPr/>
          </p:nvSpPr>
          <p:spPr bwMode="auto">
            <a:xfrm>
              <a:off x="1007" y="2402"/>
              <a:ext cx="83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zh-TW" altLang="en-US" sz="1800">
                  <a:latin typeface="Times New Roman" pitchFamily="18" charset="0"/>
                  <a:ea typeface="仿宋" pitchFamily="49" charset="-122"/>
                </a:rPr>
                <a:t> 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241915" name="Text Box 251"/>
            <p:cNvSpPr txBox="1">
              <a:spLocks noChangeArrowheads="1"/>
            </p:cNvSpPr>
            <p:nvPr/>
          </p:nvSpPr>
          <p:spPr bwMode="auto">
            <a:xfrm>
              <a:off x="975" y="3568"/>
              <a:ext cx="62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241916" name="Text Box 252"/>
            <p:cNvSpPr txBox="1">
              <a:spLocks noChangeArrowheads="1"/>
            </p:cNvSpPr>
            <p:nvPr/>
          </p:nvSpPr>
          <p:spPr bwMode="auto">
            <a:xfrm>
              <a:off x="2680" y="3801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2,3</a:t>
              </a:r>
            </a:p>
          </p:txBody>
        </p:sp>
        <p:sp>
          <p:nvSpPr>
            <p:cNvPr id="241917" name="Text Box 253"/>
            <p:cNvSpPr txBox="1">
              <a:spLocks noChangeArrowheads="1"/>
            </p:cNvSpPr>
            <p:nvPr/>
          </p:nvSpPr>
          <p:spPr bwMode="auto">
            <a:xfrm>
              <a:off x="3484" y="3800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2,5</a:t>
              </a:r>
            </a:p>
          </p:txBody>
        </p:sp>
        <p:sp>
          <p:nvSpPr>
            <p:cNvPr id="241918" name="Text Box 254"/>
            <p:cNvSpPr txBox="1">
              <a:spLocks noChangeArrowheads="1"/>
            </p:cNvSpPr>
            <p:nvPr/>
          </p:nvSpPr>
          <p:spPr bwMode="auto">
            <a:xfrm>
              <a:off x="3924" y="3797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2,6</a:t>
              </a:r>
            </a:p>
          </p:txBody>
        </p:sp>
        <p:sp>
          <p:nvSpPr>
            <p:cNvPr id="241919" name="Text Box 255"/>
            <p:cNvSpPr txBox="1">
              <a:spLocks noChangeArrowheads="1"/>
            </p:cNvSpPr>
            <p:nvPr/>
          </p:nvSpPr>
          <p:spPr bwMode="auto">
            <a:xfrm>
              <a:off x="3033" y="2125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1,4</a:t>
              </a:r>
            </a:p>
          </p:txBody>
        </p:sp>
        <p:sp>
          <p:nvSpPr>
            <p:cNvPr id="241920" name="Oval 256"/>
            <p:cNvSpPr>
              <a:spLocks noChangeArrowheads="1"/>
            </p:cNvSpPr>
            <p:nvPr/>
          </p:nvSpPr>
          <p:spPr bwMode="auto">
            <a:xfrm>
              <a:off x="3023" y="2381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1" name="Oval 257"/>
            <p:cNvSpPr>
              <a:spLocks noChangeArrowheads="1"/>
            </p:cNvSpPr>
            <p:nvPr/>
          </p:nvSpPr>
          <p:spPr bwMode="auto">
            <a:xfrm>
              <a:off x="3059" y="3503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2" name="Oval 258"/>
            <p:cNvSpPr>
              <a:spLocks noChangeArrowheads="1"/>
            </p:cNvSpPr>
            <p:nvPr/>
          </p:nvSpPr>
          <p:spPr bwMode="auto">
            <a:xfrm>
              <a:off x="3213" y="2777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3" name="Oval 259"/>
            <p:cNvSpPr>
              <a:spLocks noChangeArrowheads="1"/>
            </p:cNvSpPr>
            <p:nvPr/>
          </p:nvSpPr>
          <p:spPr bwMode="auto">
            <a:xfrm>
              <a:off x="3213" y="3106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4" name="Line 260"/>
            <p:cNvSpPr>
              <a:spLocks noChangeShapeType="1"/>
            </p:cNvSpPr>
            <p:nvPr/>
          </p:nvSpPr>
          <p:spPr bwMode="auto">
            <a:xfrm>
              <a:off x="3269" y="2521"/>
              <a:ext cx="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5" name="Line 261"/>
            <p:cNvSpPr>
              <a:spLocks noChangeShapeType="1"/>
            </p:cNvSpPr>
            <p:nvPr/>
          </p:nvSpPr>
          <p:spPr bwMode="auto">
            <a:xfrm>
              <a:off x="3229" y="2638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6" name="Line 262"/>
            <p:cNvSpPr>
              <a:spLocks noChangeShapeType="1"/>
            </p:cNvSpPr>
            <p:nvPr/>
          </p:nvSpPr>
          <p:spPr bwMode="auto">
            <a:xfrm flipV="1">
              <a:off x="3199" y="3375"/>
              <a:ext cx="74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7" name="Text Box 263"/>
            <p:cNvSpPr txBox="1">
              <a:spLocks noChangeArrowheads="1"/>
            </p:cNvSpPr>
            <p:nvPr/>
          </p:nvSpPr>
          <p:spPr bwMode="auto">
            <a:xfrm>
              <a:off x="3078" y="3792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2,4</a:t>
              </a:r>
            </a:p>
          </p:txBody>
        </p:sp>
        <p:sp>
          <p:nvSpPr>
            <p:cNvPr id="241928" name="Oval 264"/>
            <p:cNvSpPr>
              <a:spLocks noChangeArrowheads="1"/>
            </p:cNvSpPr>
            <p:nvPr/>
          </p:nvSpPr>
          <p:spPr bwMode="auto">
            <a:xfrm>
              <a:off x="2788" y="2784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9" name="Oval 265"/>
            <p:cNvSpPr>
              <a:spLocks noChangeArrowheads="1"/>
            </p:cNvSpPr>
            <p:nvPr/>
          </p:nvSpPr>
          <p:spPr bwMode="auto">
            <a:xfrm>
              <a:off x="2788" y="3111"/>
              <a:ext cx="245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0" name="Line 266"/>
            <p:cNvSpPr>
              <a:spLocks noChangeShapeType="1"/>
            </p:cNvSpPr>
            <p:nvPr/>
          </p:nvSpPr>
          <p:spPr bwMode="auto">
            <a:xfrm>
              <a:off x="2987" y="3029"/>
              <a:ext cx="206" cy="48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1" name="Line 267"/>
            <p:cNvSpPr>
              <a:spLocks noChangeShapeType="1"/>
            </p:cNvSpPr>
            <p:nvPr/>
          </p:nvSpPr>
          <p:spPr bwMode="auto">
            <a:xfrm flipV="1">
              <a:off x="2806" y="3403"/>
              <a:ext cx="71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2" name="Line 268"/>
            <p:cNvSpPr>
              <a:spLocks noChangeShapeType="1"/>
            </p:cNvSpPr>
            <p:nvPr/>
          </p:nvSpPr>
          <p:spPr bwMode="auto">
            <a:xfrm flipV="1">
              <a:off x="2995" y="2667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3" name="Line 269"/>
            <p:cNvSpPr>
              <a:spLocks noChangeShapeType="1"/>
            </p:cNvSpPr>
            <p:nvPr/>
          </p:nvSpPr>
          <p:spPr bwMode="auto">
            <a:xfrm flipV="1">
              <a:off x="3410" y="2684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4" name="Line 270"/>
            <p:cNvSpPr>
              <a:spLocks noChangeShapeType="1"/>
            </p:cNvSpPr>
            <p:nvPr/>
          </p:nvSpPr>
          <p:spPr bwMode="auto">
            <a:xfrm>
              <a:off x="3402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5" name="Line 271"/>
            <p:cNvSpPr>
              <a:spLocks noChangeShapeType="1"/>
            </p:cNvSpPr>
            <p:nvPr/>
          </p:nvSpPr>
          <p:spPr bwMode="auto">
            <a:xfrm>
              <a:off x="2797" y="2655"/>
              <a:ext cx="92" cy="17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8B94AA9-C93F-41E0-89A3-1A8EC8E0EB8C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382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装配线调度示例</a:t>
            </a:r>
            <a:endParaRPr lang="en-US" altLang="zh-TW" dirty="0"/>
          </a:p>
        </p:txBody>
      </p:sp>
      <p:graphicFrame>
        <p:nvGraphicFramePr>
          <p:cNvPr id="241809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72971"/>
              </p:ext>
            </p:extLst>
          </p:nvPr>
        </p:nvGraphicFramePr>
        <p:xfrm>
          <a:off x="2654300" y="4127500"/>
          <a:ext cx="3565525" cy="80310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1810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14899"/>
              </p:ext>
            </p:extLst>
          </p:nvPr>
        </p:nvGraphicFramePr>
        <p:xfrm>
          <a:off x="3225800" y="5435600"/>
          <a:ext cx="2984500" cy="79248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1839" name="Text Box 175"/>
          <p:cNvSpPr txBox="1">
            <a:spLocks noChangeArrowheads="1"/>
          </p:cNvSpPr>
          <p:nvPr/>
        </p:nvSpPr>
        <p:spPr bwMode="auto">
          <a:xfrm>
            <a:off x="27527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1840" name="Text Box 176"/>
          <p:cNvSpPr txBox="1">
            <a:spLocks noChangeArrowheads="1"/>
          </p:cNvSpPr>
          <p:nvPr/>
        </p:nvSpPr>
        <p:spPr bwMode="auto">
          <a:xfrm>
            <a:off x="33623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1841" name="Text Box 177"/>
          <p:cNvSpPr txBox="1">
            <a:spLocks noChangeArrowheads="1"/>
          </p:cNvSpPr>
          <p:nvPr/>
        </p:nvSpPr>
        <p:spPr bwMode="auto">
          <a:xfrm>
            <a:off x="39338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1842" name="Text Box 178"/>
          <p:cNvSpPr txBox="1">
            <a:spLocks noChangeArrowheads="1"/>
          </p:cNvSpPr>
          <p:nvPr/>
        </p:nvSpPr>
        <p:spPr bwMode="auto">
          <a:xfrm>
            <a:off x="4543425" y="5040313"/>
            <a:ext cx="325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41843" name="Text Box 179"/>
          <p:cNvSpPr txBox="1">
            <a:spLocks noChangeArrowheads="1"/>
          </p:cNvSpPr>
          <p:nvPr/>
        </p:nvSpPr>
        <p:spPr bwMode="auto">
          <a:xfrm>
            <a:off x="51276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41844" name="Text Box 180"/>
          <p:cNvSpPr txBox="1">
            <a:spLocks noChangeArrowheads="1"/>
          </p:cNvSpPr>
          <p:nvPr/>
        </p:nvSpPr>
        <p:spPr bwMode="auto">
          <a:xfrm>
            <a:off x="5724525" y="50530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41845" name="Text Box 181"/>
          <p:cNvSpPr txBox="1">
            <a:spLocks noChangeArrowheads="1"/>
          </p:cNvSpPr>
          <p:nvPr/>
        </p:nvSpPr>
        <p:spPr bwMode="auto">
          <a:xfrm>
            <a:off x="2244725" y="5053013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41846" name="Text Box 182"/>
          <p:cNvSpPr txBox="1">
            <a:spLocks noChangeArrowheads="1"/>
          </p:cNvSpPr>
          <p:nvPr/>
        </p:nvSpPr>
        <p:spPr bwMode="auto">
          <a:xfrm>
            <a:off x="6359525" y="4316413"/>
            <a:ext cx="609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 </a:t>
            </a:r>
          </a:p>
        </p:txBody>
      </p:sp>
      <p:sp>
        <p:nvSpPr>
          <p:cNvPr id="241847" name="Text Box 183"/>
          <p:cNvSpPr txBox="1">
            <a:spLocks noChangeArrowheads="1"/>
          </p:cNvSpPr>
          <p:nvPr/>
        </p:nvSpPr>
        <p:spPr bwMode="auto">
          <a:xfrm>
            <a:off x="6384925" y="5624513"/>
            <a:ext cx="724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 1</a:t>
            </a:r>
          </a:p>
        </p:txBody>
      </p:sp>
      <p:sp>
        <p:nvSpPr>
          <p:cNvPr id="241848" name="Text Box 184"/>
          <p:cNvSpPr txBox="1">
            <a:spLocks noChangeArrowheads="1"/>
          </p:cNvSpPr>
          <p:nvPr/>
        </p:nvSpPr>
        <p:spPr bwMode="auto">
          <a:xfrm>
            <a:off x="2054225" y="4125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49" name="Text Box 185"/>
          <p:cNvSpPr txBox="1">
            <a:spLocks noChangeArrowheads="1"/>
          </p:cNvSpPr>
          <p:nvPr/>
        </p:nvSpPr>
        <p:spPr bwMode="auto">
          <a:xfrm>
            <a:off x="2066925" y="4506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0" name="Text Box 186"/>
          <p:cNvSpPr txBox="1">
            <a:spLocks noChangeArrowheads="1"/>
          </p:cNvSpPr>
          <p:nvPr/>
        </p:nvSpPr>
        <p:spPr bwMode="auto">
          <a:xfrm>
            <a:off x="2651125" y="54467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1" name="Text Box 187"/>
          <p:cNvSpPr txBox="1">
            <a:spLocks noChangeArrowheads="1"/>
          </p:cNvSpPr>
          <p:nvPr/>
        </p:nvSpPr>
        <p:spPr bwMode="auto">
          <a:xfrm>
            <a:off x="2663825" y="58404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pSp>
        <p:nvGrpSpPr>
          <p:cNvPr id="241853" name="Group 189"/>
          <p:cNvGrpSpPr>
            <a:grpSpLocks/>
          </p:cNvGrpSpPr>
          <p:nvPr/>
        </p:nvGrpSpPr>
        <p:grpSpPr bwMode="auto">
          <a:xfrm>
            <a:off x="1552575" y="1067841"/>
            <a:ext cx="6143626" cy="2855217"/>
            <a:chOff x="942" y="2125"/>
            <a:chExt cx="3870" cy="1931"/>
          </a:xfrm>
        </p:grpSpPr>
        <p:sp>
          <p:nvSpPr>
            <p:cNvPr id="241854" name="Text Box 190"/>
            <p:cNvSpPr txBox="1">
              <a:spLocks noChangeArrowheads="1"/>
            </p:cNvSpPr>
            <p:nvPr/>
          </p:nvSpPr>
          <p:spPr bwMode="auto">
            <a:xfrm>
              <a:off x="1635" y="2139"/>
              <a:ext cx="42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1,1</a:t>
              </a:r>
            </a:p>
          </p:txBody>
        </p:sp>
        <p:sp>
          <p:nvSpPr>
            <p:cNvPr id="241855" name="Text Box 191"/>
            <p:cNvSpPr txBox="1">
              <a:spLocks noChangeArrowheads="1"/>
            </p:cNvSpPr>
            <p:nvPr/>
          </p:nvSpPr>
          <p:spPr bwMode="auto">
            <a:xfrm>
              <a:off x="2203" y="2139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1,2</a:t>
              </a:r>
            </a:p>
          </p:txBody>
        </p:sp>
        <p:sp>
          <p:nvSpPr>
            <p:cNvPr id="241856" name="Text Box 192"/>
            <p:cNvSpPr txBox="1">
              <a:spLocks noChangeArrowheads="1"/>
            </p:cNvSpPr>
            <p:nvPr/>
          </p:nvSpPr>
          <p:spPr bwMode="auto">
            <a:xfrm>
              <a:off x="2635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1,3</a:t>
              </a:r>
            </a:p>
          </p:txBody>
        </p:sp>
        <p:sp>
          <p:nvSpPr>
            <p:cNvPr id="241857" name="Text Box 193"/>
            <p:cNvSpPr txBox="1">
              <a:spLocks noChangeArrowheads="1"/>
            </p:cNvSpPr>
            <p:nvPr/>
          </p:nvSpPr>
          <p:spPr bwMode="auto">
            <a:xfrm>
              <a:off x="3441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1,5</a:t>
              </a:r>
            </a:p>
          </p:txBody>
        </p:sp>
        <p:sp>
          <p:nvSpPr>
            <p:cNvPr id="241858" name="Text Box 194"/>
            <p:cNvSpPr txBox="1">
              <a:spLocks noChangeArrowheads="1"/>
            </p:cNvSpPr>
            <p:nvPr/>
          </p:nvSpPr>
          <p:spPr bwMode="auto">
            <a:xfrm>
              <a:off x="3879" y="212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1,6</a:t>
              </a:r>
            </a:p>
          </p:txBody>
        </p:sp>
        <p:sp>
          <p:nvSpPr>
            <p:cNvPr id="241859" name="Text Box 195"/>
            <p:cNvSpPr txBox="1">
              <a:spLocks noChangeArrowheads="1"/>
            </p:cNvSpPr>
            <p:nvPr/>
          </p:nvSpPr>
          <p:spPr bwMode="auto">
            <a:xfrm>
              <a:off x="1677" y="3808"/>
              <a:ext cx="39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2,1</a:t>
              </a:r>
            </a:p>
          </p:txBody>
        </p:sp>
        <p:sp>
          <p:nvSpPr>
            <p:cNvPr id="241860" name="Text Box 196"/>
            <p:cNvSpPr txBox="1">
              <a:spLocks noChangeArrowheads="1"/>
            </p:cNvSpPr>
            <p:nvPr/>
          </p:nvSpPr>
          <p:spPr bwMode="auto">
            <a:xfrm>
              <a:off x="2248" y="380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2,2</a:t>
              </a:r>
            </a:p>
          </p:txBody>
        </p:sp>
        <p:sp>
          <p:nvSpPr>
            <p:cNvPr id="241861" name="AutoShape 197"/>
            <p:cNvSpPr>
              <a:spLocks noChangeArrowheads="1"/>
            </p:cNvSpPr>
            <p:nvPr/>
          </p:nvSpPr>
          <p:spPr bwMode="auto">
            <a:xfrm>
              <a:off x="1724" y="3471"/>
              <a:ext cx="2503" cy="371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2" name="Line 198"/>
            <p:cNvSpPr>
              <a:spLocks noChangeShapeType="1"/>
            </p:cNvSpPr>
            <p:nvPr/>
          </p:nvSpPr>
          <p:spPr bwMode="auto">
            <a:xfrm>
              <a:off x="1604" y="3430"/>
              <a:ext cx="161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3" name="AutoShape 199"/>
            <p:cNvSpPr>
              <a:spLocks noChangeArrowheads="1"/>
            </p:cNvSpPr>
            <p:nvPr/>
          </p:nvSpPr>
          <p:spPr bwMode="auto">
            <a:xfrm>
              <a:off x="1704" y="2356"/>
              <a:ext cx="2517" cy="380"/>
            </a:xfrm>
            <a:prstGeom prst="roundRect">
              <a:avLst>
                <a:gd name="adj" fmla="val 16667"/>
              </a:avLst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8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4" name="Oval 200"/>
            <p:cNvSpPr>
              <a:spLocks noChangeArrowheads="1"/>
            </p:cNvSpPr>
            <p:nvPr/>
          </p:nvSpPr>
          <p:spPr bwMode="auto">
            <a:xfrm>
              <a:off x="176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5" name="Oval 201"/>
            <p:cNvSpPr>
              <a:spLocks noChangeArrowheads="1"/>
            </p:cNvSpPr>
            <p:nvPr/>
          </p:nvSpPr>
          <p:spPr bwMode="auto">
            <a:xfrm>
              <a:off x="220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9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6" name="Oval 202"/>
            <p:cNvSpPr>
              <a:spLocks noChangeArrowheads="1"/>
            </p:cNvSpPr>
            <p:nvPr/>
          </p:nvSpPr>
          <p:spPr bwMode="auto">
            <a:xfrm>
              <a:off x="2631" y="2371"/>
              <a:ext cx="245" cy="282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7" name="Oval 203"/>
            <p:cNvSpPr>
              <a:spLocks noChangeArrowheads="1"/>
            </p:cNvSpPr>
            <p:nvPr/>
          </p:nvSpPr>
          <p:spPr bwMode="auto">
            <a:xfrm>
              <a:off x="3430" y="2389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8" name="Oval 204"/>
            <p:cNvSpPr>
              <a:spLocks noChangeArrowheads="1"/>
            </p:cNvSpPr>
            <p:nvPr/>
          </p:nvSpPr>
          <p:spPr bwMode="auto">
            <a:xfrm>
              <a:off x="3871" y="2395"/>
              <a:ext cx="245" cy="28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9" name="Oval 205"/>
            <p:cNvSpPr>
              <a:spLocks noChangeArrowheads="1"/>
            </p:cNvSpPr>
            <p:nvPr/>
          </p:nvSpPr>
          <p:spPr bwMode="auto">
            <a:xfrm>
              <a:off x="4191" y="2687"/>
              <a:ext cx="200" cy="22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0" name="Oval 206"/>
            <p:cNvSpPr>
              <a:spLocks noChangeArrowheads="1"/>
            </p:cNvSpPr>
            <p:nvPr/>
          </p:nvSpPr>
          <p:spPr bwMode="auto">
            <a:xfrm>
              <a:off x="4201" y="3186"/>
              <a:ext cx="196" cy="23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1" name="Oval 207"/>
            <p:cNvSpPr>
              <a:spLocks noChangeArrowheads="1"/>
            </p:cNvSpPr>
            <p:nvPr/>
          </p:nvSpPr>
          <p:spPr bwMode="auto">
            <a:xfrm>
              <a:off x="1873" y="2781"/>
              <a:ext cx="247" cy="280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2" name="Oval 208"/>
            <p:cNvSpPr>
              <a:spLocks noChangeArrowheads="1"/>
            </p:cNvSpPr>
            <p:nvPr/>
          </p:nvSpPr>
          <p:spPr bwMode="auto">
            <a:xfrm>
              <a:off x="1873" y="3109"/>
              <a:ext cx="247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3" name="Oval 209"/>
            <p:cNvSpPr>
              <a:spLocks noChangeArrowheads="1"/>
            </p:cNvSpPr>
            <p:nvPr/>
          </p:nvSpPr>
          <p:spPr bwMode="auto">
            <a:xfrm>
              <a:off x="1770" y="3500"/>
              <a:ext cx="244" cy="281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4" name="Oval 210"/>
            <p:cNvSpPr>
              <a:spLocks noChangeArrowheads="1"/>
            </p:cNvSpPr>
            <p:nvPr/>
          </p:nvSpPr>
          <p:spPr bwMode="auto">
            <a:xfrm>
              <a:off x="2220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5" name="Oval 211"/>
            <p:cNvSpPr>
              <a:spLocks noChangeArrowheads="1"/>
            </p:cNvSpPr>
            <p:nvPr/>
          </p:nvSpPr>
          <p:spPr bwMode="auto">
            <a:xfrm>
              <a:off x="2641" y="3506"/>
              <a:ext cx="246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6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6" name="Oval 212"/>
            <p:cNvSpPr>
              <a:spLocks noChangeArrowheads="1"/>
            </p:cNvSpPr>
            <p:nvPr/>
          </p:nvSpPr>
          <p:spPr bwMode="auto">
            <a:xfrm>
              <a:off x="3466" y="3512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7" name="Oval 213"/>
            <p:cNvSpPr>
              <a:spLocks noChangeArrowheads="1"/>
            </p:cNvSpPr>
            <p:nvPr/>
          </p:nvSpPr>
          <p:spPr bwMode="auto">
            <a:xfrm>
              <a:off x="3911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8" name="Oval 214"/>
            <p:cNvSpPr>
              <a:spLocks noChangeArrowheads="1"/>
            </p:cNvSpPr>
            <p:nvPr/>
          </p:nvSpPr>
          <p:spPr bwMode="auto">
            <a:xfrm>
              <a:off x="1470" y="3285"/>
              <a:ext cx="194" cy="233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9" name="Oval 215"/>
            <p:cNvSpPr>
              <a:spLocks noChangeArrowheads="1"/>
            </p:cNvSpPr>
            <p:nvPr/>
          </p:nvSpPr>
          <p:spPr bwMode="auto">
            <a:xfrm>
              <a:off x="2350" y="2775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0" name="Oval 216"/>
            <p:cNvSpPr>
              <a:spLocks noChangeArrowheads="1"/>
            </p:cNvSpPr>
            <p:nvPr/>
          </p:nvSpPr>
          <p:spPr bwMode="auto">
            <a:xfrm>
              <a:off x="2350" y="3103"/>
              <a:ext cx="245" cy="280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dirty="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 dirty="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1" name="Line 217"/>
            <p:cNvSpPr>
              <a:spLocks noChangeShapeType="1"/>
            </p:cNvSpPr>
            <p:nvPr/>
          </p:nvSpPr>
          <p:spPr bwMode="auto">
            <a:xfrm flipV="1">
              <a:off x="1619" y="2544"/>
              <a:ext cx="215" cy="2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2" name="Oval 218"/>
            <p:cNvSpPr>
              <a:spLocks noChangeArrowheads="1"/>
            </p:cNvSpPr>
            <p:nvPr/>
          </p:nvSpPr>
          <p:spPr bwMode="auto">
            <a:xfrm>
              <a:off x="3620" y="2786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3" name="Oval 219"/>
            <p:cNvSpPr>
              <a:spLocks noChangeArrowheads="1"/>
            </p:cNvSpPr>
            <p:nvPr/>
          </p:nvSpPr>
          <p:spPr bwMode="auto">
            <a:xfrm>
              <a:off x="3620" y="3114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4" name="Line 220"/>
            <p:cNvSpPr>
              <a:spLocks noChangeShapeType="1"/>
            </p:cNvSpPr>
            <p:nvPr/>
          </p:nvSpPr>
          <p:spPr bwMode="auto">
            <a:xfrm>
              <a:off x="2005" y="2512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5" name="Line 221"/>
            <p:cNvSpPr>
              <a:spLocks noChangeShapeType="1"/>
            </p:cNvSpPr>
            <p:nvPr/>
          </p:nvSpPr>
          <p:spPr bwMode="auto">
            <a:xfrm>
              <a:off x="2456" y="2512"/>
              <a:ext cx="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6" name="Line 222"/>
            <p:cNvSpPr>
              <a:spLocks noChangeShapeType="1"/>
            </p:cNvSpPr>
            <p:nvPr/>
          </p:nvSpPr>
          <p:spPr bwMode="auto">
            <a:xfrm flipV="1">
              <a:off x="2884" y="2509"/>
              <a:ext cx="12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7" name="Line 223"/>
            <p:cNvSpPr>
              <a:spLocks noChangeShapeType="1"/>
            </p:cNvSpPr>
            <p:nvPr/>
          </p:nvSpPr>
          <p:spPr bwMode="auto">
            <a:xfrm>
              <a:off x="3676" y="2529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8" name="Line 224"/>
            <p:cNvSpPr>
              <a:spLocks noChangeShapeType="1"/>
            </p:cNvSpPr>
            <p:nvPr/>
          </p:nvSpPr>
          <p:spPr bwMode="auto">
            <a:xfrm>
              <a:off x="4102" y="2594"/>
              <a:ext cx="125" cy="13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9" name="Line 225"/>
            <p:cNvSpPr>
              <a:spLocks noChangeShapeType="1"/>
            </p:cNvSpPr>
            <p:nvPr/>
          </p:nvSpPr>
          <p:spPr bwMode="auto">
            <a:xfrm>
              <a:off x="4361" y="2894"/>
              <a:ext cx="108" cy="1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0" name="Line 226"/>
            <p:cNvSpPr>
              <a:spLocks noChangeShapeType="1"/>
            </p:cNvSpPr>
            <p:nvPr/>
          </p:nvSpPr>
          <p:spPr bwMode="auto">
            <a:xfrm flipV="1">
              <a:off x="4366" y="3137"/>
              <a:ext cx="65" cy="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1" name="Line 227"/>
            <p:cNvSpPr>
              <a:spLocks noChangeShapeType="1"/>
            </p:cNvSpPr>
            <p:nvPr/>
          </p:nvSpPr>
          <p:spPr bwMode="auto">
            <a:xfrm flipV="1">
              <a:off x="1379" y="2864"/>
              <a:ext cx="125" cy="14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2" name="Line 228"/>
            <p:cNvSpPr>
              <a:spLocks noChangeShapeType="1"/>
            </p:cNvSpPr>
            <p:nvPr/>
          </p:nvSpPr>
          <p:spPr bwMode="auto">
            <a:xfrm>
              <a:off x="1394" y="3254"/>
              <a:ext cx="85" cy="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3" name="Line 229"/>
            <p:cNvSpPr>
              <a:spLocks noChangeShapeType="1"/>
            </p:cNvSpPr>
            <p:nvPr/>
          </p:nvSpPr>
          <p:spPr bwMode="auto">
            <a:xfrm>
              <a:off x="2014" y="3658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4" name="Line 230"/>
            <p:cNvSpPr>
              <a:spLocks noChangeShapeType="1"/>
            </p:cNvSpPr>
            <p:nvPr/>
          </p:nvSpPr>
          <p:spPr bwMode="auto">
            <a:xfrm>
              <a:off x="2465" y="3658"/>
              <a:ext cx="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5" name="Line 231"/>
            <p:cNvSpPr>
              <a:spLocks noChangeShapeType="1"/>
            </p:cNvSpPr>
            <p:nvPr/>
          </p:nvSpPr>
          <p:spPr bwMode="auto">
            <a:xfrm>
              <a:off x="2894" y="3663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6" name="Line 232"/>
            <p:cNvSpPr>
              <a:spLocks noChangeShapeType="1"/>
            </p:cNvSpPr>
            <p:nvPr/>
          </p:nvSpPr>
          <p:spPr bwMode="auto">
            <a:xfrm>
              <a:off x="3290" y="3638"/>
              <a:ext cx="237" cy="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7" name="Line 233"/>
            <p:cNvSpPr>
              <a:spLocks noChangeShapeType="1"/>
            </p:cNvSpPr>
            <p:nvPr/>
          </p:nvSpPr>
          <p:spPr bwMode="auto">
            <a:xfrm>
              <a:off x="3716" y="3653"/>
              <a:ext cx="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8" name="Line 234"/>
            <p:cNvSpPr>
              <a:spLocks noChangeShapeType="1"/>
            </p:cNvSpPr>
            <p:nvPr/>
          </p:nvSpPr>
          <p:spPr bwMode="auto">
            <a:xfrm flipV="1">
              <a:off x="4116" y="3383"/>
              <a:ext cx="13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9" name="Line 235"/>
            <p:cNvSpPr>
              <a:spLocks noChangeShapeType="1"/>
            </p:cNvSpPr>
            <p:nvPr/>
          </p:nvSpPr>
          <p:spPr bwMode="auto">
            <a:xfrm>
              <a:off x="1925" y="2664"/>
              <a:ext cx="67" cy="18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0" name="Line 236"/>
            <p:cNvSpPr>
              <a:spLocks noChangeShapeType="1"/>
            </p:cNvSpPr>
            <p:nvPr/>
          </p:nvSpPr>
          <p:spPr bwMode="auto">
            <a:xfrm>
              <a:off x="2080" y="3020"/>
              <a:ext cx="220" cy="50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1" name="Line 237"/>
            <p:cNvSpPr>
              <a:spLocks noChangeShapeType="1"/>
            </p:cNvSpPr>
            <p:nvPr/>
          </p:nvSpPr>
          <p:spPr bwMode="auto">
            <a:xfrm flipV="1">
              <a:off x="2090" y="2675"/>
              <a:ext cx="20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2" name="Line 238"/>
            <p:cNvSpPr>
              <a:spLocks noChangeShapeType="1"/>
            </p:cNvSpPr>
            <p:nvPr/>
          </p:nvSpPr>
          <p:spPr bwMode="auto">
            <a:xfrm flipV="1">
              <a:off x="1915" y="3407"/>
              <a:ext cx="45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3" name="Line 239"/>
            <p:cNvSpPr>
              <a:spLocks noChangeShapeType="1"/>
            </p:cNvSpPr>
            <p:nvPr/>
          </p:nvSpPr>
          <p:spPr bwMode="auto">
            <a:xfrm>
              <a:off x="2390" y="2647"/>
              <a:ext cx="54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4" name="Line 240"/>
            <p:cNvSpPr>
              <a:spLocks noChangeShapeType="1"/>
            </p:cNvSpPr>
            <p:nvPr/>
          </p:nvSpPr>
          <p:spPr bwMode="auto">
            <a:xfrm>
              <a:off x="2550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5" name="Line 241"/>
            <p:cNvSpPr>
              <a:spLocks noChangeShapeType="1"/>
            </p:cNvSpPr>
            <p:nvPr/>
          </p:nvSpPr>
          <p:spPr bwMode="auto">
            <a:xfrm flipV="1">
              <a:off x="2369" y="3328"/>
              <a:ext cx="93" cy="195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6" name="Line 242"/>
            <p:cNvSpPr>
              <a:spLocks noChangeShapeType="1"/>
            </p:cNvSpPr>
            <p:nvPr/>
          </p:nvSpPr>
          <p:spPr bwMode="auto">
            <a:xfrm flipV="1">
              <a:off x="2550" y="2675"/>
              <a:ext cx="181" cy="47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7" name="Line 243"/>
            <p:cNvSpPr>
              <a:spLocks noChangeShapeType="1"/>
            </p:cNvSpPr>
            <p:nvPr/>
          </p:nvSpPr>
          <p:spPr bwMode="auto">
            <a:xfrm>
              <a:off x="3636" y="2647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8" name="Line 244"/>
            <p:cNvSpPr>
              <a:spLocks noChangeShapeType="1"/>
            </p:cNvSpPr>
            <p:nvPr/>
          </p:nvSpPr>
          <p:spPr bwMode="auto">
            <a:xfrm>
              <a:off x="3811" y="3044"/>
              <a:ext cx="235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9" name="Line 245"/>
            <p:cNvSpPr>
              <a:spLocks noChangeShapeType="1"/>
            </p:cNvSpPr>
            <p:nvPr/>
          </p:nvSpPr>
          <p:spPr bwMode="auto">
            <a:xfrm flipV="1">
              <a:off x="3606" y="3316"/>
              <a:ext cx="112" cy="1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0" name="Line 246"/>
            <p:cNvSpPr>
              <a:spLocks noChangeShapeType="1"/>
            </p:cNvSpPr>
            <p:nvPr/>
          </p:nvSpPr>
          <p:spPr bwMode="auto">
            <a:xfrm flipV="1">
              <a:off x="3831" y="2693"/>
              <a:ext cx="175" cy="468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1" name="Oval 247"/>
            <p:cNvSpPr>
              <a:spLocks noChangeArrowheads="1"/>
            </p:cNvSpPr>
            <p:nvPr/>
          </p:nvSpPr>
          <p:spPr bwMode="auto">
            <a:xfrm>
              <a:off x="1474" y="2675"/>
              <a:ext cx="210" cy="240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2" name="Text Box 248"/>
            <p:cNvSpPr txBox="1">
              <a:spLocks noChangeArrowheads="1"/>
            </p:cNvSpPr>
            <p:nvPr/>
          </p:nvSpPr>
          <p:spPr bwMode="auto">
            <a:xfrm>
              <a:off x="4405" y="2900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汽车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下线</a:t>
              </a:r>
            </a:p>
          </p:txBody>
        </p:sp>
        <p:sp>
          <p:nvSpPr>
            <p:cNvPr id="241913" name="Text Box 249"/>
            <p:cNvSpPr txBox="1">
              <a:spLocks noChangeArrowheads="1"/>
            </p:cNvSpPr>
            <p:nvPr/>
          </p:nvSpPr>
          <p:spPr bwMode="auto">
            <a:xfrm>
              <a:off x="942" y="2934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机架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上线</a:t>
              </a:r>
            </a:p>
          </p:txBody>
        </p:sp>
        <p:sp>
          <p:nvSpPr>
            <p:cNvPr id="241914" name="Text Box 250"/>
            <p:cNvSpPr txBox="1">
              <a:spLocks noChangeArrowheads="1"/>
            </p:cNvSpPr>
            <p:nvPr/>
          </p:nvSpPr>
          <p:spPr bwMode="auto">
            <a:xfrm>
              <a:off x="1007" y="2402"/>
              <a:ext cx="83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zh-TW" altLang="en-US" sz="1800">
                  <a:latin typeface="Times New Roman" pitchFamily="18" charset="0"/>
                  <a:ea typeface="仿宋" pitchFamily="49" charset="-122"/>
                </a:rPr>
                <a:t> 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241915" name="Text Box 251"/>
            <p:cNvSpPr txBox="1">
              <a:spLocks noChangeArrowheads="1"/>
            </p:cNvSpPr>
            <p:nvPr/>
          </p:nvSpPr>
          <p:spPr bwMode="auto">
            <a:xfrm>
              <a:off x="975" y="3568"/>
              <a:ext cx="62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241916" name="Text Box 252"/>
            <p:cNvSpPr txBox="1">
              <a:spLocks noChangeArrowheads="1"/>
            </p:cNvSpPr>
            <p:nvPr/>
          </p:nvSpPr>
          <p:spPr bwMode="auto">
            <a:xfrm>
              <a:off x="2680" y="3801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2,3</a:t>
              </a:r>
            </a:p>
          </p:txBody>
        </p:sp>
        <p:sp>
          <p:nvSpPr>
            <p:cNvPr id="241917" name="Text Box 253"/>
            <p:cNvSpPr txBox="1">
              <a:spLocks noChangeArrowheads="1"/>
            </p:cNvSpPr>
            <p:nvPr/>
          </p:nvSpPr>
          <p:spPr bwMode="auto">
            <a:xfrm>
              <a:off x="3484" y="3800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2,5</a:t>
              </a:r>
            </a:p>
          </p:txBody>
        </p:sp>
        <p:sp>
          <p:nvSpPr>
            <p:cNvPr id="241918" name="Text Box 254"/>
            <p:cNvSpPr txBox="1">
              <a:spLocks noChangeArrowheads="1"/>
            </p:cNvSpPr>
            <p:nvPr/>
          </p:nvSpPr>
          <p:spPr bwMode="auto">
            <a:xfrm>
              <a:off x="3924" y="3797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2,6</a:t>
              </a:r>
            </a:p>
          </p:txBody>
        </p:sp>
        <p:sp>
          <p:nvSpPr>
            <p:cNvPr id="241919" name="Text Box 255"/>
            <p:cNvSpPr txBox="1">
              <a:spLocks noChangeArrowheads="1"/>
            </p:cNvSpPr>
            <p:nvPr/>
          </p:nvSpPr>
          <p:spPr bwMode="auto">
            <a:xfrm>
              <a:off x="3033" y="2125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1,4</a:t>
              </a:r>
            </a:p>
          </p:txBody>
        </p:sp>
        <p:sp>
          <p:nvSpPr>
            <p:cNvPr id="241920" name="Oval 256"/>
            <p:cNvSpPr>
              <a:spLocks noChangeArrowheads="1"/>
            </p:cNvSpPr>
            <p:nvPr/>
          </p:nvSpPr>
          <p:spPr bwMode="auto">
            <a:xfrm>
              <a:off x="3023" y="2381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1" name="Oval 257"/>
            <p:cNvSpPr>
              <a:spLocks noChangeArrowheads="1"/>
            </p:cNvSpPr>
            <p:nvPr/>
          </p:nvSpPr>
          <p:spPr bwMode="auto">
            <a:xfrm>
              <a:off x="3059" y="3503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2" name="Oval 258"/>
            <p:cNvSpPr>
              <a:spLocks noChangeArrowheads="1"/>
            </p:cNvSpPr>
            <p:nvPr/>
          </p:nvSpPr>
          <p:spPr bwMode="auto">
            <a:xfrm>
              <a:off x="3213" y="2777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3" name="Oval 259"/>
            <p:cNvSpPr>
              <a:spLocks noChangeArrowheads="1"/>
            </p:cNvSpPr>
            <p:nvPr/>
          </p:nvSpPr>
          <p:spPr bwMode="auto">
            <a:xfrm>
              <a:off x="3213" y="3106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4" name="Line 260"/>
            <p:cNvSpPr>
              <a:spLocks noChangeShapeType="1"/>
            </p:cNvSpPr>
            <p:nvPr/>
          </p:nvSpPr>
          <p:spPr bwMode="auto">
            <a:xfrm>
              <a:off x="3269" y="2521"/>
              <a:ext cx="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5" name="Line 261"/>
            <p:cNvSpPr>
              <a:spLocks noChangeShapeType="1"/>
            </p:cNvSpPr>
            <p:nvPr/>
          </p:nvSpPr>
          <p:spPr bwMode="auto">
            <a:xfrm>
              <a:off x="3229" y="2638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6" name="Line 262"/>
            <p:cNvSpPr>
              <a:spLocks noChangeShapeType="1"/>
            </p:cNvSpPr>
            <p:nvPr/>
          </p:nvSpPr>
          <p:spPr bwMode="auto">
            <a:xfrm flipV="1">
              <a:off x="3199" y="3375"/>
              <a:ext cx="74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7" name="Text Box 263"/>
            <p:cNvSpPr txBox="1">
              <a:spLocks noChangeArrowheads="1"/>
            </p:cNvSpPr>
            <p:nvPr/>
          </p:nvSpPr>
          <p:spPr bwMode="auto">
            <a:xfrm>
              <a:off x="3078" y="3792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2,4</a:t>
              </a:r>
            </a:p>
          </p:txBody>
        </p:sp>
        <p:sp>
          <p:nvSpPr>
            <p:cNvPr id="241928" name="Oval 264"/>
            <p:cNvSpPr>
              <a:spLocks noChangeArrowheads="1"/>
            </p:cNvSpPr>
            <p:nvPr/>
          </p:nvSpPr>
          <p:spPr bwMode="auto">
            <a:xfrm>
              <a:off x="2788" y="2784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9" name="Oval 265"/>
            <p:cNvSpPr>
              <a:spLocks noChangeArrowheads="1"/>
            </p:cNvSpPr>
            <p:nvPr/>
          </p:nvSpPr>
          <p:spPr bwMode="auto">
            <a:xfrm>
              <a:off x="2788" y="3111"/>
              <a:ext cx="245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0" name="Line 266"/>
            <p:cNvSpPr>
              <a:spLocks noChangeShapeType="1"/>
            </p:cNvSpPr>
            <p:nvPr/>
          </p:nvSpPr>
          <p:spPr bwMode="auto">
            <a:xfrm>
              <a:off x="2987" y="3029"/>
              <a:ext cx="206" cy="48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1" name="Line 267"/>
            <p:cNvSpPr>
              <a:spLocks noChangeShapeType="1"/>
            </p:cNvSpPr>
            <p:nvPr/>
          </p:nvSpPr>
          <p:spPr bwMode="auto">
            <a:xfrm flipV="1">
              <a:off x="2806" y="3403"/>
              <a:ext cx="71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2" name="Line 268"/>
            <p:cNvSpPr>
              <a:spLocks noChangeShapeType="1"/>
            </p:cNvSpPr>
            <p:nvPr/>
          </p:nvSpPr>
          <p:spPr bwMode="auto">
            <a:xfrm flipV="1">
              <a:off x="2995" y="2667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3" name="Line 269"/>
            <p:cNvSpPr>
              <a:spLocks noChangeShapeType="1"/>
            </p:cNvSpPr>
            <p:nvPr/>
          </p:nvSpPr>
          <p:spPr bwMode="auto">
            <a:xfrm flipV="1">
              <a:off x="3410" y="2684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4" name="Line 270"/>
            <p:cNvSpPr>
              <a:spLocks noChangeShapeType="1"/>
            </p:cNvSpPr>
            <p:nvPr/>
          </p:nvSpPr>
          <p:spPr bwMode="auto">
            <a:xfrm>
              <a:off x="3402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5" name="Line 271"/>
            <p:cNvSpPr>
              <a:spLocks noChangeShapeType="1"/>
            </p:cNvSpPr>
            <p:nvPr/>
          </p:nvSpPr>
          <p:spPr bwMode="auto">
            <a:xfrm>
              <a:off x="2797" y="2655"/>
              <a:ext cx="92" cy="17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B1DFCBE-A67B-4778-ACAA-0E1ED2506ED8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38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装配线调度示例</a:t>
            </a:r>
            <a:endParaRPr lang="en-US" altLang="zh-TW" dirty="0"/>
          </a:p>
        </p:txBody>
      </p:sp>
      <p:graphicFrame>
        <p:nvGraphicFramePr>
          <p:cNvPr id="241809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39637"/>
              </p:ext>
            </p:extLst>
          </p:nvPr>
        </p:nvGraphicFramePr>
        <p:xfrm>
          <a:off x="2654300" y="4127500"/>
          <a:ext cx="3565525" cy="80310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1810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35942"/>
              </p:ext>
            </p:extLst>
          </p:nvPr>
        </p:nvGraphicFramePr>
        <p:xfrm>
          <a:off x="3225800" y="5435600"/>
          <a:ext cx="2984500" cy="79248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1839" name="Text Box 175"/>
          <p:cNvSpPr txBox="1">
            <a:spLocks noChangeArrowheads="1"/>
          </p:cNvSpPr>
          <p:nvPr/>
        </p:nvSpPr>
        <p:spPr bwMode="auto">
          <a:xfrm>
            <a:off x="27527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1840" name="Text Box 176"/>
          <p:cNvSpPr txBox="1">
            <a:spLocks noChangeArrowheads="1"/>
          </p:cNvSpPr>
          <p:nvPr/>
        </p:nvSpPr>
        <p:spPr bwMode="auto">
          <a:xfrm>
            <a:off x="33623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1841" name="Text Box 177"/>
          <p:cNvSpPr txBox="1">
            <a:spLocks noChangeArrowheads="1"/>
          </p:cNvSpPr>
          <p:nvPr/>
        </p:nvSpPr>
        <p:spPr bwMode="auto">
          <a:xfrm>
            <a:off x="39338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1842" name="Text Box 178"/>
          <p:cNvSpPr txBox="1">
            <a:spLocks noChangeArrowheads="1"/>
          </p:cNvSpPr>
          <p:nvPr/>
        </p:nvSpPr>
        <p:spPr bwMode="auto">
          <a:xfrm>
            <a:off x="4543425" y="5040313"/>
            <a:ext cx="325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41843" name="Text Box 179"/>
          <p:cNvSpPr txBox="1">
            <a:spLocks noChangeArrowheads="1"/>
          </p:cNvSpPr>
          <p:nvPr/>
        </p:nvSpPr>
        <p:spPr bwMode="auto">
          <a:xfrm>
            <a:off x="51276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41844" name="Text Box 180"/>
          <p:cNvSpPr txBox="1">
            <a:spLocks noChangeArrowheads="1"/>
          </p:cNvSpPr>
          <p:nvPr/>
        </p:nvSpPr>
        <p:spPr bwMode="auto">
          <a:xfrm>
            <a:off x="5724525" y="50530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41845" name="Text Box 181"/>
          <p:cNvSpPr txBox="1">
            <a:spLocks noChangeArrowheads="1"/>
          </p:cNvSpPr>
          <p:nvPr/>
        </p:nvSpPr>
        <p:spPr bwMode="auto">
          <a:xfrm>
            <a:off x="2244725" y="5053013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41846" name="Text Box 182"/>
          <p:cNvSpPr txBox="1">
            <a:spLocks noChangeArrowheads="1"/>
          </p:cNvSpPr>
          <p:nvPr/>
        </p:nvSpPr>
        <p:spPr bwMode="auto">
          <a:xfrm>
            <a:off x="6359525" y="4316413"/>
            <a:ext cx="609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 </a:t>
            </a:r>
          </a:p>
        </p:txBody>
      </p:sp>
      <p:sp>
        <p:nvSpPr>
          <p:cNvPr id="241847" name="Text Box 183"/>
          <p:cNvSpPr txBox="1">
            <a:spLocks noChangeArrowheads="1"/>
          </p:cNvSpPr>
          <p:nvPr/>
        </p:nvSpPr>
        <p:spPr bwMode="auto">
          <a:xfrm>
            <a:off x="6384925" y="5624513"/>
            <a:ext cx="609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 </a:t>
            </a:r>
          </a:p>
        </p:txBody>
      </p:sp>
      <p:sp>
        <p:nvSpPr>
          <p:cNvPr id="241848" name="Text Box 184"/>
          <p:cNvSpPr txBox="1">
            <a:spLocks noChangeArrowheads="1"/>
          </p:cNvSpPr>
          <p:nvPr/>
        </p:nvSpPr>
        <p:spPr bwMode="auto">
          <a:xfrm>
            <a:off x="2054225" y="4125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49" name="Text Box 185"/>
          <p:cNvSpPr txBox="1">
            <a:spLocks noChangeArrowheads="1"/>
          </p:cNvSpPr>
          <p:nvPr/>
        </p:nvSpPr>
        <p:spPr bwMode="auto">
          <a:xfrm>
            <a:off x="2066925" y="4506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0" name="Text Box 186"/>
          <p:cNvSpPr txBox="1">
            <a:spLocks noChangeArrowheads="1"/>
          </p:cNvSpPr>
          <p:nvPr/>
        </p:nvSpPr>
        <p:spPr bwMode="auto">
          <a:xfrm>
            <a:off x="2651125" y="54467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1" name="Text Box 187"/>
          <p:cNvSpPr txBox="1">
            <a:spLocks noChangeArrowheads="1"/>
          </p:cNvSpPr>
          <p:nvPr/>
        </p:nvSpPr>
        <p:spPr bwMode="auto">
          <a:xfrm>
            <a:off x="2663825" y="58404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pSp>
        <p:nvGrpSpPr>
          <p:cNvPr id="241853" name="Group 189"/>
          <p:cNvGrpSpPr>
            <a:grpSpLocks/>
          </p:cNvGrpSpPr>
          <p:nvPr/>
        </p:nvGrpSpPr>
        <p:grpSpPr bwMode="auto">
          <a:xfrm>
            <a:off x="1552575" y="1067841"/>
            <a:ext cx="6143626" cy="2855217"/>
            <a:chOff x="942" y="2125"/>
            <a:chExt cx="3870" cy="1931"/>
          </a:xfrm>
        </p:grpSpPr>
        <p:sp>
          <p:nvSpPr>
            <p:cNvPr id="241854" name="Text Box 190"/>
            <p:cNvSpPr txBox="1">
              <a:spLocks noChangeArrowheads="1"/>
            </p:cNvSpPr>
            <p:nvPr/>
          </p:nvSpPr>
          <p:spPr bwMode="auto">
            <a:xfrm>
              <a:off x="1635" y="2139"/>
              <a:ext cx="42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1,1</a:t>
              </a:r>
            </a:p>
          </p:txBody>
        </p:sp>
        <p:sp>
          <p:nvSpPr>
            <p:cNvPr id="241855" name="Text Box 191"/>
            <p:cNvSpPr txBox="1">
              <a:spLocks noChangeArrowheads="1"/>
            </p:cNvSpPr>
            <p:nvPr/>
          </p:nvSpPr>
          <p:spPr bwMode="auto">
            <a:xfrm>
              <a:off x="2203" y="2139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1,2</a:t>
              </a:r>
            </a:p>
          </p:txBody>
        </p:sp>
        <p:sp>
          <p:nvSpPr>
            <p:cNvPr id="241856" name="Text Box 192"/>
            <p:cNvSpPr txBox="1">
              <a:spLocks noChangeArrowheads="1"/>
            </p:cNvSpPr>
            <p:nvPr/>
          </p:nvSpPr>
          <p:spPr bwMode="auto">
            <a:xfrm>
              <a:off x="2635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1,3</a:t>
              </a:r>
            </a:p>
          </p:txBody>
        </p:sp>
        <p:sp>
          <p:nvSpPr>
            <p:cNvPr id="241857" name="Text Box 193"/>
            <p:cNvSpPr txBox="1">
              <a:spLocks noChangeArrowheads="1"/>
            </p:cNvSpPr>
            <p:nvPr/>
          </p:nvSpPr>
          <p:spPr bwMode="auto">
            <a:xfrm>
              <a:off x="3441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1,5</a:t>
              </a:r>
            </a:p>
          </p:txBody>
        </p:sp>
        <p:sp>
          <p:nvSpPr>
            <p:cNvPr id="241858" name="Text Box 194"/>
            <p:cNvSpPr txBox="1">
              <a:spLocks noChangeArrowheads="1"/>
            </p:cNvSpPr>
            <p:nvPr/>
          </p:nvSpPr>
          <p:spPr bwMode="auto">
            <a:xfrm>
              <a:off x="3879" y="212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1,6</a:t>
              </a:r>
            </a:p>
          </p:txBody>
        </p:sp>
        <p:sp>
          <p:nvSpPr>
            <p:cNvPr id="241859" name="Text Box 195"/>
            <p:cNvSpPr txBox="1">
              <a:spLocks noChangeArrowheads="1"/>
            </p:cNvSpPr>
            <p:nvPr/>
          </p:nvSpPr>
          <p:spPr bwMode="auto">
            <a:xfrm>
              <a:off x="1677" y="3808"/>
              <a:ext cx="39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2,1</a:t>
              </a:r>
            </a:p>
          </p:txBody>
        </p:sp>
        <p:sp>
          <p:nvSpPr>
            <p:cNvPr id="241860" name="Text Box 196"/>
            <p:cNvSpPr txBox="1">
              <a:spLocks noChangeArrowheads="1"/>
            </p:cNvSpPr>
            <p:nvPr/>
          </p:nvSpPr>
          <p:spPr bwMode="auto">
            <a:xfrm>
              <a:off x="2248" y="380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2,2</a:t>
              </a:r>
            </a:p>
          </p:txBody>
        </p:sp>
        <p:sp>
          <p:nvSpPr>
            <p:cNvPr id="241861" name="AutoShape 197"/>
            <p:cNvSpPr>
              <a:spLocks noChangeArrowheads="1"/>
            </p:cNvSpPr>
            <p:nvPr/>
          </p:nvSpPr>
          <p:spPr bwMode="auto">
            <a:xfrm>
              <a:off x="1724" y="3471"/>
              <a:ext cx="2503" cy="371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2" name="Line 198"/>
            <p:cNvSpPr>
              <a:spLocks noChangeShapeType="1"/>
            </p:cNvSpPr>
            <p:nvPr/>
          </p:nvSpPr>
          <p:spPr bwMode="auto">
            <a:xfrm>
              <a:off x="1604" y="3430"/>
              <a:ext cx="161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3" name="AutoShape 199"/>
            <p:cNvSpPr>
              <a:spLocks noChangeArrowheads="1"/>
            </p:cNvSpPr>
            <p:nvPr/>
          </p:nvSpPr>
          <p:spPr bwMode="auto">
            <a:xfrm>
              <a:off x="1704" y="2356"/>
              <a:ext cx="2517" cy="380"/>
            </a:xfrm>
            <a:prstGeom prst="roundRect">
              <a:avLst>
                <a:gd name="adj" fmla="val 16667"/>
              </a:avLst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8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4" name="Oval 200"/>
            <p:cNvSpPr>
              <a:spLocks noChangeArrowheads="1"/>
            </p:cNvSpPr>
            <p:nvPr/>
          </p:nvSpPr>
          <p:spPr bwMode="auto">
            <a:xfrm>
              <a:off x="176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5" name="Oval 201"/>
            <p:cNvSpPr>
              <a:spLocks noChangeArrowheads="1"/>
            </p:cNvSpPr>
            <p:nvPr/>
          </p:nvSpPr>
          <p:spPr bwMode="auto">
            <a:xfrm>
              <a:off x="220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9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6" name="Oval 202"/>
            <p:cNvSpPr>
              <a:spLocks noChangeArrowheads="1"/>
            </p:cNvSpPr>
            <p:nvPr/>
          </p:nvSpPr>
          <p:spPr bwMode="auto">
            <a:xfrm>
              <a:off x="2631" y="2371"/>
              <a:ext cx="245" cy="282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7" name="Oval 203"/>
            <p:cNvSpPr>
              <a:spLocks noChangeArrowheads="1"/>
            </p:cNvSpPr>
            <p:nvPr/>
          </p:nvSpPr>
          <p:spPr bwMode="auto">
            <a:xfrm>
              <a:off x="3430" y="2389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8" name="Oval 204"/>
            <p:cNvSpPr>
              <a:spLocks noChangeArrowheads="1"/>
            </p:cNvSpPr>
            <p:nvPr/>
          </p:nvSpPr>
          <p:spPr bwMode="auto">
            <a:xfrm>
              <a:off x="3871" y="2395"/>
              <a:ext cx="245" cy="28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9" name="Oval 205"/>
            <p:cNvSpPr>
              <a:spLocks noChangeArrowheads="1"/>
            </p:cNvSpPr>
            <p:nvPr/>
          </p:nvSpPr>
          <p:spPr bwMode="auto">
            <a:xfrm>
              <a:off x="4191" y="2687"/>
              <a:ext cx="200" cy="22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0" name="Oval 206"/>
            <p:cNvSpPr>
              <a:spLocks noChangeArrowheads="1"/>
            </p:cNvSpPr>
            <p:nvPr/>
          </p:nvSpPr>
          <p:spPr bwMode="auto">
            <a:xfrm>
              <a:off x="4201" y="3186"/>
              <a:ext cx="196" cy="23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1" name="Oval 207"/>
            <p:cNvSpPr>
              <a:spLocks noChangeArrowheads="1"/>
            </p:cNvSpPr>
            <p:nvPr/>
          </p:nvSpPr>
          <p:spPr bwMode="auto">
            <a:xfrm>
              <a:off x="1873" y="2781"/>
              <a:ext cx="247" cy="280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2" name="Oval 208"/>
            <p:cNvSpPr>
              <a:spLocks noChangeArrowheads="1"/>
            </p:cNvSpPr>
            <p:nvPr/>
          </p:nvSpPr>
          <p:spPr bwMode="auto">
            <a:xfrm>
              <a:off x="1873" y="3109"/>
              <a:ext cx="247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3" name="Oval 209"/>
            <p:cNvSpPr>
              <a:spLocks noChangeArrowheads="1"/>
            </p:cNvSpPr>
            <p:nvPr/>
          </p:nvSpPr>
          <p:spPr bwMode="auto">
            <a:xfrm>
              <a:off x="1770" y="3500"/>
              <a:ext cx="244" cy="281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4" name="Oval 210"/>
            <p:cNvSpPr>
              <a:spLocks noChangeArrowheads="1"/>
            </p:cNvSpPr>
            <p:nvPr/>
          </p:nvSpPr>
          <p:spPr bwMode="auto">
            <a:xfrm>
              <a:off x="2220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5" name="Oval 211"/>
            <p:cNvSpPr>
              <a:spLocks noChangeArrowheads="1"/>
            </p:cNvSpPr>
            <p:nvPr/>
          </p:nvSpPr>
          <p:spPr bwMode="auto">
            <a:xfrm>
              <a:off x="2641" y="3506"/>
              <a:ext cx="246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6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6" name="Oval 212"/>
            <p:cNvSpPr>
              <a:spLocks noChangeArrowheads="1"/>
            </p:cNvSpPr>
            <p:nvPr/>
          </p:nvSpPr>
          <p:spPr bwMode="auto">
            <a:xfrm>
              <a:off x="3466" y="3512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7" name="Oval 213"/>
            <p:cNvSpPr>
              <a:spLocks noChangeArrowheads="1"/>
            </p:cNvSpPr>
            <p:nvPr/>
          </p:nvSpPr>
          <p:spPr bwMode="auto">
            <a:xfrm>
              <a:off x="3911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8" name="Oval 214"/>
            <p:cNvSpPr>
              <a:spLocks noChangeArrowheads="1"/>
            </p:cNvSpPr>
            <p:nvPr/>
          </p:nvSpPr>
          <p:spPr bwMode="auto">
            <a:xfrm>
              <a:off x="1470" y="3285"/>
              <a:ext cx="194" cy="233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9" name="Oval 215"/>
            <p:cNvSpPr>
              <a:spLocks noChangeArrowheads="1"/>
            </p:cNvSpPr>
            <p:nvPr/>
          </p:nvSpPr>
          <p:spPr bwMode="auto">
            <a:xfrm>
              <a:off x="2350" y="2775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0" name="Oval 216"/>
            <p:cNvSpPr>
              <a:spLocks noChangeArrowheads="1"/>
            </p:cNvSpPr>
            <p:nvPr/>
          </p:nvSpPr>
          <p:spPr bwMode="auto">
            <a:xfrm>
              <a:off x="2350" y="3103"/>
              <a:ext cx="245" cy="280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dirty="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 dirty="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1" name="Line 217"/>
            <p:cNvSpPr>
              <a:spLocks noChangeShapeType="1"/>
            </p:cNvSpPr>
            <p:nvPr/>
          </p:nvSpPr>
          <p:spPr bwMode="auto">
            <a:xfrm flipV="1">
              <a:off x="1619" y="2544"/>
              <a:ext cx="215" cy="2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2" name="Oval 218"/>
            <p:cNvSpPr>
              <a:spLocks noChangeArrowheads="1"/>
            </p:cNvSpPr>
            <p:nvPr/>
          </p:nvSpPr>
          <p:spPr bwMode="auto">
            <a:xfrm>
              <a:off x="3620" y="2786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3" name="Oval 219"/>
            <p:cNvSpPr>
              <a:spLocks noChangeArrowheads="1"/>
            </p:cNvSpPr>
            <p:nvPr/>
          </p:nvSpPr>
          <p:spPr bwMode="auto">
            <a:xfrm>
              <a:off x="3620" y="3114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4" name="Line 220"/>
            <p:cNvSpPr>
              <a:spLocks noChangeShapeType="1"/>
            </p:cNvSpPr>
            <p:nvPr/>
          </p:nvSpPr>
          <p:spPr bwMode="auto">
            <a:xfrm>
              <a:off x="2005" y="2512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5" name="Line 221"/>
            <p:cNvSpPr>
              <a:spLocks noChangeShapeType="1"/>
            </p:cNvSpPr>
            <p:nvPr/>
          </p:nvSpPr>
          <p:spPr bwMode="auto">
            <a:xfrm>
              <a:off x="2456" y="2512"/>
              <a:ext cx="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6" name="Line 222"/>
            <p:cNvSpPr>
              <a:spLocks noChangeShapeType="1"/>
            </p:cNvSpPr>
            <p:nvPr/>
          </p:nvSpPr>
          <p:spPr bwMode="auto">
            <a:xfrm flipV="1">
              <a:off x="2884" y="2509"/>
              <a:ext cx="12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7" name="Line 223"/>
            <p:cNvSpPr>
              <a:spLocks noChangeShapeType="1"/>
            </p:cNvSpPr>
            <p:nvPr/>
          </p:nvSpPr>
          <p:spPr bwMode="auto">
            <a:xfrm>
              <a:off x="3676" y="2529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8" name="Line 224"/>
            <p:cNvSpPr>
              <a:spLocks noChangeShapeType="1"/>
            </p:cNvSpPr>
            <p:nvPr/>
          </p:nvSpPr>
          <p:spPr bwMode="auto">
            <a:xfrm>
              <a:off x="4102" y="2594"/>
              <a:ext cx="125" cy="13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9" name="Line 225"/>
            <p:cNvSpPr>
              <a:spLocks noChangeShapeType="1"/>
            </p:cNvSpPr>
            <p:nvPr/>
          </p:nvSpPr>
          <p:spPr bwMode="auto">
            <a:xfrm>
              <a:off x="4361" y="2894"/>
              <a:ext cx="108" cy="1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0" name="Line 226"/>
            <p:cNvSpPr>
              <a:spLocks noChangeShapeType="1"/>
            </p:cNvSpPr>
            <p:nvPr/>
          </p:nvSpPr>
          <p:spPr bwMode="auto">
            <a:xfrm flipV="1">
              <a:off x="4366" y="3137"/>
              <a:ext cx="65" cy="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1" name="Line 227"/>
            <p:cNvSpPr>
              <a:spLocks noChangeShapeType="1"/>
            </p:cNvSpPr>
            <p:nvPr/>
          </p:nvSpPr>
          <p:spPr bwMode="auto">
            <a:xfrm flipV="1">
              <a:off x="1379" y="2864"/>
              <a:ext cx="125" cy="14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2" name="Line 228"/>
            <p:cNvSpPr>
              <a:spLocks noChangeShapeType="1"/>
            </p:cNvSpPr>
            <p:nvPr/>
          </p:nvSpPr>
          <p:spPr bwMode="auto">
            <a:xfrm>
              <a:off x="1394" y="3254"/>
              <a:ext cx="85" cy="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3" name="Line 229"/>
            <p:cNvSpPr>
              <a:spLocks noChangeShapeType="1"/>
            </p:cNvSpPr>
            <p:nvPr/>
          </p:nvSpPr>
          <p:spPr bwMode="auto">
            <a:xfrm>
              <a:off x="2014" y="3658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4" name="Line 230"/>
            <p:cNvSpPr>
              <a:spLocks noChangeShapeType="1"/>
            </p:cNvSpPr>
            <p:nvPr/>
          </p:nvSpPr>
          <p:spPr bwMode="auto">
            <a:xfrm>
              <a:off x="2465" y="3658"/>
              <a:ext cx="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5" name="Line 231"/>
            <p:cNvSpPr>
              <a:spLocks noChangeShapeType="1"/>
            </p:cNvSpPr>
            <p:nvPr/>
          </p:nvSpPr>
          <p:spPr bwMode="auto">
            <a:xfrm>
              <a:off x="2894" y="3663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6" name="Line 232"/>
            <p:cNvSpPr>
              <a:spLocks noChangeShapeType="1"/>
            </p:cNvSpPr>
            <p:nvPr/>
          </p:nvSpPr>
          <p:spPr bwMode="auto">
            <a:xfrm>
              <a:off x="3290" y="3638"/>
              <a:ext cx="237" cy="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7" name="Line 233"/>
            <p:cNvSpPr>
              <a:spLocks noChangeShapeType="1"/>
            </p:cNvSpPr>
            <p:nvPr/>
          </p:nvSpPr>
          <p:spPr bwMode="auto">
            <a:xfrm>
              <a:off x="3716" y="3653"/>
              <a:ext cx="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8" name="Line 234"/>
            <p:cNvSpPr>
              <a:spLocks noChangeShapeType="1"/>
            </p:cNvSpPr>
            <p:nvPr/>
          </p:nvSpPr>
          <p:spPr bwMode="auto">
            <a:xfrm flipV="1">
              <a:off x="4116" y="3383"/>
              <a:ext cx="13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9" name="Line 235"/>
            <p:cNvSpPr>
              <a:spLocks noChangeShapeType="1"/>
            </p:cNvSpPr>
            <p:nvPr/>
          </p:nvSpPr>
          <p:spPr bwMode="auto">
            <a:xfrm>
              <a:off x="1925" y="2664"/>
              <a:ext cx="67" cy="18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0" name="Line 236"/>
            <p:cNvSpPr>
              <a:spLocks noChangeShapeType="1"/>
            </p:cNvSpPr>
            <p:nvPr/>
          </p:nvSpPr>
          <p:spPr bwMode="auto">
            <a:xfrm>
              <a:off x="2080" y="3020"/>
              <a:ext cx="220" cy="50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1" name="Line 237"/>
            <p:cNvSpPr>
              <a:spLocks noChangeShapeType="1"/>
            </p:cNvSpPr>
            <p:nvPr/>
          </p:nvSpPr>
          <p:spPr bwMode="auto">
            <a:xfrm flipV="1">
              <a:off x="2090" y="2675"/>
              <a:ext cx="20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2" name="Line 238"/>
            <p:cNvSpPr>
              <a:spLocks noChangeShapeType="1"/>
            </p:cNvSpPr>
            <p:nvPr/>
          </p:nvSpPr>
          <p:spPr bwMode="auto">
            <a:xfrm flipV="1">
              <a:off x="1915" y="3407"/>
              <a:ext cx="45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3" name="Line 239"/>
            <p:cNvSpPr>
              <a:spLocks noChangeShapeType="1"/>
            </p:cNvSpPr>
            <p:nvPr/>
          </p:nvSpPr>
          <p:spPr bwMode="auto">
            <a:xfrm>
              <a:off x="2390" y="2647"/>
              <a:ext cx="54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4" name="Line 240"/>
            <p:cNvSpPr>
              <a:spLocks noChangeShapeType="1"/>
            </p:cNvSpPr>
            <p:nvPr/>
          </p:nvSpPr>
          <p:spPr bwMode="auto">
            <a:xfrm>
              <a:off x="2550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5" name="Line 241"/>
            <p:cNvSpPr>
              <a:spLocks noChangeShapeType="1"/>
            </p:cNvSpPr>
            <p:nvPr/>
          </p:nvSpPr>
          <p:spPr bwMode="auto">
            <a:xfrm flipV="1">
              <a:off x="2369" y="3328"/>
              <a:ext cx="93" cy="195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6" name="Line 242"/>
            <p:cNvSpPr>
              <a:spLocks noChangeShapeType="1"/>
            </p:cNvSpPr>
            <p:nvPr/>
          </p:nvSpPr>
          <p:spPr bwMode="auto">
            <a:xfrm flipV="1">
              <a:off x="2550" y="2675"/>
              <a:ext cx="181" cy="47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7" name="Line 243"/>
            <p:cNvSpPr>
              <a:spLocks noChangeShapeType="1"/>
            </p:cNvSpPr>
            <p:nvPr/>
          </p:nvSpPr>
          <p:spPr bwMode="auto">
            <a:xfrm>
              <a:off x="3636" y="2647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8" name="Line 244"/>
            <p:cNvSpPr>
              <a:spLocks noChangeShapeType="1"/>
            </p:cNvSpPr>
            <p:nvPr/>
          </p:nvSpPr>
          <p:spPr bwMode="auto">
            <a:xfrm>
              <a:off x="3811" y="3044"/>
              <a:ext cx="235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9" name="Line 245"/>
            <p:cNvSpPr>
              <a:spLocks noChangeShapeType="1"/>
            </p:cNvSpPr>
            <p:nvPr/>
          </p:nvSpPr>
          <p:spPr bwMode="auto">
            <a:xfrm flipV="1">
              <a:off x="3606" y="3316"/>
              <a:ext cx="112" cy="1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0" name="Line 246"/>
            <p:cNvSpPr>
              <a:spLocks noChangeShapeType="1"/>
            </p:cNvSpPr>
            <p:nvPr/>
          </p:nvSpPr>
          <p:spPr bwMode="auto">
            <a:xfrm flipV="1">
              <a:off x="3831" y="2693"/>
              <a:ext cx="175" cy="468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1" name="Oval 247"/>
            <p:cNvSpPr>
              <a:spLocks noChangeArrowheads="1"/>
            </p:cNvSpPr>
            <p:nvPr/>
          </p:nvSpPr>
          <p:spPr bwMode="auto">
            <a:xfrm>
              <a:off x="1474" y="2675"/>
              <a:ext cx="210" cy="240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2" name="Text Box 248"/>
            <p:cNvSpPr txBox="1">
              <a:spLocks noChangeArrowheads="1"/>
            </p:cNvSpPr>
            <p:nvPr/>
          </p:nvSpPr>
          <p:spPr bwMode="auto">
            <a:xfrm>
              <a:off x="4405" y="2900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汽车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下线</a:t>
              </a:r>
            </a:p>
          </p:txBody>
        </p:sp>
        <p:sp>
          <p:nvSpPr>
            <p:cNvPr id="241913" name="Text Box 249"/>
            <p:cNvSpPr txBox="1">
              <a:spLocks noChangeArrowheads="1"/>
            </p:cNvSpPr>
            <p:nvPr/>
          </p:nvSpPr>
          <p:spPr bwMode="auto">
            <a:xfrm>
              <a:off x="942" y="2934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机架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上线</a:t>
              </a:r>
            </a:p>
          </p:txBody>
        </p:sp>
        <p:sp>
          <p:nvSpPr>
            <p:cNvPr id="241914" name="Text Box 250"/>
            <p:cNvSpPr txBox="1">
              <a:spLocks noChangeArrowheads="1"/>
            </p:cNvSpPr>
            <p:nvPr/>
          </p:nvSpPr>
          <p:spPr bwMode="auto">
            <a:xfrm>
              <a:off x="1007" y="2402"/>
              <a:ext cx="83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zh-TW" altLang="en-US" sz="1800">
                  <a:latin typeface="Times New Roman" pitchFamily="18" charset="0"/>
                  <a:ea typeface="仿宋" pitchFamily="49" charset="-122"/>
                </a:rPr>
                <a:t> 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241915" name="Text Box 251"/>
            <p:cNvSpPr txBox="1">
              <a:spLocks noChangeArrowheads="1"/>
            </p:cNvSpPr>
            <p:nvPr/>
          </p:nvSpPr>
          <p:spPr bwMode="auto">
            <a:xfrm>
              <a:off x="975" y="3568"/>
              <a:ext cx="62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241916" name="Text Box 252"/>
            <p:cNvSpPr txBox="1">
              <a:spLocks noChangeArrowheads="1"/>
            </p:cNvSpPr>
            <p:nvPr/>
          </p:nvSpPr>
          <p:spPr bwMode="auto">
            <a:xfrm>
              <a:off x="2680" y="3801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2,3</a:t>
              </a:r>
            </a:p>
          </p:txBody>
        </p:sp>
        <p:sp>
          <p:nvSpPr>
            <p:cNvPr id="241917" name="Text Box 253"/>
            <p:cNvSpPr txBox="1">
              <a:spLocks noChangeArrowheads="1"/>
            </p:cNvSpPr>
            <p:nvPr/>
          </p:nvSpPr>
          <p:spPr bwMode="auto">
            <a:xfrm>
              <a:off x="3484" y="3800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2,5</a:t>
              </a:r>
            </a:p>
          </p:txBody>
        </p:sp>
        <p:sp>
          <p:nvSpPr>
            <p:cNvPr id="241918" name="Text Box 254"/>
            <p:cNvSpPr txBox="1">
              <a:spLocks noChangeArrowheads="1"/>
            </p:cNvSpPr>
            <p:nvPr/>
          </p:nvSpPr>
          <p:spPr bwMode="auto">
            <a:xfrm>
              <a:off x="3924" y="3797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2,6</a:t>
              </a:r>
            </a:p>
          </p:txBody>
        </p:sp>
        <p:sp>
          <p:nvSpPr>
            <p:cNvPr id="241919" name="Text Box 255"/>
            <p:cNvSpPr txBox="1">
              <a:spLocks noChangeArrowheads="1"/>
            </p:cNvSpPr>
            <p:nvPr/>
          </p:nvSpPr>
          <p:spPr bwMode="auto">
            <a:xfrm>
              <a:off x="3033" y="2125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1,4</a:t>
              </a:r>
            </a:p>
          </p:txBody>
        </p:sp>
        <p:sp>
          <p:nvSpPr>
            <p:cNvPr id="241920" name="Oval 256"/>
            <p:cNvSpPr>
              <a:spLocks noChangeArrowheads="1"/>
            </p:cNvSpPr>
            <p:nvPr/>
          </p:nvSpPr>
          <p:spPr bwMode="auto">
            <a:xfrm>
              <a:off x="3023" y="2381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1" name="Oval 257"/>
            <p:cNvSpPr>
              <a:spLocks noChangeArrowheads="1"/>
            </p:cNvSpPr>
            <p:nvPr/>
          </p:nvSpPr>
          <p:spPr bwMode="auto">
            <a:xfrm>
              <a:off x="3059" y="3503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2" name="Oval 258"/>
            <p:cNvSpPr>
              <a:spLocks noChangeArrowheads="1"/>
            </p:cNvSpPr>
            <p:nvPr/>
          </p:nvSpPr>
          <p:spPr bwMode="auto">
            <a:xfrm>
              <a:off x="3213" y="2777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3" name="Oval 259"/>
            <p:cNvSpPr>
              <a:spLocks noChangeArrowheads="1"/>
            </p:cNvSpPr>
            <p:nvPr/>
          </p:nvSpPr>
          <p:spPr bwMode="auto">
            <a:xfrm>
              <a:off x="3213" y="3106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4" name="Line 260"/>
            <p:cNvSpPr>
              <a:spLocks noChangeShapeType="1"/>
            </p:cNvSpPr>
            <p:nvPr/>
          </p:nvSpPr>
          <p:spPr bwMode="auto">
            <a:xfrm>
              <a:off x="3269" y="2521"/>
              <a:ext cx="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5" name="Line 261"/>
            <p:cNvSpPr>
              <a:spLocks noChangeShapeType="1"/>
            </p:cNvSpPr>
            <p:nvPr/>
          </p:nvSpPr>
          <p:spPr bwMode="auto">
            <a:xfrm>
              <a:off x="3229" y="2638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6" name="Line 262"/>
            <p:cNvSpPr>
              <a:spLocks noChangeShapeType="1"/>
            </p:cNvSpPr>
            <p:nvPr/>
          </p:nvSpPr>
          <p:spPr bwMode="auto">
            <a:xfrm flipV="1">
              <a:off x="3199" y="3375"/>
              <a:ext cx="74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7" name="Text Box 263"/>
            <p:cNvSpPr txBox="1">
              <a:spLocks noChangeArrowheads="1"/>
            </p:cNvSpPr>
            <p:nvPr/>
          </p:nvSpPr>
          <p:spPr bwMode="auto">
            <a:xfrm>
              <a:off x="3078" y="3792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2,4</a:t>
              </a:r>
            </a:p>
          </p:txBody>
        </p:sp>
        <p:sp>
          <p:nvSpPr>
            <p:cNvPr id="241928" name="Oval 264"/>
            <p:cNvSpPr>
              <a:spLocks noChangeArrowheads="1"/>
            </p:cNvSpPr>
            <p:nvPr/>
          </p:nvSpPr>
          <p:spPr bwMode="auto">
            <a:xfrm>
              <a:off x="2788" y="2784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9" name="Oval 265"/>
            <p:cNvSpPr>
              <a:spLocks noChangeArrowheads="1"/>
            </p:cNvSpPr>
            <p:nvPr/>
          </p:nvSpPr>
          <p:spPr bwMode="auto">
            <a:xfrm>
              <a:off x="2788" y="3111"/>
              <a:ext cx="245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0" name="Line 266"/>
            <p:cNvSpPr>
              <a:spLocks noChangeShapeType="1"/>
            </p:cNvSpPr>
            <p:nvPr/>
          </p:nvSpPr>
          <p:spPr bwMode="auto">
            <a:xfrm>
              <a:off x="2987" y="3029"/>
              <a:ext cx="206" cy="48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1" name="Line 267"/>
            <p:cNvSpPr>
              <a:spLocks noChangeShapeType="1"/>
            </p:cNvSpPr>
            <p:nvPr/>
          </p:nvSpPr>
          <p:spPr bwMode="auto">
            <a:xfrm flipV="1">
              <a:off x="2806" y="3403"/>
              <a:ext cx="71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2" name="Line 268"/>
            <p:cNvSpPr>
              <a:spLocks noChangeShapeType="1"/>
            </p:cNvSpPr>
            <p:nvPr/>
          </p:nvSpPr>
          <p:spPr bwMode="auto">
            <a:xfrm flipV="1">
              <a:off x="2995" y="2667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3" name="Line 269"/>
            <p:cNvSpPr>
              <a:spLocks noChangeShapeType="1"/>
            </p:cNvSpPr>
            <p:nvPr/>
          </p:nvSpPr>
          <p:spPr bwMode="auto">
            <a:xfrm flipV="1">
              <a:off x="3410" y="2684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4" name="Line 270"/>
            <p:cNvSpPr>
              <a:spLocks noChangeShapeType="1"/>
            </p:cNvSpPr>
            <p:nvPr/>
          </p:nvSpPr>
          <p:spPr bwMode="auto">
            <a:xfrm>
              <a:off x="3402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5" name="Line 271"/>
            <p:cNvSpPr>
              <a:spLocks noChangeShapeType="1"/>
            </p:cNvSpPr>
            <p:nvPr/>
          </p:nvSpPr>
          <p:spPr bwMode="auto">
            <a:xfrm>
              <a:off x="2797" y="2655"/>
              <a:ext cx="92" cy="17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428B58D-6B66-4614-9BB7-08A8D5DB8C11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382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装配线调度示例</a:t>
            </a:r>
            <a:endParaRPr lang="en-US" altLang="zh-TW" dirty="0"/>
          </a:p>
        </p:txBody>
      </p:sp>
      <p:graphicFrame>
        <p:nvGraphicFramePr>
          <p:cNvPr id="241809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9415"/>
              </p:ext>
            </p:extLst>
          </p:nvPr>
        </p:nvGraphicFramePr>
        <p:xfrm>
          <a:off x="2654300" y="4127500"/>
          <a:ext cx="3565525" cy="80310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1810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84866"/>
              </p:ext>
            </p:extLst>
          </p:nvPr>
        </p:nvGraphicFramePr>
        <p:xfrm>
          <a:off x="3225800" y="5435600"/>
          <a:ext cx="2984500" cy="79248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1839" name="Text Box 175"/>
          <p:cNvSpPr txBox="1">
            <a:spLocks noChangeArrowheads="1"/>
          </p:cNvSpPr>
          <p:nvPr/>
        </p:nvSpPr>
        <p:spPr bwMode="auto">
          <a:xfrm>
            <a:off x="27527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1840" name="Text Box 176"/>
          <p:cNvSpPr txBox="1">
            <a:spLocks noChangeArrowheads="1"/>
          </p:cNvSpPr>
          <p:nvPr/>
        </p:nvSpPr>
        <p:spPr bwMode="auto">
          <a:xfrm>
            <a:off x="33623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1841" name="Text Box 177"/>
          <p:cNvSpPr txBox="1">
            <a:spLocks noChangeArrowheads="1"/>
          </p:cNvSpPr>
          <p:nvPr/>
        </p:nvSpPr>
        <p:spPr bwMode="auto">
          <a:xfrm>
            <a:off x="39338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1842" name="Text Box 178"/>
          <p:cNvSpPr txBox="1">
            <a:spLocks noChangeArrowheads="1"/>
          </p:cNvSpPr>
          <p:nvPr/>
        </p:nvSpPr>
        <p:spPr bwMode="auto">
          <a:xfrm>
            <a:off x="4543425" y="5040313"/>
            <a:ext cx="325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41843" name="Text Box 179"/>
          <p:cNvSpPr txBox="1">
            <a:spLocks noChangeArrowheads="1"/>
          </p:cNvSpPr>
          <p:nvPr/>
        </p:nvSpPr>
        <p:spPr bwMode="auto">
          <a:xfrm>
            <a:off x="5127625" y="50403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41844" name="Text Box 180"/>
          <p:cNvSpPr txBox="1">
            <a:spLocks noChangeArrowheads="1"/>
          </p:cNvSpPr>
          <p:nvPr/>
        </p:nvSpPr>
        <p:spPr bwMode="auto">
          <a:xfrm>
            <a:off x="5724525" y="5053013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41845" name="Text Box 181"/>
          <p:cNvSpPr txBox="1">
            <a:spLocks noChangeArrowheads="1"/>
          </p:cNvSpPr>
          <p:nvPr/>
        </p:nvSpPr>
        <p:spPr bwMode="auto">
          <a:xfrm>
            <a:off x="2244725" y="5053013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41846" name="Text Box 182"/>
          <p:cNvSpPr txBox="1">
            <a:spLocks noChangeArrowheads="1"/>
          </p:cNvSpPr>
          <p:nvPr/>
        </p:nvSpPr>
        <p:spPr bwMode="auto">
          <a:xfrm>
            <a:off x="6359525" y="4316413"/>
            <a:ext cx="8402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 38</a:t>
            </a:r>
          </a:p>
        </p:txBody>
      </p:sp>
      <p:sp>
        <p:nvSpPr>
          <p:cNvPr id="241847" name="Text Box 183"/>
          <p:cNvSpPr txBox="1">
            <a:spLocks noChangeArrowheads="1"/>
          </p:cNvSpPr>
          <p:nvPr/>
        </p:nvSpPr>
        <p:spPr bwMode="auto">
          <a:xfrm>
            <a:off x="6384925" y="5624513"/>
            <a:ext cx="724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* = 1</a:t>
            </a:r>
          </a:p>
        </p:txBody>
      </p:sp>
      <p:sp>
        <p:nvSpPr>
          <p:cNvPr id="241848" name="Text Box 184"/>
          <p:cNvSpPr txBox="1">
            <a:spLocks noChangeArrowheads="1"/>
          </p:cNvSpPr>
          <p:nvPr/>
        </p:nvSpPr>
        <p:spPr bwMode="auto">
          <a:xfrm>
            <a:off x="2054225" y="4125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49" name="Text Box 185"/>
          <p:cNvSpPr txBox="1">
            <a:spLocks noChangeArrowheads="1"/>
          </p:cNvSpPr>
          <p:nvPr/>
        </p:nvSpPr>
        <p:spPr bwMode="auto">
          <a:xfrm>
            <a:off x="2066925" y="45069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0" name="Text Box 186"/>
          <p:cNvSpPr txBox="1">
            <a:spLocks noChangeArrowheads="1"/>
          </p:cNvSpPr>
          <p:nvPr/>
        </p:nvSpPr>
        <p:spPr bwMode="auto">
          <a:xfrm>
            <a:off x="2651125" y="54467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1851" name="Text Box 187"/>
          <p:cNvSpPr txBox="1">
            <a:spLocks noChangeArrowheads="1"/>
          </p:cNvSpPr>
          <p:nvPr/>
        </p:nvSpPr>
        <p:spPr bwMode="auto">
          <a:xfrm>
            <a:off x="2663825" y="5840413"/>
            <a:ext cx="543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grpSp>
        <p:nvGrpSpPr>
          <p:cNvPr id="241853" name="Group 189"/>
          <p:cNvGrpSpPr>
            <a:grpSpLocks/>
          </p:cNvGrpSpPr>
          <p:nvPr/>
        </p:nvGrpSpPr>
        <p:grpSpPr bwMode="auto">
          <a:xfrm>
            <a:off x="1552575" y="1067841"/>
            <a:ext cx="6143626" cy="2855217"/>
            <a:chOff x="942" y="2125"/>
            <a:chExt cx="3870" cy="1931"/>
          </a:xfrm>
        </p:grpSpPr>
        <p:sp>
          <p:nvSpPr>
            <p:cNvPr id="241854" name="Text Box 190"/>
            <p:cNvSpPr txBox="1">
              <a:spLocks noChangeArrowheads="1"/>
            </p:cNvSpPr>
            <p:nvPr/>
          </p:nvSpPr>
          <p:spPr bwMode="auto">
            <a:xfrm>
              <a:off x="1635" y="2139"/>
              <a:ext cx="42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1,1</a:t>
              </a:r>
            </a:p>
          </p:txBody>
        </p:sp>
        <p:sp>
          <p:nvSpPr>
            <p:cNvPr id="241855" name="Text Box 191"/>
            <p:cNvSpPr txBox="1">
              <a:spLocks noChangeArrowheads="1"/>
            </p:cNvSpPr>
            <p:nvPr/>
          </p:nvSpPr>
          <p:spPr bwMode="auto">
            <a:xfrm>
              <a:off x="2203" y="2139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1,2</a:t>
              </a:r>
            </a:p>
          </p:txBody>
        </p:sp>
        <p:sp>
          <p:nvSpPr>
            <p:cNvPr id="241856" name="Text Box 192"/>
            <p:cNvSpPr txBox="1">
              <a:spLocks noChangeArrowheads="1"/>
            </p:cNvSpPr>
            <p:nvPr/>
          </p:nvSpPr>
          <p:spPr bwMode="auto">
            <a:xfrm>
              <a:off x="2635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1,3</a:t>
              </a:r>
            </a:p>
          </p:txBody>
        </p:sp>
        <p:sp>
          <p:nvSpPr>
            <p:cNvPr id="241857" name="Text Box 193"/>
            <p:cNvSpPr txBox="1">
              <a:spLocks noChangeArrowheads="1"/>
            </p:cNvSpPr>
            <p:nvPr/>
          </p:nvSpPr>
          <p:spPr bwMode="auto">
            <a:xfrm>
              <a:off x="3441" y="2133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1,5</a:t>
              </a:r>
            </a:p>
          </p:txBody>
        </p:sp>
        <p:sp>
          <p:nvSpPr>
            <p:cNvPr id="241858" name="Text Box 194"/>
            <p:cNvSpPr txBox="1">
              <a:spLocks noChangeArrowheads="1"/>
            </p:cNvSpPr>
            <p:nvPr/>
          </p:nvSpPr>
          <p:spPr bwMode="auto">
            <a:xfrm>
              <a:off x="3879" y="212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1,6</a:t>
              </a:r>
            </a:p>
          </p:txBody>
        </p:sp>
        <p:sp>
          <p:nvSpPr>
            <p:cNvPr id="241859" name="Text Box 195"/>
            <p:cNvSpPr txBox="1">
              <a:spLocks noChangeArrowheads="1"/>
            </p:cNvSpPr>
            <p:nvPr/>
          </p:nvSpPr>
          <p:spPr bwMode="auto">
            <a:xfrm>
              <a:off x="1677" y="3808"/>
              <a:ext cx="39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  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2,1</a:t>
              </a:r>
            </a:p>
          </p:txBody>
        </p:sp>
        <p:sp>
          <p:nvSpPr>
            <p:cNvPr id="241860" name="Text Box 196"/>
            <p:cNvSpPr txBox="1">
              <a:spLocks noChangeArrowheads="1"/>
            </p:cNvSpPr>
            <p:nvPr/>
          </p:nvSpPr>
          <p:spPr bwMode="auto">
            <a:xfrm>
              <a:off x="2248" y="3808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2,2</a:t>
              </a:r>
            </a:p>
          </p:txBody>
        </p:sp>
        <p:sp>
          <p:nvSpPr>
            <p:cNvPr id="241861" name="AutoShape 197"/>
            <p:cNvSpPr>
              <a:spLocks noChangeArrowheads="1"/>
            </p:cNvSpPr>
            <p:nvPr/>
          </p:nvSpPr>
          <p:spPr bwMode="auto">
            <a:xfrm>
              <a:off x="1724" y="3471"/>
              <a:ext cx="2503" cy="371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2" name="Line 198"/>
            <p:cNvSpPr>
              <a:spLocks noChangeShapeType="1"/>
            </p:cNvSpPr>
            <p:nvPr/>
          </p:nvSpPr>
          <p:spPr bwMode="auto">
            <a:xfrm>
              <a:off x="1604" y="3430"/>
              <a:ext cx="161" cy="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3" name="AutoShape 199"/>
            <p:cNvSpPr>
              <a:spLocks noChangeArrowheads="1"/>
            </p:cNvSpPr>
            <p:nvPr/>
          </p:nvSpPr>
          <p:spPr bwMode="auto">
            <a:xfrm>
              <a:off x="1704" y="2356"/>
              <a:ext cx="2517" cy="380"/>
            </a:xfrm>
            <a:prstGeom prst="roundRect">
              <a:avLst>
                <a:gd name="adj" fmla="val 16667"/>
              </a:avLst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18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4" name="Oval 200"/>
            <p:cNvSpPr>
              <a:spLocks noChangeArrowheads="1"/>
            </p:cNvSpPr>
            <p:nvPr/>
          </p:nvSpPr>
          <p:spPr bwMode="auto">
            <a:xfrm>
              <a:off x="176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5" name="Oval 201"/>
            <p:cNvSpPr>
              <a:spLocks noChangeArrowheads="1"/>
            </p:cNvSpPr>
            <p:nvPr/>
          </p:nvSpPr>
          <p:spPr bwMode="auto">
            <a:xfrm>
              <a:off x="2205" y="2383"/>
              <a:ext cx="245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9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6" name="Oval 202"/>
            <p:cNvSpPr>
              <a:spLocks noChangeArrowheads="1"/>
            </p:cNvSpPr>
            <p:nvPr/>
          </p:nvSpPr>
          <p:spPr bwMode="auto">
            <a:xfrm>
              <a:off x="2631" y="2371"/>
              <a:ext cx="245" cy="282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7" name="Oval 203"/>
            <p:cNvSpPr>
              <a:spLocks noChangeArrowheads="1"/>
            </p:cNvSpPr>
            <p:nvPr/>
          </p:nvSpPr>
          <p:spPr bwMode="auto">
            <a:xfrm>
              <a:off x="3430" y="2389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8" name="Oval 204"/>
            <p:cNvSpPr>
              <a:spLocks noChangeArrowheads="1"/>
            </p:cNvSpPr>
            <p:nvPr/>
          </p:nvSpPr>
          <p:spPr bwMode="auto">
            <a:xfrm>
              <a:off x="3871" y="2395"/>
              <a:ext cx="245" cy="28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69" name="Oval 205"/>
            <p:cNvSpPr>
              <a:spLocks noChangeArrowheads="1"/>
            </p:cNvSpPr>
            <p:nvPr/>
          </p:nvSpPr>
          <p:spPr bwMode="auto">
            <a:xfrm>
              <a:off x="4191" y="2687"/>
              <a:ext cx="200" cy="228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0" name="Oval 206"/>
            <p:cNvSpPr>
              <a:spLocks noChangeArrowheads="1"/>
            </p:cNvSpPr>
            <p:nvPr/>
          </p:nvSpPr>
          <p:spPr bwMode="auto">
            <a:xfrm>
              <a:off x="4201" y="3186"/>
              <a:ext cx="196" cy="23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1" name="Oval 207"/>
            <p:cNvSpPr>
              <a:spLocks noChangeArrowheads="1"/>
            </p:cNvSpPr>
            <p:nvPr/>
          </p:nvSpPr>
          <p:spPr bwMode="auto">
            <a:xfrm>
              <a:off x="1873" y="2781"/>
              <a:ext cx="247" cy="280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2" name="Oval 208"/>
            <p:cNvSpPr>
              <a:spLocks noChangeArrowheads="1"/>
            </p:cNvSpPr>
            <p:nvPr/>
          </p:nvSpPr>
          <p:spPr bwMode="auto">
            <a:xfrm>
              <a:off x="1873" y="3109"/>
              <a:ext cx="247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3" name="Oval 209"/>
            <p:cNvSpPr>
              <a:spLocks noChangeArrowheads="1"/>
            </p:cNvSpPr>
            <p:nvPr/>
          </p:nvSpPr>
          <p:spPr bwMode="auto">
            <a:xfrm>
              <a:off x="1770" y="3500"/>
              <a:ext cx="244" cy="281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8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4" name="Oval 210"/>
            <p:cNvSpPr>
              <a:spLocks noChangeArrowheads="1"/>
            </p:cNvSpPr>
            <p:nvPr/>
          </p:nvSpPr>
          <p:spPr bwMode="auto">
            <a:xfrm>
              <a:off x="2220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5" name="Oval 211"/>
            <p:cNvSpPr>
              <a:spLocks noChangeArrowheads="1"/>
            </p:cNvSpPr>
            <p:nvPr/>
          </p:nvSpPr>
          <p:spPr bwMode="auto">
            <a:xfrm>
              <a:off x="2641" y="3506"/>
              <a:ext cx="246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6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6" name="Oval 212"/>
            <p:cNvSpPr>
              <a:spLocks noChangeArrowheads="1"/>
            </p:cNvSpPr>
            <p:nvPr/>
          </p:nvSpPr>
          <p:spPr bwMode="auto">
            <a:xfrm>
              <a:off x="3466" y="3512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5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7" name="Oval 213"/>
            <p:cNvSpPr>
              <a:spLocks noChangeArrowheads="1"/>
            </p:cNvSpPr>
            <p:nvPr/>
          </p:nvSpPr>
          <p:spPr bwMode="auto">
            <a:xfrm>
              <a:off x="3911" y="3518"/>
              <a:ext cx="245" cy="280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7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8" name="Oval 214"/>
            <p:cNvSpPr>
              <a:spLocks noChangeArrowheads="1"/>
            </p:cNvSpPr>
            <p:nvPr/>
          </p:nvSpPr>
          <p:spPr bwMode="auto">
            <a:xfrm>
              <a:off x="1470" y="3285"/>
              <a:ext cx="194" cy="233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79" name="Oval 215"/>
            <p:cNvSpPr>
              <a:spLocks noChangeArrowheads="1"/>
            </p:cNvSpPr>
            <p:nvPr/>
          </p:nvSpPr>
          <p:spPr bwMode="auto">
            <a:xfrm>
              <a:off x="2350" y="2775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0" name="Oval 216"/>
            <p:cNvSpPr>
              <a:spLocks noChangeArrowheads="1"/>
            </p:cNvSpPr>
            <p:nvPr/>
          </p:nvSpPr>
          <p:spPr bwMode="auto">
            <a:xfrm>
              <a:off x="2350" y="3103"/>
              <a:ext cx="245" cy="280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 dirty="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 dirty="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1" name="Line 217"/>
            <p:cNvSpPr>
              <a:spLocks noChangeShapeType="1"/>
            </p:cNvSpPr>
            <p:nvPr/>
          </p:nvSpPr>
          <p:spPr bwMode="auto">
            <a:xfrm flipV="1">
              <a:off x="1619" y="2544"/>
              <a:ext cx="215" cy="2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2" name="Oval 218"/>
            <p:cNvSpPr>
              <a:spLocks noChangeArrowheads="1"/>
            </p:cNvSpPr>
            <p:nvPr/>
          </p:nvSpPr>
          <p:spPr bwMode="auto">
            <a:xfrm>
              <a:off x="3620" y="2786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3" name="Oval 219"/>
            <p:cNvSpPr>
              <a:spLocks noChangeArrowheads="1"/>
            </p:cNvSpPr>
            <p:nvPr/>
          </p:nvSpPr>
          <p:spPr bwMode="auto">
            <a:xfrm>
              <a:off x="3620" y="3114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4" name="Line 220"/>
            <p:cNvSpPr>
              <a:spLocks noChangeShapeType="1"/>
            </p:cNvSpPr>
            <p:nvPr/>
          </p:nvSpPr>
          <p:spPr bwMode="auto">
            <a:xfrm>
              <a:off x="2005" y="2512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5" name="Line 221"/>
            <p:cNvSpPr>
              <a:spLocks noChangeShapeType="1"/>
            </p:cNvSpPr>
            <p:nvPr/>
          </p:nvSpPr>
          <p:spPr bwMode="auto">
            <a:xfrm>
              <a:off x="2456" y="2512"/>
              <a:ext cx="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6" name="Line 222"/>
            <p:cNvSpPr>
              <a:spLocks noChangeShapeType="1"/>
            </p:cNvSpPr>
            <p:nvPr/>
          </p:nvSpPr>
          <p:spPr bwMode="auto">
            <a:xfrm flipV="1">
              <a:off x="2884" y="2509"/>
              <a:ext cx="12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7" name="Line 223"/>
            <p:cNvSpPr>
              <a:spLocks noChangeShapeType="1"/>
            </p:cNvSpPr>
            <p:nvPr/>
          </p:nvSpPr>
          <p:spPr bwMode="auto">
            <a:xfrm>
              <a:off x="3676" y="2529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8" name="Line 224"/>
            <p:cNvSpPr>
              <a:spLocks noChangeShapeType="1"/>
            </p:cNvSpPr>
            <p:nvPr/>
          </p:nvSpPr>
          <p:spPr bwMode="auto">
            <a:xfrm>
              <a:off x="4102" y="2594"/>
              <a:ext cx="125" cy="13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89" name="Line 225"/>
            <p:cNvSpPr>
              <a:spLocks noChangeShapeType="1"/>
            </p:cNvSpPr>
            <p:nvPr/>
          </p:nvSpPr>
          <p:spPr bwMode="auto">
            <a:xfrm>
              <a:off x="4361" y="2894"/>
              <a:ext cx="108" cy="10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0" name="Line 226"/>
            <p:cNvSpPr>
              <a:spLocks noChangeShapeType="1"/>
            </p:cNvSpPr>
            <p:nvPr/>
          </p:nvSpPr>
          <p:spPr bwMode="auto">
            <a:xfrm flipV="1">
              <a:off x="4366" y="3137"/>
              <a:ext cx="65" cy="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1" name="Line 227"/>
            <p:cNvSpPr>
              <a:spLocks noChangeShapeType="1"/>
            </p:cNvSpPr>
            <p:nvPr/>
          </p:nvSpPr>
          <p:spPr bwMode="auto">
            <a:xfrm flipV="1">
              <a:off x="1379" y="2864"/>
              <a:ext cx="125" cy="14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2" name="Line 228"/>
            <p:cNvSpPr>
              <a:spLocks noChangeShapeType="1"/>
            </p:cNvSpPr>
            <p:nvPr/>
          </p:nvSpPr>
          <p:spPr bwMode="auto">
            <a:xfrm>
              <a:off x="1394" y="3254"/>
              <a:ext cx="85" cy="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3" name="Line 229"/>
            <p:cNvSpPr>
              <a:spLocks noChangeShapeType="1"/>
            </p:cNvSpPr>
            <p:nvPr/>
          </p:nvSpPr>
          <p:spPr bwMode="auto">
            <a:xfrm>
              <a:off x="2014" y="3658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4" name="Line 230"/>
            <p:cNvSpPr>
              <a:spLocks noChangeShapeType="1"/>
            </p:cNvSpPr>
            <p:nvPr/>
          </p:nvSpPr>
          <p:spPr bwMode="auto">
            <a:xfrm>
              <a:off x="2465" y="3658"/>
              <a:ext cx="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5" name="Line 231"/>
            <p:cNvSpPr>
              <a:spLocks noChangeShapeType="1"/>
            </p:cNvSpPr>
            <p:nvPr/>
          </p:nvSpPr>
          <p:spPr bwMode="auto">
            <a:xfrm>
              <a:off x="2894" y="3663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6" name="Line 232"/>
            <p:cNvSpPr>
              <a:spLocks noChangeShapeType="1"/>
            </p:cNvSpPr>
            <p:nvPr/>
          </p:nvSpPr>
          <p:spPr bwMode="auto">
            <a:xfrm>
              <a:off x="3290" y="3638"/>
              <a:ext cx="237" cy="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7" name="Line 233"/>
            <p:cNvSpPr>
              <a:spLocks noChangeShapeType="1"/>
            </p:cNvSpPr>
            <p:nvPr/>
          </p:nvSpPr>
          <p:spPr bwMode="auto">
            <a:xfrm>
              <a:off x="3716" y="3653"/>
              <a:ext cx="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8" name="Line 234"/>
            <p:cNvSpPr>
              <a:spLocks noChangeShapeType="1"/>
            </p:cNvSpPr>
            <p:nvPr/>
          </p:nvSpPr>
          <p:spPr bwMode="auto">
            <a:xfrm flipV="1">
              <a:off x="4116" y="3383"/>
              <a:ext cx="13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899" name="Line 235"/>
            <p:cNvSpPr>
              <a:spLocks noChangeShapeType="1"/>
            </p:cNvSpPr>
            <p:nvPr/>
          </p:nvSpPr>
          <p:spPr bwMode="auto">
            <a:xfrm>
              <a:off x="1925" y="2664"/>
              <a:ext cx="67" cy="18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0" name="Line 236"/>
            <p:cNvSpPr>
              <a:spLocks noChangeShapeType="1"/>
            </p:cNvSpPr>
            <p:nvPr/>
          </p:nvSpPr>
          <p:spPr bwMode="auto">
            <a:xfrm>
              <a:off x="2080" y="3020"/>
              <a:ext cx="220" cy="50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1" name="Line 237"/>
            <p:cNvSpPr>
              <a:spLocks noChangeShapeType="1"/>
            </p:cNvSpPr>
            <p:nvPr/>
          </p:nvSpPr>
          <p:spPr bwMode="auto">
            <a:xfrm flipV="1">
              <a:off x="2090" y="2675"/>
              <a:ext cx="20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2" name="Line 238"/>
            <p:cNvSpPr>
              <a:spLocks noChangeShapeType="1"/>
            </p:cNvSpPr>
            <p:nvPr/>
          </p:nvSpPr>
          <p:spPr bwMode="auto">
            <a:xfrm flipV="1">
              <a:off x="1915" y="3407"/>
              <a:ext cx="45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3" name="Line 239"/>
            <p:cNvSpPr>
              <a:spLocks noChangeShapeType="1"/>
            </p:cNvSpPr>
            <p:nvPr/>
          </p:nvSpPr>
          <p:spPr bwMode="auto">
            <a:xfrm>
              <a:off x="2390" y="2647"/>
              <a:ext cx="54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4" name="Line 240"/>
            <p:cNvSpPr>
              <a:spLocks noChangeShapeType="1"/>
            </p:cNvSpPr>
            <p:nvPr/>
          </p:nvSpPr>
          <p:spPr bwMode="auto">
            <a:xfrm>
              <a:off x="2550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5" name="Line 241"/>
            <p:cNvSpPr>
              <a:spLocks noChangeShapeType="1"/>
            </p:cNvSpPr>
            <p:nvPr/>
          </p:nvSpPr>
          <p:spPr bwMode="auto">
            <a:xfrm flipV="1">
              <a:off x="2369" y="3328"/>
              <a:ext cx="93" cy="195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6" name="Line 242"/>
            <p:cNvSpPr>
              <a:spLocks noChangeShapeType="1"/>
            </p:cNvSpPr>
            <p:nvPr/>
          </p:nvSpPr>
          <p:spPr bwMode="auto">
            <a:xfrm flipV="1">
              <a:off x="2550" y="2675"/>
              <a:ext cx="181" cy="474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7" name="Line 243"/>
            <p:cNvSpPr>
              <a:spLocks noChangeShapeType="1"/>
            </p:cNvSpPr>
            <p:nvPr/>
          </p:nvSpPr>
          <p:spPr bwMode="auto">
            <a:xfrm>
              <a:off x="3636" y="2647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8" name="Line 244"/>
            <p:cNvSpPr>
              <a:spLocks noChangeShapeType="1"/>
            </p:cNvSpPr>
            <p:nvPr/>
          </p:nvSpPr>
          <p:spPr bwMode="auto">
            <a:xfrm>
              <a:off x="3811" y="3044"/>
              <a:ext cx="235" cy="4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09" name="Line 245"/>
            <p:cNvSpPr>
              <a:spLocks noChangeShapeType="1"/>
            </p:cNvSpPr>
            <p:nvPr/>
          </p:nvSpPr>
          <p:spPr bwMode="auto">
            <a:xfrm flipV="1">
              <a:off x="3606" y="3316"/>
              <a:ext cx="112" cy="1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0" name="Line 246"/>
            <p:cNvSpPr>
              <a:spLocks noChangeShapeType="1"/>
            </p:cNvSpPr>
            <p:nvPr/>
          </p:nvSpPr>
          <p:spPr bwMode="auto">
            <a:xfrm flipV="1">
              <a:off x="3831" y="2693"/>
              <a:ext cx="175" cy="468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1" name="Oval 247"/>
            <p:cNvSpPr>
              <a:spLocks noChangeArrowheads="1"/>
            </p:cNvSpPr>
            <p:nvPr/>
          </p:nvSpPr>
          <p:spPr bwMode="auto">
            <a:xfrm>
              <a:off x="1474" y="2675"/>
              <a:ext cx="210" cy="240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12" name="Text Box 248"/>
            <p:cNvSpPr txBox="1">
              <a:spLocks noChangeArrowheads="1"/>
            </p:cNvSpPr>
            <p:nvPr/>
          </p:nvSpPr>
          <p:spPr bwMode="auto">
            <a:xfrm>
              <a:off x="4405" y="2900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汽车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下线</a:t>
              </a:r>
            </a:p>
          </p:txBody>
        </p:sp>
        <p:sp>
          <p:nvSpPr>
            <p:cNvPr id="241913" name="Text Box 249"/>
            <p:cNvSpPr txBox="1">
              <a:spLocks noChangeArrowheads="1"/>
            </p:cNvSpPr>
            <p:nvPr/>
          </p:nvSpPr>
          <p:spPr bwMode="auto">
            <a:xfrm>
              <a:off x="942" y="2934"/>
              <a:ext cx="407" cy="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机架</a:t>
              </a:r>
            </a:p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上线</a:t>
              </a:r>
            </a:p>
          </p:txBody>
        </p:sp>
        <p:sp>
          <p:nvSpPr>
            <p:cNvPr id="241914" name="Text Box 250"/>
            <p:cNvSpPr txBox="1">
              <a:spLocks noChangeArrowheads="1"/>
            </p:cNvSpPr>
            <p:nvPr/>
          </p:nvSpPr>
          <p:spPr bwMode="auto">
            <a:xfrm>
              <a:off x="1007" y="2402"/>
              <a:ext cx="83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zh-TW" altLang="en-US" sz="1800">
                  <a:latin typeface="Times New Roman" pitchFamily="18" charset="0"/>
                  <a:ea typeface="仿宋" pitchFamily="49" charset="-122"/>
                </a:rPr>
                <a:t> 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241915" name="Text Box 251"/>
            <p:cNvSpPr txBox="1">
              <a:spLocks noChangeArrowheads="1"/>
            </p:cNvSpPr>
            <p:nvPr/>
          </p:nvSpPr>
          <p:spPr bwMode="auto">
            <a:xfrm>
              <a:off x="975" y="3568"/>
              <a:ext cx="62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itchFamily="18" charset="0"/>
                  <a:ea typeface="仿宋" pitchFamily="49" charset="-122"/>
                </a:rPr>
                <a:t>生产线</a:t>
              </a:r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241916" name="Text Box 252"/>
            <p:cNvSpPr txBox="1">
              <a:spLocks noChangeArrowheads="1"/>
            </p:cNvSpPr>
            <p:nvPr/>
          </p:nvSpPr>
          <p:spPr bwMode="auto">
            <a:xfrm>
              <a:off x="2680" y="3801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2,3</a:t>
              </a:r>
            </a:p>
          </p:txBody>
        </p:sp>
        <p:sp>
          <p:nvSpPr>
            <p:cNvPr id="241917" name="Text Box 253"/>
            <p:cNvSpPr txBox="1">
              <a:spLocks noChangeArrowheads="1"/>
            </p:cNvSpPr>
            <p:nvPr/>
          </p:nvSpPr>
          <p:spPr bwMode="auto">
            <a:xfrm>
              <a:off x="3484" y="3800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2,5</a:t>
              </a:r>
            </a:p>
          </p:txBody>
        </p:sp>
        <p:sp>
          <p:nvSpPr>
            <p:cNvPr id="241918" name="Text Box 254"/>
            <p:cNvSpPr txBox="1">
              <a:spLocks noChangeArrowheads="1"/>
            </p:cNvSpPr>
            <p:nvPr/>
          </p:nvSpPr>
          <p:spPr bwMode="auto">
            <a:xfrm>
              <a:off x="3924" y="3797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2,6</a:t>
              </a:r>
            </a:p>
          </p:txBody>
        </p:sp>
        <p:sp>
          <p:nvSpPr>
            <p:cNvPr id="241919" name="Text Box 255"/>
            <p:cNvSpPr txBox="1">
              <a:spLocks noChangeArrowheads="1"/>
            </p:cNvSpPr>
            <p:nvPr/>
          </p:nvSpPr>
          <p:spPr bwMode="auto">
            <a:xfrm>
              <a:off x="3033" y="2125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1,4</a:t>
              </a:r>
            </a:p>
          </p:txBody>
        </p:sp>
        <p:sp>
          <p:nvSpPr>
            <p:cNvPr id="241920" name="Oval 256"/>
            <p:cNvSpPr>
              <a:spLocks noChangeArrowheads="1"/>
            </p:cNvSpPr>
            <p:nvPr/>
          </p:nvSpPr>
          <p:spPr bwMode="auto">
            <a:xfrm>
              <a:off x="3023" y="2381"/>
              <a:ext cx="246" cy="281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1" name="Oval 257"/>
            <p:cNvSpPr>
              <a:spLocks noChangeArrowheads="1"/>
            </p:cNvSpPr>
            <p:nvPr/>
          </p:nvSpPr>
          <p:spPr bwMode="auto">
            <a:xfrm>
              <a:off x="3059" y="3503"/>
              <a:ext cx="244" cy="282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4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2" name="Oval 258"/>
            <p:cNvSpPr>
              <a:spLocks noChangeArrowheads="1"/>
            </p:cNvSpPr>
            <p:nvPr/>
          </p:nvSpPr>
          <p:spPr bwMode="auto">
            <a:xfrm>
              <a:off x="3213" y="2777"/>
              <a:ext cx="246" cy="28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3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3" name="Oval 259"/>
            <p:cNvSpPr>
              <a:spLocks noChangeArrowheads="1"/>
            </p:cNvSpPr>
            <p:nvPr/>
          </p:nvSpPr>
          <p:spPr bwMode="auto">
            <a:xfrm>
              <a:off x="3213" y="3106"/>
              <a:ext cx="246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4" name="Line 260"/>
            <p:cNvSpPr>
              <a:spLocks noChangeShapeType="1"/>
            </p:cNvSpPr>
            <p:nvPr/>
          </p:nvSpPr>
          <p:spPr bwMode="auto">
            <a:xfrm>
              <a:off x="3269" y="2521"/>
              <a:ext cx="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5" name="Line 261"/>
            <p:cNvSpPr>
              <a:spLocks noChangeShapeType="1"/>
            </p:cNvSpPr>
            <p:nvPr/>
          </p:nvSpPr>
          <p:spPr bwMode="auto">
            <a:xfrm>
              <a:off x="3229" y="2638"/>
              <a:ext cx="74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6" name="Line 262"/>
            <p:cNvSpPr>
              <a:spLocks noChangeShapeType="1"/>
            </p:cNvSpPr>
            <p:nvPr/>
          </p:nvSpPr>
          <p:spPr bwMode="auto">
            <a:xfrm flipV="1">
              <a:off x="3199" y="3375"/>
              <a:ext cx="74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7" name="Text Box 263"/>
            <p:cNvSpPr txBox="1">
              <a:spLocks noChangeArrowheads="1"/>
            </p:cNvSpPr>
            <p:nvPr/>
          </p:nvSpPr>
          <p:spPr bwMode="auto">
            <a:xfrm>
              <a:off x="3078" y="3792"/>
              <a:ext cx="31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S</a:t>
              </a:r>
              <a:r>
                <a:rPr lang="en-US" altLang="zh-TW" sz="1800" baseline="-25000">
                  <a:latin typeface="Times New Roman" pitchFamily="18" charset="0"/>
                  <a:ea typeface="仿宋" pitchFamily="49" charset="-122"/>
                </a:rPr>
                <a:t>2,4</a:t>
              </a:r>
            </a:p>
          </p:txBody>
        </p:sp>
        <p:sp>
          <p:nvSpPr>
            <p:cNvPr id="241928" name="Oval 264"/>
            <p:cNvSpPr>
              <a:spLocks noChangeArrowheads="1"/>
            </p:cNvSpPr>
            <p:nvPr/>
          </p:nvSpPr>
          <p:spPr bwMode="auto">
            <a:xfrm>
              <a:off x="2788" y="2784"/>
              <a:ext cx="245" cy="28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1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29" name="Oval 265"/>
            <p:cNvSpPr>
              <a:spLocks noChangeArrowheads="1"/>
            </p:cNvSpPr>
            <p:nvPr/>
          </p:nvSpPr>
          <p:spPr bwMode="auto">
            <a:xfrm>
              <a:off x="2788" y="3111"/>
              <a:ext cx="245" cy="281"/>
            </a:xfrm>
            <a:prstGeom prst="ellipse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800">
                  <a:latin typeface="Times New Roman" pitchFamily="18" charset="0"/>
                  <a:ea typeface="仿宋" pitchFamily="49" charset="-122"/>
                </a:rPr>
                <a:t>2</a:t>
              </a:r>
              <a:endParaRPr lang="en-US" altLang="zh-TW" sz="1800" baseline="-25000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0" name="Line 266"/>
            <p:cNvSpPr>
              <a:spLocks noChangeShapeType="1"/>
            </p:cNvSpPr>
            <p:nvPr/>
          </p:nvSpPr>
          <p:spPr bwMode="auto">
            <a:xfrm>
              <a:off x="2987" y="3029"/>
              <a:ext cx="206" cy="480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1" name="Line 267"/>
            <p:cNvSpPr>
              <a:spLocks noChangeShapeType="1"/>
            </p:cNvSpPr>
            <p:nvPr/>
          </p:nvSpPr>
          <p:spPr bwMode="auto">
            <a:xfrm flipV="1">
              <a:off x="2806" y="3403"/>
              <a:ext cx="71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2" name="Line 268"/>
            <p:cNvSpPr>
              <a:spLocks noChangeShapeType="1"/>
            </p:cNvSpPr>
            <p:nvPr/>
          </p:nvSpPr>
          <p:spPr bwMode="auto">
            <a:xfrm flipV="1">
              <a:off x="2995" y="2667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3" name="Line 269"/>
            <p:cNvSpPr>
              <a:spLocks noChangeShapeType="1"/>
            </p:cNvSpPr>
            <p:nvPr/>
          </p:nvSpPr>
          <p:spPr bwMode="auto">
            <a:xfrm flipV="1">
              <a:off x="3410" y="2684"/>
              <a:ext cx="181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4" name="Line 270"/>
            <p:cNvSpPr>
              <a:spLocks noChangeShapeType="1"/>
            </p:cNvSpPr>
            <p:nvPr/>
          </p:nvSpPr>
          <p:spPr bwMode="auto">
            <a:xfrm>
              <a:off x="3402" y="3020"/>
              <a:ext cx="206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1935" name="Line 271"/>
            <p:cNvSpPr>
              <a:spLocks noChangeShapeType="1"/>
            </p:cNvSpPr>
            <p:nvPr/>
          </p:nvSpPr>
          <p:spPr bwMode="auto">
            <a:xfrm>
              <a:off x="2797" y="2655"/>
              <a:ext cx="92" cy="173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C710960-BF40-4140-A778-F29C46FF2845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434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最优二叉搜索树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01700"/>
            <a:ext cx="8077200" cy="4953000"/>
          </a:xfrm>
        </p:spPr>
        <p:txBody>
          <a:bodyPr/>
          <a:lstStyle/>
          <a:p>
            <a:pPr algn="just"/>
            <a:r>
              <a:rPr lang="zh-CN" altLang="en-US" sz="2200" dirty="0"/>
              <a:t>给定一个序列</a:t>
            </a:r>
            <a:r>
              <a:rPr lang="zh-TW" altLang="en-US" sz="2200" dirty="0"/>
              <a:t> </a:t>
            </a:r>
            <a:r>
              <a:rPr lang="en-US" altLang="zh-TW" sz="2200" i="1" dirty="0"/>
              <a:t>K </a:t>
            </a:r>
            <a:r>
              <a:rPr lang="en-US" altLang="zh-TW" sz="2200" dirty="0"/>
              <a:t>= &lt;</a:t>
            </a:r>
            <a:r>
              <a:rPr lang="en-US" altLang="zh-TW" sz="2200" i="1" dirty="0"/>
              <a:t>k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, </a:t>
            </a:r>
            <a:r>
              <a:rPr lang="en-US" altLang="zh-TW" sz="2200" i="1" dirty="0"/>
              <a:t>k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, …, </a:t>
            </a:r>
            <a:r>
              <a:rPr lang="en-US" altLang="zh-TW" sz="2200" i="1" dirty="0" err="1"/>
              <a:t>k</a:t>
            </a:r>
            <a:r>
              <a:rPr lang="en-US" altLang="zh-TW" sz="2200" baseline="-25000" dirty="0" err="1"/>
              <a:t>n</a:t>
            </a:r>
            <a:r>
              <a:rPr lang="en-US" altLang="zh-TW" sz="2200" dirty="0"/>
              <a:t>&gt; </a:t>
            </a:r>
            <a:r>
              <a:rPr lang="zh-CN" altLang="en-US" sz="2200" dirty="0"/>
              <a:t>有</a:t>
            </a:r>
            <a:r>
              <a:rPr lang="en-US" altLang="zh-TW" sz="2200" i="1" dirty="0"/>
              <a:t>n</a:t>
            </a:r>
            <a:r>
              <a:rPr lang="zh-CN" altLang="en-US" sz="2200" dirty="0"/>
              <a:t>个有序且各不相同的键</a:t>
            </a:r>
            <a:r>
              <a:rPr lang="en-US" altLang="zh-TW" sz="2200" dirty="0"/>
              <a:t> (</a:t>
            </a:r>
            <a:r>
              <a:rPr lang="en-US" altLang="zh-TW" sz="2200" i="1" dirty="0"/>
              <a:t>k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 &lt; </a:t>
            </a:r>
            <a:r>
              <a:rPr lang="en-US" altLang="zh-TW" sz="2200" i="1" dirty="0"/>
              <a:t>k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 &lt; … &lt;</a:t>
            </a:r>
            <a:r>
              <a:rPr lang="en-US" altLang="zh-TW" sz="2200" i="1" dirty="0" err="1"/>
              <a:t>k</a:t>
            </a:r>
            <a:r>
              <a:rPr lang="en-US" altLang="zh-TW" sz="2200" baseline="-25000" dirty="0" err="1"/>
              <a:t>n</a:t>
            </a:r>
            <a:r>
              <a:rPr lang="en-US" altLang="zh-TW" sz="2200" dirty="0"/>
              <a:t>) </a:t>
            </a:r>
            <a:r>
              <a:rPr lang="zh-CN" altLang="en-US" sz="2200" dirty="0"/>
              <a:t>，</a:t>
            </a:r>
            <a:r>
              <a:rPr lang="en-US" altLang="zh-TW" sz="2200" dirty="0"/>
              <a:t> </a:t>
            </a:r>
            <a:r>
              <a:rPr lang="zh-CN" altLang="en-US" sz="2200" dirty="0"/>
              <a:t>集合</a:t>
            </a:r>
            <a:r>
              <a:rPr lang="zh-TW" altLang="en-US" sz="2200" dirty="0"/>
              <a:t> </a:t>
            </a:r>
            <a:r>
              <a:rPr lang="en-US" altLang="zh-TW" sz="2200" i="1" dirty="0"/>
              <a:t>P</a:t>
            </a:r>
            <a:r>
              <a:rPr lang="en-US" altLang="zh-TW" sz="2200" dirty="0"/>
              <a:t> = &lt;</a:t>
            </a:r>
            <a:r>
              <a:rPr lang="en-US" altLang="zh-TW" sz="2200" i="1" dirty="0"/>
              <a:t>p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, </a:t>
            </a:r>
            <a:r>
              <a:rPr lang="en-US" altLang="zh-TW" sz="2200" i="1" dirty="0"/>
              <a:t>p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, …, </a:t>
            </a:r>
            <a:r>
              <a:rPr lang="en-US" altLang="zh-TW" sz="2200" i="1" dirty="0" err="1"/>
              <a:t>p</a:t>
            </a:r>
            <a:r>
              <a:rPr lang="en-US" altLang="zh-TW" sz="2200" baseline="-25000" dirty="0" err="1"/>
              <a:t>n</a:t>
            </a:r>
            <a:r>
              <a:rPr lang="en-US" altLang="zh-TW" sz="2200" dirty="0"/>
              <a:t>&gt;</a:t>
            </a:r>
            <a:r>
              <a:rPr lang="zh-CN" altLang="en-US" sz="2200" dirty="0"/>
              <a:t>表示在</a:t>
            </a:r>
            <a:r>
              <a:rPr lang="en-US" altLang="zh-TW" sz="2200" i="1" dirty="0"/>
              <a:t>K</a:t>
            </a:r>
            <a:r>
              <a:rPr lang="zh-CN" altLang="en-US" sz="2200" dirty="0"/>
              <a:t>中成功的搜索的概率 </a:t>
            </a:r>
            <a:r>
              <a:rPr lang="en-US" altLang="zh-TW" sz="2200" i="1" dirty="0"/>
              <a:t>Q </a:t>
            </a:r>
            <a:r>
              <a:rPr lang="en-US" altLang="zh-TW" sz="2200" dirty="0"/>
              <a:t>= &lt;</a:t>
            </a:r>
            <a:r>
              <a:rPr lang="en-US" altLang="zh-TW" sz="2200" i="1" dirty="0"/>
              <a:t>q</a:t>
            </a:r>
            <a:r>
              <a:rPr lang="en-US" altLang="zh-TW" sz="2200" baseline="-25000" dirty="0"/>
              <a:t>0</a:t>
            </a:r>
            <a:r>
              <a:rPr lang="en-US" altLang="zh-TW" sz="2200" dirty="0"/>
              <a:t>, </a:t>
            </a:r>
            <a:r>
              <a:rPr lang="en-US" altLang="zh-TW" sz="2200" i="1" dirty="0"/>
              <a:t>q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, </a:t>
            </a:r>
            <a:r>
              <a:rPr lang="en-US" altLang="zh-TW" sz="2200" i="1" dirty="0"/>
              <a:t>q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, …, </a:t>
            </a:r>
            <a:r>
              <a:rPr lang="en-US" altLang="zh-TW" sz="2200" i="1" dirty="0" err="1"/>
              <a:t>q</a:t>
            </a:r>
            <a:r>
              <a:rPr lang="en-US" altLang="zh-TW" sz="2200" i="1" baseline="-25000" dirty="0" err="1"/>
              <a:t>n</a:t>
            </a:r>
            <a:r>
              <a:rPr lang="en-US" altLang="zh-TW" sz="2200" dirty="0"/>
              <a:t>&gt; </a:t>
            </a:r>
            <a:r>
              <a:rPr lang="zh-CN" altLang="en-US" sz="2200" dirty="0"/>
              <a:t>表示不成功的搜索的概率</a:t>
            </a:r>
            <a:r>
              <a:rPr lang="zh-TW" altLang="en-US" sz="2200" dirty="0"/>
              <a:t> </a:t>
            </a:r>
            <a:r>
              <a:rPr lang="en-US" altLang="zh-TW" sz="2200" dirty="0"/>
              <a:t>(</a:t>
            </a:r>
            <a:r>
              <a:rPr lang="zh-CN" altLang="en-US" sz="2200" dirty="0"/>
              <a:t>同时</a:t>
            </a:r>
            <a:r>
              <a:rPr lang="en-US" altLang="zh-TW" sz="2200" i="1" dirty="0"/>
              <a:t>D</a:t>
            </a:r>
            <a:r>
              <a:rPr lang="en-US" altLang="zh-TW" sz="2200" dirty="0"/>
              <a:t> = &lt;</a:t>
            </a:r>
            <a:r>
              <a:rPr lang="en-US" altLang="zh-TW" sz="2200" i="1" dirty="0"/>
              <a:t>d</a:t>
            </a:r>
            <a:r>
              <a:rPr lang="en-US" altLang="zh-TW" sz="2200" baseline="-25000" dirty="0"/>
              <a:t>0</a:t>
            </a:r>
            <a:r>
              <a:rPr lang="en-US" altLang="zh-TW" sz="2200" dirty="0"/>
              <a:t>, </a:t>
            </a:r>
            <a:r>
              <a:rPr lang="en-US" altLang="zh-TW" sz="2200" i="1" dirty="0"/>
              <a:t>d</a:t>
            </a:r>
            <a:r>
              <a:rPr lang="en-US" altLang="zh-TW" sz="2200" baseline="-25000" dirty="0"/>
              <a:t>1</a:t>
            </a:r>
            <a:r>
              <a:rPr lang="en-US" altLang="zh-TW" sz="2200" dirty="0"/>
              <a:t>, </a:t>
            </a:r>
            <a:r>
              <a:rPr lang="en-US" altLang="zh-TW" sz="2200" i="1" dirty="0"/>
              <a:t>d</a:t>
            </a:r>
            <a:r>
              <a:rPr lang="en-US" altLang="zh-TW" sz="2200" baseline="-25000" dirty="0"/>
              <a:t>2</a:t>
            </a:r>
            <a:r>
              <a:rPr lang="en-US" altLang="zh-TW" sz="2200" dirty="0"/>
              <a:t>, …, </a:t>
            </a:r>
            <a:r>
              <a:rPr lang="en-US" altLang="zh-TW" sz="2200" i="1" dirty="0" err="1"/>
              <a:t>d</a:t>
            </a:r>
            <a:r>
              <a:rPr lang="en-US" altLang="zh-TW" sz="2200" baseline="-25000" dirty="0" err="1"/>
              <a:t>n</a:t>
            </a:r>
            <a:r>
              <a:rPr lang="en-US" altLang="zh-TW" sz="2200" dirty="0"/>
              <a:t>&gt;  </a:t>
            </a:r>
            <a:r>
              <a:rPr lang="zh-CN" altLang="en-US" sz="2200" dirty="0"/>
              <a:t>为</a:t>
            </a:r>
            <a:r>
              <a:rPr lang="en-US" altLang="zh-TW" sz="2200" i="1" dirty="0"/>
              <a:t>n</a:t>
            </a:r>
            <a:r>
              <a:rPr lang="zh-TW" altLang="en-US" sz="2200" dirty="0"/>
              <a:t> </a:t>
            </a:r>
            <a:r>
              <a:rPr lang="zh-CN" altLang="en-US" sz="2200" dirty="0"/>
              <a:t>个不同的哑键，</a:t>
            </a:r>
            <a:r>
              <a:rPr lang="en-US" altLang="zh-TW" sz="2200" i="1" dirty="0"/>
              <a:t>d</a:t>
            </a:r>
            <a:r>
              <a:rPr lang="en-US" altLang="zh-TW" sz="2200" baseline="-25000" dirty="0"/>
              <a:t>i</a:t>
            </a:r>
            <a:r>
              <a:rPr lang="en-US" altLang="zh-TW" sz="2200" dirty="0"/>
              <a:t> </a:t>
            </a:r>
            <a:r>
              <a:rPr lang="zh-CN" altLang="en-US" sz="2200" dirty="0"/>
              <a:t>表示所有在</a:t>
            </a:r>
            <a:r>
              <a:rPr lang="en-US" altLang="zh-TW" sz="2200" dirty="0"/>
              <a:t> </a:t>
            </a:r>
            <a:r>
              <a:rPr lang="en-US" altLang="zh-TW" sz="2200" i="1" dirty="0" err="1"/>
              <a:t>k</a:t>
            </a:r>
            <a:r>
              <a:rPr lang="en-US" altLang="zh-TW" sz="2200" i="1" baseline="-25000" dirty="0" err="1"/>
              <a:t>i</a:t>
            </a:r>
            <a:r>
              <a:rPr lang="zh-CN" altLang="en-US" sz="2200" dirty="0"/>
              <a:t>和</a:t>
            </a:r>
            <a:r>
              <a:rPr lang="en-US" altLang="zh-TW" sz="2200" i="1" dirty="0"/>
              <a:t>k</a:t>
            </a:r>
            <a:r>
              <a:rPr lang="en-US" altLang="zh-TW" sz="2200" i="1" baseline="-25000" dirty="0"/>
              <a:t>i</a:t>
            </a:r>
            <a:r>
              <a:rPr lang="en-US" altLang="zh-TW" sz="2200" baseline="-25000" dirty="0"/>
              <a:t>+1</a:t>
            </a:r>
            <a:r>
              <a:rPr lang="zh-CN" altLang="en-US" sz="2200" dirty="0"/>
              <a:t>之间的值</a:t>
            </a:r>
            <a:r>
              <a:rPr lang="en-US" altLang="zh-TW" sz="2200" dirty="0"/>
              <a:t>), </a:t>
            </a:r>
            <a:r>
              <a:rPr lang="zh-CN" altLang="en-US" sz="2200" dirty="0"/>
              <a:t>创建二叉搜索树，使得其期望搜索花费最小。</a:t>
            </a:r>
            <a:endParaRPr lang="en-US" altLang="zh-TW" sz="2200" dirty="0"/>
          </a:p>
        </p:txBody>
      </p:sp>
      <p:grpSp>
        <p:nvGrpSpPr>
          <p:cNvPr id="243766" name="Group 54"/>
          <p:cNvGrpSpPr>
            <a:grpSpLocks/>
          </p:cNvGrpSpPr>
          <p:nvPr/>
        </p:nvGrpSpPr>
        <p:grpSpPr bwMode="auto">
          <a:xfrm>
            <a:off x="1016124" y="2852936"/>
            <a:ext cx="3771900" cy="2438400"/>
            <a:chOff x="792" y="2368"/>
            <a:chExt cx="2376" cy="1536"/>
          </a:xfrm>
        </p:grpSpPr>
        <p:sp>
          <p:nvSpPr>
            <p:cNvPr id="243716" name="Oval 4"/>
            <p:cNvSpPr>
              <a:spLocks noChangeArrowheads="1"/>
            </p:cNvSpPr>
            <p:nvPr/>
          </p:nvSpPr>
          <p:spPr bwMode="auto">
            <a:xfrm>
              <a:off x="1584" y="2368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3718" name="Oval 6"/>
            <p:cNvSpPr>
              <a:spLocks noChangeArrowheads="1"/>
            </p:cNvSpPr>
            <p:nvPr/>
          </p:nvSpPr>
          <p:spPr bwMode="auto">
            <a:xfrm>
              <a:off x="1008" y="2712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3719" name="Oval 7"/>
            <p:cNvSpPr>
              <a:spLocks noChangeArrowheads="1"/>
            </p:cNvSpPr>
            <p:nvPr/>
          </p:nvSpPr>
          <p:spPr bwMode="auto">
            <a:xfrm>
              <a:off x="1856" y="3120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3720" name="Oval 8"/>
            <p:cNvSpPr>
              <a:spLocks noChangeArrowheads="1"/>
            </p:cNvSpPr>
            <p:nvPr/>
          </p:nvSpPr>
          <p:spPr bwMode="auto">
            <a:xfrm>
              <a:off x="2200" y="2712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43721" name="Oval 9"/>
            <p:cNvSpPr>
              <a:spLocks noChangeArrowheads="1"/>
            </p:cNvSpPr>
            <p:nvPr/>
          </p:nvSpPr>
          <p:spPr bwMode="auto">
            <a:xfrm>
              <a:off x="2584" y="3120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 dirty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TW" baseline="-250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43728" name="AutoShape 16"/>
            <p:cNvSpPr>
              <a:spLocks noChangeArrowheads="1"/>
            </p:cNvSpPr>
            <p:nvPr/>
          </p:nvSpPr>
          <p:spPr bwMode="auto">
            <a:xfrm>
              <a:off x="792" y="3176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3730" name="AutoShape 18"/>
            <p:cNvSpPr>
              <a:spLocks noChangeArrowheads="1"/>
            </p:cNvSpPr>
            <p:nvPr/>
          </p:nvSpPr>
          <p:spPr bwMode="auto">
            <a:xfrm>
              <a:off x="1272" y="3176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3734" name="AutoShape 22"/>
            <p:cNvSpPr>
              <a:spLocks noChangeArrowheads="1"/>
            </p:cNvSpPr>
            <p:nvPr/>
          </p:nvSpPr>
          <p:spPr bwMode="auto">
            <a:xfrm>
              <a:off x="1632" y="3632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3735" name="AutoShape 23"/>
            <p:cNvSpPr>
              <a:spLocks noChangeArrowheads="1"/>
            </p:cNvSpPr>
            <p:nvPr/>
          </p:nvSpPr>
          <p:spPr bwMode="auto">
            <a:xfrm>
              <a:off x="2072" y="3632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3736" name="AutoShape 24"/>
            <p:cNvSpPr>
              <a:spLocks noChangeArrowheads="1"/>
            </p:cNvSpPr>
            <p:nvPr/>
          </p:nvSpPr>
          <p:spPr bwMode="auto">
            <a:xfrm>
              <a:off x="2472" y="3640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43737" name="AutoShape 25"/>
            <p:cNvSpPr>
              <a:spLocks noChangeArrowheads="1"/>
            </p:cNvSpPr>
            <p:nvPr/>
          </p:nvSpPr>
          <p:spPr bwMode="auto">
            <a:xfrm>
              <a:off x="2896" y="3624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43745" name="Line 33"/>
            <p:cNvSpPr>
              <a:spLocks noChangeShapeType="1"/>
            </p:cNvSpPr>
            <p:nvPr/>
          </p:nvSpPr>
          <p:spPr bwMode="auto">
            <a:xfrm flipH="1">
              <a:off x="1296" y="2584"/>
              <a:ext cx="312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46" name="Line 34"/>
            <p:cNvSpPr>
              <a:spLocks noChangeShapeType="1"/>
            </p:cNvSpPr>
            <p:nvPr/>
          </p:nvSpPr>
          <p:spPr bwMode="auto">
            <a:xfrm flipH="1">
              <a:off x="936" y="2992"/>
              <a:ext cx="176" cy="1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48" name="Line 36"/>
            <p:cNvSpPr>
              <a:spLocks noChangeShapeType="1"/>
            </p:cNvSpPr>
            <p:nvPr/>
          </p:nvSpPr>
          <p:spPr bwMode="auto">
            <a:xfrm>
              <a:off x="1264" y="3000"/>
              <a:ext cx="144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49" name="Line 37"/>
            <p:cNvSpPr>
              <a:spLocks noChangeShapeType="1"/>
            </p:cNvSpPr>
            <p:nvPr/>
          </p:nvSpPr>
          <p:spPr bwMode="auto">
            <a:xfrm>
              <a:off x="1880" y="2584"/>
              <a:ext cx="36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50" name="Line 38"/>
            <p:cNvSpPr>
              <a:spLocks noChangeShapeType="1"/>
            </p:cNvSpPr>
            <p:nvPr/>
          </p:nvSpPr>
          <p:spPr bwMode="auto">
            <a:xfrm flipH="1">
              <a:off x="2064" y="2984"/>
              <a:ext cx="19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51" name="Line 39"/>
            <p:cNvSpPr>
              <a:spLocks noChangeShapeType="1"/>
            </p:cNvSpPr>
            <p:nvPr/>
          </p:nvSpPr>
          <p:spPr bwMode="auto">
            <a:xfrm>
              <a:off x="2464" y="2984"/>
              <a:ext cx="200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52" name="Line 40"/>
            <p:cNvSpPr>
              <a:spLocks noChangeShapeType="1"/>
            </p:cNvSpPr>
            <p:nvPr/>
          </p:nvSpPr>
          <p:spPr bwMode="auto">
            <a:xfrm flipH="1">
              <a:off x="1776" y="3408"/>
              <a:ext cx="152" cy="2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53" name="Line 41"/>
            <p:cNvSpPr>
              <a:spLocks noChangeShapeType="1"/>
            </p:cNvSpPr>
            <p:nvPr/>
          </p:nvSpPr>
          <p:spPr bwMode="auto">
            <a:xfrm>
              <a:off x="2088" y="3408"/>
              <a:ext cx="11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54" name="Line 42"/>
            <p:cNvSpPr>
              <a:spLocks noChangeShapeType="1"/>
            </p:cNvSpPr>
            <p:nvPr/>
          </p:nvSpPr>
          <p:spPr bwMode="auto">
            <a:xfrm flipH="1">
              <a:off x="2600" y="3432"/>
              <a:ext cx="112" cy="2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55" name="Line 43"/>
            <p:cNvSpPr>
              <a:spLocks noChangeShapeType="1"/>
            </p:cNvSpPr>
            <p:nvPr/>
          </p:nvSpPr>
          <p:spPr bwMode="auto">
            <a:xfrm>
              <a:off x="2832" y="3408"/>
              <a:ext cx="168" cy="2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3767" name="Group 55"/>
          <p:cNvGrpSpPr>
            <a:grpSpLocks/>
          </p:cNvGrpSpPr>
          <p:nvPr/>
        </p:nvGrpSpPr>
        <p:grpSpPr bwMode="auto">
          <a:xfrm>
            <a:off x="5270500" y="2819028"/>
            <a:ext cx="3111500" cy="2984500"/>
            <a:chOff x="3088" y="2328"/>
            <a:chExt cx="1960" cy="1880"/>
          </a:xfrm>
        </p:grpSpPr>
        <p:sp>
          <p:nvSpPr>
            <p:cNvPr id="243722" name="Oval 10"/>
            <p:cNvSpPr>
              <a:spLocks noChangeArrowheads="1"/>
            </p:cNvSpPr>
            <p:nvPr/>
          </p:nvSpPr>
          <p:spPr bwMode="auto">
            <a:xfrm>
              <a:off x="3832" y="2328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3723" name="Oval 11"/>
            <p:cNvSpPr>
              <a:spLocks noChangeArrowheads="1"/>
            </p:cNvSpPr>
            <p:nvPr/>
          </p:nvSpPr>
          <p:spPr bwMode="auto">
            <a:xfrm>
              <a:off x="3288" y="2648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3724" name="Oval 12"/>
            <p:cNvSpPr>
              <a:spLocks noChangeArrowheads="1"/>
            </p:cNvSpPr>
            <p:nvPr/>
          </p:nvSpPr>
          <p:spPr bwMode="auto">
            <a:xfrm>
              <a:off x="4104" y="3104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43725" name="Oval 13"/>
            <p:cNvSpPr>
              <a:spLocks noChangeArrowheads="1"/>
            </p:cNvSpPr>
            <p:nvPr/>
          </p:nvSpPr>
          <p:spPr bwMode="auto">
            <a:xfrm>
              <a:off x="4368" y="2656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43726" name="Oval 14"/>
            <p:cNvSpPr>
              <a:spLocks noChangeArrowheads="1"/>
            </p:cNvSpPr>
            <p:nvPr/>
          </p:nvSpPr>
          <p:spPr bwMode="auto">
            <a:xfrm>
              <a:off x="3848" y="3528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3738" name="AutoShape 26"/>
            <p:cNvSpPr>
              <a:spLocks noChangeArrowheads="1"/>
            </p:cNvSpPr>
            <p:nvPr/>
          </p:nvSpPr>
          <p:spPr bwMode="auto">
            <a:xfrm>
              <a:off x="3088" y="3152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3739" name="AutoShape 27"/>
            <p:cNvSpPr>
              <a:spLocks noChangeArrowheads="1"/>
            </p:cNvSpPr>
            <p:nvPr/>
          </p:nvSpPr>
          <p:spPr bwMode="auto">
            <a:xfrm>
              <a:off x="3568" y="3144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3740" name="AutoShape 28"/>
            <p:cNvSpPr>
              <a:spLocks noChangeArrowheads="1"/>
            </p:cNvSpPr>
            <p:nvPr/>
          </p:nvSpPr>
          <p:spPr bwMode="auto">
            <a:xfrm>
              <a:off x="3592" y="3944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3741" name="AutoShape 29"/>
            <p:cNvSpPr>
              <a:spLocks noChangeArrowheads="1"/>
            </p:cNvSpPr>
            <p:nvPr/>
          </p:nvSpPr>
          <p:spPr bwMode="auto">
            <a:xfrm>
              <a:off x="4152" y="3936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3742" name="AutoShape 30"/>
            <p:cNvSpPr>
              <a:spLocks noChangeArrowheads="1"/>
            </p:cNvSpPr>
            <p:nvPr/>
          </p:nvSpPr>
          <p:spPr bwMode="auto">
            <a:xfrm>
              <a:off x="4480" y="3512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43743" name="AutoShape 31"/>
            <p:cNvSpPr>
              <a:spLocks noChangeArrowheads="1"/>
            </p:cNvSpPr>
            <p:nvPr/>
          </p:nvSpPr>
          <p:spPr bwMode="auto">
            <a:xfrm>
              <a:off x="4776" y="3032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43756" name="Line 44"/>
            <p:cNvSpPr>
              <a:spLocks noChangeShapeType="1"/>
            </p:cNvSpPr>
            <p:nvPr/>
          </p:nvSpPr>
          <p:spPr bwMode="auto">
            <a:xfrm flipH="1">
              <a:off x="3584" y="2584"/>
              <a:ext cx="30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57" name="Line 45"/>
            <p:cNvSpPr>
              <a:spLocks noChangeShapeType="1"/>
            </p:cNvSpPr>
            <p:nvPr/>
          </p:nvSpPr>
          <p:spPr bwMode="auto">
            <a:xfrm>
              <a:off x="4112" y="2576"/>
              <a:ext cx="30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58" name="Line 46"/>
            <p:cNvSpPr>
              <a:spLocks noChangeShapeType="1"/>
            </p:cNvSpPr>
            <p:nvPr/>
          </p:nvSpPr>
          <p:spPr bwMode="auto">
            <a:xfrm>
              <a:off x="4656" y="2912"/>
              <a:ext cx="264" cy="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59" name="Line 47"/>
            <p:cNvSpPr>
              <a:spLocks noChangeShapeType="1"/>
            </p:cNvSpPr>
            <p:nvPr/>
          </p:nvSpPr>
          <p:spPr bwMode="auto">
            <a:xfrm flipH="1">
              <a:off x="4312" y="2944"/>
              <a:ext cx="144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60" name="Line 48"/>
            <p:cNvSpPr>
              <a:spLocks noChangeShapeType="1"/>
            </p:cNvSpPr>
            <p:nvPr/>
          </p:nvSpPr>
          <p:spPr bwMode="auto">
            <a:xfrm>
              <a:off x="4368" y="3360"/>
              <a:ext cx="23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61" name="Line 49"/>
            <p:cNvSpPr>
              <a:spLocks noChangeShapeType="1"/>
            </p:cNvSpPr>
            <p:nvPr/>
          </p:nvSpPr>
          <p:spPr bwMode="auto">
            <a:xfrm flipH="1">
              <a:off x="4040" y="3392"/>
              <a:ext cx="144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62" name="Line 50"/>
            <p:cNvSpPr>
              <a:spLocks noChangeShapeType="1"/>
            </p:cNvSpPr>
            <p:nvPr/>
          </p:nvSpPr>
          <p:spPr bwMode="auto">
            <a:xfrm>
              <a:off x="4120" y="3792"/>
              <a:ext cx="168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63" name="Line 51"/>
            <p:cNvSpPr>
              <a:spLocks noChangeShapeType="1"/>
            </p:cNvSpPr>
            <p:nvPr/>
          </p:nvSpPr>
          <p:spPr bwMode="auto">
            <a:xfrm flipH="1">
              <a:off x="3704" y="3808"/>
              <a:ext cx="208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64" name="Line 52"/>
            <p:cNvSpPr>
              <a:spLocks noChangeShapeType="1"/>
            </p:cNvSpPr>
            <p:nvPr/>
          </p:nvSpPr>
          <p:spPr bwMode="auto">
            <a:xfrm>
              <a:off x="3536" y="2936"/>
              <a:ext cx="168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765" name="Line 53"/>
            <p:cNvSpPr>
              <a:spLocks noChangeShapeType="1"/>
            </p:cNvSpPr>
            <p:nvPr/>
          </p:nvSpPr>
          <p:spPr bwMode="auto">
            <a:xfrm flipH="1">
              <a:off x="3216" y="2944"/>
              <a:ext cx="152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83E088-2BC3-44AF-89EA-45354F3EB89A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一个例子</a:t>
            </a:r>
          </a:p>
        </p:txBody>
      </p:sp>
      <p:graphicFrame>
        <p:nvGraphicFramePr>
          <p:cNvPr id="244826" name="Group 1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28036"/>
              </p:ext>
            </p:extLst>
          </p:nvPr>
        </p:nvGraphicFramePr>
        <p:xfrm>
          <a:off x="787400" y="1092200"/>
          <a:ext cx="4902200" cy="1192530"/>
        </p:xfrm>
        <a:graphic>
          <a:graphicData uri="http://schemas.openxmlformats.org/drawingml/2006/table">
            <a:tbl>
              <a:tblPr/>
              <a:tblGrid>
                <a:gridCol w="70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  <a:endParaRPr kumimoji="1" lang="en-US" altLang="zh-TW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TW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4827" name="Object 1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86838"/>
              </p:ext>
            </p:extLst>
          </p:nvPr>
        </p:nvGraphicFramePr>
        <p:xfrm>
          <a:off x="5988050" y="1154113"/>
          <a:ext cx="23002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6" name="Equation" r:id="rId4" imgW="977760" imgH="431640" progId="Equation.DSMT4">
                  <p:embed/>
                </p:oleObj>
              </mc:Choice>
              <mc:Fallback>
                <p:oleObj name="Equation" r:id="rId4" imgW="97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1154113"/>
                        <a:ext cx="23002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828" name="Object 1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941066"/>
              </p:ext>
            </p:extLst>
          </p:nvPr>
        </p:nvGraphicFramePr>
        <p:xfrm>
          <a:off x="603250" y="4822552"/>
          <a:ext cx="78517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7" name="Equation" r:id="rId6" imgW="4051080" imgH="431640" progId="Equation.DSMT4">
                  <p:embed/>
                </p:oleObj>
              </mc:Choice>
              <mc:Fallback>
                <p:oleObj name="Equation" r:id="rId6" imgW="4051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4822552"/>
                        <a:ext cx="78517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829" name="Object 1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62717"/>
              </p:ext>
            </p:extLst>
          </p:nvPr>
        </p:nvGraphicFramePr>
        <p:xfrm>
          <a:off x="2940050" y="5502002"/>
          <a:ext cx="47164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8" name="Equation" r:id="rId8" imgW="2450880" imgH="431640" progId="Equation.DSMT4">
                  <p:embed/>
                </p:oleObj>
              </mc:Choice>
              <mc:Fallback>
                <p:oleObj name="Equation" r:id="rId8" imgW="245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502002"/>
                        <a:ext cx="47164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830" name="Text Box 1118"/>
          <p:cNvSpPr txBox="1">
            <a:spLocks noChangeArrowheads="1"/>
          </p:cNvSpPr>
          <p:nvPr/>
        </p:nvSpPr>
        <p:spPr bwMode="auto">
          <a:xfrm>
            <a:off x="7108825" y="4417393"/>
            <a:ext cx="12955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00"/>
                </a:solidFill>
                <a:latin typeface="Times New Roman" pitchFamily="18" charset="0"/>
                <a:ea typeface="仿宋" pitchFamily="49" charset="-122"/>
              </a:rPr>
              <a:t>费用</a:t>
            </a:r>
            <a:r>
              <a:rPr lang="zh-TW" altLang="en-US">
                <a:solidFill>
                  <a:srgbClr val="800000"/>
                </a:solidFill>
                <a:latin typeface="Times New Roman" pitchFamily="18" charset="0"/>
                <a:ea typeface="仿宋" pitchFamily="49" charset="-122"/>
              </a:rPr>
              <a:t> </a:t>
            </a:r>
            <a:r>
              <a:rPr lang="en-US" altLang="zh-TW">
                <a:solidFill>
                  <a:srgbClr val="800000"/>
                </a:solidFill>
                <a:latin typeface="Times New Roman" pitchFamily="18" charset="0"/>
                <a:ea typeface="仿宋" pitchFamily="49" charset="-122"/>
              </a:rPr>
              <a:t>= 2.75</a:t>
            </a:r>
          </a:p>
          <a:p>
            <a:r>
              <a:rPr lang="zh-CN" altLang="en-US">
                <a:solidFill>
                  <a:srgbClr val="800000"/>
                </a:solidFill>
                <a:latin typeface="Times New Roman" pitchFamily="18" charset="0"/>
                <a:ea typeface="仿宋" pitchFamily="49" charset="-122"/>
              </a:rPr>
              <a:t>最优</a:t>
            </a:r>
            <a:r>
              <a:rPr lang="en-US" altLang="zh-TW">
                <a:solidFill>
                  <a:srgbClr val="800000"/>
                </a:solidFill>
                <a:latin typeface="Times New Roman" pitchFamily="18" charset="0"/>
                <a:ea typeface="仿宋" pitchFamily="49" charset="-122"/>
              </a:rPr>
              <a:t>!!</a:t>
            </a:r>
          </a:p>
        </p:txBody>
      </p:sp>
      <p:grpSp>
        <p:nvGrpSpPr>
          <p:cNvPr id="244854" name="Group 1142"/>
          <p:cNvGrpSpPr>
            <a:grpSpLocks/>
          </p:cNvGrpSpPr>
          <p:nvPr/>
        </p:nvGrpSpPr>
        <p:grpSpPr bwMode="auto">
          <a:xfrm>
            <a:off x="5219700" y="2323480"/>
            <a:ext cx="2514600" cy="2527300"/>
            <a:chOff x="3088" y="2328"/>
            <a:chExt cx="1960" cy="1880"/>
          </a:xfrm>
        </p:grpSpPr>
        <p:sp>
          <p:nvSpPr>
            <p:cNvPr id="244855" name="Oval 1143"/>
            <p:cNvSpPr>
              <a:spLocks noChangeArrowheads="1"/>
            </p:cNvSpPr>
            <p:nvPr/>
          </p:nvSpPr>
          <p:spPr bwMode="auto">
            <a:xfrm>
              <a:off x="3832" y="2328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k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244856" name="Oval 1144"/>
            <p:cNvSpPr>
              <a:spLocks noChangeArrowheads="1"/>
            </p:cNvSpPr>
            <p:nvPr/>
          </p:nvSpPr>
          <p:spPr bwMode="auto">
            <a:xfrm>
              <a:off x="3288" y="2648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k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244857" name="Oval 1145"/>
            <p:cNvSpPr>
              <a:spLocks noChangeArrowheads="1"/>
            </p:cNvSpPr>
            <p:nvPr/>
          </p:nvSpPr>
          <p:spPr bwMode="auto">
            <a:xfrm>
              <a:off x="4104" y="3104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k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4</a:t>
              </a:r>
            </a:p>
          </p:txBody>
        </p:sp>
        <p:sp>
          <p:nvSpPr>
            <p:cNvPr id="244858" name="Oval 1146"/>
            <p:cNvSpPr>
              <a:spLocks noChangeArrowheads="1"/>
            </p:cNvSpPr>
            <p:nvPr/>
          </p:nvSpPr>
          <p:spPr bwMode="auto">
            <a:xfrm>
              <a:off x="4368" y="2656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k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5</a:t>
              </a:r>
            </a:p>
          </p:txBody>
        </p:sp>
        <p:sp>
          <p:nvSpPr>
            <p:cNvPr id="244859" name="Oval 1147"/>
            <p:cNvSpPr>
              <a:spLocks noChangeArrowheads="1"/>
            </p:cNvSpPr>
            <p:nvPr/>
          </p:nvSpPr>
          <p:spPr bwMode="auto">
            <a:xfrm>
              <a:off x="3848" y="3528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k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3</a:t>
              </a:r>
            </a:p>
          </p:txBody>
        </p:sp>
        <p:sp>
          <p:nvSpPr>
            <p:cNvPr id="244860" name="AutoShape 1148"/>
            <p:cNvSpPr>
              <a:spLocks noChangeArrowheads="1"/>
            </p:cNvSpPr>
            <p:nvPr/>
          </p:nvSpPr>
          <p:spPr bwMode="auto">
            <a:xfrm>
              <a:off x="3088" y="3152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d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0</a:t>
              </a:r>
            </a:p>
          </p:txBody>
        </p:sp>
        <p:sp>
          <p:nvSpPr>
            <p:cNvPr id="244861" name="AutoShape 1149"/>
            <p:cNvSpPr>
              <a:spLocks noChangeArrowheads="1"/>
            </p:cNvSpPr>
            <p:nvPr/>
          </p:nvSpPr>
          <p:spPr bwMode="auto">
            <a:xfrm>
              <a:off x="3568" y="3144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d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1</a:t>
              </a:r>
            </a:p>
          </p:txBody>
        </p:sp>
        <p:sp>
          <p:nvSpPr>
            <p:cNvPr id="244862" name="AutoShape 1150"/>
            <p:cNvSpPr>
              <a:spLocks noChangeArrowheads="1"/>
            </p:cNvSpPr>
            <p:nvPr/>
          </p:nvSpPr>
          <p:spPr bwMode="auto">
            <a:xfrm>
              <a:off x="3592" y="3944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d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244863" name="AutoShape 1151"/>
            <p:cNvSpPr>
              <a:spLocks noChangeArrowheads="1"/>
            </p:cNvSpPr>
            <p:nvPr/>
          </p:nvSpPr>
          <p:spPr bwMode="auto">
            <a:xfrm>
              <a:off x="4152" y="3936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d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3</a:t>
              </a:r>
            </a:p>
          </p:txBody>
        </p:sp>
        <p:sp>
          <p:nvSpPr>
            <p:cNvPr id="244864" name="AutoShape 1152"/>
            <p:cNvSpPr>
              <a:spLocks noChangeArrowheads="1"/>
            </p:cNvSpPr>
            <p:nvPr/>
          </p:nvSpPr>
          <p:spPr bwMode="auto">
            <a:xfrm>
              <a:off x="4480" y="3512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d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4</a:t>
              </a:r>
            </a:p>
          </p:txBody>
        </p:sp>
        <p:sp>
          <p:nvSpPr>
            <p:cNvPr id="244865" name="AutoShape 1153"/>
            <p:cNvSpPr>
              <a:spLocks noChangeArrowheads="1"/>
            </p:cNvSpPr>
            <p:nvPr/>
          </p:nvSpPr>
          <p:spPr bwMode="auto">
            <a:xfrm>
              <a:off x="4776" y="3032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d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5</a:t>
              </a:r>
            </a:p>
          </p:txBody>
        </p:sp>
        <p:sp>
          <p:nvSpPr>
            <p:cNvPr id="244866" name="Line 1154"/>
            <p:cNvSpPr>
              <a:spLocks noChangeShapeType="1"/>
            </p:cNvSpPr>
            <p:nvPr/>
          </p:nvSpPr>
          <p:spPr bwMode="auto">
            <a:xfrm flipH="1">
              <a:off x="3584" y="2584"/>
              <a:ext cx="30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4867" name="Line 1155"/>
            <p:cNvSpPr>
              <a:spLocks noChangeShapeType="1"/>
            </p:cNvSpPr>
            <p:nvPr/>
          </p:nvSpPr>
          <p:spPr bwMode="auto">
            <a:xfrm>
              <a:off x="4112" y="2576"/>
              <a:ext cx="30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4868" name="Line 1156"/>
            <p:cNvSpPr>
              <a:spLocks noChangeShapeType="1"/>
            </p:cNvSpPr>
            <p:nvPr/>
          </p:nvSpPr>
          <p:spPr bwMode="auto">
            <a:xfrm>
              <a:off x="4656" y="2912"/>
              <a:ext cx="264" cy="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4869" name="Line 1157"/>
            <p:cNvSpPr>
              <a:spLocks noChangeShapeType="1"/>
            </p:cNvSpPr>
            <p:nvPr/>
          </p:nvSpPr>
          <p:spPr bwMode="auto">
            <a:xfrm flipH="1">
              <a:off x="4312" y="2944"/>
              <a:ext cx="144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4870" name="Line 1158"/>
            <p:cNvSpPr>
              <a:spLocks noChangeShapeType="1"/>
            </p:cNvSpPr>
            <p:nvPr/>
          </p:nvSpPr>
          <p:spPr bwMode="auto">
            <a:xfrm>
              <a:off x="4368" y="3360"/>
              <a:ext cx="23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4871" name="Line 1159"/>
            <p:cNvSpPr>
              <a:spLocks noChangeShapeType="1"/>
            </p:cNvSpPr>
            <p:nvPr/>
          </p:nvSpPr>
          <p:spPr bwMode="auto">
            <a:xfrm flipH="1">
              <a:off x="4040" y="3392"/>
              <a:ext cx="144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4872" name="Line 1160"/>
            <p:cNvSpPr>
              <a:spLocks noChangeShapeType="1"/>
            </p:cNvSpPr>
            <p:nvPr/>
          </p:nvSpPr>
          <p:spPr bwMode="auto">
            <a:xfrm>
              <a:off x="4120" y="3792"/>
              <a:ext cx="168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4873" name="Line 1161"/>
            <p:cNvSpPr>
              <a:spLocks noChangeShapeType="1"/>
            </p:cNvSpPr>
            <p:nvPr/>
          </p:nvSpPr>
          <p:spPr bwMode="auto">
            <a:xfrm flipH="1">
              <a:off x="3704" y="3808"/>
              <a:ext cx="208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4874" name="Line 1162"/>
            <p:cNvSpPr>
              <a:spLocks noChangeShapeType="1"/>
            </p:cNvSpPr>
            <p:nvPr/>
          </p:nvSpPr>
          <p:spPr bwMode="auto">
            <a:xfrm>
              <a:off x="3536" y="2936"/>
              <a:ext cx="168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4875" name="Line 1163"/>
            <p:cNvSpPr>
              <a:spLocks noChangeShapeType="1"/>
            </p:cNvSpPr>
            <p:nvPr/>
          </p:nvSpPr>
          <p:spPr bwMode="auto">
            <a:xfrm flipH="1">
              <a:off x="3216" y="2944"/>
              <a:ext cx="152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</p:grpSp>
      <p:grpSp>
        <p:nvGrpSpPr>
          <p:cNvPr id="244881" name="Group 1169"/>
          <p:cNvGrpSpPr>
            <a:grpSpLocks/>
          </p:cNvGrpSpPr>
          <p:nvPr/>
        </p:nvGrpSpPr>
        <p:grpSpPr bwMode="auto">
          <a:xfrm>
            <a:off x="657225" y="2423494"/>
            <a:ext cx="4605338" cy="2389188"/>
            <a:chOff x="414" y="1631"/>
            <a:chExt cx="2901" cy="1505"/>
          </a:xfrm>
        </p:grpSpPr>
        <p:sp>
          <p:nvSpPr>
            <p:cNvPr id="244831" name="Text Box 1119"/>
            <p:cNvSpPr txBox="1">
              <a:spLocks noChangeArrowheads="1"/>
            </p:cNvSpPr>
            <p:nvPr/>
          </p:nvSpPr>
          <p:spPr bwMode="auto">
            <a:xfrm>
              <a:off x="414" y="2903"/>
              <a:ext cx="8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</a:rPr>
                <a:t>费用</a:t>
              </a:r>
              <a:r>
                <a:rPr lang="zh-TW" altLang="en-US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</a:rPr>
                <a:t> </a:t>
              </a:r>
              <a:r>
                <a:rPr lang="en-US" altLang="zh-TW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</a:rPr>
                <a:t>= 2.80</a:t>
              </a:r>
            </a:p>
          </p:txBody>
        </p:sp>
        <p:grpSp>
          <p:nvGrpSpPr>
            <p:cNvPr id="244832" name="Group 1120"/>
            <p:cNvGrpSpPr>
              <a:grpSpLocks/>
            </p:cNvGrpSpPr>
            <p:nvPr/>
          </p:nvGrpSpPr>
          <p:grpSpPr bwMode="auto">
            <a:xfrm>
              <a:off x="776" y="1675"/>
              <a:ext cx="1920" cy="1301"/>
              <a:chOff x="792" y="2368"/>
              <a:chExt cx="2376" cy="1536"/>
            </a:xfrm>
          </p:grpSpPr>
          <p:sp>
            <p:nvSpPr>
              <p:cNvPr id="244833" name="Oval 1121"/>
              <p:cNvSpPr>
                <a:spLocks noChangeArrowheads="1"/>
              </p:cNvSpPr>
              <p:nvPr/>
            </p:nvSpPr>
            <p:spPr bwMode="auto">
              <a:xfrm>
                <a:off x="1584" y="2368"/>
                <a:ext cx="320" cy="304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i="1">
                    <a:latin typeface="Times New Roman" pitchFamily="18" charset="0"/>
                    <a:ea typeface="仿宋" pitchFamily="49" charset="-122"/>
                  </a:rPr>
                  <a:t>k</a:t>
                </a:r>
                <a:r>
                  <a:rPr lang="en-US" altLang="zh-TW" baseline="-25000">
                    <a:latin typeface="Times New Roman" pitchFamily="18" charset="0"/>
                    <a:ea typeface="仿宋" pitchFamily="49" charset="-122"/>
                  </a:rPr>
                  <a:t>2</a:t>
                </a:r>
              </a:p>
            </p:txBody>
          </p:sp>
          <p:sp>
            <p:nvSpPr>
              <p:cNvPr id="244834" name="Oval 1122"/>
              <p:cNvSpPr>
                <a:spLocks noChangeArrowheads="1"/>
              </p:cNvSpPr>
              <p:nvPr/>
            </p:nvSpPr>
            <p:spPr bwMode="auto">
              <a:xfrm>
                <a:off x="1008" y="2712"/>
                <a:ext cx="320" cy="304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i="1">
                    <a:latin typeface="Times New Roman" pitchFamily="18" charset="0"/>
                    <a:ea typeface="仿宋" pitchFamily="49" charset="-122"/>
                  </a:rPr>
                  <a:t>k</a:t>
                </a:r>
                <a:r>
                  <a:rPr lang="en-US" altLang="zh-TW" baseline="-25000">
                    <a:latin typeface="Times New Roman" pitchFamily="18" charset="0"/>
                    <a:ea typeface="仿宋" pitchFamily="49" charset="-122"/>
                  </a:rPr>
                  <a:t>1</a:t>
                </a:r>
              </a:p>
            </p:txBody>
          </p:sp>
          <p:sp>
            <p:nvSpPr>
              <p:cNvPr id="244835" name="Oval 1123"/>
              <p:cNvSpPr>
                <a:spLocks noChangeArrowheads="1"/>
              </p:cNvSpPr>
              <p:nvPr/>
            </p:nvSpPr>
            <p:spPr bwMode="auto">
              <a:xfrm>
                <a:off x="1856" y="3120"/>
                <a:ext cx="320" cy="304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i="1">
                    <a:latin typeface="Times New Roman" pitchFamily="18" charset="0"/>
                    <a:ea typeface="仿宋" pitchFamily="49" charset="-122"/>
                  </a:rPr>
                  <a:t>k</a:t>
                </a:r>
                <a:r>
                  <a:rPr lang="en-US" altLang="zh-TW" baseline="-25000">
                    <a:latin typeface="Times New Roman" pitchFamily="18" charset="0"/>
                    <a:ea typeface="仿宋" pitchFamily="49" charset="-122"/>
                  </a:rPr>
                  <a:t>3</a:t>
                </a:r>
              </a:p>
            </p:txBody>
          </p:sp>
          <p:sp>
            <p:nvSpPr>
              <p:cNvPr id="244836" name="Oval 1124"/>
              <p:cNvSpPr>
                <a:spLocks noChangeArrowheads="1"/>
              </p:cNvSpPr>
              <p:nvPr/>
            </p:nvSpPr>
            <p:spPr bwMode="auto">
              <a:xfrm>
                <a:off x="2200" y="2712"/>
                <a:ext cx="320" cy="304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i="1">
                    <a:latin typeface="Times New Roman" pitchFamily="18" charset="0"/>
                    <a:ea typeface="仿宋" pitchFamily="49" charset="-122"/>
                  </a:rPr>
                  <a:t>k</a:t>
                </a:r>
                <a:r>
                  <a:rPr lang="en-US" altLang="zh-TW" baseline="-25000">
                    <a:latin typeface="Times New Roman" pitchFamily="18" charset="0"/>
                    <a:ea typeface="仿宋" pitchFamily="49" charset="-122"/>
                  </a:rPr>
                  <a:t>4</a:t>
                </a:r>
              </a:p>
            </p:txBody>
          </p:sp>
          <p:sp>
            <p:nvSpPr>
              <p:cNvPr id="244837" name="Oval 1125"/>
              <p:cNvSpPr>
                <a:spLocks noChangeArrowheads="1"/>
              </p:cNvSpPr>
              <p:nvPr/>
            </p:nvSpPr>
            <p:spPr bwMode="auto">
              <a:xfrm>
                <a:off x="2584" y="3120"/>
                <a:ext cx="320" cy="304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i="1">
                    <a:latin typeface="Times New Roman" pitchFamily="18" charset="0"/>
                    <a:ea typeface="仿宋" pitchFamily="49" charset="-122"/>
                  </a:rPr>
                  <a:t>k</a:t>
                </a:r>
                <a:r>
                  <a:rPr lang="en-US" altLang="zh-TW" baseline="-25000">
                    <a:latin typeface="Times New Roman" pitchFamily="18" charset="0"/>
                    <a:ea typeface="仿宋" pitchFamily="49" charset="-122"/>
                  </a:rPr>
                  <a:t>5</a:t>
                </a:r>
              </a:p>
            </p:txBody>
          </p:sp>
          <p:sp>
            <p:nvSpPr>
              <p:cNvPr id="244838" name="AutoShape 1126"/>
              <p:cNvSpPr>
                <a:spLocks noChangeArrowheads="1"/>
              </p:cNvSpPr>
              <p:nvPr/>
            </p:nvSpPr>
            <p:spPr bwMode="auto">
              <a:xfrm>
                <a:off x="792" y="3176"/>
                <a:ext cx="272" cy="264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i="1">
                    <a:latin typeface="Times New Roman" pitchFamily="18" charset="0"/>
                    <a:ea typeface="仿宋" pitchFamily="49" charset="-122"/>
                  </a:rPr>
                  <a:t>d</a:t>
                </a:r>
                <a:r>
                  <a:rPr lang="en-US" altLang="zh-TW" baseline="-25000">
                    <a:latin typeface="Times New Roman" pitchFamily="18" charset="0"/>
                    <a:ea typeface="仿宋" pitchFamily="49" charset="-122"/>
                  </a:rPr>
                  <a:t>0</a:t>
                </a:r>
              </a:p>
            </p:txBody>
          </p:sp>
          <p:sp>
            <p:nvSpPr>
              <p:cNvPr id="244839" name="AutoShape 1127"/>
              <p:cNvSpPr>
                <a:spLocks noChangeArrowheads="1"/>
              </p:cNvSpPr>
              <p:nvPr/>
            </p:nvSpPr>
            <p:spPr bwMode="auto">
              <a:xfrm>
                <a:off x="1272" y="3176"/>
                <a:ext cx="272" cy="264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i="1">
                    <a:latin typeface="Times New Roman" pitchFamily="18" charset="0"/>
                    <a:ea typeface="仿宋" pitchFamily="49" charset="-122"/>
                  </a:rPr>
                  <a:t>d</a:t>
                </a:r>
                <a:r>
                  <a:rPr lang="en-US" altLang="zh-TW" baseline="-25000">
                    <a:latin typeface="Times New Roman" pitchFamily="18" charset="0"/>
                    <a:ea typeface="仿宋" pitchFamily="49" charset="-122"/>
                  </a:rPr>
                  <a:t>1</a:t>
                </a:r>
              </a:p>
            </p:txBody>
          </p:sp>
          <p:sp>
            <p:nvSpPr>
              <p:cNvPr id="244840" name="AutoShape 1128"/>
              <p:cNvSpPr>
                <a:spLocks noChangeArrowheads="1"/>
              </p:cNvSpPr>
              <p:nvPr/>
            </p:nvSpPr>
            <p:spPr bwMode="auto">
              <a:xfrm>
                <a:off x="1632" y="3632"/>
                <a:ext cx="272" cy="264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i="1">
                    <a:latin typeface="Times New Roman" pitchFamily="18" charset="0"/>
                    <a:ea typeface="仿宋" pitchFamily="49" charset="-122"/>
                  </a:rPr>
                  <a:t>d</a:t>
                </a:r>
                <a:r>
                  <a:rPr lang="en-US" altLang="zh-TW" baseline="-25000">
                    <a:latin typeface="Times New Roman" pitchFamily="18" charset="0"/>
                    <a:ea typeface="仿宋" pitchFamily="49" charset="-122"/>
                  </a:rPr>
                  <a:t>2</a:t>
                </a:r>
              </a:p>
            </p:txBody>
          </p:sp>
          <p:sp>
            <p:nvSpPr>
              <p:cNvPr id="244841" name="AutoShape 1129"/>
              <p:cNvSpPr>
                <a:spLocks noChangeArrowheads="1"/>
              </p:cNvSpPr>
              <p:nvPr/>
            </p:nvSpPr>
            <p:spPr bwMode="auto">
              <a:xfrm>
                <a:off x="2072" y="3632"/>
                <a:ext cx="272" cy="264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i="1">
                    <a:latin typeface="Times New Roman" pitchFamily="18" charset="0"/>
                    <a:ea typeface="仿宋" pitchFamily="49" charset="-122"/>
                  </a:rPr>
                  <a:t>d</a:t>
                </a:r>
                <a:r>
                  <a:rPr lang="en-US" altLang="zh-TW" baseline="-25000">
                    <a:latin typeface="Times New Roman" pitchFamily="18" charset="0"/>
                    <a:ea typeface="仿宋" pitchFamily="49" charset="-122"/>
                  </a:rPr>
                  <a:t>3</a:t>
                </a:r>
              </a:p>
            </p:txBody>
          </p:sp>
          <p:sp>
            <p:nvSpPr>
              <p:cNvPr id="244842" name="AutoShape 1130"/>
              <p:cNvSpPr>
                <a:spLocks noChangeArrowheads="1"/>
              </p:cNvSpPr>
              <p:nvPr/>
            </p:nvSpPr>
            <p:spPr bwMode="auto">
              <a:xfrm>
                <a:off x="2472" y="3640"/>
                <a:ext cx="272" cy="264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i="1">
                    <a:latin typeface="Times New Roman" pitchFamily="18" charset="0"/>
                    <a:ea typeface="仿宋" pitchFamily="49" charset="-122"/>
                  </a:rPr>
                  <a:t>d</a:t>
                </a:r>
                <a:r>
                  <a:rPr lang="en-US" altLang="zh-TW" baseline="-25000">
                    <a:latin typeface="Times New Roman" pitchFamily="18" charset="0"/>
                    <a:ea typeface="仿宋" pitchFamily="49" charset="-122"/>
                  </a:rPr>
                  <a:t>4</a:t>
                </a:r>
              </a:p>
            </p:txBody>
          </p:sp>
          <p:sp>
            <p:nvSpPr>
              <p:cNvPr id="244843" name="AutoShape 1131"/>
              <p:cNvSpPr>
                <a:spLocks noChangeArrowheads="1"/>
              </p:cNvSpPr>
              <p:nvPr/>
            </p:nvSpPr>
            <p:spPr bwMode="auto">
              <a:xfrm>
                <a:off x="2896" y="3624"/>
                <a:ext cx="272" cy="264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i="1">
                    <a:latin typeface="Times New Roman" pitchFamily="18" charset="0"/>
                    <a:ea typeface="仿宋" pitchFamily="49" charset="-122"/>
                  </a:rPr>
                  <a:t>d</a:t>
                </a:r>
                <a:r>
                  <a:rPr lang="en-US" altLang="zh-TW" baseline="-25000">
                    <a:latin typeface="Times New Roman" pitchFamily="18" charset="0"/>
                    <a:ea typeface="仿宋" pitchFamily="49" charset="-122"/>
                  </a:rPr>
                  <a:t>5</a:t>
                </a:r>
              </a:p>
            </p:txBody>
          </p:sp>
          <p:sp>
            <p:nvSpPr>
              <p:cNvPr id="244844" name="Line 1132"/>
              <p:cNvSpPr>
                <a:spLocks noChangeShapeType="1"/>
              </p:cNvSpPr>
              <p:nvPr/>
            </p:nvSpPr>
            <p:spPr bwMode="auto">
              <a:xfrm flipH="1">
                <a:off x="1296" y="2584"/>
                <a:ext cx="312" cy="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ea typeface="仿宋" pitchFamily="49" charset="-122"/>
                </a:endParaRPr>
              </a:p>
            </p:txBody>
          </p:sp>
          <p:sp>
            <p:nvSpPr>
              <p:cNvPr id="244845" name="Line 1133"/>
              <p:cNvSpPr>
                <a:spLocks noChangeShapeType="1"/>
              </p:cNvSpPr>
              <p:nvPr/>
            </p:nvSpPr>
            <p:spPr bwMode="auto">
              <a:xfrm flipH="1">
                <a:off x="936" y="2992"/>
                <a:ext cx="176" cy="1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ea typeface="仿宋" pitchFamily="49" charset="-122"/>
                </a:endParaRPr>
              </a:p>
            </p:txBody>
          </p:sp>
          <p:sp>
            <p:nvSpPr>
              <p:cNvPr id="244846" name="Line 1134"/>
              <p:cNvSpPr>
                <a:spLocks noChangeShapeType="1"/>
              </p:cNvSpPr>
              <p:nvPr/>
            </p:nvSpPr>
            <p:spPr bwMode="auto">
              <a:xfrm>
                <a:off x="1264" y="3000"/>
                <a:ext cx="144" cy="1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ea typeface="仿宋" pitchFamily="49" charset="-122"/>
                </a:endParaRPr>
              </a:p>
            </p:txBody>
          </p:sp>
          <p:sp>
            <p:nvSpPr>
              <p:cNvPr id="244847" name="Line 1135"/>
              <p:cNvSpPr>
                <a:spLocks noChangeShapeType="1"/>
              </p:cNvSpPr>
              <p:nvPr/>
            </p:nvSpPr>
            <p:spPr bwMode="auto">
              <a:xfrm>
                <a:off x="1880" y="2584"/>
                <a:ext cx="36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ea typeface="仿宋" pitchFamily="49" charset="-122"/>
                </a:endParaRPr>
              </a:p>
            </p:txBody>
          </p:sp>
          <p:sp>
            <p:nvSpPr>
              <p:cNvPr id="244848" name="Line 1136"/>
              <p:cNvSpPr>
                <a:spLocks noChangeShapeType="1"/>
              </p:cNvSpPr>
              <p:nvPr/>
            </p:nvSpPr>
            <p:spPr bwMode="auto">
              <a:xfrm flipH="1">
                <a:off x="2064" y="2984"/>
                <a:ext cx="192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ea typeface="仿宋" pitchFamily="49" charset="-122"/>
                </a:endParaRPr>
              </a:p>
            </p:txBody>
          </p:sp>
          <p:sp>
            <p:nvSpPr>
              <p:cNvPr id="244849" name="Line 1137"/>
              <p:cNvSpPr>
                <a:spLocks noChangeShapeType="1"/>
              </p:cNvSpPr>
              <p:nvPr/>
            </p:nvSpPr>
            <p:spPr bwMode="auto">
              <a:xfrm>
                <a:off x="2464" y="2984"/>
                <a:ext cx="200" cy="1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ea typeface="仿宋" pitchFamily="49" charset="-122"/>
                </a:endParaRPr>
              </a:p>
            </p:txBody>
          </p:sp>
          <p:sp>
            <p:nvSpPr>
              <p:cNvPr id="244850" name="Line 1138"/>
              <p:cNvSpPr>
                <a:spLocks noChangeShapeType="1"/>
              </p:cNvSpPr>
              <p:nvPr/>
            </p:nvSpPr>
            <p:spPr bwMode="auto">
              <a:xfrm flipH="1">
                <a:off x="1776" y="3408"/>
                <a:ext cx="152" cy="2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ea typeface="仿宋" pitchFamily="49" charset="-122"/>
                </a:endParaRPr>
              </a:p>
            </p:txBody>
          </p:sp>
          <p:sp>
            <p:nvSpPr>
              <p:cNvPr id="244851" name="Line 1139"/>
              <p:cNvSpPr>
                <a:spLocks noChangeShapeType="1"/>
              </p:cNvSpPr>
              <p:nvPr/>
            </p:nvSpPr>
            <p:spPr bwMode="auto">
              <a:xfrm>
                <a:off x="2088" y="3408"/>
                <a:ext cx="112" cy="2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ea typeface="仿宋" pitchFamily="49" charset="-122"/>
                </a:endParaRPr>
              </a:p>
            </p:txBody>
          </p:sp>
          <p:sp>
            <p:nvSpPr>
              <p:cNvPr id="244852" name="Line 1140"/>
              <p:cNvSpPr>
                <a:spLocks noChangeShapeType="1"/>
              </p:cNvSpPr>
              <p:nvPr/>
            </p:nvSpPr>
            <p:spPr bwMode="auto">
              <a:xfrm flipH="1">
                <a:off x="2600" y="3432"/>
                <a:ext cx="112" cy="2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ea typeface="仿宋" pitchFamily="49" charset="-122"/>
                </a:endParaRPr>
              </a:p>
            </p:txBody>
          </p:sp>
          <p:sp>
            <p:nvSpPr>
              <p:cNvPr id="244853" name="Line 1141"/>
              <p:cNvSpPr>
                <a:spLocks noChangeShapeType="1"/>
              </p:cNvSpPr>
              <p:nvPr/>
            </p:nvSpPr>
            <p:spPr bwMode="auto">
              <a:xfrm>
                <a:off x="2832" y="3408"/>
                <a:ext cx="168" cy="2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ea typeface="仿宋" pitchFamily="49" charset="-122"/>
                </a:endParaRPr>
              </a:p>
            </p:txBody>
          </p:sp>
        </p:grpSp>
        <p:sp>
          <p:nvSpPr>
            <p:cNvPr id="244876" name="Text Box 1164"/>
            <p:cNvSpPr txBox="1">
              <a:spLocks noChangeArrowheads="1"/>
            </p:cNvSpPr>
            <p:nvPr/>
          </p:nvSpPr>
          <p:spPr bwMode="auto">
            <a:xfrm>
              <a:off x="1678" y="1631"/>
              <a:ext cx="11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</a:rPr>
                <a:t>0.10</a:t>
              </a:r>
              <a:r>
                <a:rPr lang="zh-TW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  <a:cs typeface="Arial" charset="0"/>
                </a:rPr>
                <a:t>×1 (</a:t>
              </a:r>
              <a:r>
                <a:rPr lang="zh-CN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  <a:cs typeface="Arial" charset="0"/>
                </a:rPr>
                <a:t>深度</a:t>
              </a:r>
              <a:r>
                <a:rPr lang="zh-TW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  <a:cs typeface="Arial" charset="0"/>
                </a:rPr>
                <a:t> </a:t>
              </a:r>
              <a:r>
                <a:rPr lang="en-US" altLang="zh-TW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  <a:cs typeface="Arial" charset="0"/>
                </a:rPr>
                <a:t>0)</a:t>
              </a:r>
              <a:endParaRPr lang="en-US" altLang="zh-TW" sz="1800">
                <a:solidFill>
                  <a:srgbClr val="800000"/>
                </a:solidFill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4877" name="Text Box 1165"/>
            <p:cNvSpPr txBox="1">
              <a:spLocks noChangeArrowheads="1"/>
            </p:cNvSpPr>
            <p:nvPr/>
          </p:nvSpPr>
          <p:spPr bwMode="auto">
            <a:xfrm>
              <a:off x="638" y="1751"/>
              <a:ext cx="5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</a:rPr>
                <a:t>0.15</a:t>
              </a:r>
              <a:r>
                <a:rPr lang="zh-TW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  <a:cs typeface="Arial" charset="0"/>
                </a:rPr>
                <a:t>×2</a:t>
              </a:r>
              <a:endParaRPr lang="en-US" altLang="zh-TW" sz="1800">
                <a:solidFill>
                  <a:srgbClr val="800000"/>
                </a:solidFill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4878" name="Text Box 1166"/>
            <p:cNvSpPr txBox="1">
              <a:spLocks noChangeArrowheads="1"/>
            </p:cNvSpPr>
            <p:nvPr/>
          </p:nvSpPr>
          <p:spPr bwMode="auto">
            <a:xfrm>
              <a:off x="2214" y="1951"/>
              <a:ext cx="5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</a:rPr>
                <a:t>0.10</a:t>
              </a:r>
              <a:r>
                <a:rPr lang="zh-TW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  <a:cs typeface="Arial" charset="0"/>
                </a:rPr>
                <a:t>×2</a:t>
              </a:r>
              <a:endParaRPr lang="en-US" altLang="zh-TW" sz="1800">
                <a:solidFill>
                  <a:srgbClr val="800000"/>
                </a:solidFill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4879" name="Text Box 1167"/>
            <p:cNvSpPr txBox="1">
              <a:spLocks noChangeArrowheads="1"/>
            </p:cNvSpPr>
            <p:nvPr/>
          </p:nvSpPr>
          <p:spPr bwMode="auto">
            <a:xfrm>
              <a:off x="2726" y="2727"/>
              <a:ext cx="5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</a:rPr>
                <a:t>0.10</a:t>
              </a:r>
              <a:r>
                <a:rPr lang="zh-TW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  <a:cs typeface="Arial" charset="0"/>
                </a:rPr>
                <a:t>×4</a:t>
              </a:r>
              <a:endParaRPr lang="en-US" altLang="zh-TW" sz="1800">
                <a:solidFill>
                  <a:srgbClr val="800000"/>
                </a:solidFill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4880" name="Text Box 1168"/>
            <p:cNvSpPr txBox="1">
              <a:spLocks noChangeArrowheads="1"/>
            </p:cNvSpPr>
            <p:nvPr/>
          </p:nvSpPr>
          <p:spPr bwMode="auto">
            <a:xfrm>
              <a:off x="2526" y="2327"/>
              <a:ext cx="5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</a:rPr>
                <a:t>0.20</a:t>
              </a:r>
              <a:r>
                <a:rPr lang="zh-TW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  <a:cs typeface="Arial" charset="0"/>
                </a:rPr>
                <a:t>×3</a:t>
              </a:r>
              <a:endParaRPr lang="en-US" altLang="zh-TW" sz="1800">
                <a:solidFill>
                  <a:srgbClr val="800000"/>
                </a:solidFill>
                <a:latin typeface="Times New Roman" pitchFamily="18" charset="0"/>
                <a:ea typeface="仿宋" pitchFamily="49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8807360-E94E-45B5-BC80-8FB441F70B19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TW" dirty="0"/>
              <a:t>(DP, Dynamic Programming)</a:t>
            </a:r>
            <a:endParaRPr lang="zh-TW" altLang="en-US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不是特定算法，而是一种技巧（像分治法）。</a:t>
            </a:r>
            <a:endParaRPr lang="en-US" altLang="zh-TW" sz="2800" dirty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“</a:t>
            </a:r>
            <a:r>
              <a:rPr lang="en-US" altLang="zh-CN" sz="2800" dirty="0">
                <a:latin typeface="仿宋" pitchFamily="49" charset="-122"/>
                <a:ea typeface="仿宋" pitchFamily="49" charset="-122"/>
              </a:rPr>
              <a:t>Programming”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意味着“表方法”（像线性规划）的时代形成，不是指计算机编程</a:t>
            </a:r>
            <a:r>
              <a:rPr lang="zh-CN" altLang="en-US" sz="2800" dirty="0">
                <a:latin typeface="仿宋" pitchFamily="49" charset="-122"/>
              </a:rPr>
              <a:t>。</a:t>
            </a:r>
            <a:endParaRPr lang="zh-CN" altLang="en-US" sz="2800" dirty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用于优化问题</a:t>
            </a:r>
            <a:endParaRPr lang="en-US" altLang="zh-TW" sz="2800" dirty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找到一个最优的方案</a:t>
            </a:r>
            <a:endParaRPr lang="en-US" altLang="zh-TW" sz="2400" dirty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400" dirty="0">
                <a:latin typeface="仿宋" pitchFamily="49" charset="-122"/>
              </a:rPr>
              <a:t>求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最大值或者最小值</a:t>
            </a:r>
            <a:r>
              <a:rPr lang="en-US" altLang="zh-TW" sz="2400" dirty="0">
                <a:latin typeface="仿宋" pitchFamily="49" charset="-122"/>
                <a:ea typeface="仿宋" pitchFamily="49" charset="-122"/>
              </a:rPr>
              <a:t>(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两者我们都会碰到</a:t>
            </a:r>
            <a:r>
              <a:rPr lang="en-US" altLang="zh-TW" sz="2400" dirty="0">
                <a:latin typeface="仿宋" pitchFamily="49" charset="-122"/>
                <a:ea typeface="仿宋" pitchFamily="49" charset="-122"/>
              </a:rPr>
              <a:t>)</a:t>
            </a:r>
          </a:p>
          <a:p>
            <a:endParaRPr lang="zh-TW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72C5830-F39F-4DC0-B47E-40F3C8388684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最优子结构</a:t>
            </a:r>
            <a:endParaRPr lang="en-US" altLang="zh-TW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39800"/>
            <a:ext cx="8077200" cy="4953000"/>
          </a:xfrm>
        </p:spPr>
        <p:txBody>
          <a:bodyPr/>
          <a:lstStyle/>
          <a:p>
            <a:pPr algn="just"/>
            <a:r>
              <a:rPr lang="zh-CN" altLang="en-US" sz="2800" dirty="0"/>
              <a:t>如果一棵最优二叉搜索树</a:t>
            </a:r>
            <a:r>
              <a:rPr lang="en-US" altLang="zh-TW" sz="2800" i="1" dirty="0"/>
              <a:t>T</a:t>
            </a:r>
            <a:r>
              <a:rPr lang="zh-CN" altLang="en-US" sz="2800" dirty="0"/>
              <a:t>的子树</a:t>
            </a:r>
            <a:r>
              <a:rPr lang="en-US" altLang="zh-TW" sz="2800" i="1" dirty="0"/>
              <a:t>T</a:t>
            </a:r>
            <a:r>
              <a:rPr lang="en-US" altLang="zh-TW" sz="2800" dirty="0"/>
              <a:t>’</a:t>
            </a:r>
            <a:r>
              <a:rPr lang="zh-CN" altLang="en-US" sz="2800" dirty="0"/>
              <a:t>含有键</a:t>
            </a:r>
            <a:r>
              <a:rPr lang="en-US" altLang="zh-TW" sz="2800" dirty="0"/>
              <a:t> </a:t>
            </a:r>
            <a:r>
              <a:rPr lang="en-US" altLang="zh-TW" sz="2800" i="1" dirty="0" err="1"/>
              <a:t>k</a:t>
            </a:r>
            <a:r>
              <a:rPr lang="en-US" altLang="zh-TW" sz="2800" i="1" baseline="-25000" dirty="0" err="1"/>
              <a:t>i</a:t>
            </a:r>
            <a:r>
              <a:rPr lang="en-US" altLang="zh-TW" sz="2800" dirty="0"/>
              <a:t>, …, </a:t>
            </a:r>
            <a:r>
              <a:rPr lang="en-US" altLang="zh-TW" sz="2800" i="1" dirty="0" err="1"/>
              <a:t>k</a:t>
            </a:r>
            <a:r>
              <a:rPr lang="en-US" altLang="zh-TW" sz="2800" i="1" baseline="-25000" dirty="0" err="1"/>
              <a:t>j</a:t>
            </a:r>
            <a:r>
              <a:rPr lang="zh-CN" altLang="en-US" sz="2800" i="1" baseline="-25000" dirty="0"/>
              <a:t>，</a:t>
            </a:r>
            <a:r>
              <a:rPr lang="zh-CN" altLang="en-US" sz="2800" dirty="0"/>
              <a:t>那么这个子树</a:t>
            </a:r>
            <a:r>
              <a:rPr lang="en-US" altLang="zh-TW" sz="2800" i="1" dirty="0"/>
              <a:t>T</a:t>
            </a:r>
            <a:r>
              <a:rPr lang="en-US" altLang="zh-TW" sz="2800" dirty="0"/>
              <a:t>’</a:t>
            </a:r>
            <a:r>
              <a:rPr lang="zh-CN" altLang="en-US" sz="2800" dirty="0"/>
              <a:t>肯定是子问题键</a:t>
            </a:r>
            <a:r>
              <a:rPr lang="zh-TW" altLang="en-US" sz="2800" dirty="0"/>
              <a:t> </a:t>
            </a:r>
            <a:r>
              <a:rPr lang="en-US" altLang="zh-TW" sz="2800" i="1" dirty="0" err="1"/>
              <a:t>k</a:t>
            </a:r>
            <a:r>
              <a:rPr lang="en-US" altLang="zh-TW" sz="2800" i="1" baseline="-25000" dirty="0" err="1"/>
              <a:t>i</a:t>
            </a:r>
            <a:r>
              <a:rPr lang="en-US" altLang="zh-TW" sz="2800" dirty="0"/>
              <a:t>, …, </a:t>
            </a:r>
            <a:r>
              <a:rPr lang="en-US" altLang="zh-TW" sz="2800" i="1" dirty="0" err="1"/>
              <a:t>k</a:t>
            </a:r>
            <a:r>
              <a:rPr lang="en-US" altLang="zh-TW" sz="2800" i="1" baseline="-25000" dirty="0" err="1"/>
              <a:t>j</a:t>
            </a:r>
            <a:r>
              <a:rPr lang="zh-CN" altLang="en-US" sz="2800" dirty="0"/>
              <a:t>和哑键</a:t>
            </a:r>
            <a:r>
              <a:rPr lang="en-US" altLang="zh-TW" sz="2800" i="1" dirty="0"/>
              <a:t>d</a:t>
            </a:r>
            <a:r>
              <a:rPr lang="en-US" altLang="zh-TW" sz="2800" i="1" baseline="-25000" dirty="0"/>
              <a:t>i</a:t>
            </a:r>
            <a:r>
              <a:rPr lang="en-US" altLang="zh-TW" sz="2800" baseline="-25000" dirty="0"/>
              <a:t>-1</a:t>
            </a:r>
            <a:r>
              <a:rPr lang="en-US" altLang="zh-TW" sz="2800" dirty="0"/>
              <a:t>, …, </a:t>
            </a:r>
            <a:r>
              <a:rPr lang="en-US" altLang="zh-TW" sz="2800" i="1" dirty="0" err="1"/>
              <a:t>d</a:t>
            </a:r>
            <a:r>
              <a:rPr lang="en-US" altLang="zh-TW" sz="2800" i="1" baseline="-25000" dirty="0" err="1"/>
              <a:t>j</a:t>
            </a:r>
            <a:r>
              <a:rPr lang="zh-CN" altLang="en-US" sz="2800" dirty="0"/>
              <a:t>的最优解。</a:t>
            </a:r>
            <a:r>
              <a:rPr lang="en-US" altLang="zh-CN" sz="2800" dirty="0"/>
              <a:t>(</a:t>
            </a:r>
            <a:r>
              <a:rPr lang="zh-CN" altLang="en-US" sz="2800" dirty="0"/>
              <a:t>请自行证明</a:t>
            </a:r>
            <a:r>
              <a:rPr lang="en-US" altLang="zh-CN" sz="2800" dirty="0"/>
              <a:t>)</a:t>
            </a:r>
            <a:endParaRPr lang="en-US" altLang="zh-TW" sz="2800" dirty="0"/>
          </a:p>
          <a:p>
            <a:pPr algn="just"/>
            <a:r>
              <a:rPr lang="zh-CN" altLang="en-US" sz="2800" dirty="0"/>
              <a:t>解的结构</a:t>
            </a:r>
            <a:endParaRPr lang="en-US" altLang="zh-TW" sz="2800" dirty="0"/>
          </a:p>
          <a:p>
            <a:pPr lvl="1" algn="just"/>
            <a:r>
              <a:rPr lang="zh-CN" altLang="en-US" sz="2400" dirty="0"/>
              <a:t>给定键</a:t>
            </a:r>
            <a:r>
              <a:rPr lang="en-US" altLang="zh-TW" sz="2400" i="1" dirty="0" err="1"/>
              <a:t>k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/>
              <a:t>, …, </a:t>
            </a:r>
            <a:r>
              <a:rPr lang="en-US" altLang="zh-TW" sz="2400" i="1" dirty="0" err="1"/>
              <a:t>k</a:t>
            </a:r>
            <a:r>
              <a:rPr lang="en-US" altLang="zh-TW" sz="2400" i="1" baseline="-25000" dirty="0" err="1"/>
              <a:t>j</a:t>
            </a:r>
            <a:r>
              <a:rPr lang="zh-CN" altLang="en-US" sz="2400" dirty="0"/>
              <a:t>以</a:t>
            </a:r>
            <a:r>
              <a:rPr lang="zh-TW" altLang="en-US" sz="2400" dirty="0"/>
              <a:t> </a:t>
            </a:r>
            <a:r>
              <a:rPr lang="en-US" altLang="zh-TW" sz="2400" i="1" dirty="0" err="1"/>
              <a:t>k</a:t>
            </a:r>
            <a:r>
              <a:rPr lang="en-US" altLang="zh-TW" sz="2400" i="1" baseline="-25000" dirty="0" err="1"/>
              <a:t>r</a:t>
            </a:r>
            <a:r>
              <a:rPr lang="en-US" altLang="zh-TW" sz="2400" dirty="0"/>
              <a:t> (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b="1" dirty="0">
                <a:cs typeface="Arial" charset="0"/>
                <a:sym typeface="Math1" pitchFamily="2" charset="2"/>
              </a:rPr>
              <a:t>≤</a:t>
            </a:r>
            <a:r>
              <a:rPr lang="en-US" altLang="zh-TW" sz="2400" dirty="0">
                <a:sym typeface="Math1" pitchFamily="2" charset="2"/>
              </a:rPr>
              <a:t> </a:t>
            </a:r>
            <a:r>
              <a:rPr lang="en-US" altLang="zh-TW" sz="2400" i="1" dirty="0">
                <a:sym typeface="Math1" pitchFamily="2" charset="2"/>
              </a:rPr>
              <a:t>r</a:t>
            </a:r>
            <a:r>
              <a:rPr lang="en-US" altLang="zh-TW" sz="2400" b="1" dirty="0">
                <a:sym typeface="Math1" pitchFamily="2" charset="2"/>
              </a:rPr>
              <a:t> </a:t>
            </a:r>
            <a:r>
              <a:rPr lang="en-US" altLang="zh-TW" sz="2400" b="1" dirty="0">
                <a:cs typeface="Arial" charset="0"/>
                <a:sym typeface="Math1" pitchFamily="2" charset="2"/>
              </a:rPr>
              <a:t>≤</a:t>
            </a:r>
            <a:r>
              <a:rPr lang="en-US" altLang="zh-TW" sz="2400" dirty="0">
                <a:sym typeface="Math1" pitchFamily="2" charset="2"/>
              </a:rPr>
              <a:t> </a:t>
            </a:r>
            <a:r>
              <a:rPr lang="en-US" altLang="zh-TW" sz="2400" i="1" dirty="0">
                <a:sym typeface="Math1" pitchFamily="2" charset="2"/>
              </a:rPr>
              <a:t>j</a:t>
            </a:r>
            <a:r>
              <a:rPr lang="en-US" altLang="zh-TW" sz="2400" dirty="0">
                <a:sym typeface="Math1" pitchFamily="2" charset="2"/>
              </a:rPr>
              <a:t>) </a:t>
            </a:r>
            <a:r>
              <a:rPr lang="zh-CN" altLang="en-US" sz="2400" dirty="0">
                <a:sym typeface="Math1" pitchFamily="2" charset="2"/>
              </a:rPr>
              <a:t>为根</a:t>
            </a:r>
            <a:r>
              <a:rPr lang="en-US" altLang="zh-TW" sz="2400" dirty="0">
                <a:sym typeface="Math1" pitchFamily="2" charset="2"/>
              </a:rPr>
              <a:t>, </a:t>
            </a:r>
            <a:r>
              <a:rPr lang="zh-CN" altLang="en-US" sz="2400" dirty="0">
                <a:sym typeface="Math1" pitchFamily="2" charset="2"/>
              </a:rPr>
              <a:t>其左子树包括键</a:t>
            </a:r>
            <a:r>
              <a:rPr lang="en-US" altLang="zh-TW" sz="2400" dirty="0">
                <a:sym typeface="Math1" pitchFamily="2" charset="2"/>
              </a:rPr>
              <a:t> </a:t>
            </a:r>
            <a:r>
              <a:rPr lang="en-US" altLang="zh-TW" sz="2400" i="1" dirty="0" err="1">
                <a:sym typeface="Math1" pitchFamily="2" charset="2"/>
              </a:rPr>
              <a:t>k</a:t>
            </a:r>
            <a:r>
              <a:rPr lang="en-US" altLang="zh-TW" sz="2400" i="1" baseline="-25000" dirty="0" err="1">
                <a:sym typeface="Math1" pitchFamily="2" charset="2"/>
              </a:rPr>
              <a:t>i</a:t>
            </a:r>
            <a:r>
              <a:rPr lang="en-US" altLang="zh-TW" sz="2400" dirty="0">
                <a:sym typeface="Math1" pitchFamily="2" charset="2"/>
              </a:rPr>
              <a:t>, …, </a:t>
            </a:r>
            <a:r>
              <a:rPr lang="en-US" altLang="zh-TW" sz="2400" i="1" dirty="0">
                <a:sym typeface="Math1" pitchFamily="2" charset="2"/>
              </a:rPr>
              <a:t>k</a:t>
            </a:r>
            <a:r>
              <a:rPr lang="en-US" altLang="zh-TW" sz="2400" i="1" baseline="-25000" dirty="0">
                <a:sym typeface="Math1" pitchFamily="2" charset="2"/>
              </a:rPr>
              <a:t>r</a:t>
            </a:r>
            <a:r>
              <a:rPr lang="en-US" altLang="zh-TW" sz="2400" baseline="-25000" dirty="0">
                <a:sym typeface="Math1" pitchFamily="2" charset="2"/>
              </a:rPr>
              <a:t>-1</a:t>
            </a:r>
            <a:r>
              <a:rPr lang="en-US" altLang="zh-TW" sz="2400" dirty="0">
                <a:sym typeface="Math1" pitchFamily="2" charset="2"/>
              </a:rPr>
              <a:t>(</a:t>
            </a:r>
            <a:r>
              <a:rPr lang="zh-CN" altLang="en-US" sz="2400" dirty="0">
                <a:sym typeface="Math1" pitchFamily="2" charset="2"/>
              </a:rPr>
              <a:t>和哑键</a:t>
            </a:r>
            <a:r>
              <a:rPr lang="en-US" altLang="zh-TW" sz="2400" i="1" dirty="0">
                <a:sym typeface="Math1" pitchFamily="2" charset="2"/>
              </a:rPr>
              <a:t>d</a:t>
            </a:r>
            <a:r>
              <a:rPr lang="en-US" altLang="zh-TW" sz="2400" i="1" baseline="-25000" dirty="0">
                <a:sym typeface="Math1" pitchFamily="2" charset="2"/>
              </a:rPr>
              <a:t>i</a:t>
            </a:r>
            <a:r>
              <a:rPr lang="en-US" altLang="zh-TW" sz="2400" baseline="-25000" dirty="0">
                <a:sym typeface="Math1" pitchFamily="2" charset="2"/>
              </a:rPr>
              <a:t>-1</a:t>
            </a:r>
            <a:r>
              <a:rPr lang="en-US" altLang="zh-TW" sz="2400" dirty="0">
                <a:sym typeface="Math1" pitchFamily="2" charset="2"/>
              </a:rPr>
              <a:t>, …,</a:t>
            </a:r>
            <a:r>
              <a:rPr lang="en-US" altLang="zh-TW" sz="2400" i="1" dirty="0">
                <a:sym typeface="Math1" pitchFamily="2" charset="2"/>
              </a:rPr>
              <a:t> d</a:t>
            </a:r>
            <a:r>
              <a:rPr lang="en-US" altLang="zh-TW" sz="2400" i="1" baseline="-25000" dirty="0">
                <a:sym typeface="Math1" pitchFamily="2" charset="2"/>
              </a:rPr>
              <a:t>r</a:t>
            </a:r>
            <a:r>
              <a:rPr lang="en-US" altLang="zh-TW" sz="2400" baseline="-25000" dirty="0">
                <a:sym typeface="Math1" pitchFamily="2" charset="2"/>
              </a:rPr>
              <a:t>-1</a:t>
            </a:r>
            <a:r>
              <a:rPr lang="en-US" altLang="zh-TW" sz="2400" dirty="0">
                <a:sym typeface="Math1" pitchFamily="2" charset="2"/>
              </a:rPr>
              <a:t>)</a:t>
            </a:r>
            <a:r>
              <a:rPr lang="zh-CN" altLang="en-US" sz="2400" dirty="0">
                <a:sym typeface="Math1" pitchFamily="2" charset="2"/>
              </a:rPr>
              <a:t>同时其右子树包括键</a:t>
            </a:r>
            <a:r>
              <a:rPr lang="en-US" altLang="zh-TW" sz="2400" dirty="0">
                <a:sym typeface="Math1" pitchFamily="2" charset="2"/>
              </a:rPr>
              <a:t> </a:t>
            </a:r>
            <a:r>
              <a:rPr lang="en-US" altLang="zh-TW" sz="2400" i="1" dirty="0">
                <a:sym typeface="Math1" pitchFamily="2" charset="2"/>
              </a:rPr>
              <a:t>k</a:t>
            </a:r>
            <a:r>
              <a:rPr lang="en-US" altLang="zh-TW" sz="2400" i="1" baseline="-25000" dirty="0">
                <a:sym typeface="Math1" pitchFamily="2" charset="2"/>
              </a:rPr>
              <a:t>r</a:t>
            </a:r>
            <a:r>
              <a:rPr lang="en-US" altLang="zh-TW" sz="2400" baseline="-25000" dirty="0">
                <a:sym typeface="Math1" pitchFamily="2" charset="2"/>
              </a:rPr>
              <a:t>+1</a:t>
            </a:r>
            <a:r>
              <a:rPr lang="en-US" altLang="zh-TW" sz="2400" dirty="0">
                <a:sym typeface="Math1" pitchFamily="2" charset="2"/>
              </a:rPr>
              <a:t>, …, </a:t>
            </a:r>
            <a:r>
              <a:rPr lang="en-US" altLang="zh-TW" sz="2400" i="1" dirty="0" err="1">
                <a:sym typeface="Math1" pitchFamily="2" charset="2"/>
              </a:rPr>
              <a:t>k</a:t>
            </a:r>
            <a:r>
              <a:rPr lang="en-US" altLang="zh-TW" sz="2400" i="1" baseline="-25000" dirty="0" err="1">
                <a:sym typeface="Math1" pitchFamily="2" charset="2"/>
              </a:rPr>
              <a:t>j</a:t>
            </a:r>
            <a:r>
              <a:rPr lang="en-US" altLang="zh-TW" sz="2400" dirty="0">
                <a:sym typeface="Math1" pitchFamily="2" charset="2"/>
              </a:rPr>
              <a:t>(</a:t>
            </a:r>
            <a:r>
              <a:rPr lang="zh-CN" altLang="en-US" sz="2400" dirty="0">
                <a:sym typeface="Math1" pitchFamily="2" charset="2"/>
              </a:rPr>
              <a:t>和哑键</a:t>
            </a:r>
            <a:r>
              <a:rPr lang="en-US" altLang="zh-TW" sz="2400" dirty="0">
                <a:sym typeface="Math1" pitchFamily="2" charset="2"/>
              </a:rPr>
              <a:t> </a:t>
            </a:r>
            <a:r>
              <a:rPr lang="en-US" altLang="zh-TW" sz="2400" i="1" dirty="0" err="1">
                <a:sym typeface="Math1" pitchFamily="2" charset="2"/>
              </a:rPr>
              <a:t>d</a:t>
            </a:r>
            <a:r>
              <a:rPr lang="en-US" altLang="zh-TW" sz="2400" i="1" baseline="-25000" dirty="0" err="1">
                <a:sym typeface="Math1" pitchFamily="2" charset="2"/>
              </a:rPr>
              <a:t>r</a:t>
            </a:r>
            <a:r>
              <a:rPr lang="en-US" altLang="zh-TW" sz="2400" dirty="0">
                <a:sym typeface="Math1" pitchFamily="2" charset="2"/>
              </a:rPr>
              <a:t>, …,</a:t>
            </a:r>
            <a:r>
              <a:rPr lang="en-US" altLang="zh-TW" sz="2400" i="1" dirty="0">
                <a:sym typeface="Math1" pitchFamily="2" charset="2"/>
              </a:rPr>
              <a:t> </a:t>
            </a:r>
            <a:r>
              <a:rPr lang="en-US" altLang="zh-TW" sz="2400" i="1" dirty="0" err="1">
                <a:sym typeface="Math1" pitchFamily="2" charset="2"/>
              </a:rPr>
              <a:t>d</a:t>
            </a:r>
            <a:r>
              <a:rPr lang="en-US" altLang="zh-TW" sz="2400" i="1" baseline="-25000" dirty="0" err="1">
                <a:sym typeface="Math1" pitchFamily="2" charset="2"/>
              </a:rPr>
              <a:t>j</a:t>
            </a:r>
            <a:r>
              <a:rPr lang="en-US" altLang="zh-TW" sz="2400" dirty="0">
                <a:sym typeface="Math1" pitchFamily="2" charset="2"/>
              </a:rPr>
              <a:t>).</a:t>
            </a:r>
          </a:p>
          <a:p>
            <a:pPr lvl="1"/>
            <a:r>
              <a:rPr lang="zh-CN" altLang="en-US" sz="2400" dirty="0">
                <a:sym typeface="Math1" pitchFamily="2" charset="2"/>
              </a:rPr>
              <a:t>对于包括键</a:t>
            </a:r>
            <a:r>
              <a:rPr lang="en-US" altLang="zh-TW" sz="2400" i="1" dirty="0" err="1">
                <a:sym typeface="Math1" pitchFamily="2" charset="2"/>
              </a:rPr>
              <a:t>k</a:t>
            </a:r>
            <a:r>
              <a:rPr lang="en-US" altLang="zh-TW" sz="2400" i="1" baseline="-25000" dirty="0" err="1">
                <a:sym typeface="Math1" pitchFamily="2" charset="2"/>
              </a:rPr>
              <a:t>i</a:t>
            </a:r>
            <a:r>
              <a:rPr lang="en-US" altLang="zh-TW" sz="2400" dirty="0">
                <a:sym typeface="Math1" pitchFamily="2" charset="2"/>
              </a:rPr>
              <a:t>, …, </a:t>
            </a:r>
            <a:r>
              <a:rPr lang="en-US" altLang="zh-TW" sz="2400" i="1" dirty="0" err="1">
                <a:sym typeface="Math1" pitchFamily="2" charset="2"/>
              </a:rPr>
              <a:t>k</a:t>
            </a:r>
            <a:r>
              <a:rPr lang="en-US" altLang="zh-TW" sz="2400" i="1" baseline="-25000" dirty="0" err="1">
                <a:sym typeface="Math1" pitchFamily="2" charset="2"/>
              </a:rPr>
              <a:t>j</a:t>
            </a:r>
            <a:r>
              <a:rPr lang="zh-CN" altLang="en-US" sz="2400" dirty="0">
                <a:sym typeface="Math1" pitchFamily="2" charset="2"/>
              </a:rPr>
              <a:t>和</a:t>
            </a:r>
            <a:r>
              <a:rPr lang="zh-CN" altLang="en-US" sz="2400" dirty="0">
                <a:solidFill>
                  <a:srgbClr val="800000"/>
                </a:solidFill>
                <a:sym typeface="Math1" pitchFamily="2" charset="2"/>
              </a:rPr>
              <a:t>根</a:t>
            </a:r>
            <a:r>
              <a:rPr lang="en-US" altLang="zh-TW" sz="2400" i="1" dirty="0" err="1">
                <a:solidFill>
                  <a:srgbClr val="800000"/>
                </a:solidFill>
                <a:sym typeface="Math1" pitchFamily="2" charset="2"/>
              </a:rPr>
              <a:t>k</a:t>
            </a:r>
            <a:r>
              <a:rPr lang="en-US" altLang="zh-TW" sz="2400" i="1" baseline="-25000" dirty="0" err="1">
                <a:solidFill>
                  <a:srgbClr val="800000"/>
                </a:solidFill>
                <a:sym typeface="Math1" pitchFamily="2" charset="2"/>
              </a:rPr>
              <a:t>i</a:t>
            </a:r>
            <a:r>
              <a:rPr lang="zh-CN" altLang="en-US" sz="2400" dirty="0">
                <a:sym typeface="Math1" pitchFamily="2" charset="2"/>
              </a:rPr>
              <a:t>的子树</a:t>
            </a:r>
            <a:r>
              <a:rPr lang="en-US" altLang="zh-TW" sz="2400" dirty="0">
                <a:sym typeface="Math1" pitchFamily="2" charset="2"/>
              </a:rPr>
              <a:t>, </a:t>
            </a:r>
            <a:r>
              <a:rPr lang="zh-CN" altLang="en-US" sz="2400" dirty="0">
                <a:sym typeface="Math1" pitchFamily="2" charset="2"/>
              </a:rPr>
              <a:t>左子树包括键</a:t>
            </a:r>
            <a:r>
              <a:rPr lang="en-US" altLang="zh-TW" sz="2400" b="1" i="1" dirty="0" err="1">
                <a:solidFill>
                  <a:srgbClr val="800000"/>
                </a:solidFill>
                <a:sym typeface="Math1" pitchFamily="2" charset="2"/>
              </a:rPr>
              <a:t>k</a:t>
            </a:r>
            <a:r>
              <a:rPr lang="en-US" altLang="zh-TW" sz="2400" b="1" i="1" baseline="-25000" dirty="0" err="1">
                <a:solidFill>
                  <a:srgbClr val="800000"/>
                </a:solidFill>
                <a:sym typeface="Math1" pitchFamily="2" charset="2"/>
              </a:rPr>
              <a:t>i</a:t>
            </a:r>
            <a:r>
              <a:rPr lang="en-US" altLang="zh-TW" sz="2400" b="1" dirty="0">
                <a:solidFill>
                  <a:srgbClr val="800000"/>
                </a:solidFill>
                <a:sym typeface="Math1" pitchFamily="2" charset="2"/>
              </a:rPr>
              <a:t>, .., </a:t>
            </a:r>
            <a:r>
              <a:rPr lang="en-US" altLang="zh-TW" sz="2400" b="1" i="1" dirty="0">
                <a:solidFill>
                  <a:srgbClr val="800000"/>
                </a:solidFill>
                <a:sym typeface="Math1" pitchFamily="2" charset="2"/>
              </a:rPr>
              <a:t>k</a:t>
            </a:r>
            <a:r>
              <a:rPr lang="en-US" altLang="zh-TW" sz="2400" b="1" i="1" baseline="-25000" dirty="0">
                <a:solidFill>
                  <a:srgbClr val="800000"/>
                </a:solidFill>
                <a:sym typeface="Math1" pitchFamily="2" charset="2"/>
              </a:rPr>
              <a:t>i</a:t>
            </a:r>
            <a:r>
              <a:rPr lang="en-US" altLang="zh-TW" sz="2400" b="1" baseline="-25000" dirty="0">
                <a:solidFill>
                  <a:srgbClr val="800000"/>
                </a:solidFill>
                <a:sym typeface="Math1" pitchFamily="2" charset="2"/>
              </a:rPr>
              <a:t>-1</a:t>
            </a:r>
            <a:r>
              <a:rPr lang="en-US" altLang="zh-TW" sz="2400" b="1" dirty="0">
                <a:solidFill>
                  <a:srgbClr val="800000"/>
                </a:solidFill>
                <a:sym typeface="Math1" pitchFamily="2" charset="2"/>
              </a:rPr>
              <a:t> (</a:t>
            </a:r>
            <a:r>
              <a:rPr lang="zh-CN" altLang="en-US" sz="2400" b="1" dirty="0">
                <a:solidFill>
                  <a:srgbClr val="800000"/>
                </a:solidFill>
                <a:sym typeface="Math1" pitchFamily="2" charset="2"/>
              </a:rPr>
              <a:t>没有键</a:t>
            </a:r>
            <a:r>
              <a:rPr lang="en-US" altLang="zh-TW" sz="2400" b="1" dirty="0">
                <a:solidFill>
                  <a:srgbClr val="800000"/>
                </a:solidFill>
                <a:sym typeface="Math1" pitchFamily="2" charset="2"/>
              </a:rPr>
              <a:t>)</a:t>
            </a:r>
            <a:r>
              <a:rPr lang="en-US" altLang="zh-TW" sz="2400" dirty="0">
                <a:sym typeface="Math1" pitchFamily="2" charset="2"/>
              </a:rPr>
              <a:t> </a:t>
            </a:r>
            <a:r>
              <a:rPr lang="zh-CN" altLang="en-US" sz="2400" dirty="0">
                <a:sym typeface="Math1" pitchFamily="2" charset="2"/>
              </a:rPr>
              <a:t>和哑键</a:t>
            </a:r>
            <a:r>
              <a:rPr lang="en-US" altLang="zh-TW" sz="2400" dirty="0">
                <a:sym typeface="Math1" pitchFamily="2" charset="2"/>
              </a:rPr>
              <a:t> </a:t>
            </a:r>
            <a:r>
              <a:rPr lang="en-US" altLang="zh-TW" sz="2400" i="1" dirty="0">
                <a:sym typeface="Math1" pitchFamily="2" charset="2"/>
              </a:rPr>
              <a:t>d</a:t>
            </a:r>
            <a:r>
              <a:rPr lang="en-US" altLang="zh-TW" sz="2400" i="1" baseline="-25000" dirty="0">
                <a:sym typeface="Math1" pitchFamily="2" charset="2"/>
              </a:rPr>
              <a:t>i</a:t>
            </a:r>
            <a:r>
              <a:rPr lang="en-US" altLang="zh-TW" sz="2400" baseline="-25000" dirty="0">
                <a:sym typeface="Math1" pitchFamily="2" charset="2"/>
              </a:rPr>
              <a:t>-1</a:t>
            </a:r>
            <a:r>
              <a:rPr lang="en-US" altLang="zh-TW" sz="2400" dirty="0">
                <a:sym typeface="Math1" pitchFamily="2" charset="2"/>
              </a:rPr>
              <a:t>.</a:t>
            </a:r>
          </a:p>
        </p:txBody>
      </p:sp>
      <p:grpSp>
        <p:nvGrpSpPr>
          <p:cNvPr id="245787" name="Group 27"/>
          <p:cNvGrpSpPr>
            <a:grpSpLocks/>
          </p:cNvGrpSpPr>
          <p:nvPr/>
        </p:nvGrpSpPr>
        <p:grpSpPr bwMode="auto">
          <a:xfrm>
            <a:off x="5940152" y="4477384"/>
            <a:ext cx="2311400" cy="2095500"/>
            <a:chOff x="3088" y="2328"/>
            <a:chExt cx="1960" cy="1880"/>
          </a:xfrm>
        </p:grpSpPr>
        <p:sp>
          <p:nvSpPr>
            <p:cNvPr id="245788" name="Oval 28"/>
            <p:cNvSpPr>
              <a:spLocks noChangeArrowheads="1"/>
            </p:cNvSpPr>
            <p:nvPr/>
          </p:nvSpPr>
          <p:spPr bwMode="auto">
            <a:xfrm>
              <a:off x="3832" y="2328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k</a:t>
              </a:r>
              <a:r>
                <a:rPr lang="en-US" altLang="zh-TW" baseline="-25000"/>
                <a:t>2</a:t>
              </a:r>
            </a:p>
          </p:txBody>
        </p:sp>
        <p:sp>
          <p:nvSpPr>
            <p:cNvPr id="245789" name="Oval 29"/>
            <p:cNvSpPr>
              <a:spLocks noChangeArrowheads="1"/>
            </p:cNvSpPr>
            <p:nvPr/>
          </p:nvSpPr>
          <p:spPr bwMode="auto">
            <a:xfrm>
              <a:off x="3288" y="2648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k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245790" name="Oval 30"/>
            <p:cNvSpPr>
              <a:spLocks noChangeArrowheads="1"/>
            </p:cNvSpPr>
            <p:nvPr/>
          </p:nvSpPr>
          <p:spPr bwMode="auto">
            <a:xfrm>
              <a:off x="4104" y="3104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k</a:t>
              </a:r>
              <a:r>
                <a:rPr lang="en-US" altLang="zh-TW" baseline="-25000"/>
                <a:t>4</a:t>
              </a:r>
            </a:p>
          </p:txBody>
        </p:sp>
        <p:sp>
          <p:nvSpPr>
            <p:cNvPr id="245791" name="Oval 31"/>
            <p:cNvSpPr>
              <a:spLocks noChangeArrowheads="1"/>
            </p:cNvSpPr>
            <p:nvPr/>
          </p:nvSpPr>
          <p:spPr bwMode="auto">
            <a:xfrm>
              <a:off x="4368" y="2656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k</a:t>
              </a:r>
              <a:r>
                <a:rPr lang="en-US" altLang="zh-TW" baseline="-25000"/>
                <a:t>5</a:t>
              </a:r>
            </a:p>
          </p:txBody>
        </p:sp>
        <p:sp>
          <p:nvSpPr>
            <p:cNvPr id="245792" name="Oval 32"/>
            <p:cNvSpPr>
              <a:spLocks noChangeArrowheads="1"/>
            </p:cNvSpPr>
            <p:nvPr/>
          </p:nvSpPr>
          <p:spPr bwMode="auto">
            <a:xfrm>
              <a:off x="3848" y="3528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k</a:t>
              </a:r>
              <a:r>
                <a:rPr lang="en-US" altLang="zh-TW" baseline="-25000"/>
                <a:t>3</a:t>
              </a:r>
            </a:p>
          </p:txBody>
        </p:sp>
        <p:sp>
          <p:nvSpPr>
            <p:cNvPr id="245793" name="AutoShape 33"/>
            <p:cNvSpPr>
              <a:spLocks noChangeArrowheads="1"/>
            </p:cNvSpPr>
            <p:nvPr/>
          </p:nvSpPr>
          <p:spPr bwMode="auto">
            <a:xfrm>
              <a:off x="3088" y="3152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d</a:t>
              </a:r>
              <a:r>
                <a:rPr lang="en-US" altLang="zh-TW" baseline="-25000"/>
                <a:t>0</a:t>
              </a:r>
            </a:p>
          </p:txBody>
        </p:sp>
        <p:sp>
          <p:nvSpPr>
            <p:cNvPr id="245794" name="AutoShape 34"/>
            <p:cNvSpPr>
              <a:spLocks noChangeArrowheads="1"/>
            </p:cNvSpPr>
            <p:nvPr/>
          </p:nvSpPr>
          <p:spPr bwMode="auto">
            <a:xfrm>
              <a:off x="3568" y="3144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d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245795" name="AutoShape 35"/>
            <p:cNvSpPr>
              <a:spLocks noChangeArrowheads="1"/>
            </p:cNvSpPr>
            <p:nvPr/>
          </p:nvSpPr>
          <p:spPr bwMode="auto">
            <a:xfrm>
              <a:off x="3592" y="3944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d</a:t>
              </a:r>
              <a:r>
                <a:rPr lang="en-US" altLang="zh-TW" baseline="-25000"/>
                <a:t>2</a:t>
              </a:r>
            </a:p>
          </p:txBody>
        </p:sp>
        <p:sp>
          <p:nvSpPr>
            <p:cNvPr id="245796" name="AutoShape 36"/>
            <p:cNvSpPr>
              <a:spLocks noChangeArrowheads="1"/>
            </p:cNvSpPr>
            <p:nvPr/>
          </p:nvSpPr>
          <p:spPr bwMode="auto">
            <a:xfrm>
              <a:off x="4152" y="3936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d</a:t>
              </a:r>
              <a:r>
                <a:rPr lang="en-US" altLang="zh-TW" baseline="-25000"/>
                <a:t>3</a:t>
              </a:r>
            </a:p>
          </p:txBody>
        </p:sp>
        <p:sp>
          <p:nvSpPr>
            <p:cNvPr id="245797" name="AutoShape 37"/>
            <p:cNvSpPr>
              <a:spLocks noChangeArrowheads="1"/>
            </p:cNvSpPr>
            <p:nvPr/>
          </p:nvSpPr>
          <p:spPr bwMode="auto">
            <a:xfrm>
              <a:off x="4480" y="3512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d</a:t>
              </a:r>
              <a:r>
                <a:rPr lang="en-US" altLang="zh-TW" baseline="-25000"/>
                <a:t>4</a:t>
              </a:r>
            </a:p>
          </p:txBody>
        </p:sp>
        <p:sp>
          <p:nvSpPr>
            <p:cNvPr id="245798" name="AutoShape 38"/>
            <p:cNvSpPr>
              <a:spLocks noChangeArrowheads="1"/>
            </p:cNvSpPr>
            <p:nvPr/>
          </p:nvSpPr>
          <p:spPr bwMode="auto">
            <a:xfrm>
              <a:off x="4776" y="3032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d</a:t>
              </a:r>
              <a:r>
                <a:rPr lang="en-US" altLang="zh-TW" baseline="-25000"/>
                <a:t>5</a:t>
              </a:r>
            </a:p>
          </p:txBody>
        </p:sp>
        <p:sp>
          <p:nvSpPr>
            <p:cNvPr id="245799" name="Line 39"/>
            <p:cNvSpPr>
              <a:spLocks noChangeShapeType="1"/>
            </p:cNvSpPr>
            <p:nvPr/>
          </p:nvSpPr>
          <p:spPr bwMode="auto">
            <a:xfrm flipH="1">
              <a:off x="3584" y="2584"/>
              <a:ext cx="30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0" name="Line 40"/>
            <p:cNvSpPr>
              <a:spLocks noChangeShapeType="1"/>
            </p:cNvSpPr>
            <p:nvPr/>
          </p:nvSpPr>
          <p:spPr bwMode="auto">
            <a:xfrm>
              <a:off x="4112" y="2576"/>
              <a:ext cx="30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1" name="Line 41"/>
            <p:cNvSpPr>
              <a:spLocks noChangeShapeType="1"/>
            </p:cNvSpPr>
            <p:nvPr/>
          </p:nvSpPr>
          <p:spPr bwMode="auto">
            <a:xfrm>
              <a:off x="4656" y="2912"/>
              <a:ext cx="264" cy="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2" name="Line 42"/>
            <p:cNvSpPr>
              <a:spLocks noChangeShapeType="1"/>
            </p:cNvSpPr>
            <p:nvPr/>
          </p:nvSpPr>
          <p:spPr bwMode="auto">
            <a:xfrm flipH="1">
              <a:off x="4312" y="2944"/>
              <a:ext cx="144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3" name="Line 43"/>
            <p:cNvSpPr>
              <a:spLocks noChangeShapeType="1"/>
            </p:cNvSpPr>
            <p:nvPr/>
          </p:nvSpPr>
          <p:spPr bwMode="auto">
            <a:xfrm>
              <a:off x="4368" y="3360"/>
              <a:ext cx="23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4" name="Line 44"/>
            <p:cNvSpPr>
              <a:spLocks noChangeShapeType="1"/>
            </p:cNvSpPr>
            <p:nvPr/>
          </p:nvSpPr>
          <p:spPr bwMode="auto">
            <a:xfrm flipH="1">
              <a:off x="4040" y="3392"/>
              <a:ext cx="144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5" name="Line 45"/>
            <p:cNvSpPr>
              <a:spLocks noChangeShapeType="1"/>
            </p:cNvSpPr>
            <p:nvPr/>
          </p:nvSpPr>
          <p:spPr bwMode="auto">
            <a:xfrm>
              <a:off x="4120" y="3792"/>
              <a:ext cx="168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6" name="Line 46"/>
            <p:cNvSpPr>
              <a:spLocks noChangeShapeType="1"/>
            </p:cNvSpPr>
            <p:nvPr/>
          </p:nvSpPr>
          <p:spPr bwMode="auto">
            <a:xfrm flipH="1">
              <a:off x="3704" y="3808"/>
              <a:ext cx="208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7" name="Line 47"/>
            <p:cNvSpPr>
              <a:spLocks noChangeShapeType="1"/>
            </p:cNvSpPr>
            <p:nvPr/>
          </p:nvSpPr>
          <p:spPr bwMode="auto">
            <a:xfrm>
              <a:off x="3536" y="2936"/>
              <a:ext cx="168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08" name="Line 48"/>
            <p:cNvSpPr>
              <a:spLocks noChangeShapeType="1"/>
            </p:cNvSpPr>
            <p:nvPr/>
          </p:nvSpPr>
          <p:spPr bwMode="auto">
            <a:xfrm flipH="1">
              <a:off x="3216" y="2944"/>
              <a:ext cx="152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D571574-260F-4BBB-8E75-8B71CA13ED1D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重叠子问题</a:t>
            </a:r>
            <a:r>
              <a:rPr lang="en-US" altLang="zh-TW"/>
              <a:t>: </a:t>
            </a:r>
            <a:r>
              <a:rPr lang="zh-CN" altLang="en-US"/>
              <a:t>递归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9842" y="953368"/>
            <a:ext cx="8077200" cy="4953000"/>
          </a:xfrm>
        </p:spPr>
        <p:txBody>
          <a:bodyPr/>
          <a:lstStyle/>
          <a:p>
            <a:r>
              <a:rPr lang="en-US" altLang="zh-TW" sz="2400" i="1" dirty="0"/>
              <a:t>e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, </a:t>
            </a:r>
            <a:r>
              <a:rPr lang="en-US" altLang="zh-TW" sz="2400" i="1" dirty="0"/>
              <a:t>j</a:t>
            </a:r>
            <a:r>
              <a:rPr lang="en-US" altLang="zh-TW" sz="2400" dirty="0"/>
              <a:t>] : </a:t>
            </a:r>
            <a:r>
              <a:rPr lang="zh-CN" altLang="en-US" sz="2400" dirty="0"/>
              <a:t>搜索一棵包括键</a:t>
            </a:r>
            <a:r>
              <a:rPr lang="en-US" altLang="zh-TW" sz="2400" i="1" dirty="0" err="1"/>
              <a:t>k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/>
              <a:t>, …, </a:t>
            </a:r>
            <a:r>
              <a:rPr lang="en-US" altLang="zh-TW" sz="2400" i="1" dirty="0" err="1"/>
              <a:t>k</a:t>
            </a:r>
            <a:r>
              <a:rPr lang="en-US" altLang="zh-TW" sz="2400" i="1" baseline="-25000" dirty="0" err="1"/>
              <a:t>j</a:t>
            </a:r>
            <a:r>
              <a:rPr lang="zh-CN" altLang="en-US" sz="2400" dirty="0"/>
              <a:t>的最优二叉搜索树的期望费用</a:t>
            </a:r>
            <a:r>
              <a:rPr lang="en-US" altLang="zh-TW" sz="2400" dirty="0"/>
              <a:t>.</a:t>
            </a:r>
          </a:p>
          <a:p>
            <a:pPr lvl="1"/>
            <a:r>
              <a:rPr lang="zh-CN" altLang="en-US" sz="2000" dirty="0"/>
              <a:t>希望找出</a:t>
            </a:r>
            <a:r>
              <a:rPr lang="zh-TW" altLang="en-US" sz="2000" dirty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[1, </a:t>
            </a:r>
            <a:r>
              <a:rPr lang="en-US" altLang="zh-TW" sz="2000" i="1" dirty="0"/>
              <a:t>n</a:t>
            </a:r>
            <a:r>
              <a:rPr lang="en-US" altLang="zh-TW" sz="2000" dirty="0"/>
              <a:t>]</a:t>
            </a:r>
          </a:p>
          <a:p>
            <a:pPr lvl="1"/>
            <a:r>
              <a:rPr lang="en-US" altLang="zh-TW" sz="2000" i="1" dirty="0"/>
              <a:t>e</a:t>
            </a:r>
            <a:r>
              <a:rPr lang="en-US" altLang="zh-TW" sz="2000" dirty="0"/>
              <a:t>[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,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 </a:t>
            </a:r>
            <a:r>
              <a:rPr lang="en-US" altLang="zh-TW" sz="2000" dirty="0"/>
              <a:t>-1] = </a:t>
            </a:r>
            <a:r>
              <a:rPr lang="en-US" altLang="zh-TW" sz="2000" i="1" dirty="0"/>
              <a:t>q</a:t>
            </a:r>
            <a:r>
              <a:rPr lang="en-US" altLang="zh-TW" sz="2000" i="1" baseline="-25000" dirty="0"/>
              <a:t>i</a:t>
            </a:r>
            <a:r>
              <a:rPr lang="en-US" altLang="zh-TW" sz="2000" baseline="-25000" dirty="0"/>
              <a:t>-1</a:t>
            </a:r>
            <a:r>
              <a:rPr lang="en-US" altLang="zh-TW" sz="2000" dirty="0"/>
              <a:t> (</a:t>
            </a:r>
            <a:r>
              <a:rPr lang="zh-CN" altLang="en-US" sz="2000" dirty="0"/>
              <a:t>仅对哑键</a:t>
            </a:r>
            <a:r>
              <a:rPr lang="zh-TW" altLang="en-US" sz="2000" dirty="0"/>
              <a:t> </a:t>
            </a:r>
            <a:r>
              <a:rPr lang="en-US" altLang="zh-TW" sz="2000" i="1" dirty="0"/>
              <a:t>d</a:t>
            </a:r>
            <a:r>
              <a:rPr lang="en-US" altLang="zh-TW" sz="2000" i="1" baseline="-25000" dirty="0"/>
              <a:t>i</a:t>
            </a:r>
            <a:r>
              <a:rPr lang="en-US" altLang="zh-TW" sz="2000" baseline="-25000" dirty="0"/>
              <a:t>-1</a:t>
            </a:r>
            <a:r>
              <a:rPr lang="en-US" altLang="zh-TW" sz="2000" dirty="0"/>
              <a:t>).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endParaRPr lang="en-US" altLang="zh-CN" sz="2400" dirty="0"/>
          </a:p>
          <a:p>
            <a:r>
              <a:rPr lang="zh-CN" altLang="en-US" sz="2400" dirty="0"/>
              <a:t>如果</a:t>
            </a:r>
            <a:r>
              <a:rPr lang="en-US" altLang="zh-TW" sz="2400" i="1" dirty="0" err="1"/>
              <a:t>k</a:t>
            </a:r>
            <a:r>
              <a:rPr lang="en-US" altLang="zh-TW" sz="2400" i="1" baseline="-25000" dirty="0" err="1"/>
              <a:t>r</a:t>
            </a:r>
            <a:r>
              <a:rPr lang="en-US" altLang="zh-TW" sz="2400" dirty="0"/>
              <a:t>(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b="1" dirty="0">
                <a:cs typeface="Arial" charset="0"/>
                <a:sym typeface="Math1" pitchFamily="2" charset="2"/>
              </a:rPr>
              <a:t>≤</a:t>
            </a:r>
            <a:r>
              <a:rPr lang="en-US" altLang="zh-TW" sz="2400" dirty="0">
                <a:sym typeface="Math1" pitchFamily="2" charset="2"/>
              </a:rPr>
              <a:t> </a:t>
            </a:r>
            <a:r>
              <a:rPr lang="en-US" altLang="zh-TW" sz="2400" i="1" dirty="0">
                <a:sym typeface="Math1" pitchFamily="2" charset="2"/>
              </a:rPr>
              <a:t>r</a:t>
            </a:r>
            <a:r>
              <a:rPr lang="en-US" altLang="zh-TW" sz="2400" dirty="0">
                <a:sym typeface="Math1" pitchFamily="2" charset="2"/>
              </a:rPr>
              <a:t> </a:t>
            </a:r>
            <a:r>
              <a:rPr lang="en-US" altLang="zh-TW" sz="2400" b="1" dirty="0">
                <a:cs typeface="Arial" charset="0"/>
                <a:sym typeface="Math1" pitchFamily="2" charset="2"/>
              </a:rPr>
              <a:t>≤</a:t>
            </a:r>
            <a:r>
              <a:rPr lang="en-US" altLang="zh-TW" sz="2400" dirty="0">
                <a:sym typeface="Math1" pitchFamily="2" charset="2"/>
              </a:rPr>
              <a:t> </a:t>
            </a:r>
            <a:r>
              <a:rPr lang="en-US" altLang="zh-TW" sz="2400" i="1" dirty="0">
                <a:sym typeface="Math1" pitchFamily="2" charset="2"/>
              </a:rPr>
              <a:t>j</a:t>
            </a:r>
            <a:r>
              <a:rPr lang="en-US" altLang="zh-TW" sz="2400" dirty="0">
                <a:sym typeface="Math1" pitchFamily="2" charset="2"/>
              </a:rPr>
              <a:t>)</a:t>
            </a:r>
            <a:r>
              <a:rPr lang="zh-CN" altLang="en-US" sz="2400" dirty="0">
                <a:sym typeface="Math1" pitchFamily="2" charset="2"/>
              </a:rPr>
              <a:t>是包括键</a:t>
            </a:r>
            <a:r>
              <a:rPr lang="en-US" altLang="zh-TW" sz="2400" i="1" dirty="0" err="1"/>
              <a:t>k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/>
              <a:t>, …,</a:t>
            </a:r>
            <a:r>
              <a:rPr lang="en-US" altLang="zh-TW" sz="2400" i="1" dirty="0" err="1"/>
              <a:t>k</a:t>
            </a:r>
            <a:r>
              <a:rPr lang="en-US" altLang="zh-TW" sz="2400" i="1" baseline="-25000" dirty="0" err="1"/>
              <a:t>j</a:t>
            </a:r>
            <a:r>
              <a:rPr lang="zh-CN" altLang="en-US" sz="2400" dirty="0">
                <a:sym typeface="Math1" pitchFamily="2" charset="2"/>
              </a:rPr>
              <a:t>的最优子树的根，</a:t>
            </a:r>
            <a:r>
              <a:rPr lang="zh-CN" altLang="en-US" sz="2400" dirty="0"/>
              <a:t>并且令</a:t>
            </a:r>
            <a:endParaRPr lang="en-US" altLang="zh-CN" sz="2400" dirty="0">
              <a:sym typeface="Math1" pitchFamily="2" charset="2"/>
            </a:endParaRPr>
          </a:p>
          <a:p>
            <a:pPr>
              <a:buFont typeface="標楷體" pitchFamily="65" charset="-120"/>
              <a:buNone/>
            </a:pPr>
            <a:r>
              <a:rPr lang="en-US" altLang="zh-TW" sz="2400" i="1" dirty="0">
                <a:solidFill>
                  <a:srgbClr val="0000CC"/>
                </a:solidFill>
                <a:sym typeface="Math1" pitchFamily="2" charset="2"/>
              </a:rPr>
              <a:t>     e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[</a:t>
            </a:r>
            <a:r>
              <a:rPr lang="en-US" altLang="zh-TW" sz="2400" i="1" dirty="0" err="1">
                <a:solidFill>
                  <a:srgbClr val="0000CC"/>
                </a:solidFill>
                <a:sym typeface="Math1" pitchFamily="2" charset="2"/>
              </a:rPr>
              <a:t>i</a:t>
            </a:r>
            <a:r>
              <a:rPr lang="en-US" altLang="zh-TW" sz="2400" i="1" dirty="0">
                <a:solidFill>
                  <a:srgbClr val="0000CC"/>
                </a:solidFill>
                <a:sym typeface="Math1" pitchFamily="2" charset="2"/>
              </a:rPr>
              <a:t>, j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] = </a:t>
            </a:r>
            <a:r>
              <a:rPr lang="en-US" altLang="zh-TW" sz="2400" i="1" dirty="0" err="1">
                <a:solidFill>
                  <a:srgbClr val="800000"/>
                </a:solidFill>
                <a:sym typeface="Math1" pitchFamily="2" charset="2"/>
              </a:rPr>
              <a:t>p</a:t>
            </a:r>
            <a:r>
              <a:rPr lang="en-US" altLang="zh-TW" sz="2400" i="1" baseline="-25000" dirty="0" err="1">
                <a:solidFill>
                  <a:srgbClr val="800000"/>
                </a:solidFill>
                <a:sym typeface="Math1" pitchFamily="2" charset="2"/>
              </a:rPr>
              <a:t>r</a:t>
            </a:r>
            <a:r>
              <a:rPr lang="en-US" altLang="zh-TW" sz="2400" baseline="-25000" dirty="0">
                <a:solidFill>
                  <a:srgbClr val="0000CC"/>
                </a:solidFill>
                <a:sym typeface="Math1" pitchFamily="2" charset="2"/>
              </a:rPr>
              <a:t> 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+ (</a:t>
            </a:r>
            <a:r>
              <a:rPr lang="en-US" altLang="zh-TW" sz="2400" i="1" dirty="0">
                <a:solidFill>
                  <a:srgbClr val="0000CC"/>
                </a:solidFill>
                <a:sym typeface="Math1" pitchFamily="2" charset="2"/>
              </a:rPr>
              <a:t>e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[</a:t>
            </a:r>
            <a:r>
              <a:rPr lang="en-US" altLang="zh-TW" sz="2400" i="1" dirty="0" err="1">
                <a:solidFill>
                  <a:srgbClr val="0000CC"/>
                </a:solidFill>
                <a:sym typeface="Math1" pitchFamily="2" charset="2"/>
              </a:rPr>
              <a:t>i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, </a:t>
            </a:r>
            <a:r>
              <a:rPr lang="en-US" altLang="zh-TW" sz="2400" i="1" dirty="0">
                <a:solidFill>
                  <a:srgbClr val="0000CC"/>
                </a:solidFill>
                <a:sym typeface="Math1" pitchFamily="2" charset="2"/>
              </a:rPr>
              <a:t>r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-1] + </a:t>
            </a:r>
            <a:r>
              <a:rPr lang="en-US" altLang="zh-TW" sz="2400" i="1" dirty="0">
                <a:solidFill>
                  <a:srgbClr val="800000"/>
                </a:solidFill>
                <a:sym typeface="Math1" pitchFamily="2" charset="2"/>
              </a:rPr>
              <a:t>w</a:t>
            </a:r>
            <a:r>
              <a:rPr lang="en-US" altLang="zh-TW" sz="2400" dirty="0">
                <a:solidFill>
                  <a:srgbClr val="800000"/>
                </a:solidFill>
                <a:sym typeface="Math1" pitchFamily="2" charset="2"/>
              </a:rPr>
              <a:t>(</a:t>
            </a:r>
            <a:r>
              <a:rPr lang="en-US" altLang="zh-TW" sz="2400" i="1" dirty="0" err="1">
                <a:solidFill>
                  <a:srgbClr val="800000"/>
                </a:solidFill>
                <a:sym typeface="Math1" pitchFamily="2" charset="2"/>
              </a:rPr>
              <a:t>i</a:t>
            </a:r>
            <a:r>
              <a:rPr lang="en-US" altLang="zh-TW" sz="2400" dirty="0">
                <a:solidFill>
                  <a:srgbClr val="800000"/>
                </a:solidFill>
                <a:sym typeface="Math1" pitchFamily="2" charset="2"/>
              </a:rPr>
              <a:t>, </a:t>
            </a:r>
            <a:r>
              <a:rPr lang="en-US" altLang="zh-TW" sz="2400" i="1" dirty="0">
                <a:solidFill>
                  <a:srgbClr val="800000"/>
                </a:solidFill>
                <a:sym typeface="Math1" pitchFamily="2" charset="2"/>
              </a:rPr>
              <a:t>r</a:t>
            </a:r>
            <a:r>
              <a:rPr lang="en-US" altLang="zh-TW" sz="2400" dirty="0">
                <a:solidFill>
                  <a:srgbClr val="800000"/>
                </a:solidFill>
                <a:sym typeface="Math1" pitchFamily="2" charset="2"/>
              </a:rPr>
              <a:t>-1)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) + (</a:t>
            </a:r>
            <a:r>
              <a:rPr lang="en-US" altLang="zh-TW" sz="2400" i="1" dirty="0">
                <a:solidFill>
                  <a:srgbClr val="0000CC"/>
                </a:solidFill>
                <a:sym typeface="Math1" pitchFamily="2" charset="2"/>
              </a:rPr>
              <a:t>e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[</a:t>
            </a:r>
            <a:r>
              <a:rPr lang="en-US" altLang="zh-TW" sz="2400" i="1" dirty="0">
                <a:solidFill>
                  <a:srgbClr val="0000CC"/>
                </a:solidFill>
                <a:sym typeface="Math1" pitchFamily="2" charset="2"/>
              </a:rPr>
              <a:t>r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+1, </a:t>
            </a:r>
            <a:r>
              <a:rPr lang="en-US" altLang="zh-TW" sz="2400" i="1" dirty="0">
                <a:solidFill>
                  <a:srgbClr val="0000CC"/>
                </a:solidFill>
                <a:sym typeface="Math1" pitchFamily="2" charset="2"/>
              </a:rPr>
              <a:t>j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] +</a:t>
            </a:r>
            <a:r>
              <a:rPr lang="en-US" altLang="zh-TW" sz="2400" i="1" dirty="0">
                <a:solidFill>
                  <a:srgbClr val="800000"/>
                </a:solidFill>
                <a:sym typeface="Math1" pitchFamily="2" charset="2"/>
              </a:rPr>
              <a:t>w</a:t>
            </a:r>
            <a:r>
              <a:rPr lang="en-US" altLang="zh-TW" sz="2400" dirty="0">
                <a:solidFill>
                  <a:srgbClr val="800000"/>
                </a:solidFill>
                <a:sym typeface="Math1" pitchFamily="2" charset="2"/>
              </a:rPr>
              <a:t>(</a:t>
            </a:r>
            <a:r>
              <a:rPr lang="en-US" altLang="zh-TW" sz="2400" i="1" dirty="0">
                <a:solidFill>
                  <a:srgbClr val="800000"/>
                </a:solidFill>
                <a:sym typeface="Math1" pitchFamily="2" charset="2"/>
              </a:rPr>
              <a:t>r</a:t>
            </a:r>
            <a:r>
              <a:rPr lang="en-US" altLang="zh-TW" sz="2400" dirty="0">
                <a:solidFill>
                  <a:srgbClr val="800000"/>
                </a:solidFill>
                <a:sym typeface="Math1" pitchFamily="2" charset="2"/>
              </a:rPr>
              <a:t>+1,</a:t>
            </a:r>
            <a:r>
              <a:rPr lang="en-US" altLang="zh-TW" sz="2400" i="1" dirty="0">
                <a:solidFill>
                  <a:srgbClr val="800000"/>
                </a:solidFill>
                <a:sym typeface="Math1" pitchFamily="2" charset="2"/>
              </a:rPr>
              <a:t> j</a:t>
            </a:r>
            <a:r>
              <a:rPr lang="en-US" altLang="zh-TW" sz="2400" dirty="0">
                <a:solidFill>
                  <a:srgbClr val="800000"/>
                </a:solidFill>
                <a:sym typeface="Math1" pitchFamily="2" charset="2"/>
              </a:rPr>
              <a:t>)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)</a:t>
            </a:r>
          </a:p>
          <a:p>
            <a:pPr>
              <a:buFont typeface="標楷體" pitchFamily="65" charset="-120"/>
              <a:buNone/>
            </a:pP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              = </a:t>
            </a:r>
            <a:r>
              <a:rPr lang="en-US" altLang="zh-TW" sz="2400" i="1" dirty="0">
                <a:solidFill>
                  <a:srgbClr val="0000CC"/>
                </a:solidFill>
                <a:sym typeface="Math1" pitchFamily="2" charset="2"/>
              </a:rPr>
              <a:t>e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[</a:t>
            </a:r>
            <a:r>
              <a:rPr lang="en-US" altLang="zh-TW" sz="2400" i="1" dirty="0" err="1">
                <a:solidFill>
                  <a:srgbClr val="0000CC"/>
                </a:solidFill>
                <a:sym typeface="Math1" pitchFamily="2" charset="2"/>
              </a:rPr>
              <a:t>i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, </a:t>
            </a:r>
            <a:r>
              <a:rPr lang="en-US" altLang="zh-TW" sz="2400" i="1" dirty="0">
                <a:solidFill>
                  <a:srgbClr val="0000CC"/>
                </a:solidFill>
                <a:sym typeface="Math1" pitchFamily="2" charset="2"/>
              </a:rPr>
              <a:t>r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-1] + </a:t>
            </a:r>
            <a:r>
              <a:rPr lang="en-US" altLang="zh-TW" sz="2400" i="1" dirty="0">
                <a:solidFill>
                  <a:srgbClr val="0000CC"/>
                </a:solidFill>
                <a:sym typeface="Math1" pitchFamily="2" charset="2"/>
              </a:rPr>
              <a:t>e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[</a:t>
            </a:r>
            <a:r>
              <a:rPr lang="en-US" altLang="zh-TW" sz="2400" i="1" dirty="0">
                <a:solidFill>
                  <a:srgbClr val="0000CC"/>
                </a:solidFill>
                <a:sym typeface="Math1" pitchFamily="2" charset="2"/>
              </a:rPr>
              <a:t>r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+1, </a:t>
            </a:r>
            <a:r>
              <a:rPr lang="en-US" altLang="zh-TW" sz="2400" i="1" dirty="0">
                <a:solidFill>
                  <a:srgbClr val="0000CC"/>
                </a:solidFill>
                <a:sym typeface="Math1" pitchFamily="2" charset="2"/>
              </a:rPr>
              <a:t>j</a:t>
            </a:r>
            <a:r>
              <a:rPr lang="en-US" altLang="zh-TW" sz="2400" dirty="0">
                <a:solidFill>
                  <a:srgbClr val="0000CC"/>
                </a:solidFill>
                <a:sym typeface="Math1" pitchFamily="2" charset="2"/>
              </a:rPr>
              <a:t>] + </a:t>
            </a:r>
            <a:r>
              <a:rPr lang="en-US" altLang="zh-TW" sz="2400" i="1" dirty="0">
                <a:solidFill>
                  <a:srgbClr val="800000"/>
                </a:solidFill>
                <a:sym typeface="Math1" pitchFamily="2" charset="2"/>
              </a:rPr>
              <a:t>w</a:t>
            </a:r>
            <a:r>
              <a:rPr lang="en-US" altLang="zh-TW" sz="2400" dirty="0">
                <a:solidFill>
                  <a:srgbClr val="800000"/>
                </a:solidFill>
                <a:sym typeface="Math1" pitchFamily="2" charset="2"/>
              </a:rPr>
              <a:t>(</a:t>
            </a:r>
            <a:r>
              <a:rPr lang="en-US" altLang="zh-TW" sz="2400" i="1" dirty="0" err="1">
                <a:solidFill>
                  <a:srgbClr val="800000"/>
                </a:solidFill>
                <a:sym typeface="Math1" pitchFamily="2" charset="2"/>
              </a:rPr>
              <a:t>i</a:t>
            </a:r>
            <a:r>
              <a:rPr lang="en-US" altLang="zh-TW" sz="2400" dirty="0">
                <a:solidFill>
                  <a:srgbClr val="800000"/>
                </a:solidFill>
                <a:sym typeface="Math1" pitchFamily="2" charset="2"/>
              </a:rPr>
              <a:t>,</a:t>
            </a:r>
            <a:r>
              <a:rPr lang="en-US" altLang="zh-TW" sz="2400" i="1" dirty="0">
                <a:solidFill>
                  <a:srgbClr val="800000"/>
                </a:solidFill>
                <a:sym typeface="Math1" pitchFamily="2" charset="2"/>
              </a:rPr>
              <a:t> j</a:t>
            </a:r>
            <a:r>
              <a:rPr lang="en-US" altLang="zh-TW" sz="2400" dirty="0">
                <a:solidFill>
                  <a:srgbClr val="800000"/>
                </a:solidFill>
                <a:sym typeface="Math1" pitchFamily="2" charset="2"/>
              </a:rPr>
              <a:t>)</a:t>
            </a:r>
            <a:endParaRPr lang="en-US" altLang="zh-TW" sz="2400" dirty="0">
              <a:sym typeface="Math1" pitchFamily="2" charset="2"/>
            </a:endParaRPr>
          </a:p>
          <a:p>
            <a:r>
              <a:rPr lang="zh-CN" altLang="en-US" sz="2400" dirty="0">
                <a:sym typeface="Math1" pitchFamily="2" charset="2"/>
              </a:rPr>
              <a:t>递归</a:t>
            </a:r>
            <a:r>
              <a:rPr lang="en-US" altLang="zh-TW" sz="2400" dirty="0">
                <a:sym typeface="Math1" pitchFamily="2" charset="2"/>
              </a:rPr>
              <a:t>:</a:t>
            </a:r>
          </a:p>
          <a:p>
            <a:pPr>
              <a:buFont typeface="標楷體" pitchFamily="65" charset="-120"/>
              <a:buNone/>
            </a:pPr>
            <a:endParaRPr lang="en-US" altLang="zh-TW" dirty="0">
              <a:solidFill>
                <a:srgbClr val="0000CC"/>
              </a:solidFill>
              <a:sym typeface="Math1" pitchFamily="2" charset="2"/>
            </a:endParaRPr>
          </a:p>
        </p:txBody>
      </p:sp>
      <p:graphicFrame>
        <p:nvGraphicFramePr>
          <p:cNvPr id="2468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828689"/>
              </p:ext>
            </p:extLst>
          </p:nvPr>
        </p:nvGraphicFramePr>
        <p:xfrm>
          <a:off x="5302007" y="3091821"/>
          <a:ext cx="3078847" cy="45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9" name="Equation" r:id="rId4" imgW="1650960" imgH="291960" progId="Equation.DSMT4">
                  <p:embed/>
                </p:oleObj>
              </mc:Choice>
              <mc:Fallback>
                <p:oleObj name="Equation" r:id="rId4" imgW="16509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007" y="3091821"/>
                        <a:ext cx="3078847" cy="457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886806"/>
              </p:ext>
            </p:extLst>
          </p:nvPr>
        </p:nvGraphicFramePr>
        <p:xfrm>
          <a:off x="2012469" y="5157192"/>
          <a:ext cx="56102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0" name="Equation" r:id="rId6" imgW="3238200" imgH="533160" progId="Equation.DSMT4">
                  <p:embed/>
                </p:oleObj>
              </mc:Choice>
              <mc:Fallback>
                <p:oleObj name="Equation" r:id="rId6" imgW="32382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469" y="5157192"/>
                        <a:ext cx="56102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841" name="Group 57"/>
          <p:cNvGrpSpPr>
            <a:grpSpLocks/>
          </p:cNvGrpSpPr>
          <p:nvPr/>
        </p:nvGrpSpPr>
        <p:grpSpPr bwMode="auto">
          <a:xfrm>
            <a:off x="5780688" y="1498124"/>
            <a:ext cx="2604374" cy="1540059"/>
            <a:chOff x="1916" y="3288"/>
            <a:chExt cx="1416" cy="841"/>
          </a:xfrm>
        </p:grpSpPr>
        <p:sp>
          <p:nvSpPr>
            <p:cNvPr id="246817" name="Oval 33"/>
            <p:cNvSpPr>
              <a:spLocks noChangeArrowheads="1"/>
            </p:cNvSpPr>
            <p:nvPr/>
          </p:nvSpPr>
          <p:spPr bwMode="auto">
            <a:xfrm>
              <a:off x="2046" y="3584"/>
              <a:ext cx="184" cy="21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k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3</a:t>
              </a:r>
            </a:p>
          </p:txBody>
        </p:sp>
        <p:sp>
          <p:nvSpPr>
            <p:cNvPr id="246818" name="Oval 34"/>
            <p:cNvSpPr>
              <a:spLocks noChangeArrowheads="1"/>
            </p:cNvSpPr>
            <p:nvPr/>
          </p:nvSpPr>
          <p:spPr bwMode="auto">
            <a:xfrm>
              <a:off x="2244" y="3300"/>
              <a:ext cx="184" cy="212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 dirty="0">
                  <a:latin typeface="Times New Roman" pitchFamily="18" charset="0"/>
                  <a:ea typeface="仿宋" pitchFamily="49" charset="-122"/>
                </a:rPr>
                <a:t>k</a:t>
              </a:r>
              <a:r>
                <a:rPr lang="en-US" altLang="zh-TW" baseline="-25000" dirty="0">
                  <a:latin typeface="Times New Roman" pitchFamily="18" charset="0"/>
                  <a:ea typeface="仿宋" pitchFamily="49" charset="-122"/>
                </a:rPr>
                <a:t>4</a:t>
              </a:r>
            </a:p>
          </p:txBody>
        </p:sp>
        <p:sp>
          <p:nvSpPr>
            <p:cNvPr id="246819" name="Oval 35"/>
            <p:cNvSpPr>
              <a:spLocks noChangeArrowheads="1"/>
            </p:cNvSpPr>
            <p:nvPr/>
          </p:nvSpPr>
          <p:spPr bwMode="auto">
            <a:xfrm>
              <a:off x="2465" y="3584"/>
              <a:ext cx="185" cy="211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k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5</a:t>
              </a:r>
            </a:p>
          </p:txBody>
        </p:sp>
        <p:sp>
          <p:nvSpPr>
            <p:cNvPr id="246822" name="AutoShape 38"/>
            <p:cNvSpPr>
              <a:spLocks noChangeArrowheads="1"/>
            </p:cNvSpPr>
            <p:nvPr/>
          </p:nvSpPr>
          <p:spPr bwMode="auto">
            <a:xfrm>
              <a:off x="1916" y="3940"/>
              <a:ext cx="157" cy="183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d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2</a:t>
              </a:r>
            </a:p>
          </p:txBody>
        </p:sp>
        <p:sp>
          <p:nvSpPr>
            <p:cNvPr id="246823" name="AutoShape 39"/>
            <p:cNvSpPr>
              <a:spLocks noChangeArrowheads="1"/>
            </p:cNvSpPr>
            <p:nvPr/>
          </p:nvSpPr>
          <p:spPr bwMode="auto">
            <a:xfrm>
              <a:off x="2170" y="3940"/>
              <a:ext cx="157" cy="183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d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3</a:t>
              </a:r>
            </a:p>
          </p:txBody>
        </p:sp>
        <p:sp>
          <p:nvSpPr>
            <p:cNvPr id="246824" name="AutoShape 40"/>
            <p:cNvSpPr>
              <a:spLocks noChangeArrowheads="1"/>
            </p:cNvSpPr>
            <p:nvPr/>
          </p:nvSpPr>
          <p:spPr bwMode="auto">
            <a:xfrm>
              <a:off x="2401" y="3945"/>
              <a:ext cx="157" cy="18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d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4</a:t>
              </a:r>
            </a:p>
          </p:txBody>
        </p:sp>
        <p:sp>
          <p:nvSpPr>
            <p:cNvPr id="246825" name="AutoShape 41"/>
            <p:cNvSpPr>
              <a:spLocks noChangeArrowheads="1"/>
            </p:cNvSpPr>
            <p:nvPr/>
          </p:nvSpPr>
          <p:spPr bwMode="auto">
            <a:xfrm>
              <a:off x="2645" y="3934"/>
              <a:ext cx="157" cy="18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>
                  <a:latin typeface="Times New Roman" pitchFamily="18" charset="0"/>
                  <a:ea typeface="仿宋" pitchFamily="49" charset="-122"/>
                </a:rPr>
                <a:t>d</a:t>
              </a:r>
              <a:r>
                <a:rPr lang="en-US" altLang="zh-TW" baseline="-25000">
                  <a:latin typeface="Times New Roman" pitchFamily="18" charset="0"/>
                  <a:ea typeface="仿宋" pitchFamily="49" charset="-122"/>
                </a:rPr>
                <a:t>5</a:t>
              </a:r>
            </a:p>
          </p:txBody>
        </p:sp>
        <p:sp>
          <p:nvSpPr>
            <p:cNvPr id="246830" name="Line 46"/>
            <p:cNvSpPr>
              <a:spLocks noChangeShapeType="1"/>
            </p:cNvSpPr>
            <p:nvPr/>
          </p:nvSpPr>
          <p:spPr bwMode="auto">
            <a:xfrm flipH="1">
              <a:off x="2165" y="3489"/>
              <a:ext cx="111" cy="1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6831" name="Line 47"/>
            <p:cNvSpPr>
              <a:spLocks noChangeShapeType="1"/>
            </p:cNvSpPr>
            <p:nvPr/>
          </p:nvSpPr>
          <p:spPr bwMode="auto">
            <a:xfrm>
              <a:off x="2396" y="3489"/>
              <a:ext cx="115" cy="1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6832" name="Line 48"/>
            <p:cNvSpPr>
              <a:spLocks noChangeShapeType="1"/>
            </p:cNvSpPr>
            <p:nvPr/>
          </p:nvSpPr>
          <p:spPr bwMode="auto">
            <a:xfrm flipH="1">
              <a:off x="1999" y="3784"/>
              <a:ext cx="88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6833" name="Line 49"/>
            <p:cNvSpPr>
              <a:spLocks noChangeShapeType="1"/>
            </p:cNvSpPr>
            <p:nvPr/>
          </p:nvSpPr>
          <p:spPr bwMode="auto">
            <a:xfrm>
              <a:off x="2179" y="3784"/>
              <a:ext cx="65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6834" name="Line 50"/>
            <p:cNvSpPr>
              <a:spLocks noChangeShapeType="1"/>
            </p:cNvSpPr>
            <p:nvPr/>
          </p:nvSpPr>
          <p:spPr bwMode="auto">
            <a:xfrm flipH="1">
              <a:off x="2474" y="3801"/>
              <a:ext cx="65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6835" name="Line 51"/>
            <p:cNvSpPr>
              <a:spLocks noChangeShapeType="1"/>
            </p:cNvSpPr>
            <p:nvPr/>
          </p:nvSpPr>
          <p:spPr bwMode="auto">
            <a:xfrm>
              <a:off x="2608" y="3784"/>
              <a:ext cx="97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6838" name="Text Box 54"/>
            <p:cNvSpPr txBox="1">
              <a:spLocks noChangeArrowheads="1"/>
            </p:cNvSpPr>
            <p:nvPr/>
          </p:nvSpPr>
          <p:spPr bwMode="auto">
            <a:xfrm>
              <a:off x="2458" y="3288"/>
              <a:ext cx="50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</a:rPr>
                <a:t>0.10</a:t>
              </a:r>
              <a:r>
                <a:rPr lang="zh-TW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  <a:cs typeface="Arial" charset="0"/>
                </a:rPr>
                <a:t>×1</a:t>
              </a:r>
              <a:endParaRPr lang="en-US" altLang="zh-TW" sz="1800">
                <a:solidFill>
                  <a:srgbClr val="800000"/>
                </a:solidFill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6839" name="Text Box 55"/>
            <p:cNvSpPr txBox="1">
              <a:spLocks noChangeArrowheads="1"/>
            </p:cNvSpPr>
            <p:nvPr/>
          </p:nvSpPr>
          <p:spPr bwMode="auto">
            <a:xfrm>
              <a:off x="2824" y="3925"/>
              <a:ext cx="50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</a:rPr>
                <a:t>0.10</a:t>
              </a:r>
              <a:r>
                <a:rPr lang="zh-TW" altLang="en-US" sz="180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  <a:cs typeface="Arial" charset="0"/>
                </a:rPr>
                <a:t>×3</a:t>
              </a:r>
              <a:endParaRPr lang="en-US" altLang="zh-TW" sz="1800">
                <a:solidFill>
                  <a:srgbClr val="800000"/>
                </a:solidFill>
                <a:latin typeface="Times New Roman" pitchFamily="18" charset="0"/>
                <a:ea typeface="仿宋" pitchFamily="49" charset="-122"/>
              </a:endParaRPr>
            </a:p>
          </p:txBody>
        </p:sp>
        <p:sp>
          <p:nvSpPr>
            <p:cNvPr id="246840" name="Text Box 56"/>
            <p:cNvSpPr txBox="1">
              <a:spLocks noChangeArrowheads="1"/>
            </p:cNvSpPr>
            <p:nvPr/>
          </p:nvSpPr>
          <p:spPr bwMode="auto">
            <a:xfrm>
              <a:off x="2681" y="3597"/>
              <a:ext cx="508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</a:rPr>
                <a:t>0.20</a:t>
              </a:r>
              <a:r>
                <a:rPr lang="zh-TW" altLang="en-US" sz="1800" dirty="0">
                  <a:solidFill>
                    <a:srgbClr val="800000"/>
                  </a:solidFill>
                  <a:latin typeface="Times New Roman" pitchFamily="18" charset="0"/>
                  <a:ea typeface="仿宋" pitchFamily="49" charset="-122"/>
                  <a:cs typeface="Arial" charset="0"/>
                </a:rPr>
                <a:t>×2</a:t>
              </a:r>
              <a:endParaRPr lang="en-US" altLang="zh-TW" sz="1800" dirty="0">
                <a:solidFill>
                  <a:srgbClr val="800000"/>
                </a:solidFill>
                <a:latin typeface="Times New Roman" pitchFamily="18" charset="0"/>
                <a:ea typeface="仿宋" pitchFamily="49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928BD32-2BEC-4C1B-B6D8-4232EE5C598D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9242" y="3058837"/>
            <a:ext cx="3384376" cy="55320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499992" y="3606745"/>
            <a:ext cx="1080120" cy="58709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7231854" y="3606745"/>
            <a:ext cx="890196" cy="647155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计算最优费用</a:t>
            </a:r>
            <a:endParaRPr lang="en-US" altLang="zh-TW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77200" cy="4953000"/>
          </a:xfrm>
        </p:spPr>
        <p:txBody>
          <a:bodyPr/>
          <a:lstStyle/>
          <a:p>
            <a:r>
              <a:rPr lang="en-US" altLang="zh-TW" sz="1800" i="1" dirty="0"/>
              <a:t>e</a:t>
            </a:r>
            <a:r>
              <a:rPr lang="en-US" altLang="zh-TW" sz="1800" dirty="0"/>
              <a:t>[</a:t>
            </a:r>
            <a:r>
              <a:rPr lang="en-US" altLang="zh-TW" sz="1800" i="1" dirty="0" err="1"/>
              <a:t>i</a:t>
            </a:r>
            <a:r>
              <a:rPr lang="en-US" altLang="zh-TW" sz="1800" dirty="0"/>
              <a:t>, </a:t>
            </a:r>
            <a:r>
              <a:rPr lang="en-US" altLang="zh-TW" sz="1800" i="1" dirty="0"/>
              <a:t>j</a:t>
            </a:r>
            <a:r>
              <a:rPr lang="en-US" altLang="zh-TW" sz="1800" dirty="0"/>
              <a:t>]</a:t>
            </a:r>
            <a:r>
              <a:rPr lang="zh-CN" altLang="en-US" sz="1800" dirty="0"/>
              <a:t>需要一个表</a:t>
            </a:r>
            <a:r>
              <a:rPr lang="zh-TW" altLang="en-US" sz="1800" dirty="0"/>
              <a:t> </a:t>
            </a:r>
            <a:r>
              <a:rPr lang="en-US" altLang="zh-TW" sz="1800" i="1" dirty="0"/>
              <a:t>e</a:t>
            </a:r>
            <a:r>
              <a:rPr lang="en-US" altLang="zh-TW" sz="1800" dirty="0"/>
              <a:t>[1..</a:t>
            </a:r>
            <a:r>
              <a:rPr lang="en-US" altLang="zh-TW" sz="1800" i="1" dirty="0"/>
              <a:t>n</a:t>
            </a:r>
            <a:r>
              <a:rPr lang="en-US" altLang="zh-TW" sz="1800" dirty="0"/>
              <a:t>+1, 0..</a:t>
            </a:r>
            <a:r>
              <a:rPr lang="en-US" altLang="zh-TW" sz="1800" i="1" dirty="0"/>
              <a:t>n</a:t>
            </a:r>
            <a:r>
              <a:rPr lang="en-US" altLang="zh-TW" sz="1800" dirty="0"/>
              <a:t>] </a:t>
            </a:r>
            <a:r>
              <a:rPr lang="en-US" altLang="zh-TW" sz="1800" dirty="0">
                <a:solidFill>
                  <a:srgbClr val="000099"/>
                </a:solidFill>
              </a:rPr>
              <a:t>(</a:t>
            </a:r>
            <a:r>
              <a:rPr lang="zh-CN" altLang="en-US" sz="1800" dirty="0">
                <a:solidFill>
                  <a:srgbClr val="000099"/>
                </a:solidFill>
              </a:rPr>
              <a:t>为什么</a:t>
            </a:r>
            <a:r>
              <a:rPr lang="en-US" altLang="zh-TW" sz="1800" i="1" dirty="0">
                <a:solidFill>
                  <a:srgbClr val="000099"/>
                </a:solidFill>
              </a:rPr>
              <a:t>e</a:t>
            </a:r>
            <a:r>
              <a:rPr lang="en-US" altLang="zh-TW" sz="1800" dirty="0">
                <a:solidFill>
                  <a:srgbClr val="000099"/>
                </a:solidFill>
              </a:rPr>
              <a:t>[1, 0]</a:t>
            </a:r>
            <a:r>
              <a:rPr lang="zh-CN" altLang="en-US" sz="1800" dirty="0">
                <a:solidFill>
                  <a:srgbClr val="000099"/>
                </a:solidFill>
              </a:rPr>
              <a:t>和</a:t>
            </a:r>
            <a:r>
              <a:rPr lang="en-US" altLang="zh-TW" sz="1800" i="1" dirty="0">
                <a:solidFill>
                  <a:srgbClr val="000099"/>
                </a:solidFill>
              </a:rPr>
              <a:t>e</a:t>
            </a:r>
            <a:r>
              <a:rPr lang="en-US" altLang="zh-TW" sz="1800" dirty="0">
                <a:solidFill>
                  <a:srgbClr val="000099"/>
                </a:solidFill>
              </a:rPr>
              <a:t>[</a:t>
            </a:r>
            <a:r>
              <a:rPr lang="en-US" altLang="zh-TW" sz="1800" i="1" dirty="0">
                <a:solidFill>
                  <a:srgbClr val="000099"/>
                </a:solidFill>
              </a:rPr>
              <a:t>n</a:t>
            </a:r>
            <a:r>
              <a:rPr lang="en-US" altLang="zh-TW" sz="1800" dirty="0">
                <a:solidFill>
                  <a:srgbClr val="000099"/>
                </a:solidFill>
              </a:rPr>
              <a:t>+1, </a:t>
            </a:r>
            <a:r>
              <a:rPr lang="en-US" altLang="zh-TW" sz="1800" i="1" dirty="0">
                <a:solidFill>
                  <a:srgbClr val="000099"/>
                </a:solidFill>
              </a:rPr>
              <a:t>n</a:t>
            </a:r>
            <a:r>
              <a:rPr lang="en-US" altLang="zh-TW" sz="1800" dirty="0">
                <a:solidFill>
                  <a:srgbClr val="000099"/>
                </a:solidFill>
              </a:rPr>
              <a:t>]?)</a:t>
            </a:r>
            <a:endParaRPr lang="en-US" altLang="zh-TW" sz="1800" dirty="0"/>
          </a:p>
          <a:p>
            <a:r>
              <a:rPr lang="zh-CN" altLang="en-US" sz="1800" dirty="0"/>
              <a:t>迭代计算</a:t>
            </a:r>
            <a:r>
              <a:rPr lang="en-US" altLang="zh-TW" sz="1800" dirty="0"/>
              <a:t> </a:t>
            </a:r>
            <a:r>
              <a:rPr lang="en-US" altLang="zh-TW" sz="1800" i="1" dirty="0"/>
              <a:t>w</a:t>
            </a:r>
            <a:r>
              <a:rPr lang="en-US" altLang="zh-TW" sz="1800" dirty="0"/>
              <a:t>(</a:t>
            </a:r>
            <a:r>
              <a:rPr lang="en-US" altLang="zh-TW" sz="1800" i="1" dirty="0" err="1"/>
              <a:t>i</a:t>
            </a:r>
            <a:r>
              <a:rPr lang="en-US" altLang="zh-TW" sz="1800" dirty="0"/>
              <a:t>, </a:t>
            </a:r>
            <a:r>
              <a:rPr lang="en-US" altLang="zh-TW" sz="1800" i="1" dirty="0"/>
              <a:t>j</a:t>
            </a:r>
            <a:r>
              <a:rPr lang="en-US" altLang="zh-TW" sz="1800" dirty="0"/>
              <a:t>) </a:t>
            </a:r>
            <a:r>
              <a:rPr lang="en-US" altLang="zh-TW" sz="1800" dirty="0">
                <a:solidFill>
                  <a:srgbClr val="A50021"/>
                </a:solidFill>
              </a:rPr>
              <a:t>(</a:t>
            </a:r>
            <a:r>
              <a:rPr lang="zh-CN" altLang="en-US" sz="1800" dirty="0">
                <a:solidFill>
                  <a:srgbClr val="A50021"/>
                </a:solidFill>
              </a:rPr>
              <a:t>为什么</a:t>
            </a:r>
            <a:r>
              <a:rPr lang="en-US" altLang="zh-TW" sz="1800" dirty="0">
                <a:solidFill>
                  <a:srgbClr val="A50021"/>
                </a:solidFill>
              </a:rPr>
              <a:t>?)</a:t>
            </a:r>
          </a:p>
          <a:p>
            <a:endParaRPr lang="en-US" altLang="zh-TW" sz="1800" i="1" dirty="0">
              <a:solidFill>
                <a:srgbClr val="A50021"/>
              </a:solidFill>
            </a:endParaRPr>
          </a:p>
          <a:p>
            <a:pPr>
              <a:buFont typeface="標楷體" pitchFamily="65" charset="-120"/>
              <a:buNone/>
            </a:pPr>
            <a:endParaRPr lang="en-US" altLang="zh-TW" sz="1800" dirty="0"/>
          </a:p>
          <a:p>
            <a:endParaRPr lang="en-US" altLang="zh-TW" sz="1800" dirty="0">
              <a:sym typeface="Math1" pitchFamily="2" charset="2"/>
            </a:endParaRPr>
          </a:p>
          <a:p>
            <a:pPr>
              <a:buFont typeface="標楷體" pitchFamily="65" charset="-120"/>
              <a:buNone/>
            </a:pPr>
            <a:endParaRPr lang="en-US" altLang="zh-TW" dirty="0">
              <a:sym typeface="Math1" pitchFamily="2" charset="2"/>
            </a:endParaRP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876300" y="2400300"/>
            <a:ext cx="4200525" cy="3930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Optimal-BST(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p, q, n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zh-TW" sz="17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zh-TW" sz="17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n +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.      e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-1]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1700" b="1" baseline="-25000" dirty="0">
                <a:latin typeface="Times New Roman" pitchFamily="18" charset="0"/>
                <a:cs typeface="Times New Roman" pitchFamily="18" charset="0"/>
              </a:rPr>
              <a:t>i-1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.      w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altLang="zh-CN" sz="17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1700" b="1" baseline="-25000" dirty="0">
                <a:latin typeface="Times New Roman" pitchFamily="18" charset="0"/>
                <a:cs typeface="Times New Roman" pitchFamily="18" charset="0"/>
              </a:rPr>
              <a:t>i-1</a:t>
            </a:r>
            <a:endParaRPr lang="en-US" altLang="zh-TW" sz="17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TW" sz="17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zh-TW" sz="17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TW" sz="17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5.      </a:t>
            </a:r>
            <a:r>
              <a:rPr lang="en-US" altLang="zh-TW" sz="1700" b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altLang="zh-TW" sz="17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– (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– 1)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6.            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l -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1)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7.            e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7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endParaRPr lang="en-US" altLang="zh-TW" sz="17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8.            w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1] + 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17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7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TW" sz="17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zh-TW" sz="17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9.        </a:t>
            </a:r>
            <a:r>
              <a:rPr lang="en-US" altLang="zh-TW" sz="17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to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US" altLang="zh-TW" sz="17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10.           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r-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1] +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+1,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, j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11.            </a:t>
            </a:r>
            <a:r>
              <a:rPr lang="en-US" altLang="zh-TW" sz="17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12.               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zh-TW" sz="17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13.               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7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TW" sz="17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14. </a:t>
            </a:r>
            <a:r>
              <a:rPr lang="en-US" altLang="zh-TW" sz="17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17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sz="1700" b="1" i="1" dirty="0">
                <a:latin typeface="Times New Roman" pitchFamily="18" charset="0"/>
                <a:cs typeface="Times New Roman" pitchFamily="18" charset="0"/>
              </a:rPr>
              <a:t>root</a:t>
            </a:r>
          </a:p>
        </p:txBody>
      </p:sp>
      <p:graphicFrame>
        <p:nvGraphicFramePr>
          <p:cNvPr id="250885" name="Object 5"/>
          <p:cNvGraphicFramePr>
            <a:graphicFrameLocks noChangeAspect="1"/>
          </p:cNvGraphicFramePr>
          <p:nvPr/>
        </p:nvGraphicFramePr>
        <p:xfrm>
          <a:off x="1985963" y="1508125"/>
          <a:ext cx="4298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5" name="Equation" r:id="rId4" imgW="2260440" imgH="457200" progId="Equation.DSMT4">
                  <p:embed/>
                </p:oleObj>
              </mc:Choice>
              <mc:Fallback>
                <p:oleObj name="Equation" r:id="rId4" imgW="2260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1508125"/>
                        <a:ext cx="4298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5318125" y="2262188"/>
            <a:ext cx="2787650" cy="166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18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Char char="․"/>
            </a:pP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1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] : 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索引</a:t>
            </a: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对应</a:t>
            </a:r>
            <a:r>
              <a:rPr lang="zh-TW" alt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1800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TW" sz="18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baseline="-25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为最优搜索树的根，</a:t>
            </a:r>
            <a:endParaRPr lang="en-US" altLang="zh-TW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该树包括</a:t>
            </a:r>
            <a:r>
              <a:rPr lang="zh-TW" alt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键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8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TW" sz="18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TW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149850" y="3946525"/>
            <a:ext cx="3709988" cy="2155825"/>
            <a:chOff x="5149850" y="3946525"/>
            <a:chExt cx="3709988" cy="2155825"/>
          </a:xfrm>
        </p:grpSpPr>
        <p:grpSp>
          <p:nvGrpSpPr>
            <p:cNvPr id="250888" name="Group 8"/>
            <p:cNvGrpSpPr>
              <a:grpSpLocks/>
            </p:cNvGrpSpPr>
            <p:nvPr/>
          </p:nvGrpSpPr>
          <p:grpSpPr bwMode="auto">
            <a:xfrm>
              <a:off x="5209210" y="4240890"/>
              <a:ext cx="3588795" cy="1861460"/>
              <a:chOff x="366" y="672"/>
              <a:chExt cx="2902" cy="1524"/>
            </a:xfrm>
          </p:grpSpPr>
          <p:grpSp>
            <p:nvGrpSpPr>
              <p:cNvPr id="250889" name="Group 9"/>
              <p:cNvGrpSpPr>
                <a:grpSpLocks/>
              </p:cNvGrpSpPr>
              <p:nvPr/>
            </p:nvGrpSpPr>
            <p:grpSpPr bwMode="auto">
              <a:xfrm>
                <a:off x="1552" y="672"/>
                <a:ext cx="512" cy="432"/>
                <a:chOff x="1080" y="936"/>
                <a:chExt cx="512" cy="432"/>
              </a:xfrm>
            </p:grpSpPr>
            <p:sp>
              <p:nvSpPr>
                <p:cNvPr id="250890" name="AutoShape 10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89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123" y="1050"/>
                  <a:ext cx="469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 dirty="0"/>
                    <a:t>2.75</a:t>
                  </a:r>
                </a:p>
              </p:txBody>
            </p:sp>
          </p:grpSp>
          <p:grpSp>
            <p:nvGrpSpPr>
              <p:cNvPr id="250892" name="Group 12"/>
              <p:cNvGrpSpPr>
                <a:grpSpLocks/>
              </p:cNvGrpSpPr>
              <p:nvPr/>
            </p:nvGrpSpPr>
            <p:grpSpPr bwMode="auto">
              <a:xfrm>
                <a:off x="1800" y="894"/>
                <a:ext cx="516" cy="432"/>
                <a:chOff x="1080" y="936"/>
                <a:chExt cx="516" cy="432"/>
              </a:xfrm>
            </p:grpSpPr>
            <p:sp>
              <p:nvSpPr>
                <p:cNvPr id="250893" name="AutoShape 13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89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128" y="1050"/>
                  <a:ext cx="468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/>
                    <a:t>2.00</a:t>
                  </a:r>
                </a:p>
              </p:txBody>
            </p:sp>
          </p:grpSp>
          <p:grpSp>
            <p:nvGrpSpPr>
              <p:cNvPr id="250895" name="Group 15"/>
              <p:cNvGrpSpPr>
                <a:grpSpLocks/>
              </p:cNvGrpSpPr>
              <p:nvPr/>
            </p:nvGrpSpPr>
            <p:grpSpPr bwMode="auto">
              <a:xfrm>
                <a:off x="2510" y="1548"/>
                <a:ext cx="515" cy="432"/>
                <a:chOff x="1080" y="936"/>
                <a:chExt cx="515" cy="432"/>
              </a:xfrm>
            </p:grpSpPr>
            <p:sp>
              <p:nvSpPr>
                <p:cNvPr id="250896" name="AutoShape 16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89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126" y="1049"/>
                  <a:ext cx="469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/>
                    <a:t>0.50</a:t>
                  </a:r>
                </a:p>
              </p:txBody>
            </p:sp>
          </p:grpSp>
          <p:grpSp>
            <p:nvGrpSpPr>
              <p:cNvPr id="250898" name="Group 18"/>
              <p:cNvGrpSpPr>
                <a:grpSpLocks/>
              </p:cNvGrpSpPr>
              <p:nvPr/>
            </p:nvGrpSpPr>
            <p:grpSpPr bwMode="auto">
              <a:xfrm>
                <a:off x="2038" y="1124"/>
                <a:ext cx="515" cy="432"/>
                <a:chOff x="1080" y="936"/>
                <a:chExt cx="515" cy="432"/>
              </a:xfrm>
            </p:grpSpPr>
            <p:sp>
              <p:nvSpPr>
                <p:cNvPr id="250899" name="AutoShape 19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0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126" y="1050"/>
                  <a:ext cx="469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/>
                    <a:t>1.30</a:t>
                  </a:r>
                </a:p>
              </p:txBody>
            </p:sp>
          </p:grpSp>
          <p:grpSp>
            <p:nvGrpSpPr>
              <p:cNvPr id="250901" name="Group 21"/>
              <p:cNvGrpSpPr>
                <a:grpSpLocks/>
              </p:cNvGrpSpPr>
              <p:nvPr/>
            </p:nvGrpSpPr>
            <p:grpSpPr bwMode="auto">
              <a:xfrm>
                <a:off x="1320" y="1756"/>
                <a:ext cx="511" cy="432"/>
                <a:chOff x="1080" y="936"/>
                <a:chExt cx="511" cy="432"/>
              </a:xfrm>
            </p:grpSpPr>
            <p:sp>
              <p:nvSpPr>
                <p:cNvPr id="250902" name="AutoShape 22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0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23" y="1049"/>
                  <a:ext cx="468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/>
                    <a:t>0.05</a:t>
                  </a:r>
                </a:p>
              </p:txBody>
            </p:sp>
          </p:grpSp>
          <p:grpSp>
            <p:nvGrpSpPr>
              <p:cNvPr id="250904" name="Group 24"/>
              <p:cNvGrpSpPr>
                <a:grpSpLocks/>
              </p:cNvGrpSpPr>
              <p:nvPr/>
            </p:nvGrpSpPr>
            <p:grpSpPr bwMode="auto">
              <a:xfrm>
                <a:off x="2280" y="1338"/>
                <a:ext cx="514" cy="432"/>
                <a:chOff x="1080" y="936"/>
                <a:chExt cx="514" cy="432"/>
              </a:xfrm>
            </p:grpSpPr>
            <p:sp>
              <p:nvSpPr>
                <p:cNvPr id="250905" name="AutoShape 25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0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125" y="1051"/>
                  <a:ext cx="469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/>
                    <a:t>0.90</a:t>
                  </a:r>
                </a:p>
              </p:txBody>
            </p:sp>
          </p:grpSp>
          <p:grpSp>
            <p:nvGrpSpPr>
              <p:cNvPr id="250907" name="Group 27"/>
              <p:cNvGrpSpPr>
                <a:grpSpLocks/>
              </p:cNvGrpSpPr>
              <p:nvPr/>
            </p:nvGrpSpPr>
            <p:grpSpPr bwMode="auto">
              <a:xfrm>
                <a:off x="2754" y="1758"/>
                <a:ext cx="514" cy="432"/>
                <a:chOff x="1080" y="936"/>
                <a:chExt cx="514" cy="432"/>
              </a:xfrm>
            </p:grpSpPr>
            <p:sp>
              <p:nvSpPr>
                <p:cNvPr id="250908" name="AutoShape 28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0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125" y="1050"/>
                  <a:ext cx="469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/>
                    <a:t>0.10</a:t>
                  </a:r>
                </a:p>
              </p:txBody>
            </p:sp>
          </p:grpSp>
          <p:grpSp>
            <p:nvGrpSpPr>
              <p:cNvPr id="250910" name="Group 30"/>
              <p:cNvGrpSpPr>
                <a:grpSpLocks/>
              </p:cNvGrpSpPr>
              <p:nvPr/>
            </p:nvGrpSpPr>
            <p:grpSpPr bwMode="auto">
              <a:xfrm>
                <a:off x="1312" y="888"/>
                <a:ext cx="514" cy="432"/>
                <a:chOff x="1080" y="936"/>
                <a:chExt cx="514" cy="432"/>
              </a:xfrm>
            </p:grpSpPr>
            <p:sp>
              <p:nvSpPr>
                <p:cNvPr id="250911" name="AutoShape 31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1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126" y="1048"/>
                  <a:ext cx="468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 dirty="0"/>
                    <a:t>1.75</a:t>
                  </a:r>
                </a:p>
              </p:txBody>
            </p:sp>
          </p:grpSp>
          <p:grpSp>
            <p:nvGrpSpPr>
              <p:cNvPr id="250913" name="Group 33"/>
              <p:cNvGrpSpPr>
                <a:grpSpLocks/>
              </p:cNvGrpSpPr>
              <p:nvPr/>
            </p:nvGrpSpPr>
            <p:grpSpPr bwMode="auto">
              <a:xfrm>
                <a:off x="1554" y="1104"/>
                <a:ext cx="515" cy="432"/>
                <a:chOff x="1080" y="936"/>
                <a:chExt cx="515" cy="432"/>
              </a:xfrm>
            </p:grpSpPr>
            <p:sp>
              <p:nvSpPr>
                <p:cNvPr id="250914" name="AutoShape 34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1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126" y="1051"/>
                  <a:ext cx="469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/>
                    <a:t>1.20</a:t>
                  </a:r>
                </a:p>
              </p:txBody>
            </p:sp>
          </p:grpSp>
          <p:grpSp>
            <p:nvGrpSpPr>
              <p:cNvPr id="250916" name="Group 36"/>
              <p:cNvGrpSpPr>
                <a:grpSpLocks/>
              </p:cNvGrpSpPr>
              <p:nvPr/>
            </p:nvGrpSpPr>
            <p:grpSpPr bwMode="auto">
              <a:xfrm>
                <a:off x="2270" y="1764"/>
                <a:ext cx="512" cy="432"/>
                <a:chOff x="1080" y="936"/>
                <a:chExt cx="512" cy="432"/>
              </a:xfrm>
            </p:grpSpPr>
            <p:sp>
              <p:nvSpPr>
                <p:cNvPr id="250917" name="AutoShape 37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1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124" y="1048"/>
                  <a:ext cx="468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/>
                    <a:t>0.05</a:t>
                  </a:r>
                </a:p>
              </p:txBody>
            </p:sp>
          </p:grpSp>
          <p:grpSp>
            <p:nvGrpSpPr>
              <p:cNvPr id="250919" name="Group 39"/>
              <p:cNvGrpSpPr>
                <a:grpSpLocks/>
              </p:cNvGrpSpPr>
              <p:nvPr/>
            </p:nvGrpSpPr>
            <p:grpSpPr bwMode="auto">
              <a:xfrm>
                <a:off x="1792" y="1328"/>
                <a:ext cx="512" cy="432"/>
                <a:chOff x="1080" y="936"/>
                <a:chExt cx="512" cy="432"/>
              </a:xfrm>
            </p:grpSpPr>
            <p:sp>
              <p:nvSpPr>
                <p:cNvPr id="250920" name="AutoShape 40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2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123" y="1050"/>
                  <a:ext cx="469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/>
                    <a:t>0.60</a:t>
                  </a:r>
                </a:p>
              </p:txBody>
            </p:sp>
          </p:grpSp>
          <p:grpSp>
            <p:nvGrpSpPr>
              <p:cNvPr id="250922" name="Group 42"/>
              <p:cNvGrpSpPr>
                <a:grpSpLocks/>
              </p:cNvGrpSpPr>
              <p:nvPr/>
            </p:nvGrpSpPr>
            <p:grpSpPr bwMode="auto">
              <a:xfrm>
                <a:off x="2034" y="1548"/>
                <a:ext cx="513" cy="432"/>
                <a:chOff x="1080" y="936"/>
                <a:chExt cx="513" cy="432"/>
              </a:xfrm>
            </p:grpSpPr>
            <p:sp>
              <p:nvSpPr>
                <p:cNvPr id="250923" name="AutoShape 43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2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125" y="1049"/>
                  <a:ext cx="468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/>
                    <a:t>0.30</a:t>
                  </a:r>
                </a:p>
              </p:txBody>
            </p:sp>
          </p:grpSp>
          <p:grpSp>
            <p:nvGrpSpPr>
              <p:cNvPr id="250925" name="Group 45"/>
              <p:cNvGrpSpPr>
                <a:grpSpLocks/>
              </p:cNvGrpSpPr>
              <p:nvPr/>
            </p:nvGrpSpPr>
            <p:grpSpPr bwMode="auto">
              <a:xfrm>
                <a:off x="846" y="1320"/>
                <a:ext cx="514" cy="432"/>
                <a:chOff x="1080" y="936"/>
                <a:chExt cx="514" cy="432"/>
              </a:xfrm>
            </p:grpSpPr>
            <p:sp>
              <p:nvSpPr>
                <p:cNvPr id="250926" name="AutoShape 46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2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126" y="1050"/>
                  <a:ext cx="468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 dirty="0"/>
                    <a:t>0.90</a:t>
                  </a:r>
                </a:p>
              </p:txBody>
            </p:sp>
          </p:grpSp>
          <p:grpSp>
            <p:nvGrpSpPr>
              <p:cNvPr id="250928" name="Group 48"/>
              <p:cNvGrpSpPr>
                <a:grpSpLocks/>
              </p:cNvGrpSpPr>
              <p:nvPr/>
            </p:nvGrpSpPr>
            <p:grpSpPr bwMode="auto">
              <a:xfrm>
                <a:off x="1084" y="1544"/>
                <a:ext cx="512" cy="432"/>
                <a:chOff x="1080" y="936"/>
                <a:chExt cx="512" cy="432"/>
              </a:xfrm>
            </p:grpSpPr>
            <p:sp>
              <p:nvSpPr>
                <p:cNvPr id="250929" name="AutoShape 49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3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124" y="1050"/>
                  <a:ext cx="468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/>
                    <a:t>0.40</a:t>
                  </a:r>
                </a:p>
              </p:txBody>
            </p:sp>
          </p:grpSp>
          <p:grpSp>
            <p:nvGrpSpPr>
              <p:cNvPr id="250931" name="Group 51"/>
              <p:cNvGrpSpPr>
                <a:grpSpLocks/>
              </p:cNvGrpSpPr>
              <p:nvPr/>
            </p:nvGrpSpPr>
            <p:grpSpPr bwMode="auto">
              <a:xfrm>
                <a:off x="1078" y="1104"/>
                <a:ext cx="513" cy="432"/>
                <a:chOff x="1080" y="936"/>
                <a:chExt cx="513" cy="432"/>
              </a:xfrm>
            </p:grpSpPr>
            <p:sp>
              <p:nvSpPr>
                <p:cNvPr id="250932" name="AutoShape 52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3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125" y="1051"/>
                  <a:ext cx="468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 dirty="0"/>
                    <a:t>1.25</a:t>
                  </a:r>
                </a:p>
              </p:txBody>
            </p:sp>
          </p:grpSp>
          <p:grpSp>
            <p:nvGrpSpPr>
              <p:cNvPr id="250934" name="Group 54"/>
              <p:cNvGrpSpPr>
                <a:grpSpLocks/>
              </p:cNvGrpSpPr>
              <p:nvPr/>
            </p:nvGrpSpPr>
            <p:grpSpPr bwMode="auto">
              <a:xfrm>
                <a:off x="1320" y="1326"/>
                <a:ext cx="511" cy="432"/>
                <a:chOff x="1080" y="936"/>
                <a:chExt cx="511" cy="432"/>
              </a:xfrm>
            </p:grpSpPr>
            <p:sp>
              <p:nvSpPr>
                <p:cNvPr id="250935" name="AutoShape 55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3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123" y="1048"/>
                  <a:ext cx="468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/>
                    <a:t>0.70</a:t>
                  </a:r>
                </a:p>
              </p:txBody>
            </p:sp>
          </p:grpSp>
          <p:grpSp>
            <p:nvGrpSpPr>
              <p:cNvPr id="250937" name="Group 57"/>
              <p:cNvGrpSpPr>
                <a:grpSpLocks/>
              </p:cNvGrpSpPr>
              <p:nvPr/>
            </p:nvGrpSpPr>
            <p:grpSpPr bwMode="auto">
              <a:xfrm>
                <a:off x="1558" y="1550"/>
                <a:ext cx="513" cy="432"/>
                <a:chOff x="1080" y="936"/>
                <a:chExt cx="513" cy="432"/>
              </a:xfrm>
            </p:grpSpPr>
            <p:sp>
              <p:nvSpPr>
                <p:cNvPr id="250938" name="AutoShape 58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3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125" y="1051"/>
                  <a:ext cx="468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/>
                    <a:t>0.25</a:t>
                  </a:r>
                </a:p>
              </p:txBody>
            </p:sp>
          </p:grpSp>
          <p:grpSp>
            <p:nvGrpSpPr>
              <p:cNvPr id="250940" name="Group 60"/>
              <p:cNvGrpSpPr>
                <a:grpSpLocks/>
              </p:cNvGrpSpPr>
              <p:nvPr/>
            </p:nvGrpSpPr>
            <p:grpSpPr bwMode="auto">
              <a:xfrm>
                <a:off x="1800" y="1764"/>
                <a:ext cx="514" cy="432"/>
                <a:chOff x="1080" y="936"/>
                <a:chExt cx="514" cy="432"/>
              </a:xfrm>
            </p:grpSpPr>
            <p:sp>
              <p:nvSpPr>
                <p:cNvPr id="250941" name="AutoShape 61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4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125" y="1048"/>
                  <a:ext cx="469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/>
                    <a:t>0.05</a:t>
                  </a:r>
                </a:p>
              </p:txBody>
            </p:sp>
          </p:grpSp>
          <p:grpSp>
            <p:nvGrpSpPr>
              <p:cNvPr id="250943" name="Group 63"/>
              <p:cNvGrpSpPr>
                <a:grpSpLocks/>
              </p:cNvGrpSpPr>
              <p:nvPr/>
            </p:nvGrpSpPr>
            <p:grpSpPr bwMode="auto">
              <a:xfrm>
                <a:off x="606" y="1536"/>
                <a:ext cx="512" cy="432"/>
                <a:chOff x="1080" y="936"/>
                <a:chExt cx="512" cy="432"/>
              </a:xfrm>
            </p:grpSpPr>
            <p:sp>
              <p:nvSpPr>
                <p:cNvPr id="250944" name="AutoShape 64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4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123" y="1050"/>
                  <a:ext cx="469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 dirty="0"/>
                    <a:t>0.45</a:t>
                  </a:r>
                </a:p>
              </p:txBody>
            </p:sp>
          </p:grpSp>
          <p:grpSp>
            <p:nvGrpSpPr>
              <p:cNvPr id="250946" name="Group 66"/>
              <p:cNvGrpSpPr>
                <a:grpSpLocks/>
              </p:cNvGrpSpPr>
              <p:nvPr/>
            </p:nvGrpSpPr>
            <p:grpSpPr bwMode="auto">
              <a:xfrm>
                <a:off x="844" y="1760"/>
                <a:ext cx="512" cy="432"/>
                <a:chOff x="1080" y="936"/>
                <a:chExt cx="512" cy="432"/>
              </a:xfrm>
            </p:grpSpPr>
            <p:sp>
              <p:nvSpPr>
                <p:cNvPr id="250947" name="AutoShape 67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124" y="1048"/>
                  <a:ext cx="468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 dirty="0"/>
                    <a:t>0.10</a:t>
                  </a:r>
                </a:p>
              </p:txBody>
            </p:sp>
          </p:grpSp>
          <p:grpSp>
            <p:nvGrpSpPr>
              <p:cNvPr id="250949" name="Group 69"/>
              <p:cNvGrpSpPr>
                <a:grpSpLocks/>
              </p:cNvGrpSpPr>
              <p:nvPr/>
            </p:nvGrpSpPr>
            <p:grpSpPr bwMode="auto">
              <a:xfrm>
                <a:off x="366" y="1752"/>
                <a:ext cx="512" cy="426"/>
                <a:chOff x="1080" y="936"/>
                <a:chExt cx="512" cy="432"/>
              </a:xfrm>
            </p:grpSpPr>
            <p:sp>
              <p:nvSpPr>
                <p:cNvPr id="250950" name="AutoShape 70"/>
                <p:cNvSpPr>
                  <a:spLocks noChangeArrowheads="1"/>
                </p:cNvSpPr>
                <p:nvPr/>
              </p:nvSpPr>
              <p:spPr bwMode="auto">
                <a:xfrm>
                  <a:off x="1080" y="936"/>
                  <a:ext cx="480" cy="432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095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123" y="1049"/>
                  <a:ext cx="469" cy="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600" dirty="0"/>
                    <a:t>0.05</a:t>
                  </a:r>
                </a:p>
              </p:txBody>
            </p:sp>
          </p:grpSp>
        </p:grpSp>
        <p:sp>
          <p:nvSpPr>
            <p:cNvPr id="250952" name="Text Box 72"/>
            <p:cNvSpPr txBox="1">
              <a:spLocks noChangeArrowheads="1"/>
            </p:cNvSpPr>
            <p:nvPr/>
          </p:nvSpPr>
          <p:spPr bwMode="auto">
            <a:xfrm>
              <a:off x="5149850" y="5519728"/>
              <a:ext cx="296799" cy="337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250953" name="Text Box 73"/>
            <p:cNvSpPr txBox="1">
              <a:spLocks noChangeArrowheads="1"/>
            </p:cNvSpPr>
            <p:nvPr/>
          </p:nvSpPr>
          <p:spPr bwMode="auto">
            <a:xfrm>
              <a:off x="6040247" y="4739233"/>
              <a:ext cx="296799" cy="335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250954" name="Text Box 74"/>
            <p:cNvSpPr txBox="1">
              <a:spLocks noChangeArrowheads="1"/>
            </p:cNvSpPr>
            <p:nvPr/>
          </p:nvSpPr>
          <p:spPr bwMode="auto">
            <a:xfrm>
              <a:off x="6327153" y="4454640"/>
              <a:ext cx="296799" cy="337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solidFill>
                    <a:srgbClr val="0000CC"/>
                  </a:solidFill>
                </a:rPr>
                <a:t>4</a:t>
              </a:r>
            </a:p>
          </p:txBody>
        </p:sp>
        <p:sp>
          <p:nvSpPr>
            <p:cNvPr id="250955" name="Text Box 75"/>
            <p:cNvSpPr txBox="1">
              <a:spLocks noChangeArrowheads="1"/>
            </p:cNvSpPr>
            <p:nvPr/>
          </p:nvSpPr>
          <p:spPr bwMode="auto">
            <a:xfrm>
              <a:off x="6593035" y="4161497"/>
              <a:ext cx="254753" cy="335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1600">
                  <a:solidFill>
                    <a:srgbClr val="0000CC"/>
                  </a:solidFill>
                </a:rPr>
                <a:t>5</a:t>
              </a:r>
            </a:p>
          </p:txBody>
        </p:sp>
        <p:sp>
          <p:nvSpPr>
            <p:cNvPr id="250956" name="Text Box 76"/>
            <p:cNvSpPr txBox="1">
              <a:spLocks noChangeArrowheads="1"/>
            </p:cNvSpPr>
            <p:nvPr/>
          </p:nvSpPr>
          <p:spPr bwMode="auto">
            <a:xfrm>
              <a:off x="7058020" y="4190811"/>
              <a:ext cx="296799" cy="337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50957" name="Text Box 77"/>
            <p:cNvSpPr txBox="1">
              <a:spLocks noChangeArrowheads="1"/>
            </p:cNvSpPr>
            <p:nvPr/>
          </p:nvSpPr>
          <p:spPr bwMode="auto">
            <a:xfrm>
              <a:off x="7365949" y="4444869"/>
              <a:ext cx="296799" cy="337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250958" name="Text Box 78"/>
            <p:cNvSpPr txBox="1">
              <a:spLocks noChangeArrowheads="1"/>
            </p:cNvSpPr>
            <p:nvPr/>
          </p:nvSpPr>
          <p:spPr bwMode="auto">
            <a:xfrm>
              <a:off x="7652855" y="4678162"/>
              <a:ext cx="253516" cy="337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16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250959" name="Text Box 79"/>
            <p:cNvSpPr txBox="1">
              <a:spLocks noChangeArrowheads="1"/>
            </p:cNvSpPr>
            <p:nvPr/>
          </p:nvSpPr>
          <p:spPr bwMode="auto">
            <a:xfrm>
              <a:off x="7989227" y="5001841"/>
              <a:ext cx="296799" cy="337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solidFill>
                    <a:srgbClr val="0000CC"/>
                  </a:solidFill>
                </a:rPr>
                <a:t>4</a:t>
              </a:r>
            </a:p>
          </p:txBody>
        </p:sp>
        <p:sp>
          <p:nvSpPr>
            <p:cNvPr id="250960" name="Text Box 80"/>
            <p:cNvSpPr txBox="1">
              <a:spLocks noChangeArrowheads="1"/>
            </p:cNvSpPr>
            <p:nvPr/>
          </p:nvSpPr>
          <p:spPr bwMode="auto">
            <a:xfrm>
              <a:off x="8286027" y="5255899"/>
              <a:ext cx="296799" cy="337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solidFill>
                    <a:srgbClr val="0000CC"/>
                  </a:solidFill>
                </a:rPr>
                <a:t>5</a:t>
              </a:r>
            </a:p>
          </p:txBody>
        </p:sp>
        <p:sp>
          <p:nvSpPr>
            <p:cNvPr id="250961" name="Text Box 81"/>
            <p:cNvSpPr txBox="1">
              <a:spLocks noChangeArrowheads="1"/>
            </p:cNvSpPr>
            <p:nvPr/>
          </p:nvSpPr>
          <p:spPr bwMode="auto">
            <a:xfrm>
              <a:off x="8563039" y="5519728"/>
              <a:ext cx="296799" cy="337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solidFill>
                    <a:srgbClr val="0000CC"/>
                  </a:solidFill>
                </a:rPr>
                <a:t>6</a:t>
              </a:r>
            </a:p>
          </p:txBody>
        </p:sp>
        <p:sp>
          <p:nvSpPr>
            <p:cNvPr id="250962" name="Text Box 82"/>
            <p:cNvSpPr txBox="1">
              <a:spLocks noChangeArrowheads="1"/>
            </p:cNvSpPr>
            <p:nvPr/>
          </p:nvSpPr>
          <p:spPr bwMode="auto">
            <a:xfrm>
              <a:off x="5763235" y="5011612"/>
              <a:ext cx="296799" cy="337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250963" name="Text Box 83"/>
            <p:cNvSpPr txBox="1">
              <a:spLocks noChangeArrowheads="1"/>
            </p:cNvSpPr>
            <p:nvPr/>
          </p:nvSpPr>
          <p:spPr bwMode="auto">
            <a:xfrm>
              <a:off x="5476329" y="5207041"/>
              <a:ext cx="253516" cy="337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16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50964" name="Text Box 84"/>
            <p:cNvSpPr txBox="1">
              <a:spLocks noChangeArrowheads="1"/>
            </p:cNvSpPr>
            <p:nvPr/>
          </p:nvSpPr>
          <p:spPr bwMode="auto">
            <a:xfrm>
              <a:off x="6841605" y="3946525"/>
              <a:ext cx="296799" cy="337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i="1">
                  <a:solidFill>
                    <a:srgbClr val="0000CC"/>
                  </a:solidFill>
                </a:rPr>
                <a:t>e</a:t>
              </a:r>
            </a:p>
          </p:txBody>
        </p:sp>
        <p:sp>
          <p:nvSpPr>
            <p:cNvPr id="250965" name="Text Box 85"/>
            <p:cNvSpPr txBox="1">
              <a:spLocks noChangeArrowheads="1"/>
            </p:cNvSpPr>
            <p:nvPr/>
          </p:nvSpPr>
          <p:spPr bwMode="auto">
            <a:xfrm>
              <a:off x="5685325" y="4708698"/>
              <a:ext cx="227546" cy="335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i="1">
                  <a:solidFill>
                    <a:srgbClr val="0000CC"/>
                  </a:solidFill>
                </a:rPr>
                <a:t>j</a:t>
              </a:r>
            </a:p>
          </p:txBody>
        </p:sp>
        <p:sp>
          <p:nvSpPr>
            <p:cNvPr id="250966" name="Text Box 86"/>
            <p:cNvSpPr txBox="1">
              <a:spLocks noChangeArrowheads="1"/>
            </p:cNvSpPr>
            <p:nvPr/>
          </p:nvSpPr>
          <p:spPr bwMode="auto">
            <a:xfrm>
              <a:off x="8031274" y="4679383"/>
              <a:ext cx="228783" cy="337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i="1">
                  <a:solidFill>
                    <a:srgbClr val="0000CC"/>
                  </a:solidFill>
                </a:rPr>
                <a:t>i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68E5302-821C-49E6-99F5-EE4A719C4769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6" y="980728"/>
            <a:ext cx="267995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373703"/>
              </p:ext>
            </p:extLst>
          </p:nvPr>
        </p:nvGraphicFramePr>
        <p:xfrm>
          <a:off x="5742483" y="1038672"/>
          <a:ext cx="3078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6" name="Equation" r:id="rId6" imgW="1650960" imgH="291960" progId="Equation.DSMT4">
                  <p:embed/>
                </p:oleObj>
              </mc:Choice>
              <mc:Fallback>
                <p:oleObj name="Equation" r:id="rId6" imgW="1650960" imgH="29196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483" y="1038672"/>
                        <a:ext cx="30781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</a:p>
        </p:txBody>
      </p:sp>
      <p:sp>
        <p:nvSpPr>
          <p:cNvPr id="247815" name="AutoShape 7"/>
          <p:cNvSpPr>
            <a:spLocks noChangeArrowheads="1"/>
          </p:cNvSpPr>
          <p:nvPr/>
        </p:nvSpPr>
        <p:spPr bwMode="auto">
          <a:xfrm>
            <a:off x="2590800" y="13843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2663825" y="153511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2.75</a:t>
            </a:r>
          </a:p>
        </p:txBody>
      </p:sp>
      <p:sp>
        <p:nvSpPr>
          <p:cNvPr id="247819" name="AutoShape 11"/>
          <p:cNvSpPr>
            <a:spLocks noChangeArrowheads="1"/>
          </p:cNvSpPr>
          <p:nvPr/>
        </p:nvSpPr>
        <p:spPr bwMode="auto">
          <a:xfrm>
            <a:off x="2984500" y="1736725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2" name="AutoShape 14"/>
          <p:cNvSpPr>
            <a:spLocks noChangeArrowheads="1"/>
          </p:cNvSpPr>
          <p:nvPr/>
        </p:nvSpPr>
        <p:spPr bwMode="auto">
          <a:xfrm>
            <a:off x="4111625" y="277495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5" name="AutoShape 17"/>
          <p:cNvSpPr>
            <a:spLocks noChangeArrowheads="1"/>
          </p:cNvSpPr>
          <p:nvPr/>
        </p:nvSpPr>
        <p:spPr bwMode="auto">
          <a:xfrm>
            <a:off x="3362325" y="210185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8" name="AutoShape 20"/>
          <p:cNvSpPr>
            <a:spLocks noChangeArrowheads="1"/>
          </p:cNvSpPr>
          <p:nvPr/>
        </p:nvSpPr>
        <p:spPr bwMode="auto">
          <a:xfrm>
            <a:off x="2222500" y="310515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31" name="AutoShape 23"/>
          <p:cNvSpPr>
            <a:spLocks noChangeArrowheads="1"/>
          </p:cNvSpPr>
          <p:nvPr/>
        </p:nvSpPr>
        <p:spPr bwMode="auto">
          <a:xfrm>
            <a:off x="3746500" y="2441575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34" name="AutoShape 26"/>
          <p:cNvSpPr>
            <a:spLocks noChangeArrowheads="1"/>
          </p:cNvSpPr>
          <p:nvPr/>
        </p:nvSpPr>
        <p:spPr bwMode="auto">
          <a:xfrm>
            <a:off x="4498975" y="3108325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37" name="AutoShape 29"/>
          <p:cNvSpPr>
            <a:spLocks noChangeArrowheads="1"/>
          </p:cNvSpPr>
          <p:nvPr/>
        </p:nvSpPr>
        <p:spPr bwMode="auto">
          <a:xfrm>
            <a:off x="2209800" y="17272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282825" y="1878013"/>
            <a:ext cx="1403350" cy="376238"/>
            <a:chOff x="2282825" y="1878013"/>
            <a:chExt cx="1403350" cy="376238"/>
          </a:xfrm>
        </p:grpSpPr>
        <p:sp>
          <p:nvSpPr>
            <p:cNvPr id="247820" name="Text Box 12"/>
            <p:cNvSpPr txBox="1">
              <a:spLocks noChangeArrowheads="1"/>
            </p:cNvSpPr>
            <p:nvPr/>
          </p:nvSpPr>
          <p:spPr bwMode="auto">
            <a:xfrm>
              <a:off x="3057525" y="1887538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2.00</a:t>
              </a:r>
            </a:p>
          </p:txBody>
        </p:sp>
        <p:sp>
          <p:nvSpPr>
            <p:cNvPr id="247838" name="Text Box 30"/>
            <p:cNvSpPr txBox="1">
              <a:spLocks noChangeArrowheads="1"/>
            </p:cNvSpPr>
            <p:nvPr/>
          </p:nvSpPr>
          <p:spPr bwMode="auto">
            <a:xfrm>
              <a:off x="2282825" y="18780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1.75</a:t>
              </a:r>
            </a:p>
          </p:txBody>
        </p:sp>
      </p:grpSp>
      <p:sp>
        <p:nvSpPr>
          <p:cNvPr id="247840" name="AutoShape 32"/>
          <p:cNvSpPr>
            <a:spLocks noChangeArrowheads="1"/>
          </p:cNvSpPr>
          <p:nvPr/>
        </p:nvSpPr>
        <p:spPr bwMode="auto">
          <a:xfrm>
            <a:off x="2593975" y="20701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43" name="AutoShape 35"/>
          <p:cNvSpPr>
            <a:spLocks noChangeArrowheads="1"/>
          </p:cNvSpPr>
          <p:nvPr/>
        </p:nvSpPr>
        <p:spPr bwMode="auto">
          <a:xfrm>
            <a:off x="3730625" y="311785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46" name="AutoShape 38"/>
          <p:cNvSpPr>
            <a:spLocks noChangeArrowheads="1"/>
          </p:cNvSpPr>
          <p:nvPr/>
        </p:nvSpPr>
        <p:spPr bwMode="auto">
          <a:xfrm>
            <a:off x="2971800" y="24257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49" name="AutoShape 41"/>
          <p:cNvSpPr>
            <a:spLocks noChangeArrowheads="1"/>
          </p:cNvSpPr>
          <p:nvPr/>
        </p:nvSpPr>
        <p:spPr bwMode="auto">
          <a:xfrm>
            <a:off x="3355975" y="277495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52" name="AutoShape 44"/>
          <p:cNvSpPr>
            <a:spLocks noChangeArrowheads="1"/>
          </p:cNvSpPr>
          <p:nvPr/>
        </p:nvSpPr>
        <p:spPr bwMode="auto">
          <a:xfrm>
            <a:off x="1470025" y="24130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55" name="AutoShape 47"/>
          <p:cNvSpPr>
            <a:spLocks noChangeArrowheads="1"/>
          </p:cNvSpPr>
          <p:nvPr/>
        </p:nvSpPr>
        <p:spPr bwMode="auto">
          <a:xfrm>
            <a:off x="1847850" y="27686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58" name="AutoShape 50"/>
          <p:cNvSpPr>
            <a:spLocks noChangeArrowheads="1"/>
          </p:cNvSpPr>
          <p:nvPr/>
        </p:nvSpPr>
        <p:spPr bwMode="auto">
          <a:xfrm>
            <a:off x="1838325" y="20701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911350" y="2220913"/>
            <a:ext cx="2152650" cy="398463"/>
            <a:chOff x="1911350" y="2220913"/>
            <a:chExt cx="2152650" cy="398463"/>
          </a:xfrm>
        </p:grpSpPr>
        <p:sp>
          <p:nvSpPr>
            <p:cNvPr id="247826" name="Text Box 18"/>
            <p:cNvSpPr txBox="1">
              <a:spLocks noChangeArrowheads="1"/>
            </p:cNvSpPr>
            <p:nvPr/>
          </p:nvSpPr>
          <p:spPr bwMode="auto">
            <a:xfrm>
              <a:off x="3435350" y="225266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1.30</a:t>
              </a:r>
            </a:p>
          </p:txBody>
        </p:sp>
        <p:sp>
          <p:nvSpPr>
            <p:cNvPr id="247841" name="Text Box 33"/>
            <p:cNvSpPr txBox="1">
              <a:spLocks noChangeArrowheads="1"/>
            </p:cNvSpPr>
            <p:nvPr/>
          </p:nvSpPr>
          <p:spPr bwMode="auto">
            <a:xfrm>
              <a:off x="2667000" y="22209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1.20</a:t>
              </a:r>
            </a:p>
          </p:txBody>
        </p:sp>
        <p:sp>
          <p:nvSpPr>
            <p:cNvPr id="247859" name="Text Box 51"/>
            <p:cNvSpPr txBox="1">
              <a:spLocks noChangeArrowheads="1"/>
            </p:cNvSpPr>
            <p:nvPr/>
          </p:nvSpPr>
          <p:spPr bwMode="auto">
            <a:xfrm>
              <a:off x="1911350" y="22209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1.25</a:t>
              </a:r>
            </a:p>
          </p:txBody>
        </p:sp>
      </p:grpSp>
      <p:sp>
        <p:nvSpPr>
          <p:cNvPr id="247861" name="AutoShape 53"/>
          <p:cNvSpPr>
            <a:spLocks noChangeArrowheads="1"/>
          </p:cNvSpPr>
          <p:nvPr/>
        </p:nvSpPr>
        <p:spPr bwMode="auto">
          <a:xfrm>
            <a:off x="2222500" y="2422525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543050" y="2563813"/>
            <a:ext cx="2905125" cy="395288"/>
            <a:chOff x="1543050" y="2563813"/>
            <a:chExt cx="2905125" cy="395288"/>
          </a:xfrm>
        </p:grpSpPr>
        <p:sp>
          <p:nvSpPr>
            <p:cNvPr id="247832" name="Text Box 24"/>
            <p:cNvSpPr txBox="1">
              <a:spLocks noChangeArrowheads="1"/>
            </p:cNvSpPr>
            <p:nvPr/>
          </p:nvSpPr>
          <p:spPr bwMode="auto">
            <a:xfrm>
              <a:off x="3819525" y="2592388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0.90</a:t>
              </a:r>
            </a:p>
          </p:txBody>
        </p:sp>
        <p:sp>
          <p:nvSpPr>
            <p:cNvPr id="247847" name="Text Box 39"/>
            <p:cNvSpPr txBox="1">
              <a:spLocks noChangeArrowheads="1"/>
            </p:cNvSpPr>
            <p:nvPr/>
          </p:nvSpPr>
          <p:spPr bwMode="auto">
            <a:xfrm>
              <a:off x="3044825" y="25765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0.60</a:t>
              </a:r>
            </a:p>
          </p:txBody>
        </p:sp>
        <p:sp>
          <p:nvSpPr>
            <p:cNvPr id="247853" name="Text Box 45"/>
            <p:cNvSpPr txBox="1">
              <a:spLocks noChangeArrowheads="1"/>
            </p:cNvSpPr>
            <p:nvPr/>
          </p:nvSpPr>
          <p:spPr bwMode="auto">
            <a:xfrm>
              <a:off x="1543050" y="25638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0.90</a:t>
              </a:r>
            </a:p>
          </p:txBody>
        </p:sp>
        <p:sp>
          <p:nvSpPr>
            <p:cNvPr id="247862" name="Text Box 54"/>
            <p:cNvSpPr txBox="1">
              <a:spLocks noChangeArrowheads="1"/>
            </p:cNvSpPr>
            <p:nvPr/>
          </p:nvSpPr>
          <p:spPr bwMode="auto">
            <a:xfrm>
              <a:off x="2295525" y="2573338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0.70</a:t>
              </a:r>
            </a:p>
          </p:txBody>
        </p:sp>
      </p:grpSp>
      <p:sp>
        <p:nvSpPr>
          <p:cNvPr id="247864" name="AutoShape 56"/>
          <p:cNvSpPr>
            <a:spLocks noChangeArrowheads="1"/>
          </p:cNvSpPr>
          <p:nvPr/>
        </p:nvSpPr>
        <p:spPr bwMode="auto">
          <a:xfrm>
            <a:off x="2600325" y="2778125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67" name="AutoShape 59"/>
          <p:cNvSpPr>
            <a:spLocks noChangeArrowheads="1"/>
          </p:cNvSpPr>
          <p:nvPr/>
        </p:nvSpPr>
        <p:spPr bwMode="auto">
          <a:xfrm>
            <a:off x="2984500" y="311785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70" name="AutoShape 62"/>
          <p:cNvSpPr>
            <a:spLocks noChangeArrowheads="1"/>
          </p:cNvSpPr>
          <p:nvPr/>
        </p:nvSpPr>
        <p:spPr bwMode="auto">
          <a:xfrm>
            <a:off x="1089025" y="27559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162050" y="2906713"/>
            <a:ext cx="3651250" cy="388938"/>
            <a:chOff x="1162050" y="2906713"/>
            <a:chExt cx="3651250" cy="388938"/>
          </a:xfrm>
        </p:grpSpPr>
        <p:sp>
          <p:nvSpPr>
            <p:cNvPr id="247823" name="Text Box 15"/>
            <p:cNvSpPr txBox="1">
              <a:spLocks noChangeArrowheads="1"/>
            </p:cNvSpPr>
            <p:nvPr/>
          </p:nvSpPr>
          <p:spPr bwMode="auto">
            <a:xfrm>
              <a:off x="4184650" y="292576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0.50</a:t>
              </a:r>
            </a:p>
          </p:txBody>
        </p:sp>
        <p:sp>
          <p:nvSpPr>
            <p:cNvPr id="247850" name="Text Box 42"/>
            <p:cNvSpPr txBox="1">
              <a:spLocks noChangeArrowheads="1"/>
            </p:cNvSpPr>
            <p:nvPr/>
          </p:nvSpPr>
          <p:spPr bwMode="auto">
            <a:xfrm>
              <a:off x="3429000" y="292576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0.30</a:t>
              </a:r>
            </a:p>
          </p:txBody>
        </p:sp>
        <p:sp>
          <p:nvSpPr>
            <p:cNvPr id="247856" name="Text Box 48"/>
            <p:cNvSpPr txBox="1">
              <a:spLocks noChangeArrowheads="1"/>
            </p:cNvSpPr>
            <p:nvPr/>
          </p:nvSpPr>
          <p:spPr bwMode="auto">
            <a:xfrm>
              <a:off x="1920875" y="29194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0.40</a:t>
              </a:r>
            </a:p>
          </p:txBody>
        </p:sp>
        <p:sp>
          <p:nvSpPr>
            <p:cNvPr id="247865" name="Text Box 57"/>
            <p:cNvSpPr txBox="1">
              <a:spLocks noChangeArrowheads="1"/>
            </p:cNvSpPr>
            <p:nvPr/>
          </p:nvSpPr>
          <p:spPr bwMode="auto">
            <a:xfrm>
              <a:off x="2673350" y="2928938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0.25</a:t>
              </a:r>
            </a:p>
          </p:txBody>
        </p:sp>
        <p:sp>
          <p:nvSpPr>
            <p:cNvPr id="247871" name="Text Box 63"/>
            <p:cNvSpPr txBox="1">
              <a:spLocks noChangeArrowheads="1"/>
            </p:cNvSpPr>
            <p:nvPr/>
          </p:nvSpPr>
          <p:spPr bwMode="auto">
            <a:xfrm>
              <a:off x="1162050" y="29067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0.45</a:t>
              </a:r>
            </a:p>
          </p:txBody>
        </p:sp>
      </p:grpSp>
      <p:sp>
        <p:nvSpPr>
          <p:cNvPr id="247873" name="AutoShape 65"/>
          <p:cNvSpPr>
            <a:spLocks noChangeArrowheads="1"/>
          </p:cNvSpPr>
          <p:nvPr/>
        </p:nvSpPr>
        <p:spPr bwMode="auto">
          <a:xfrm>
            <a:off x="1466850" y="31115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76" name="AutoShape 68"/>
          <p:cNvSpPr>
            <a:spLocks noChangeArrowheads="1"/>
          </p:cNvSpPr>
          <p:nvPr/>
        </p:nvSpPr>
        <p:spPr bwMode="auto">
          <a:xfrm>
            <a:off x="708025" y="3098800"/>
            <a:ext cx="762000" cy="6762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81050" y="3247518"/>
            <a:ext cx="4419600" cy="387858"/>
            <a:chOff x="781050" y="3247518"/>
            <a:chExt cx="4419600" cy="387858"/>
          </a:xfrm>
        </p:grpSpPr>
        <p:sp>
          <p:nvSpPr>
            <p:cNvPr id="247829" name="Text Box 21"/>
            <p:cNvSpPr txBox="1">
              <a:spLocks noChangeArrowheads="1"/>
            </p:cNvSpPr>
            <p:nvPr/>
          </p:nvSpPr>
          <p:spPr bwMode="auto">
            <a:xfrm>
              <a:off x="2295525" y="325596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0.05</a:t>
              </a:r>
            </a:p>
          </p:txBody>
        </p:sp>
        <p:sp>
          <p:nvSpPr>
            <p:cNvPr id="247835" name="Text Box 27"/>
            <p:cNvSpPr txBox="1">
              <a:spLocks noChangeArrowheads="1"/>
            </p:cNvSpPr>
            <p:nvPr/>
          </p:nvSpPr>
          <p:spPr bwMode="auto">
            <a:xfrm>
              <a:off x="4572000" y="3259138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0.10</a:t>
              </a:r>
            </a:p>
          </p:txBody>
        </p:sp>
        <p:sp>
          <p:nvSpPr>
            <p:cNvPr id="247844" name="Text Box 36"/>
            <p:cNvSpPr txBox="1">
              <a:spLocks noChangeArrowheads="1"/>
            </p:cNvSpPr>
            <p:nvPr/>
          </p:nvSpPr>
          <p:spPr bwMode="auto">
            <a:xfrm>
              <a:off x="3803650" y="326866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0.05</a:t>
              </a:r>
            </a:p>
          </p:txBody>
        </p:sp>
        <p:sp>
          <p:nvSpPr>
            <p:cNvPr id="247868" name="Text Box 60"/>
            <p:cNvSpPr txBox="1">
              <a:spLocks noChangeArrowheads="1"/>
            </p:cNvSpPr>
            <p:nvPr/>
          </p:nvSpPr>
          <p:spPr bwMode="auto">
            <a:xfrm>
              <a:off x="3057525" y="326866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0.05</a:t>
              </a:r>
            </a:p>
          </p:txBody>
        </p:sp>
        <p:sp>
          <p:nvSpPr>
            <p:cNvPr id="247874" name="Text Box 66"/>
            <p:cNvSpPr txBox="1">
              <a:spLocks noChangeArrowheads="1"/>
            </p:cNvSpPr>
            <p:nvPr/>
          </p:nvSpPr>
          <p:spPr bwMode="auto">
            <a:xfrm>
              <a:off x="1539875" y="32623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0.10</a:t>
              </a:r>
            </a:p>
          </p:txBody>
        </p:sp>
        <p:sp>
          <p:nvSpPr>
            <p:cNvPr id="247877" name="Text Box 69"/>
            <p:cNvSpPr txBox="1">
              <a:spLocks noChangeArrowheads="1"/>
            </p:cNvSpPr>
            <p:nvPr/>
          </p:nvSpPr>
          <p:spPr bwMode="auto">
            <a:xfrm>
              <a:off x="781050" y="3247518"/>
              <a:ext cx="628650" cy="367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0.05</a:t>
              </a:r>
            </a:p>
          </p:txBody>
        </p:sp>
      </p:grpSp>
      <p:sp>
        <p:nvSpPr>
          <p:cNvPr id="247943" name="Text Box 135"/>
          <p:cNvSpPr txBox="1">
            <a:spLocks noChangeArrowheads="1"/>
          </p:cNvSpPr>
          <p:nvPr/>
        </p:nvSpPr>
        <p:spPr bwMode="auto">
          <a:xfrm>
            <a:off x="631825" y="29829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247944" name="Text Box 136"/>
          <p:cNvSpPr txBox="1">
            <a:spLocks noChangeArrowheads="1"/>
          </p:cNvSpPr>
          <p:nvPr/>
        </p:nvSpPr>
        <p:spPr bwMode="auto">
          <a:xfrm>
            <a:off x="1774825" y="19669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247945" name="Text Box 137"/>
          <p:cNvSpPr txBox="1">
            <a:spLocks noChangeArrowheads="1"/>
          </p:cNvSpPr>
          <p:nvPr/>
        </p:nvSpPr>
        <p:spPr bwMode="auto">
          <a:xfrm>
            <a:off x="2143125" y="15986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4</a:t>
            </a:r>
          </a:p>
        </p:txBody>
      </p:sp>
      <p:sp>
        <p:nvSpPr>
          <p:cNvPr id="247946" name="Text Box 138"/>
          <p:cNvSpPr txBox="1">
            <a:spLocks noChangeArrowheads="1"/>
          </p:cNvSpPr>
          <p:nvPr/>
        </p:nvSpPr>
        <p:spPr bwMode="auto">
          <a:xfrm>
            <a:off x="2486025" y="12811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5</a:t>
            </a:r>
          </a:p>
        </p:txBody>
      </p:sp>
      <p:sp>
        <p:nvSpPr>
          <p:cNvPr id="247947" name="Text Box 139"/>
          <p:cNvSpPr txBox="1">
            <a:spLocks noChangeArrowheads="1"/>
          </p:cNvSpPr>
          <p:nvPr/>
        </p:nvSpPr>
        <p:spPr bwMode="auto">
          <a:xfrm>
            <a:off x="3082925" y="1255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247948" name="Text Box 140"/>
          <p:cNvSpPr txBox="1">
            <a:spLocks noChangeArrowheads="1"/>
          </p:cNvSpPr>
          <p:nvPr/>
        </p:nvSpPr>
        <p:spPr bwMode="auto">
          <a:xfrm>
            <a:off x="3476625" y="15859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247949" name="Text Box 141"/>
          <p:cNvSpPr txBox="1">
            <a:spLocks noChangeArrowheads="1"/>
          </p:cNvSpPr>
          <p:nvPr/>
        </p:nvSpPr>
        <p:spPr bwMode="auto">
          <a:xfrm>
            <a:off x="3844925" y="19542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247950" name="Text Box 142"/>
          <p:cNvSpPr txBox="1">
            <a:spLocks noChangeArrowheads="1"/>
          </p:cNvSpPr>
          <p:nvPr/>
        </p:nvSpPr>
        <p:spPr bwMode="auto">
          <a:xfrm>
            <a:off x="4276725" y="23098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4</a:t>
            </a:r>
          </a:p>
        </p:txBody>
      </p:sp>
      <p:sp>
        <p:nvSpPr>
          <p:cNvPr id="247951" name="Text Box 143"/>
          <p:cNvSpPr txBox="1">
            <a:spLocks noChangeArrowheads="1"/>
          </p:cNvSpPr>
          <p:nvPr/>
        </p:nvSpPr>
        <p:spPr bwMode="auto">
          <a:xfrm>
            <a:off x="4657725" y="26400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5</a:t>
            </a:r>
          </a:p>
        </p:txBody>
      </p:sp>
      <p:sp>
        <p:nvSpPr>
          <p:cNvPr id="247952" name="Text Box 144"/>
          <p:cNvSpPr txBox="1">
            <a:spLocks noChangeArrowheads="1"/>
          </p:cNvSpPr>
          <p:nvPr/>
        </p:nvSpPr>
        <p:spPr bwMode="auto">
          <a:xfrm>
            <a:off x="5013325" y="2996952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CC"/>
                </a:solidFill>
              </a:rPr>
              <a:t>6</a:t>
            </a:r>
          </a:p>
        </p:txBody>
      </p:sp>
      <p:sp>
        <p:nvSpPr>
          <p:cNvPr id="247953" name="Text Box 145"/>
          <p:cNvSpPr txBox="1">
            <a:spLocks noChangeArrowheads="1"/>
          </p:cNvSpPr>
          <p:nvPr/>
        </p:nvSpPr>
        <p:spPr bwMode="auto">
          <a:xfrm>
            <a:off x="1419225" y="23225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247954" name="Text Box 146"/>
          <p:cNvSpPr txBox="1">
            <a:spLocks noChangeArrowheads="1"/>
          </p:cNvSpPr>
          <p:nvPr/>
        </p:nvSpPr>
        <p:spPr bwMode="auto">
          <a:xfrm>
            <a:off x="1050925" y="26400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247955" name="Text Box 147"/>
          <p:cNvSpPr txBox="1">
            <a:spLocks noChangeArrowheads="1"/>
          </p:cNvSpPr>
          <p:nvPr/>
        </p:nvSpPr>
        <p:spPr bwMode="auto">
          <a:xfrm>
            <a:off x="2803525" y="9382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solidFill>
                  <a:srgbClr val="0000CC"/>
                </a:solidFill>
              </a:rPr>
              <a:t>e</a:t>
            </a:r>
          </a:p>
        </p:txBody>
      </p:sp>
      <p:sp>
        <p:nvSpPr>
          <p:cNvPr id="247956" name="Text Box 148"/>
          <p:cNvSpPr txBox="1">
            <a:spLocks noChangeArrowheads="1"/>
          </p:cNvSpPr>
          <p:nvPr/>
        </p:nvSpPr>
        <p:spPr bwMode="auto">
          <a:xfrm>
            <a:off x="1863725" y="14462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solidFill>
                  <a:srgbClr val="0000CC"/>
                </a:solidFill>
              </a:rPr>
              <a:t>j</a:t>
            </a:r>
          </a:p>
        </p:txBody>
      </p:sp>
      <p:sp>
        <p:nvSpPr>
          <p:cNvPr id="247957" name="Text Box 149"/>
          <p:cNvSpPr txBox="1">
            <a:spLocks noChangeArrowheads="1"/>
          </p:cNvSpPr>
          <p:nvPr/>
        </p:nvSpPr>
        <p:spPr bwMode="auto">
          <a:xfrm>
            <a:off x="3654425" y="13319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solidFill>
                  <a:srgbClr val="0000CC"/>
                </a:solidFill>
              </a:rPr>
              <a:t>i</a:t>
            </a:r>
          </a:p>
        </p:txBody>
      </p:sp>
      <p:sp>
        <p:nvSpPr>
          <p:cNvPr id="247963" name="AutoShape 155"/>
          <p:cNvSpPr>
            <a:spLocks noChangeArrowheads="1"/>
          </p:cNvSpPr>
          <p:nvPr/>
        </p:nvSpPr>
        <p:spPr bwMode="auto">
          <a:xfrm>
            <a:off x="2590800" y="40640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964" name="Text Box 156"/>
          <p:cNvSpPr txBox="1">
            <a:spLocks noChangeArrowheads="1"/>
          </p:cNvSpPr>
          <p:nvPr/>
        </p:nvSpPr>
        <p:spPr bwMode="auto">
          <a:xfrm>
            <a:off x="2663825" y="421481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 dirty="0"/>
              <a:t>1.00</a:t>
            </a:r>
          </a:p>
        </p:txBody>
      </p:sp>
      <p:sp>
        <p:nvSpPr>
          <p:cNvPr id="247966" name="AutoShape 158"/>
          <p:cNvSpPr>
            <a:spLocks noChangeArrowheads="1"/>
          </p:cNvSpPr>
          <p:nvPr/>
        </p:nvSpPr>
        <p:spPr bwMode="auto">
          <a:xfrm>
            <a:off x="2984500" y="4416425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969" name="AutoShape 161"/>
          <p:cNvSpPr>
            <a:spLocks noChangeArrowheads="1"/>
          </p:cNvSpPr>
          <p:nvPr/>
        </p:nvSpPr>
        <p:spPr bwMode="auto">
          <a:xfrm>
            <a:off x="4111625" y="545465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972" name="AutoShape 164"/>
          <p:cNvSpPr>
            <a:spLocks noChangeArrowheads="1"/>
          </p:cNvSpPr>
          <p:nvPr/>
        </p:nvSpPr>
        <p:spPr bwMode="auto">
          <a:xfrm>
            <a:off x="3362325" y="478155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975" name="AutoShape 167"/>
          <p:cNvSpPr>
            <a:spLocks noChangeArrowheads="1"/>
          </p:cNvSpPr>
          <p:nvPr/>
        </p:nvSpPr>
        <p:spPr bwMode="auto">
          <a:xfrm>
            <a:off x="2222500" y="578485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978" name="AutoShape 170"/>
          <p:cNvSpPr>
            <a:spLocks noChangeArrowheads="1"/>
          </p:cNvSpPr>
          <p:nvPr/>
        </p:nvSpPr>
        <p:spPr bwMode="auto">
          <a:xfrm>
            <a:off x="3746500" y="5121275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981" name="AutoShape 173"/>
          <p:cNvSpPr>
            <a:spLocks noChangeArrowheads="1"/>
          </p:cNvSpPr>
          <p:nvPr/>
        </p:nvSpPr>
        <p:spPr bwMode="auto">
          <a:xfrm>
            <a:off x="4498975" y="5788025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984" name="AutoShape 176"/>
          <p:cNvSpPr>
            <a:spLocks noChangeArrowheads="1"/>
          </p:cNvSpPr>
          <p:nvPr/>
        </p:nvSpPr>
        <p:spPr bwMode="auto">
          <a:xfrm>
            <a:off x="2209800" y="44069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282825" y="4557713"/>
            <a:ext cx="1403350" cy="376238"/>
            <a:chOff x="2282825" y="4557713"/>
            <a:chExt cx="1403350" cy="376238"/>
          </a:xfrm>
        </p:grpSpPr>
        <p:sp>
          <p:nvSpPr>
            <p:cNvPr id="247967" name="Text Box 159"/>
            <p:cNvSpPr txBox="1">
              <a:spLocks noChangeArrowheads="1"/>
            </p:cNvSpPr>
            <p:nvPr/>
          </p:nvSpPr>
          <p:spPr bwMode="auto">
            <a:xfrm>
              <a:off x="3057525" y="4567238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0.80</a:t>
              </a:r>
            </a:p>
          </p:txBody>
        </p:sp>
        <p:sp>
          <p:nvSpPr>
            <p:cNvPr id="247985" name="Text Box 177"/>
            <p:cNvSpPr txBox="1">
              <a:spLocks noChangeArrowheads="1"/>
            </p:cNvSpPr>
            <p:nvPr/>
          </p:nvSpPr>
          <p:spPr bwMode="auto">
            <a:xfrm>
              <a:off x="2282825" y="45577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0.70</a:t>
              </a:r>
            </a:p>
          </p:txBody>
        </p:sp>
      </p:grpSp>
      <p:sp>
        <p:nvSpPr>
          <p:cNvPr id="247987" name="AutoShape 179"/>
          <p:cNvSpPr>
            <a:spLocks noChangeArrowheads="1"/>
          </p:cNvSpPr>
          <p:nvPr/>
        </p:nvSpPr>
        <p:spPr bwMode="auto">
          <a:xfrm>
            <a:off x="2593975" y="47498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990" name="AutoShape 182"/>
          <p:cNvSpPr>
            <a:spLocks noChangeArrowheads="1"/>
          </p:cNvSpPr>
          <p:nvPr/>
        </p:nvSpPr>
        <p:spPr bwMode="auto">
          <a:xfrm>
            <a:off x="3730625" y="579755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993" name="AutoShape 185"/>
          <p:cNvSpPr>
            <a:spLocks noChangeArrowheads="1"/>
          </p:cNvSpPr>
          <p:nvPr/>
        </p:nvSpPr>
        <p:spPr bwMode="auto">
          <a:xfrm>
            <a:off x="2971800" y="51054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996" name="AutoShape 188"/>
          <p:cNvSpPr>
            <a:spLocks noChangeArrowheads="1"/>
          </p:cNvSpPr>
          <p:nvPr/>
        </p:nvSpPr>
        <p:spPr bwMode="auto">
          <a:xfrm>
            <a:off x="3355975" y="545465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999" name="AutoShape 191"/>
          <p:cNvSpPr>
            <a:spLocks noChangeArrowheads="1"/>
          </p:cNvSpPr>
          <p:nvPr/>
        </p:nvSpPr>
        <p:spPr bwMode="auto">
          <a:xfrm>
            <a:off x="1470025" y="50927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02" name="AutoShape 194"/>
          <p:cNvSpPr>
            <a:spLocks noChangeArrowheads="1"/>
          </p:cNvSpPr>
          <p:nvPr/>
        </p:nvSpPr>
        <p:spPr bwMode="auto">
          <a:xfrm>
            <a:off x="1847850" y="54483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05" name="AutoShape 197"/>
          <p:cNvSpPr>
            <a:spLocks noChangeArrowheads="1"/>
          </p:cNvSpPr>
          <p:nvPr/>
        </p:nvSpPr>
        <p:spPr bwMode="auto">
          <a:xfrm>
            <a:off x="1838325" y="47498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911350" y="4900613"/>
            <a:ext cx="2152650" cy="398463"/>
            <a:chOff x="1911350" y="4900613"/>
            <a:chExt cx="2152650" cy="398463"/>
          </a:xfrm>
        </p:grpSpPr>
        <p:sp>
          <p:nvSpPr>
            <p:cNvPr id="247973" name="Text Box 165"/>
            <p:cNvSpPr txBox="1">
              <a:spLocks noChangeArrowheads="1"/>
            </p:cNvSpPr>
            <p:nvPr/>
          </p:nvSpPr>
          <p:spPr bwMode="auto">
            <a:xfrm>
              <a:off x="3435350" y="493236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0.60</a:t>
              </a:r>
            </a:p>
          </p:txBody>
        </p:sp>
        <p:sp>
          <p:nvSpPr>
            <p:cNvPr id="247988" name="Text Box 180"/>
            <p:cNvSpPr txBox="1">
              <a:spLocks noChangeArrowheads="1"/>
            </p:cNvSpPr>
            <p:nvPr/>
          </p:nvSpPr>
          <p:spPr bwMode="auto">
            <a:xfrm>
              <a:off x="2667000" y="49006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0.50</a:t>
              </a:r>
            </a:p>
          </p:txBody>
        </p:sp>
        <p:sp>
          <p:nvSpPr>
            <p:cNvPr id="248006" name="Text Box 198"/>
            <p:cNvSpPr txBox="1">
              <a:spLocks noChangeArrowheads="1"/>
            </p:cNvSpPr>
            <p:nvPr/>
          </p:nvSpPr>
          <p:spPr bwMode="auto">
            <a:xfrm>
              <a:off x="1911350" y="49006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0.55</a:t>
              </a:r>
            </a:p>
          </p:txBody>
        </p:sp>
      </p:grpSp>
      <p:sp>
        <p:nvSpPr>
          <p:cNvPr id="248008" name="AutoShape 200"/>
          <p:cNvSpPr>
            <a:spLocks noChangeArrowheads="1"/>
          </p:cNvSpPr>
          <p:nvPr/>
        </p:nvSpPr>
        <p:spPr bwMode="auto">
          <a:xfrm>
            <a:off x="2222500" y="5102225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543050" y="5243513"/>
            <a:ext cx="2905125" cy="395288"/>
            <a:chOff x="1543050" y="5243513"/>
            <a:chExt cx="2905125" cy="395288"/>
          </a:xfrm>
        </p:grpSpPr>
        <p:sp>
          <p:nvSpPr>
            <p:cNvPr id="247979" name="Text Box 171"/>
            <p:cNvSpPr txBox="1">
              <a:spLocks noChangeArrowheads="1"/>
            </p:cNvSpPr>
            <p:nvPr/>
          </p:nvSpPr>
          <p:spPr bwMode="auto">
            <a:xfrm>
              <a:off x="3819525" y="5272088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0.50</a:t>
              </a:r>
            </a:p>
          </p:txBody>
        </p:sp>
        <p:sp>
          <p:nvSpPr>
            <p:cNvPr id="247994" name="Text Box 186"/>
            <p:cNvSpPr txBox="1">
              <a:spLocks noChangeArrowheads="1"/>
            </p:cNvSpPr>
            <p:nvPr/>
          </p:nvSpPr>
          <p:spPr bwMode="auto">
            <a:xfrm>
              <a:off x="3044825" y="52562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0.30</a:t>
              </a:r>
            </a:p>
          </p:txBody>
        </p:sp>
        <p:sp>
          <p:nvSpPr>
            <p:cNvPr id="248000" name="Text Box 192"/>
            <p:cNvSpPr txBox="1">
              <a:spLocks noChangeArrowheads="1"/>
            </p:cNvSpPr>
            <p:nvPr/>
          </p:nvSpPr>
          <p:spPr bwMode="auto">
            <a:xfrm>
              <a:off x="1543050" y="52435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0.45</a:t>
              </a:r>
            </a:p>
          </p:txBody>
        </p:sp>
        <p:sp>
          <p:nvSpPr>
            <p:cNvPr id="248009" name="Text Box 201"/>
            <p:cNvSpPr txBox="1">
              <a:spLocks noChangeArrowheads="1"/>
            </p:cNvSpPr>
            <p:nvPr/>
          </p:nvSpPr>
          <p:spPr bwMode="auto">
            <a:xfrm>
              <a:off x="2295525" y="5253038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0.35</a:t>
              </a:r>
            </a:p>
          </p:txBody>
        </p:sp>
      </p:grpSp>
      <p:sp>
        <p:nvSpPr>
          <p:cNvPr id="248011" name="AutoShape 203"/>
          <p:cNvSpPr>
            <a:spLocks noChangeArrowheads="1"/>
          </p:cNvSpPr>
          <p:nvPr/>
        </p:nvSpPr>
        <p:spPr bwMode="auto">
          <a:xfrm>
            <a:off x="2600325" y="5457825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14" name="AutoShape 206"/>
          <p:cNvSpPr>
            <a:spLocks noChangeArrowheads="1"/>
          </p:cNvSpPr>
          <p:nvPr/>
        </p:nvSpPr>
        <p:spPr bwMode="auto">
          <a:xfrm>
            <a:off x="2984500" y="579755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17" name="AutoShape 209"/>
          <p:cNvSpPr>
            <a:spLocks noChangeArrowheads="1"/>
          </p:cNvSpPr>
          <p:nvPr/>
        </p:nvSpPr>
        <p:spPr bwMode="auto">
          <a:xfrm>
            <a:off x="1089025" y="54356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162050" y="5586413"/>
            <a:ext cx="3651250" cy="388938"/>
            <a:chOff x="1162050" y="5586413"/>
            <a:chExt cx="3651250" cy="388938"/>
          </a:xfrm>
        </p:grpSpPr>
        <p:sp>
          <p:nvSpPr>
            <p:cNvPr id="247970" name="Text Box 162"/>
            <p:cNvSpPr txBox="1">
              <a:spLocks noChangeArrowheads="1"/>
            </p:cNvSpPr>
            <p:nvPr/>
          </p:nvSpPr>
          <p:spPr bwMode="auto">
            <a:xfrm>
              <a:off x="4184650" y="560546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0.35</a:t>
              </a:r>
            </a:p>
          </p:txBody>
        </p:sp>
        <p:sp>
          <p:nvSpPr>
            <p:cNvPr id="247997" name="Text Box 189"/>
            <p:cNvSpPr txBox="1">
              <a:spLocks noChangeArrowheads="1"/>
            </p:cNvSpPr>
            <p:nvPr/>
          </p:nvSpPr>
          <p:spPr bwMode="auto">
            <a:xfrm>
              <a:off x="3429000" y="560546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0.20</a:t>
              </a:r>
            </a:p>
          </p:txBody>
        </p:sp>
        <p:sp>
          <p:nvSpPr>
            <p:cNvPr id="248003" name="Text Box 195"/>
            <p:cNvSpPr txBox="1">
              <a:spLocks noChangeArrowheads="1"/>
            </p:cNvSpPr>
            <p:nvPr/>
          </p:nvSpPr>
          <p:spPr bwMode="auto">
            <a:xfrm>
              <a:off x="1920875" y="55991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0.25</a:t>
              </a:r>
            </a:p>
          </p:txBody>
        </p:sp>
        <p:sp>
          <p:nvSpPr>
            <p:cNvPr id="248012" name="Text Box 204"/>
            <p:cNvSpPr txBox="1">
              <a:spLocks noChangeArrowheads="1"/>
            </p:cNvSpPr>
            <p:nvPr/>
          </p:nvSpPr>
          <p:spPr bwMode="auto">
            <a:xfrm>
              <a:off x="2673350" y="5608638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0.15</a:t>
              </a:r>
            </a:p>
          </p:txBody>
        </p:sp>
        <p:sp>
          <p:nvSpPr>
            <p:cNvPr id="248018" name="Text Box 210"/>
            <p:cNvSpPr txBox="1">
              <a:spLocks noChangeArrowheads="1"/>
            </p:cNvSpPr>
            <p:nvPr/>
          </p:nvSpPr>
          <p:spPr bwMode="auto">
            <a:xfrm>
              <a:off x="1162050" y="55864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0.30</a:t>
              </a:r>
            </a:p>
          </p:txBody>
        </p:sp>
      </p:grpSp>
      <p:sp>
        <p:nvSpPr>
          <p:cNvPr id="248020" name="AutoShape 212"/>
          <p:cNvSpPr>
            <a:spLocks noChangeArrowheads="1"/>
          </p:cNvSpPr>
          <p:nvPr/>
        </p:nvSpPr>
        <p:spPr bwMode="auto">
          <a:xfrm>
            <a:off x="1466850" y="5791200"/>
            <a:ext cx="762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23" name="AutoShape 215"/>
          <p:cNvSpPr>
            <a:spLocks noChangeArrowheads="1"/>
          </p:cNvSpPr>
          <p:nvPr/>
        </p:nvSpPr>
        <p:spPr bwMode="auto">
          <a:xfrm>
            <a:off x="708025" y="5778500"/>
            <a:ext cx="762000" cy="6762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81050" y="5927218"/>
            <a:ext cx="4419600" cy="387858"/>
            <a:chOff x="781050" y="5927218"/>
            <a:chExt cx="4419600" cy="387858"/>
          </a:xfrm>
        </p:grpSpPr>
        <p:sp>
          <p:nvSpPr>
            <p:cNvPr id="247976" name="Text Box 168"/>
            <p:cNvSpPr txBox="1">
              <a:spLocks noChangeArrowheads="1"/>
            </p:cNvSpPr>
            <p:nvPr/>
          </p:nvSpPr>
          <p:spPr bwMode="auto">
            <a:xfrm>
              <a:off x="2295525" y="593566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0.05</a:t>
              </a:r>
            </a:p>
          </p:txBody>
        </p:sp>
        <p:sp>
          <p:nvSpPr>
            <p:cNvPr id="247982" name="Text Box 174"/>
            <p:cNvSpPr txBox="1">
              <a:spLocks noChangeArrowheads="1"/>
            </p:cNvSpPr>
            <p:nvPr/>
          </p:nvSpPr>
          <p:spPr bwMode="auto">
            <a:xfrm>
              <a:off x="4572000" y="5938838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0.10</a:t>
              </a:r>
            </a:p>
          </p:txBody>
        </p:sp>
        <p:sp>
          <p:nvSpPr>
            <p:cNvPr id="247991" name="Text Box 183"/>
            <p:cNvSpPr txBox="1">
              <a:spLocks noChangeArrowheads="1"/>
            </p:cNvSpPr>
            <p:nvPr/>
          </p:nvSpPr>
          <p:spPr bwMode="auto">
            <a:xfrm>
              <a:off x="3803650" y="594836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0.05</a:t>
              </a:r>
            </a:p>
          </p:txBody>
        </p:sp>
        <p:sp>
          <p:nvSpPr>
            <p:cNvPr id="248015" name="Text Box 207"/>
            <p:cNvSpPr txBox="1">
              <a:spLocks noChangeArrowheads="1"/>
            </p:cNvSpPr>
            <p:nvPr/>
          </p:nvSpPr>
          <p:spPr bwMode="auto">
            <a:xfrm>
              <a:off x="3057525" y="594836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0.05</a:t>
              </a:r>
            </a:p>
          </p:txBody>
        </p:sp>
        <p:sp>
          <p:nvSpPr>
            <p:cNvPr id="248021" name="Text Box 213"/>
            <p:cNvSpPr txBox="1">
              <a:spLocks noChangeArrowheads="1"/>
            </p:cNvSpPr>
            <p:nvPr/>
          </p:nvSpPr>
          <p:spPr bwMode="auto">
            <a:xfrm>
              <a:off x="1539875" y="5942013"/>
              <a:ext cx="628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0.10</a:t>
              </a:r>
            </a:p>
          </p:txBody>
        </p:sp>
        <p:sp>
          <p:nvSpPr>
            <p:cNvPr id="248024" name="Text Box 216"/>
            <p:cNvSpPr txBox="1">
              <a:spLocks noChangeArrowheads="1"/>
            </p:cNvSpPr>
            <p:nvPr/>
          </p:nvSpPr>
          <p:spPr bwMode="auto">
            <a:xfrm>
              <a:off x="781050" y="5927218"/>
              <a:ext cx="628650" cy="367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0.05</a:t>
              </a:r>
            </a:p>
          </p:txBody>
        </p:sp>
      </p:grpSp>
      <p:sp>
        <p:nvSpPr>
          <p:cNvPr id="248025" name="Text Box 217"/>
          <p:cNvSpPr txBox="1">
            <a:spLocks noChangeArrowheads="1"/>
          </p:cNvSpPr>
          <p:nvPr/>
        </p:nvSpPr>
        <p:spPr bwMode="auto">
          <a:xfrm>
            <a:off x="631825" y="56626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800000"/>
                </a:solidFill>
              </a:rPr>
              <a:t>0</a:t>
            </a:r>
          </a:p>
        </p:txBody>
      </p:sp>
      <p:sp>
        <p:nvSpPr>
          <p:cNvPr id="248026" name="Text Box 218"/>
          <p:cNvSpPr txBox="1">
            <a:spLocks noChangeArrowheads="1"/>
          </p:cNvSpPr>
          <p:nvPr/>
        </p:nvSpPr>
        <p:spPr bwMode="auto">
          <a:xfrm>
            <a:off x="1774825" y="46466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248027" name="Text Box 219"/>
          <p:cNvSpPr txBox="1">
            <a:spLocks noChangeArrowheads="1"/>
          </p:cNvSpPr>
          <p:nvPr/>
        </p:nvSpPr>
        <p:spPr bwMode="auto">
          <a:xfrm>
            <a:off x="2143125" y="42783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248028" name="Text Box 220"/>
          <p:cNvSpPr txBox="1">
            <a:spLocks noChangeArrowheads="1"/>
          </p:cNvSpPr>
          <p:nvPr/>
        </p:nvSpPr>
        <p:spPr bwMode="auto">
          <a:xfrm>
            <a:off x="2486025" y="39608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800000"/>
                </a:solidFill>
              </a:rPr>
              <a:t>5</a:t>
            </a:r>
          </a:p>
        </p:txBody>
      </p:sp>
      <p:sp>
        <p:nvSpPr>
          <p:cNvPr id="248029" name="Text Box 221"/>
          <p:cNvSpPr txBox="1">
            <a:spLocks noChangeArrowheads="1"/>
          </p:cNvSpPr>
          <p:nvPr/>
        </p:nvSpPr>
        <p:spPr bwMode="auto">
          <a:xfrm>
            <a:off x="3082925" y="39354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248030" name="Text Box 222"/>
          <p:cNvSpPr txBox="1">
            <a:spLocks noChangeArrowheads="1"/>
          </p:cNvSpPr>
          <p:nvPr/>
        </p:nvSpPr>
        <p:spPr bwMode="auto">
          <a:xfrm>
            <a:off x="3476625" y="42656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248031" name="Text Box 223"/>
          <p:cNvSpPr txBox="1">
            <a:spLocks noChangeArrowheads="1"/>
          </p:cNvSpPr>
          <p:nvPr/>
        </p:nvSpPr>
        <p:spPr bwMode="auto">
          <a:xfrm>
            <a:off x="3844925" y="46339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248032" name="Text Box 224"/>
          <p:cNvSpPr txBox="1">
            <a:spLocks noChangeArrowheads="1"/>
          </p:cNvSpPr>
          <p:nvPr/>
        </p:nvSpPr>
        <p:spPr bwMode="auto">
          <a:xfrm>
            <a:off x="4276725" y="49895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800000"/>
                </a:solidFill>
              </a:rPr>
              <a:t>4</a:t>
            </a:r>
          </a:p>
        </p:txBody>
      </p:sp>
      <p:sp>
        <p:nvSpPr>
          <p:cNvPr id="248033" name="Text Box 225"/>
          <p:cNvSpPr txBox="1">
            <a:spLocks noChangeArrowheads="1"/>
          </p:cNvSpPr>
          <p:nvPr/>
        </p:nvSpPr>
        <p:spPr bwMode="auto">
          <a:xfrm>
            <a:off x="4657725" y="5319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800000"/>
                </a:solidFill>
              </a:rPr>
              <a:t>5</a:t>
            </a:r>
          </a:p>
        </p:txBody>
      </p:sp>
      <p:sp>
        <p:nvSpPr>
          <p:cNvPr id="248034" name="Text Box 226"/>
          <p:cNvSpPr txBox="1">
            <a:spLocks noChangeArrowheads="1"/>
          </p:cNvSpPr>
          <p:nvPr/>
        </p:nvSpPr>
        <p:spPr bwMode="auto">
          <a:xfrm>
            <a:off x="5013325" y="56626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800000"/>
                </a:solidFill>
              </a:rPr>
              <a:t>6</a:t>
            </a:r>
          </a:p>
        </p:txBody>
      </p:sp>
      <p:sp>
        <p:nvSpPr>
          <p:cNvPr id="248035" name="Text Box 227"/>
          <p:cNvSpPr txBox="1">
            <a:spLocks noChangeArrowheads="1"/>
          </p:cNvSpPr>
          <p:nvPr/>
        </p:nvSpPr>
        <p:spPr bwMode="auto">
          <a:xfrm>
            <a:off x="1419225" y="50022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248036" name="Text Box 228"/>
          <p:cNvSpPr txBox="1">
            <a:spLocks noChangeArrowheads="1"/>
          </p:cNvSpPr>
          <p:nvPr/>
        </p:nvSpPr>
        <p:spPr bwMode="auto">
          <a:xfrm>
            <a:off x="1050925" y="53197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248037" name="Text Box 229"/>
          <p:cNvSpPr txBox="1">
            <a:spLocks noChangeArrowheads="1"/>
          </p:cNvSpPr>
          <p:nvPr/>
        </p:nvSpPr>
        <p:spPr bwMode="auto">
          <a:xfrm>
            <a:off x="2803525" y="361791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solidFill>
                  <a:srgbClr val="800000"/>
                </a:solidFill>
              </a:rPr>
              <a:t>w</a:t>
            </a:r>
          </a:p>
        </p:txBody>
      </p:sp>
      <p:sp>
        <p:nvSpPr>
          <p:cNvPr id="248038" name="Text Box 230"/>
          <p:cNvSpPr txBox="1">
            <a:spLocks noChangeArrowheads="1"/>
          </p:cNvSpPr>
          <p:nvPr/>
        </p:nvSpPr>
        <p:spPr bwMode="auto">
          <a:xfrm>
            <a:off x="1317625" y="46085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solidFill>
                  <a:srgbClr val="800000"/>
                </a:solidFill>
              </a:rPr>
              <a:t>j</a:t>
            </a:r>
          </a:p>
        </p:txBody>
      </p:sp>
      <p:sp>
        <p:nvSpPr>
          <p:cNvPr id="248039" name="Text Box 231"/>
          <p:cNvSpPr txBox="1">
            <a:spLocks noChangeArrowheads="1"/>
          </p:cNvSpPr>
          <p:nvPr/>
        </p:nvSpPr>
        <p:spPr bwMode="auto">
          <a:xfrm>
            <a:off x="4327525" y="45704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solidFill>
                  <a:srgbClr val="800000"/>
                </a:solidFill>
              </a:rPr>
              <a:t>i</a:t>
            </a:r>
          </a:p>
        </p:txBody>
      </p:sp>
      <p:sp>
        <p:nvSpPr>
          <p:cNvPr id="248043" name="AutoShape 235"/>
          <p:cNvSpPr>
            <a:spLocks noChangeArrowheads="1"/>
          </p:cNvSpPr>
          <p:nvPr/>
        </p:nvSpPr>
        <p:spPr bwMode="auto">
          <a:xfrm>
            <a:off x="6572307" y="2763795"/>
            <a:ext cx="561788" cy="5271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44" name="Text Box 236"/>
          <p:cNvSpPr txBox="1">
            <a:spLocks noChangeArrowheads="1"/>
          </p:cNvSpPr>
          <p:nvPr/>
        </p:nvSpPr>
        <p:spPr bwMode="auto">
          <a:xfrm>
            <a:off x="6627315" y="2878504"/>
            <a:ext cx="438897" cy="36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/>
              <a:t>  2</a:t>
            </a:r>
          </a:p>
        </p:txBody>
      </p:sp>
      <p:sp>
        <p:nvSpPr>
          <p:cNvPr id="248046" name="AutoShape 238"/>
          <p:cNvSpPr>
            <a:spLocks noChangeArrowheads="1"/>
          </p:cNvSpPr>
          <p:nvPr/>
        </p:nvSpPr>
        <p:spPr bwMode="auto">
          <a:xfrm>
            <a:off x="6853201" y="3034704"/>
            <a:ext cx="561788" cy="5271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49" name="AutoShape 241"/>
          <p:cNvSpPr>
            <a:spLocks noChangeArrowheads="1"/>
          </p:cNvSpPr>
          <p:nvPr/>
        </p:nvSpPr>
        <p:spPr bwMode="auto">
          <a:xfrm>
            <a:off x="7684179" y="3832786"/>
            <a:ext cx="561788" cy="5271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52" name="AutoShape 244"/>
          <p:cNvSpPr>
            <a:spLocks noChangeArrowheads="1"/>
          </p:cNvSpPr>
          <p:nvPr/>
        </p:nvSpPr>
        <p:spPr bwMode="auto">
          <a:xfrm>
            <a:off x="7131754" y="3315375"/>
            <a:ext cx="561788" cy="5271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58" name="AutoShape 250"/>
          <p:cNvSpPr>
            <a:spLocks noChangeArrowheads="1"/>
          </p:cNvSpPr>
          <p:nvPr/>
        </p:nvSpPr>
        <p:spPr bwMode="auto">
          <a:xfrm>
            <a:off x="7414989" y="3576521"/>
            <a:ext cx="561788" cy="5271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64" name="AutoShape 256"/>
          <p:cNvSpPr>
            <a:spLocks noChangeArrowheads="1"/>
          </p:cNvSpPr>
          <p:nvPr/>
        </p:nvSpPr>
        <p:spPr bwMode="auto">
          <a:xfrm>
            <a:off x="6282049" y="3027382"/>
            <a:ext cx="561788" cy="5271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337057" y="3143311"/>
            <a:ext cx="1008879" cy="374635"/>
            <a:chOff x="6337057" y="2841736"/>
            <a:chExt cx="1008879" cy="374635"/>
          </a:xfrm>
        </p:grpSpPr>
        <p:sp>
          <p:nvSpPr>
            <p:cNvPr id="248047" name="Text Box 239"/>
            <p:cNvSpPr txBox="1">
              <a:spLocks noChangeArrowheads="1"/>
            </p:cNvSpPr>
            <p:nvPr/>
          </p:nvSpPr>
          <p:spPr bwMode="auto">
            <a:xfrm>
              <a:off x="6907039" y="2849058"/>
              <a:ext cx="438897" cy="367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  4</a:t>
              </a:r>
            </a:p>
          </p:txBody>
        </p:sp>
        <p:sp>
          <p:nvSpPr>
            <p:cNvPr id="248065" name="Text Box 257"/>
            <p:cNvSpPr txBox="1">
              <a:spLocks noChangeArrowheads="1"/>
            </p:cNvSpPr>
            <p:nvPr/>
          </p:nvSpPr>
          <p:spPr bwMode="auto">
            <a:xfrm>
              <a:off x="6337057" y="2841736"/>
              <a:ext cx="438897" cy="366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  2</a:t>
              </a:r>
            </a:p>
          </p:txBody>
        </p:sp>
      </p:grpSp>
      <p:sp>
        <p:nvSpPr>
          <p:cNvPr id="248067" name="AutoShape 259"/>
          <p:cNvSpPr>
            <a:spLocks noChangeArrowheads="1"/>
          </p:cNvSpPr>
          <p:nvPr/>
        </p:nvSpPr>
        <p:spPr bwMode="auto">
          <a:xfrm>
            <a:off x="6565284" y="3290968"/>
            <a:ext cx="561788" cy="5271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73" name="AutoShape 265"/>
          <p:cNvSpPr>
            <a:spLocks noChangeArrowheads="1"/>
          </p:cNvSpPr>
          <p:nvPr/>
        </p:nvSpPr>
        <p:spPr bwMode="auto">
          <a:xfrm>
            <a:off x="6843838" y="3564318"/>
            <a:ext cx="561788" cy="5271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76" name="AutoShape 268"/>
          <p:cNvSpPr>
            <a:spLocks noChangeArrowheads="1"/>
          </p:cNvSpPr>
          <p:nvPr/>
        </p:nvSpPr>
        <p:spPr bwMode="auto">
          <a:xfrm>
            <a:off x="7127072" y="3832786"/>
            <a:ext cx="561788" cy="5271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79" name="AutoShape 271"/>
          <p:cNvSpPr>
            <a:spLocks noChangeArrowheads="1"/>
          </p:cNvSpPr>
          <p:nvPr/>
        </p:nvSpPr>
        <p:spPr bwMode="auto">
          <a:xfrm>
            <a:off x="5736647" y="3554555"/>
            <a:ext cx="561788" cy="5271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82" name="AutoShape 274"/>
          <p:cNvSpPr>
            <a:spLocks noChangeArrowheads="1"/>
          </p:cNvSpPr>
          <p:nvPr/>
        </p:nvSpPr>
        <p:spPr bwMode="auto">
          <a:xfrm>
            <a:off x="6015200" y="3827905"/>
            <a:ext cx="561788" cy="5271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85" name="AutoShape 277"/>
          <p:cNvSpPr>
            <a:spLocks noChangeArrowheads="1"/>
          </p:cNvSpPr>
          <p:nvPr/>
        </p:nvSpPr>
        <p:spPr bwMode="auto">
          <a:xfrm>
            <a:off x="6008178" y="3290968"/>
            <a:ext cx="561788" cy="5271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064357" y="3409338"/>
            <a:ext cx="1558961" cy="390500"/>
            <a:chOff x="6064357" y="3107763"/>
            <a:chExt cx="1558961" cy="390500"/>
          </a:xfrm>
        </p:grpSpPr>
        <p:sp>
          <p:nvSpPr>
            <p:cNvPr id="248053" name="Text Box 245"/>
            <p:cNvSpPr txBox="1">
              <a:spLocks noChangeArrowheads="1"/>
            </p:cNvSpPr>
            <p:nvPr/>
          </p:nvSpPr>
          <p:spPr bwMode="auto">
            <a:xfrm>
              <a:off x="7185592" y="3132170"/>
              <a:ext cx="437726" cy="366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  5</a:t>
              </a:r>
            </a:p>
          </p:txBody>
        </p:sp>
        <p:sp>
          <p:nvSpPr>
            <p:cNvPr id="248068" name="Text Box 260"/>
            <p:cNvSpPr txBox="1">
              <a:spLocks noChangeArrowheads="1"/>
            </p:cNvSpPr>
            <p:nvPr/>
          </p:nvSpPr>
          <p:spPr bwMode="auto">
            <a:xfrm>
              <a:off x="6621463" y="3107763"/>
              <a:ext cx="437726" cy="367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  2</a:t>
              </a:r>
            </a:p>
          </p:txBody>
        </p:sp>
        <p:sp>
          <p:nvSpPr>
            <p:cNvPr id="248086" name="Text Box 278"/>
            <p:cNvSpPr txBox="1">
              <a:spLocks noChangeArrowheads="1"/>
            </p:cNvSpPr>
            <p:nvPr/>
          </p:nvSpPr>
          <p:spPr bwMode="auto">
            <a:xfrm>
              <a:off x="6064357" y="3107763"/>
              <a:ext cx="437726" cy="367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  2</a:t>
              </a:r>
            </a:p>
          </p:txBody>
        </p:sp>
      </p:grpSp>
      <p:sp>
        <p:nvSpPr>
          <p:cNvPr id="248088" name="AutoShape 280"/>
          <p:cNvSpPr>
            <a:spLocks noChangeArrowheads="1"/>
          </p:cNvSpPr>
          <p:nvPr/>
        </p:nvSpPr>
        <p:spPr bwMode="auto">
          <a:xfrm>
            <a:off x="6291412" y="3561877"/>
            <a:ext cx="561788" cy="5271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792826" y="3669264"/>
            <a:ext cx="2114898" cy="391720"/>
            <a:chOff x="5792826" y="3367689"/>
            <a:chExt cx="2114898" cy="391720"/>
          </a:xfrm>
        </p:grpSpPr>
        <p:sp>
          <p:nvSpPr>
            <p:cNvPr id="248059" name="Text Box 251"/>
            <p:cNvSpPr txBox="1">
              <a:spLocks noChangeArrowheads="1"/>
            </p:cNvSpPr>
            <p:nvPr/>
          </p:nvSpPr>
          <p:spPr bwMode="auto">
            <a:xfrm>
              <a:off x="7468827" y="3392096"/>
              <a:ext cx="438897" cy="367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  5</a:t>
              </a:r>
            </a:p>
          </p:txBody>
        </p:sp>
        <p:sp>
          <p:nvSpPr>
            <p:cNvPr id="248074" name="Text Box 266"/>
            <p:cNvSpPr txBox="1">
              <a:spLocks noChangeArrowheads="1"/>
            </p:cNvSpPr>
            <p:nvPr/>
          </p:nvSpPr>
          <p:spPr bwMode="auto">
            <a:xfrm>
              <a:off x="6898846" y="3376232"/>
              <a:ext cx="438897" cy="367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  4</a:t>
              </a:r>
            </a:p>
          </p:txBody>
        </p:sp>
        <p:sp>
          <p:nvSpPr>
            <p:cNvPr id="248080" name="Text Box 272"/>
            <p:cNvSpPr txBox="1">
              <a:spLocks noChangeArrowheads="1"/>
            </p:cNvSpPr>
            <p:nvPr/>
          </p:nvSpPr>
          <p:spPr bwMode="auto">
            <a:xfrm>
              <a:off x="5792826" y="3367689"/>
              <a:ext cx="437726" cy="366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  1</a:t>
              </a:r>
            </a:p>
          </p:txBody>
        </p:sp>
        <p:sp>
          <p:nvSpPr>
            <p:cNvPr id="248089" name="Text Box 281"/>
            <p:cNvSpPr txBox="1">
              <a:spLocks noChangeArrowheads="1"/>
            </p:cNvSpPr>
            <p:nvPr/>
          </p:nvSpPr>
          <p:spPr bwMode="auto">
            <a:xfrm>
              <a:off x="6346420" y="3376231"/>
              <a:ext cx="438897" cy="367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  2</a:t>
              </a:r>
            </a:p>
          </p:txBody>
        </p:sp>
      </p:grpSp>
      <p:sp>
        <p:nvSpPr>
          <p:cNvPr id="248091" name="AutoShape 283"/>
          <p:cNvSpPr>
            <a:spLocks noChangeArrowheads="1"/>
          </p:cNvSpPr>
          <p:nvPr/>
        </p:nvSpPr>
        <p:spPr bwMode="auto">
          <a:xfrm>
            <a:off x="6569966" y="3835226"/>
            <a:ext cx="561788" cy="5271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097" name="AutoShape 289"/>
          <p:cNvSpPr>
            <a:spLocks noChangeArrowheads="1"/>
          </p:cNvSpPr>
          <p:nvPr/>
        </p:nvSpPr>
        <p:spPr bwMode="auto">
          <a:xfrm>
            <a:off x="5455752" y="3818142"/>
            <a:ext cx="561788" cy="5271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511931" y="3935292"/>
            <a:ext cx="2664982" cy="385617"/>
            <a:chOff x="5511931" y="3633717"/>
            <a:chExt cx="2664982" cy="385617"/>
          </a:xfrm>
        </p:grpSpPr>
        <p:sp>
          <p:nvSpPr>
            <p:cNvPr id="248050" name="Text Box 242"/>
            <p:cNvSpPr txBox="1">
              <a:spLocks noChangeArrowheads="1"/>
            </p:cNvSpPr>
            <p:nvPr/>
          </p:nvSpPr>
          <p:spPr bwMode="auto">
            <a:xfrm>
              <a:off x="7739187" y="3645920"/>
              <a:ext cx="437726" cy="367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  5</a:t>
              </a:r>
            </a:p>
          </p:txBody>
        </p:sp>
        <p:sp>
          <p:nvSpPr>
            <p:cNvPr id="248077" name="Text Box 269"/>
            <p:cNvSpPr txBox="1">
              <a:spLocks noChangeArrowheads="1"/>
            </p:cNvSpPr>
            <p:nvPr/>
          </p:nvSpPr>
          <p:spPr bwMode="auto">
            <a:xfrm>
              <a:off x="7182080" y="3645920"/>
              <a:ext cx="437726" cy="367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  4</a:t>
              </a:r>
            </a:p>
          </p:txBody>
        </p:sp>
        <p:sp>
          <p:nvSpPr>
            <p:cNvPr id="248083" name="Text Box 275"/>
            <p:cNvSpPr txBox="1">
              <a:spLocks noChangeArrowheads="1"/>
            </p:cNvSpPr>
            <p:nvPr/>
          </p:nvSpPr>
          <p:spPr bwMode="auto">
            <a:xfrm>
              <a:off x="6070208" y="3643480"/>
              <a:ext cx="311324" cy="366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2</a:t>
              </a:r>
            </a:p>
          </p:txBody>
        </p:sp>
        <p:sp>
          <p:nvSpPr>
            <p:cNvPr id="248092" name="Text Box 284"/>
            <p:cNvSpPr txBox="1">
              <a:spLocks noChangeArrowheads="1"/>
            </p:cNvSpPr>
            <p:nvPr/>
          </p:nvSpPr>
          <p:spPr bwMode="auto">
            <a:xfrm>
              <a:off x="6626145" y="3653241"/>
              <a:ext cx="437726" cy="366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  3</a:t>
              </a:r>
            </a:p>
          </p:txBody>
        </p:sp>
        <p:sp>
          <p:nvSpPr>
            <p:cNvPr id="248098" name="Text Box 290"/>
            <p:cNvSpPr txBox="1">
              <a:spLocks noChangeArrowheads="1"/>
            </p:cNvSpPr>
            <p:nvPr/>
          </p:nvSpPr>
          <p:spPr bwMode="auto">
            <a:xfrm>
              <a:off x="5511931" y="3633717"/>
              <a:ext cx="437726" cy="367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  1</a:t>
              </a:r>
            </a:p>
          </p:txBody>
        </p:sp>
      </p:grpSp>
      <p:sp>
        <p:nvSpPr>
          <p:cNvPr id="248106" name="Text Box 298"/>
          <p:cNvSpPr txBox="1">
            <a:spLocks noChangeArrowheads="1"/>
          </p:cNvSpPr>
          <p:nvPr/>
        </p:nvSpPr>
        <p:spPr bwMode="auto">
          <a:xfrm>
            <a:off x="5932178" y="3153280"/>
            <a:ext cx="325369" cy="39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3300"/>
                </a:solidFill>
              </a:rPr>
              <a:t>3</a:t>
            </a:r>
          </a:p>
        </p:txBody>
      </p:sp>
      <p:sp>
        <p:nvSpPr>
          <p:cNvPr id="248107" name="Text Box 299"/>
          <p:cNvSpPr txBox="1">
            <a:spLocks noChangeArrowheads="1"/>
          </p:cNvSpPr>
          <p:nvPr/>
        </p:nvSpPr>
        <p:spPr bwMode="auto">
          <a:xfrm>
            <a:off x="6193981" y="2888404"/>
            <a:ext cx="325369" cy="39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3300"/>
                </a:solidFill>
              </a:rPr>
              <a:t>4</a:t>
            </a:r>
          </a:p>
        </p:txBody>
      </p:sp>
      <p:sp>
        <p:nvSpPr>
          <p:cNvPr id="248108" name="Text Box 300"/>
          <p:cNvSpPr txBox="1">
            <a:spLocks noChangeArrowheads="1"/>
          </p:cNvSpPr>
          <p:nvPr/>
        </p:nvSpPr>
        <p:spPr bwMode="auto">
          <a:xfrm>
            <a:off x="6474799" y="2655291"/>
            <a:ext cx="242271" cy="39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003300"/>
                </a:solidFill>
              </a:rPr>
              <a:t>5</a:t>
            </a:r>
          </a:p>
        </p:txBody>
      </p:sp>
      <p:sp>
        <p:nvSpPr>
          <p:cNvPr id="248109" name="Text Box 301"/>
          <p:cNvSpPr txBox="1">
            <a:spLocks noChangeArrowheads="1"/>
          </p:cNvSpPr>
          <p:nvPr/>
        </p:nvSpPr>
        <p:spPr bwMode="auto">
          <a:xfrm>
            <a:off x="6925765" y="2664950"/>
            <a:ext cx="325369" cy="39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3300"/>
                </a:solidFill>
              </a:rPr>
              <a:t>1</a:t>
            </a:r>
          </a:p>
        </p:txBody>
      </p:sp>
      <p:sp>
        <p:nvSpPr>
          <p:cNvPr id="248110" name="Text Box 302"/>
          <p:cNvSpPr txBox="1">
            <a:spLocks noChangeArrowheads="1"/>
          </p:cNvSpPr>
          <p:nvPr/>
        </p:nvSpPr>
        <p:spPr bwMode="auto">
          <a:xfrm>
            <a:off x="7217193" y="2918774"/>
            <a:ext cx="325369" cy="39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3300"/>
                </a:solidFill>
              </a:rPr>
              <a:t>2</a:t>
            </a:r>
          </a:p>
        </p:txBody>
      </p:sp>
      <p:sp>
        <p:nvSpPr>
          <p:cNvPr id="248111" name="Text Box 303"/>
          <p:cNvSpPr txBox="1">
            <a:spLocks noChangeArrowheads="1"/>
          </p:cNvSpPr>
          <p:nvPr/>
        </p:nvSpPr>
        <p:spPr bwMode="auto">
          <a:xfrm>
            <a:off x="7488724" y="3201886"/>
            <a:ext cx="238760" cy="39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>
                <a:solidFill>
                  <a:srgbClr val="003300"/>
                </a:solidFill>
              </a:rPr>
              <a:t>3</a:t>
            </a:r>
          </a:p>
        </p:txBody>
      </p:sp>
      <p:sp>
        <p:nvSpPr>
          <p:cNvPr id="248112" name="Text Box 304"/>
          <p:cNvSpPr txBox="1">
            <a:spLocks noChangeArrowheads="1"/>
          </p:cNvSpPr>
          <p:nvPr/>
        </p:nvSpPr>
        <p:spPr bwMode="auto">
          <a:xfrm>
            <a:off x="7807070" y="3475235"/>
            <a:ext cx="325369" cy="39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3300"/>
                </a:solidFill>
              </a:rPr>
              <a:t>4</a:t>
            </a:r>
          </a:p>
        </p:txBody>
      </p:sp>
      <p:sp>
        <p:nvSpPr>
          <p:cNvPr id="248113" name="Text Box 305"/>
          <p:cNvSpPr txBox="1">
            <a:spLocks noChangeArrowheads="1"/>
          </p:cNvSpPr>
          <p:nvPr/>
        </p:nvSpPr>
        <p:spPr bwMode="auto">
          <a:xfrm>
            <a:off x="8086794" y="3727839"/>
            <a:ext cx="325369" cy="39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rgbClr val="003300"/>
                </a:solidFill>
              </a:rPr>
              <a:t>5</a:t>
            </a:r>
          </a:p>
        </p:txBody>
      </p:sp>
      <p:sp>
        <p:nvSpPr>
          <p:cNvPr id="248115" name="Text Box 307"/>
          <p:cNvSpPr txBox="1">
            <a:spLocks noChangeArrowheads="1"/>
          </p:cNvSpPr>
          <p:nvPr/>
        </p:nvSpPr>
        <p:spPr bwMode="auto">
          <a:xfrm>
            <a:off x="5650554" y="3416902"/>
            <a:ext cx="325369" cy="39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3300"/>
                </a:solidFill>
              </a:rPr>
              <a:t>2</a:t>
            </a:r>
          </a:p>
        </p:txBody>
      </p:sp>
      <p:sp>
        <p:nvSpPr>
          <p:cNvPr id="248116" name="Text Box 308"/>
          <p:cNvSpPr txBox="1">
            <a:spLocks noChangeArrowheads="1"/>
          </p:cNvSpPr>
          <p:nvPr/>
        </p:nvSpPr>
        <p:spPr bwMode="auto">
          <a:xfrm>
            <a:off x="5398479" y="3679199"/>
            <a:ext cx="239930" cy="39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003300"/>
                </a:solidFill>
              </a:rPr>
              <a:t>1</a:t>
            </a:r>
          </a:p>
        </p:txBody>
      </p:sp>
      <p:sp>
        <p:nvSpPr>
          <p:cNvPr id="248117" name="Text Box 309"/>
          <p:cNvSpPr txBox="1">
            <a:spLocks noChangeArrowheads="1"/>
          </p:cNvSpPr>
          <p:nvPr/>
        </p:nvSpPr>
        <p:spPr bwMode="auto">
          <a:xfrm>
            <a:off x="6719776" y="2420888"/>
            <a:ext cx="621478" cy="39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solidFill>
                  <a:srgbClr val="003300"/>
                </a:solidFill>
              </a:rPr>
              <a:t>root</a:t>
            </a:r>
          </a:p>
        </p:txBody>
      </p:sp>
      <p:sp>
        <p:nvSpPr>
          <p:cNvPr id="248118" name="Text Box 310"/>
          <p:cNvSpPr txBox="1">
            <a:spLocks noChangeArrowheads="1"/>
          </p:cNvSpPr>
          <p:nvPr/>
        </p:nvSpPr>
        <p:spPr bwMode="auto">
          <a:xfrm>
            <a:off x="5783462" y="3154294"/>
            <a:ext cx="241101" cy="39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solidFill>
                  <a:srgbClr val="003300"/>
                </a:solidFill>
              </a:rPr>
              <a:t>j</a:t>
            </a:r>
          </a:p>
        </p:txBody>
      </p:sp>
      <p:sp>
        <p:nvSpPr>
          <p:cNvPr id="248119" name="Text Box 311"/>
          <p:cNvSpPr txBox="1">
            <a:spLocks noChangeArrowheads="1"/>
          </p:cNvSpPr>
          <p:nvPr/>
        </p:nvSpPr>
        <p:spPr bwMode="auto">
          <a:xfrm>
            <a:off x="7741528" y="3154294"/>
            <a:ext cx="241101" cy="39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solidFill>
                  <a:srgbClr val="003300"/>
                </a:solidFill>
              </a:rPr>
              <a:t>i</a:t>
            </a:r>
          </a:p>
        </p:txBody>
      </p:sp>
      <p:graphicFrame>
        <p:nvGraphicFramePr>
          <p:cNvPr id="248162" name="Group 3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51598"/>
              </p:ext>
            </p:extLst>
          </p:nvPr>
        </p:nvGraphicFramePr>
        <p:xfrm>
          <a:off x="4687207" y="1387157"/>
          <a:ext cx="4229100" cy="1038543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</a:t>
                      </a:r>
                      <a:endParaRPr kumimoji="1" lang="en-US" altLang="zh-TW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  <a:r>
                        <a:rPr kumimoji="1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8164" name="Group 356"/>
          <p:cNvGrpSpPr>
            <a:grpSpLocks/>
          </p:cNvGrpSpPr>
          <p:nvPr/>
        </p:nvGrpSpPr>
        <p:grpSpPr bwMode="auto">
          <a:xfrm>
            <a:off x="6093916" y="4203700"/>
            <a:ext cx="2222500" cy="2349500"/>
            <a:chOff x="3088" y="2328"/>
            <a:chExt cx="1960" cy="1880"/>
          </a:xfrm>
        </p:grpSpPr>
        <p:sp>
          <p:nvSpPr>
            <p:cNvPr id="248165" name="Oval 357"/>
            <p:cNvSpPr>
              <a:spLocks noChangeArrowheads="1"/>
            </p:cNvSpPr>
            <p:nvPr/>
          </p:nvSpPr>
          <p:spPr bwMode="auto">
            <a:xfrm>
              <a:off x="3832" y="2328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k</a:t>
              </a:r>
              <a:r>
                <a:rPr lang="en-US" altLang="zh-TW" baseline="-25000"/>
                <a:t>2</a:t>
              </a:r>
            </a:p>
          </p:txBody>
        </p:sp>
        <p:sp>
          <p:nvSpPr>
            <p:cNvPr id="248166" name="Oval 358"/>
            <p:cNvSpPr>
              <a:spLocks noChangeArrowheads="1"/>
            </p:cNvSpPr>
            <p:nvPr/>
          </p:nvSpPr>
          <p:spPr bwMode="auto">
            <a:xfrm>
              <a:off x="3288" y="2648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k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248167" name="Oval 359"/>
            <p:cNvSpPr>
              <a:spLocks noChangeArrowheads="1"/>
            </p:cNvSpPr>
            <p:nvPr/>
          </p:nvSpPr>
          <p:spPr bwMode="auto">
            <a:xfrm>
              <a:off x="4104" y="3104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k</a:t>
              </a:r>
              <a:r>
                <a:rPr lang="en-US" altLang="zh-TW" baseline="-25000"/>
                <a:t>4</a:t>
              </a:r>
            </a:p>
          </p:txBody>
        </p:sp>
        <p:sp>
          <p:nvSpPr>
            <p:cNvPr id="248168" name="Oval 360"/>
            <p:cNvSpPr>
              <a:spLocks noChangeArrowheads="1"/>
            </p:cNvSpPr>
            <p:nvPr/>
          </p:nvSpPr>
          <p:spPr bwMode="auto">
            <a:xfrm>
              <a:off x="4368" y="2656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k</a:t>
              </a:r>
              <a:r>
                <a:rPr lang="en-US" altLang="zh-TW" baseline="-25000"/>
                <a:t>5</a:t>
              </a:r>
            </a:p>
          </p:txBody>
        </p:sp>
        <p:sp>
          <p:nvSpPr>
            <p:cNvPr id="248169" name="Oval 361"/>
            <p:cNvSpPr>
              <a:spLocks noChangeArrowheads="1"/>
            </p:cNvSpPr>
            <p:nvPr/>
          </p:nvSpPr>
          <p:spPr bwMode="auto">
            <a:xfrm>
              <a:off x="3848" y="3528"/>
              <a:ext cx="320" cy="304"/>
            </a:xfrm>
            <a:prstGeom prst="ellipse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k</a:t>
              </a:r>
              <a:r>
                <a:rPr lang="en-US" altLang="zh-TW" baseline="-25000"/>
                <a:t>3</a:t>
              </a:r>
            </a:p>
          </p:txBody>
        </p:sp>
        <p:sp>
          <p:nvSpPr>
            <p:cNvPr id="248170" name="AutoShape 362"/>
            <p:cNvSpPr>
              <a:spLocks noChangeArrowheads="1"/>
            </p:cNvSpPr>
            <p:nvPr/>
          </p:nvSpPr>
          <p:spPr bwMode="auto">
            <a:xfrm>
              <a:off x="3088" y="3152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d</a:t>
              </a:r>
              <a:r>
                <a:rPr lang="en-US" altLang="zh-TW" baseline="-25000"/>
                <a:t>0</a:t>
              </a:r>
            </a:p>
          </p:txBody>
        </p:sp>
        <p:sp>
          <p:nvSpPr>
            <p:cNvPr id="248171" name="AutoShape 363"/>
            <p:cNvSpPr>
              <a:spLocks noChangeArrowheads="1"/>
            </p:cNvSpPr>
            <p:nvPr/>
          </p:nvSpPr>
          <p:spPr bwMode="auto">
            <a:xfrm>
              <a:off x="3568" y="3144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d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248172" name="AutoShape 364"/>
            <p:cNvSpPr>
              <a:spLocks noChangeArrowheads="1"/>
            </p:cNvSpPr>
            <p:nvPr/>
          </p:nvSpPr>
          <p:spPr bwMode="auto">
            <a:xfrm>
              <a:off x="3592" y="3944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d</a:t>
              </a:r>
              <a:r>
                <a:rPr lang="en-US" altLang="zh-TW" baseline="-25000"/>
                <a:t>2</a:t>
              </a:r>
            </a:p>
          </p:txBody>
        </p:sp>
        <p:sp>
          <p:nvSpPr>
            <p:cNvPr id="248173" name="AutoShape 365"/>
            <p:cNvSpPr>
              <a:spLocks noChangeArrowheads="1"/>
            </p:cNvSpPr>
            <p:nvPr/>
          </p:nvSpPr>
          <p:spPr bwMode="auto">
            <a:xfrm>
              <a:off x="4152" y="3936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d</a:t>
              </a:r>
              <a:r>
                <a:rPr lang="en-US" altLang="zh-TW" baseline="-25000"/>
                <a:t>3</a:t>
              </a:r>
            </a:p>
          </p:txBody>
        </p:sp>
        <p:sp>
          <p:nvSpPr>
            <p:cNvPr id="248174" name="AutoShape 366"/>
            <p:cNvSpPr>
              <a:spLocks noChangeArrowheads="1"/>
            </p:cNvSpPr>
            <p:nvPr/>
          </p:nvSpPr>
          <p:spPr bwMode="auto">
            <a:xfrm>
              <a:off x="4480" y="3512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d</a:t>
              </a:r>
              <a:r>
                <a:rPr lang="en-US" altLang="zh-TW" baseline="-25000"/>
                <a:t>4</a:t>
              </a:r>
            </a:p>
          </p:txBody>
        </p:sp>
        <p:sp>
          <p:nvSpPr>
            <p:cNvPr id="248175" name="AutoShape 367"/>
            <p:cNvSpPr>
              <a:spLocks noChangeArrowheads="1"/>
            </p:cNvSpPr>
            <p:nvPr/>
          </p:nvSpPr>
          <p:spPr bwMode="auto">
            <a:xfrm>
              <a:off x="4776" y="3032"/>
              <a:ext cx="272" cy="26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i="1"/>
                <a:t>d</a:t>
              </a:r>
              <a:r>
                <a:rPr lang="en-US" altLang="zh-TW" baseline="-25000"/>
                <a:t>5</a:t>
              </a:r>
            </a:p>
          </p:txBody>
        </p:sp>
        <p:sp>
          <p:nvSpPr>
            <p:cNvPr id="248176" name="Line 368"/>
            <p:cNvSpPr>
              <a:spLocks noChangeShapeType="1"/>
            </p:cNvSpPr>
            <p:nvPr/>
          </p:nvSpPr>
          <p:spPr bwMode="auto">
            <a:xfrm flipH="1">
              <a:off x="3584" y="2584"/>
              <a:ext cx="30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177" name="Line 369"/>
            <p:cNvSpPr>
              <a:spLocks noChangeShapeType="1"/>
            </p:cNvSpPr>
            <p:nvPr/>
          </p:nvSpPr>
          <p:spPr bwMode="auto">
            <a:xfrm>
              <a:off x="4112" y="2576"/>
              <a:ext cx="30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178" name="Line 370"/>
            <p:cNvSpPr>
              <a:spLocks noChangeShapeType="1"/>
            </p:cNvSpPr>
            <p:nvPr/>
          </p:nvSpPr>
          <p:spPr bwMode="auto">
            <a:xfrm>
              <a:off x="4656" y="2912"/>
              <a:ext cx="264" cy="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179" name="Line 371"/>
            <p:cNvSpPr>
              <a:spLocks noChangeShapeType="1"/>
            </p:cNvSpPr>
            <p:nvPr/>
          </p:nvSpPr>
          <p:spPr bwMode="auto">
            <a:xfrm flipH="1">
              <a:off x="4312" y="2944"/>
              <a:ext cx="144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180" name="Line 372"/>
            <p:cNvSpPr>
              <a:spLocks noChangeShapeType="1"/>
            </p:cNvSpPr>
            <p:nvPr/>
          </p:nvSpPr>
          <p:spPr bwMode="auto">
            <a:xfrm>
              <a:off x="4368" y="3360"/>
              <a:ext cx="23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181" name="Line 373"/>
            <p:cNvSpPr>
              <a:spLocks noChangeShapeType="1"/>
            </p:cNvSpPr>
            <p:nvPr/>
          </p:nvSpPr>
          <p:spPr bwMode="auto">
            <a:xfrm flipH="1">
              <a:off x="4040" y="3392"/>
              <a:ext cx="144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182" name="Line 374"/>
            <p:cNvSpPr>
              <a:spLocks noChangeShapeType="1"/>
            </p:cNvSpPr>
            <p:nvPr/>
          </p:nvSpPr>
          <p:spPr bwMode="auto">
            <a:xfrm>
              <a:off x="4120" y="3792"/>
              <a:ext cx="168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183" name="Line 375"/>
            <p:cNvSpPr>
              <a:spLocks noChangeShapeType="1"/>
            </p:cNvSpPr>
            <p:nvPr/>
          </p:nvSpPr>
          <p:spPr bwMode="auto">
            <a:xfrm flipH="1">
              <a:off x="3704" y="3808"/>
              <a:ext cx="208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184" name="Line 376"/>
            <p:cNvSpPr>
              <a:spLocks noChangeShapeType="1"/>
            </p:cNvSpPr>
            <p:nvPr/>
          </p:nvSpPr>
          <p:spPr bwMode="auto">
            <a:xfrm>
              <a:off x="3536" y="2936"/>
              <a:ext cx="168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8185" name="Line 377"/>
            <p:cNvSpPr>
              <a:spLocks noChangeShapeType="1"/>
            </p:cNvSpPr>
            <p:nvPr/>
          </p:nvSpPr>
          <p:spPr bwMode="auto">
            <a:xfrm flipH="1">
              <a:off x="3216" y="2944"/>
              <a:ext cx="152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13730FD-110A-4F35-B1CE-25A57916B267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816477"/>
              </p:ext>
            </p:extLst>
          </p:nvPr>
        </p:nvGraphicFramePr>
        <p:xfrm>
          <a:off x="1547664" y="0"/>
          <a:ext cx="4298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4" imgW="2260600" imgH="457200" progId="Equation.DSMT4">
                  <p:embed/>
                </p:oleObj>
              </mc:Choice>
              <mc:Fallback>
                <p:oleObj name="Equation" r:id="rId4" imgW="22606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0"/>
                        <a:ext cx="4298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4198527" y="9714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標楷體" pitchFamily="65" charset="-120"/>
              <a:buNone/>
            </a:pPr>
            <a:r>
              <a:rPr lang="en-US" altLang="zh-TW" i="1" dirty="0">
                <a:solidFill>
                  <a:srgbClr val="0000CC"/>
                </a:solidFill>
                <a:sym typeface="Math1" pitchFamily="2" charset="2"/>
              </a:rPr>
              <a:t>e</a:t>
            </a:r>
            <a:r>
              <a:rPr lang="en-US" altLang="zh-TW" dirty="0">
                <a:solidFill>
                  <a:srgbClr val="0000CC"/>
                </a:solidFill>
                <a:sym typeface="Math1" pitchFamily="2" charset="2"/>
              </a:rPr>
              <a:t>[</a:t>
            </a:r>
            <a:r>
              <a:rPr lang="en-US" altLang="zh-TW" i="1" dirty="0" err="1">
                <a:solidFill>
                  <a:srgbClr val="0000CC"/>
                </a:solidFill>
                <a:sym typeface="Math1" pitchFamily="2" charset="2"/>
              </a:rPr>
              <a:t>i</a:t>
            </a:r>
            <a:r>
              <a:rPr lang="en-US" altLang="zh-TW" i="1" dirty="0">
                <a:solidFill>
                  <a:srgbClr val="0000CC"/>
                </a:solidFill>
                <a:sym typeface="Math1" pitchFamily="2" charset="2"/>
              </a:rPr>
              <a:t>, j</a:t>
            </a:r>
            <a:r>
              <a:rPr lang="en-US" altLang="zh-TW">
                <a:solidFill>
                  <a:srgbClr val="0000CC"/>
                </a:solidFill>
                <a:sym typeface="Math1" pitchFamily="2" charset="2"/>
              </a:rPr>
              <a:t>] = </a:t>
            </a:r>
            <a:r>
              <a:rPr lang="en-US" altLang="zh-TW" i="1" dirty="0">
                <a:solidFill>
                  <a:srgbClr val="0000CC"/>
                </a:solidFill>
                <a:sym typeface="Math1" pitchFamily="2" charset="2"/>
              </a:rPr>
              <a:t>e</a:t>
            </a:r>
            <a:r>
              <a:rPr lang="en-US" altLang="zh-TW" dirty="0">
                <a:solidFill>
                  <a:srgbClr val="0000CC"/>
                </a:solidFill>
                <a:sym typeface="Math1" pitchFamily="2" charset="2"/>
              </a:rPr>
              <a:t>[</a:t>
            </a:r>
            <a:r>
              <a:rPr lang="en-US" altLang="zh-TW" i="1" dirty="0" err="1">
                <a:solidFill>
                  <a:srgbClr val="0000CC"/>
                </a:solidFill>
                <a:sym typeface="Math1" pitchFamily="2" charset="2"/>
              </a:rPr>
              <a:t>i</a:t>
            </a:r>
            <a:r>
              <a:rPr lang="en-US" altLang="zh-TW" dirty="0">
                <a:solidFill>
                  <a:srgbClr val="0000CC"/>
                </a:solidFill>
                <a:sym typeface="Math1" pitchFamily="2" charset="2"/>
              </a:rPr>
              <a:t>, </a:t>
            </a:r>
            <a:r>
              <a:rPr lang="en-US" altLang="zh-TW" i="1" dirty="0">
                <a:solidFill>
                  <a:srgbClr val="0000CC"/>
                </a:solidFill>
                <a:sym typeface="Math1" pitchFamily="2" charset="2"/>
              </a:rPr>
              <a:t>r</a:t>
            </a:r>
            <a:r>
              <a:rPr lang="en-US" altLang="zh-TW" dirty="0">
                <a:solidFill>
                  <a:srgbClr val="0000CC"/>
                </a:solidFill>
                <a:sym typeface="Math1" pitchFamily="2" charset="2"/>
              </a:rPr>
              <a:t>-1] + </a:t>
            </a:r>
            <a:r>
              <a:rPr lang="en-US" altLang="zh-TW" i="1" dirty="0">
                <a:solidFill>
                  <a:srgbClr val="0000CC"/>
                </a:solidFill>
                <a:sym typeface="Math1" pitchFamily="2" charset="2"/>
              </a:rPr>
              <a:t>e</a:t>
            </a:r>
            <a:r>
              <a:rPr lang="en-US" altLang="zh-TW" dirty="0">
                <a:solidFill>
                  <a:srgbClr val="0000CC"/>
                </a:solidFill>
                <a:sym typeface="Math1" pitchFamily="2" charset="2"/>
              </a:rPr>
              <a:t>[</a:t>
            </a:r>
            <a:r>
              <a:rPr lang="en-US" altLang="zh-TW" i="1" dirty="0">
                <a:solidFill>
                  <a:srgbClr val="0000CC"/>
                </a:solidFill>
                <a:sym typeface="Math1" pitchFamily="2" charset="2"/>
              </a:rPr>
              <a:t>r</a:t>
            </a:r>
            <a:r>
              <a:rPr lang="en-US" altLang="zh-TW" dirty="0">
                <a:solidFill>
                  <a:srgbClr val="0000CC"/>
                </a:solidFill>
                <a:sym typeface="Math1" pitchFamily="2" charset="2"/>
              </a:rPr>
              <a:t>+1, </a:t>
            </a:r>
            <a:r>
              <a:rPr lang="en-US" altLang="zh-TW" i="1" dirty="0">
                <a:solidFill>
                  <a:srgbClr val="0000CC"/>
                </a:solidFill>
                <a:sym typeface="Math1" pitchFamily="2" charset="2"/>
              </a:rPr>
              <a:t>j</a:t>
            </a:r>
            <a:r>
              <a:rPr lang="en-US" altLang="zh-TW" dirty="0">
                <a:solidFill>
                  <a:srgbClr val="0000CC"/>
                </a:solidFill>
                <a:sym typeface="Math1" pitchFamily="2" charset="2"/>
              </a:rPr>
              <a:t>] + </a:t>
            </a:r>
            <a:r>
              <a:rPr lang="en-US" altLang="zh-TW" i="1" dirty="0">
                <a:solidFill>
                  <a:srgbClr val="800000"/>
                </a:solidFill>
                <a:sym typeface="Math1" pitchFamily="2" charset="2"/>
              </a:rPr>
              <a:t>w</a:t>
            </a:r>
            <a:r>
              <a:rPr lang="en-US" altLang="zh-TW" dirty="0">
                <a:solidFill>
                  <a:srgbClr val="800000"/>
                </a:solidFill>
                <a:sym typeface="Math1" pitchFamily="2" charset="2"/>
              </a:rPr>
              <a:t>(</a:t>
            </a:r>
            <a:r>
              <a:rPr lang="en-US" altLang="zh-TW" i="1" dirty="0" err="1">
                <a:solidFill>
                  <a:srgbClr val="800000"/>
                </a:solidFill>
                <a:sym typeface="Math1" pitchFamily="2" charset="2"/>
              </a:rPr>
              <a:t>i</a:t>
            </a:r>
            <a:r>
              <a:rPr lang="en-US" altLang="zh-TW" dirty="0">
                <a:solidFill>
                  <a:srgbClr val="800000"/>
                </a:solidFill>
                <a:sym typeface="Math1" pitchFamily="2" charset="2"/>
              </a:rPr>
              <a:t>,</a:t>
            </a:r>
            <a:r>
              <a:rPr lang="en-US" altLang="zh-TW" i="1" dirty="0">
                <a:solidFill>
                  <a:srgbClr val="800000"/>
                </a:solidFill>
                <a:sym typeface="Math1" pitchFamily="2" charset="2"/>
              </a:rPr>
              <a:t> j</a:t>
            </a:r>
            <a:r>
              <a:rPr lang="en-US" altLang="zh-TW" dirty="0">
                <a:solidFill>
                  <a:srgbClr val="800000"/>
                </a:solidFill>
                <a:sym typeface="Math1" pitchFamily="2" charset="2"/>
              </a:rPr>
              <a:t>)</a:t>
            </a:r>
            <a:endParaRPr lang="en-US" altLang="zh-TW" dirty="0">
              <a:sym typeface="Math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953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6" grpId="0"/>
      <p:bldP spid="247964" grpId="0"/>
      <p:bldP spid="2480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0" y="1719064"/>
            <a:ext cx="9144000" cy="2286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/>
        </p:nvSpPr>
        <p:spPr>
          <a:xfrm>
            <a:off x="-7030" y="764704"/>
            <a:ext cx="9144000" cy="5760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90431" y="2409527"/>
            <a:ext cx="2111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Q/A</a:t>
            </a: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2685278" y="-14514"/>
            <a:ext cx="6466206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67" y="4941168"/>
            <a:ext cx="2240203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914400"/>
            <a:ext cx="7878762" cy="3336925"/>
          </a:xfrm>
        </p:spPr>
        <p:txBody>
          <a:bodyPr/>
          <a:lstStyle/>
          <a:p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两者都是合并子问题的解来解决问题</a:t>
            </a:r>
            <a:endParaRPr lang="en-US" altLang="zh-TW" sz="2200" dirty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200" dirty="0">
                <a:latin typeface="仿宋" pitchFamily="49" charset="-122"/>
              </a:rPr>
              <a:t>分治法</a:t>
            </a:r>
            <a:endParaRPr lang="en-US" altLang="zh-TW" sz="2200" dirty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将问题划分为独立的子问题，递归的解决子问题，然后将他们的解组合得到原始问题的解。</a:t>
            </a:r>
            <a:endParaRPr lang="en-US" altLang="zh-TW" sz="2200" dirty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如果相同的子问题出现多于一次，算法效率不高。</a:t>
            </a:r>
            <a:endParaRPr lang="en-US" altLang="zh-TW" sz="2200" dirty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200" dirty="0">
                <a:cs typeface="Times New Roman" pitchFamily="18" charset="0"/>
              </a:rPr>
              <a:t>动态规划</a:t>
            </a:r>
            <a:r>
              <a:rPr lang="zh-TW" altLang="en-US" sz="2200" dirty="0">
                <a:cs typeface="Times New Roman" pitchFamily="18" charset="0"/>
              </a:rPr>
              <a:t> </a:t>
            </a:r>
            <a:r>
              <a:rPr lang="en-US" altLang="zh-TW" sz="2200" dirty="0">
                <a:cs typeface="Times New Roman" pitchFamily="18" charset="0"/>
              </a:rPr>
              <a:t>(DP)</a:t>
            </a:r>
          </a:p>
          <a:p>
            <a:pPr lvl="1"/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适合子问题重叠的情况</a:t>
            </a:r>
            <a:endParaRPr lang="zh-CN" altLang="en-US" sz="2200" dirty="0">
              <a:solidFill>
                <a:srgbClr val="A50021"/>
              </a:solidFill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TW" sz="2200" dirty="0">
                <a:cs typeface="Times New Roman" pitchFamily="18" charset="0"/>
              </a:rPr>
              <a:t>DP</a:t>
            </a:r>
            <a:r>
              <a:rPr lang="zh-CN" altLang="en-US" sz="2200" dirty="0">
                <a:cs typeface="Times New Roman" pitchFamily="18" charset="0"/>
              </a:rPr>
              <a:t>每</a:t>
            </a:r>
            <a:r>
              <a:rPr lang="zh-CN" altLang="en-US" sz="2200" dirty="0">
                <a:latin typeface="仿宋" pitchFamily="49" charset="-122"/>
                <a:ea typeface="仿宋" pitchFamily="49" charset="-122"/>
              </a:rPr>
              <a:t>个子问题仅仅解决一次</a:t>
            </a:r>
            <a:endParaRPr lang="zh-TW" altLang="en-US" sz="2200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218116" name="Picture 4" descr="79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57" y="4077072"/>
            <a:ext cx="6241181" cy="23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D623D83-50FA-4E49-88DF-0A0A5744AAF3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124266"/>
            <a:ext cx="8147248" cy="660930"/>
          </a:xfrm>
        </p:spPr>
        <p:txBody>
          <a:bodyPr>
            <a:normAutofit/>
          </a:bodyPr>
          <a:lstStyle/>
          <a:p>
            <a:r>
              <a:rPr lang="zh-CN" altLang="en-US" dirty="0"/>
              <a:t>动态规划</a:t>
            </a:r>
            <a:r>
              <a:rPr lang="en-US" altLang="zh-CN" dirty="0"/>
              <a:t>(DP)</a:t>
            </a:r>
            <a:r>
              <a:rPr lang="zh-CN" altLang="en-US" dirty="0"/>
              <a:t>与分治法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977900"/>
            <a:ext cx="8077200" cy="4953000"/>
          </a:xfrm>
        </p:spPr>
        <p:txBody>
          <a:bodyPr/>
          <a:lstStyle/>
          <a:p>
            <a:pPr marL="381000" indent="-381000"/>
            <a:r>
              <a:rPr lang="zh-CN" altLang="en-US" sz="2400" dirty="0"/>
              <a:t>典型应用为</a:t>
            </a:r>
            <a:r>
              <a:rPr lang="zh-CN" altLang="en-US" sz="2400" b="1" dirty="0">
                <a:solidFill>
                  <a:srgbClr val="A50021"/>
                </a:solidFill>
              </a:rPr>
              <a:t>最优问题</a:t>
            </a:r>
            <a:r>
              <a:rPr lang="en-US" altLang="zh-TW" sz="2400" dirty="0"/>
              <a:t>.</a:t>
            </a:r>
          </a:p>
          <a:p>
            <a:pPr marL="381000" indent="-381000"/>
            <a:r>
              <a:rPr lang="zh-CN" altLang="en-US" sz="2400" dirty="0"/>
              <a:t>通用方法</a:t>
            </a:r>
            <a:endParaRPr lang="en-US" altLang="zh-TW" sz="2400" dirty="0"/>
          </a:p>
          <a:p>
            <a:pPr marL="800100" lvl="1" indent="-342900"/>
            <a:r>
              <a:rPr lang="zh-CN" altLang="en-US" sz="2000" dirty="0"/>
              <a:t>计算所有子问题的解。</a:t>
            </a:r>
            <a:endParaRPr lang="en-US" altLang="zh-TW" sz="2000" dirty="0"/>
          </a:p>
          <a:p>
            <a:pPr marL="800100" lvl="1" indent="-342900"/>
            <a:r>
              <a:rPr lang="zh-CN" altLang="en-US" sz="2000" dirty="0"/>
              <a:t>利用小的子问题来解决大的子问题。</a:t>
            </a:r>
            <a:endParaRPr lang="en-US" altLang="zh-TW" sz="2000" dirty="0"/>
          </a:p>
          <a:p>
            <a:pPr marL="800100" lvl="1" indent="-342900"/>
            <a:r>
              <a:rPr lang="zh-CN" altLang="en-US" sz="2000" dirty="0"/>
              <a:t>子问题的计算基于以前计算的更小的子问题的结果。</a:t>
            </a:r>
            <a:endParaRPr lang="en-US" altLang="zh-TW" sz="2000" dirty="0"/>
          </a:p>
          <a:p>
            <a:pPr marL="800100" lvl="1" indent="-342900"/>
            <a:r>
              <a:rPr lang="zh-CN" altLang="en-US" sz="2000" dirty="0"/>
              <a:t>将</a:t>
            </a:r>
            <a:r>
              <a:rPr lang="zh-CN" altLang="en-US" sz="2000" b="1" dirty="0">
                <a:solidFill>
                  <a:srgbClr val="C00000"/>
                </a:solidFill>
              </a:rPr>
              <a:t>子问题的结果存储</a:t>
            </a:r>
            <a:r>
              <a:rPr lang="zh-CN" altLang="en-US" sz="2000" b="1" dirty="0"/>
              <a:t>在表</a:t>
            </a:r>
            <a:r>
              <a:rPr lang="zh-CN" altLang="en-US" sz="2000" dirty="0"/>
              <a:t>中，不再重新计算。</a:t>
            </a:r>
            <a:endParaRPr lang="en-US" altLang="zh-TW" sz="2000" dirty="0"/>
          </a:p>
          <a:p>
            <a:pPr marL="381000" indent="-381000"/>
            <a:r>
              <a:rPr lang="zh-CN" altLang="en-US" sz="2400" dirty="0"/>
              <a:t>开发</a:t>
            </a:r>
            <a:r>
              <a:rPr lang="zh-TW" altLang="en-US" sz="2400" dirty="0"/>
              <a:t> </a:t>
            </a:r>
            <a:r>
              <a:rPr lang="en-US" altLang="zh-TW" sz="2400" dirty="0"/>
              <a:t>DP</a:t>
            </a:r>
          </a:p>
          <a:p>
            <a:pPr lvl="1"/>
            <a:r>
              <a:rPr lang="zh-CN" altLang="en-US" sz="2000" dirty="0"/>
              <a:t>研究最优方案的结构</a:t>
            </a:r>
            <a:endParaRPr lang="en-US" altLang="zh-TW" sz="2000" dirty="0"/>
          </a:p>
          <a:p>
            <a:pPr lvl="1"/>
            <a:r>
              <a:rPr lang="zh-CN" altLang="en-US" sz="2000" dirty="0"/>
              <a:t>递归定义最优方案的值</a:t>
            </a:r>
            <a:endParaRPr lang="en-US" altLang="zh-TW" sz="2000" dirty="0"/>
          </a:p>
          <a:p>
            <a:pPr lvl="1"/>
            <a:r>
              <a:rPr lang="zh-CN" altLang="en-US" sz="2000" dirty="0"/>
              <a:t>从底向上计算最优方案的值</a:t>
            </a:r>
            <a:endParaRPr lang="en-US" altLang="zh-TW" sz="2000" dirty="0"/>
          </a:p>
          <a:p>
            <a:pPr lvl="1"/>
            <a:r>
              <a:rPr lang="zh-CN" altLang="en-US" sz="2000" dirty="0"/>
              <a:t>从计算的结果中创建最优方案（如果仅仅需要最优值，此步可以忽略）。</a:t>
            </a:r>
            <a:endParaRPr lang="en-US" altLang="zh-TW" sz="2000" dirty="0"/>
          </a:p>
          <a:p>
            <a:pPr marL="381000" indent="-381000">
              <a:buFont typeface="標楷體" pitchFamily="65" charset="-120"/>
              <a:buAutoNum type="arabicPeriod"/>
            </a:pPr>
            <a:endParaRPr lang="zh-TW" altLang="en-US" dirty="0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TW" dirty="0"/>
              <a:t>(DP)</a:t>
            </a:r>
            <a:endParaRPr lang="zh-TW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DBCEC82-2595-40E4-B1B3-A9C56B9CA0A2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82000" cy="5334000"/>
          </a:xfrm>
        </p:spPr>
        <p:txBody>
          <a:bodyPr/>
          <a:lstStyle/>
          <a:p>
            <a:r>
              <a:rPr lang="en-US" altLang="zh-TW" sz="2000" dirty="0"/>
              <a:t>DP </a:t>
            </a:r>
            <a:r>
              <a:rPr lang="zh-CN" altLang="en-US" sz="2000" dirty="0"/>
              <a:t>通过存储部分结果来进行高效的递归计算</a:t>
            </a:r>
            <a:r>
              <a:rPr lang="en-US" altLang="zh-TW" sz="2000" dirty="0"/>
              <a:t> </a:t>
            </a:r>
            <a:r>
              <a:rPr lang="zh-TW" altLang="en-US" sz="2000" dirty="0">
                <a:sym typeface="Euclid Symbol" pitchFamily="18" charset="2"/>
              </a:rPr>
              <a:t></a:t>
            </a:r>
            <a:r>
              <a:rPr lang="zh-TW" altLang="en-US" sz="1800" dirty="0">
                <a:sym typeface="Euclid Symbol" pitchFamily="18" charset="2"/>
              </a:rPr>
              <a:t> </a:t>
            </a:r>
            <a:r>
              <a:rPr lang="zh-CN" altLang="en-US" sz="1800" dirty="0">
                <a:sym typeface="Euclid Symbol" pitchFamily="18" charset="2"/>
              </a:rPr>
              <a:t>仅仅在部分结果的数目比较小的时候。</a:t>
            </a:r>
            <a:endParaRPr lang="en-US" altLang="zh-TW" sz="2000" dirty="0"/>
          </a:p>
          <a:p>
            <a:r>
              <a:rPr lang="zh-CN" altLang="en-US" sz="2000" b="1" dirty="0"/>
              <a:t>无望的情况</a:t>
            </a:r>
            <a:r>
              <a:rPr lang="en-US" altLang="zh-TW" sz="2000" b="1" dirty="0"/>
              <a:t>:</a:t>
            </a:r>
            <a:r>
              <a:rPr lang="en-US" altLang="zh-TW" sz="2000" dirty="0"/>
              <a:t> </a:t>
            </a:r>
            <a:r>
              <a:rPr lang="en-US" altLang="zh-TW" sz="2000" i="1" dirty="0"/>
              <a:t>n</a:t>
            </a:r>
            <a:r>
              <a:rPr lang="zh-CN" altLang="en-US" sz="2000" dirty="0"/>
              <a:t>个元素集合的排列组合</a:t>
            </a:r>
            <a:r>
              <a:rPr lang="en-US" altLang="zh-CN" sz="2000" i="1" dirty="0"/>
              <a:t>n</a:t>
            </a:r>
            <a:r>
              <a:rPr lang="en-US" altLang="zh-CN" sz="2000" dirty="0"/>
              <a:t>!</a:t>
            </a:r>
            <a:r>
              <a:rPr lang="zh-CN" altLang="en-US" sz="2000" dirty="0"/>
              <a:t>，</a:t>
            </a:r>
            <a:r>
              <a:rPr lang="en-US" altLang="zh-CN" sz="2000" i="1" dirty="0"/>
              <a:t>n</a:t>
            </a:r>
            <a:r>
              <a:rPr lang="zh-CN" altLang="en-US" sz="2000" dirty="0"/>
              <a:t>个元素的</a:t>
            </a:r>
            <a:r>
              <a:rPr lang="en-US" altLang="zh-TW" sz="2000" dirty="0"/>
              <a:t>2</a:t>
            </a:r>
            <a:r>
              <a:rPr lang="en-US" altLang="zh-TW" sz="2000" i="1" baseline="30000" dirty="0"/>
              <a:t>n</a:t>
            </a:r>
            <a:r>
              <a:rPr lang="zh-CN" altLang="en-US" sz="2000" dirty="0"/>
              <a:t>个子集</a:t>
            </a:r>
            <a:r>
              <a:rPr lang="en-US" altLang="zh-TW" sz="2000" dirty="0"/>
              <a:t>, </a:t>
            </a:r>
            <a:r>
              <a:rPr lang="zh-CN" altLang="en-US" sz="2000" dirty="0"/>
              <a:t>等等。</a:t>
            </a:r>
            <a:endParaRPr lang="zh-TW" altLang="en-US" sz="2000" dirty="0">
              <a:solidFill>
                <a:srgbClr val="A50021"/>
              </a:solidFill>
            </a:endParaRPr>
          </a:p>
          <a:p>
            <a:r>
              <a:rPr lang="zh-CN" altLang="en-US" sz="2000" b="1" dirty="0">
                <a:solidFill>
                  <a:srgbClr val="A50021"/>
                </a:solidFill>
              </a:rPr>
              <a:t>有希望的情况</a:t>
            </a:r>
            <a:r>
              <a:rPr lang="en-US" altLang="zh-TW" sz="2000" b="1" dirty="0">
                <a:solidFill>
                  <a:srgbClr val="A50021"/>
                </a:solidFill>
              </a:rPr>
              <a:t>:</a:t>
            </a:r>
            <a:r>
              <a:rPr lang="en-US" altLang="zh-TW" sz="2000" dirty="0"/>
              <a:t>                                 </a:t>
            </a:r>
            <a:endParaRPr lang="en-US" altLang="zh-CN" sz="2000" dirty="0"/>
          </a:p>
          <a:p>
            <a:pPr lvl="1"/>
            <a:r>
              <a:rPr lang="en-US" altLang="zh-TW" sz="1600" i="1" dirty="0"/>
              <a:t>n</a:t>
            </a:r>
            <a:r>
              <a:rPr lang="zh-CN" altLang="en-US" sz="1600" dirty="0"/>
              <a:t>个字符的字符串的连续子串</a:t>
            </a:r>
            <a:endParaRPr lang="en-US" altLang="zh-CN" sz="1600" dirty="0"/>
          </a:p>
          <a:p>
            <a:pPr lvl="1"/>
            <a:r>
              <a:rPr lang="zh-CN" altLang="en-US" sz="1600" dirty="0"/>
              <a:t>二叉搜索树的可能子树，等等。</a:t>
            </a:r>
            <a:endParaRPr lang="en-US" altLang="zh-TW" sz="1600" dirty="0">
              <a:solidFill>
                <a:srgbClr val="A50021"/>
              </a:solidFill>
            </a:endParaRPr>
          </a:p>
          <a:p>
            <a:r>
              <a:rPr lang="en-US" altLang="zh-TW" sz="2000" b="1" dirty="0">
                <a:solidFill>
                  <a:srgbClr val="A50021"/>
                </a:solidFill>
              </a:rPr>
              <a:t>DP </a:t>
            </a:r>
            <a:r>
              <a:rPr lang="zh-CN" altLang="en-US" sz="2000" b="1" dirty="0">
                <a:solidFill>
                  <a:srgbClr val="A50021"/>
                </a:solidFill>
              </a:rPr>
              <a:t>的最佳应用是线性有序但是却不能排序的对象。</a:t>
            </a:r>
            <a:endParaRPr lang="en-US" altLang="zh-TW" sz="2000" dirty="0">
              <a:solidFill>
                <a:srgbClr val="A50021"/>
              </a:solidFill>
            </a:endParaRPr>
          </a:p>
          <a:p>
            <a:pPr lvl="1"/>
            <a:r>
              <a:rPr lang="zh-CN" altLang="en-US" sz="1800" dirty="0"/>
              <a:t>矩阵链</a:t>
            </a:r>
            <a:r>
              <a:rPr lang="en-US" altLang="zh-TW" sz="1800" dirty="0"/>
              <a:t>, </a:t>
            </a:r>
            <a:r>
              <a:rPr lang="zh-CN" altLang="en-US" sz="1800" dirty="0"/>
              <a:t>字符串中的字符</a:t>
            </a:r>
            <a:r>
              <a:rPr lang="en-US" altLang="zh-TW" sz="1800" dirty="0"/>
              <a:t>, </a:t>
            </a:r>
            <a:r>
              <a:rPr lang="zh-CN" altLang="en-US" sz="1800" dirty="0"/>
              <a:t>多边形边界周围的点，圆上的点，搜索树中叶子从左到右的顺序，等等。</a:t>
            </a:r>
            <a:endParaRPr lang="en-US" altLang="zh-TW" sz="1800" dirty="0"/>
          </a:p>
          <a:p>
            <a:pPr lvl="1"/>
            <a:r>
              <a:rPr lang="zh-CN" altLang="en-US" sz="1800" dirty="0"/>
              <a:t>对象从左到右有序</a:t>
            </a:r>
            <a:endParaRPr lang="en-US" altLang="zh-TW" sz="180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/>
          <a:lstStyle/>
          <a:p>
            <a:r>
              <a:rPr lang="zh-CN" altLang="en-US" dirty="0"/>
              <a:t>什么时候使用动态规划</a:t>
            </a:r>
            <a:r>
              <a:rPr lang="en-US" altLang="zh-CN" dirty="0"/>
              <a:t>(DP)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6E0C55-B76D-48A3-8EE7-0E84E6F9F9C1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6784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从下向上迭代方法</a:t>
            </a:r>
            <a:endParaRPr lang="en-US" altLang="zh-CN" sz="2400" dirty="0"/>
          </a:p>
          <a:p>
            <a:pPr marL="800100" lvl="1" indent="-342900">
              <a:lnSpc>
                <a:spcPct val="90000"/>
              </a:lnSpc>
            </a:pPr>
            <a:r>
              <a:rPr lang="zh-CN" altLang="en-US" sz="2000" dirty="0"/>
              <a:t>从递归的分而治之算法开始</a:t>
            </a:r>
            <a:endParaRPr lang="en-US" altLang="zh-TW" sz="2000" dirty="0"/>
          </a:p>
          <a:p>
            <a:pPr marL="800100" lvl="1" indent="-342900">
              <a:lnSpc>
                <a:spcPct val="90000"/>
              </a:lnSpc>
            </a:pPr>
            <a:r>
              <a:rPr lang="zh-CN" altLang="en-US" sz="2000" dirty="0"/>
              <a:t>找到子问题之间的依赖关系（计算子问题需要什么样的解）</a:t>
            </a:r>
            <a:endParaRPr lang="en-US" altLang="zh-TW" sz="2000" dirty="0"/>
          </a:p>
          <a:p>
            <a:pPr marL="800100" lvl="1" indent="-342900">
              <a:lnSpc>
                <a:spcPct val="90000"/>
              </a:lnSpc>
            </a:pPr>
            <a:r>
              <a:rPr lang="zh-CN" altLang="en-US" sz="2000" dirty="0"/>
              <a:t>按照正确的顺序解决子问题</a:t>
            </a: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从上到下的递归方法</a:t>
            </a:r>
            <a:r>
              <a:rPr lang="en-US" altLang="zh-TW" sz="2400" dirty="0"/>
              <a:t> (</a:t>
            </a:r>
            <a:r>
              <a:rPr lang="zh-CN" altLang="en-US" sz="2400" b="1" dirty="0"/>
              <a:t>记忆</a:t>
            </a:r>
            <a:r>
              <a:rPr lang="en-US" altLang="zh-TW" sz="2400" dirty="0"/>
              <a:t>)</a:t>
            </a:r>
          </a:p>
          <a:p>
            <a:pPr marL="800100" lvl="1" indent="-342900">
              <a:lnSpc>
                <a:spcPct val="90000"/>
              </a:lnSpc>
            </a:pPr>
            <a:r>
              <a:rPr lang="zh-CN" altLang="en-US" sz="2000" dirty="0"/>
              <a:t>从递归的分而治之算法开始</a:t>
            </a:r>
            <a:endParaRPr lang="en-US" altLang="zh-TW" sz="2000" dirty="0"/>
          </a:p>
          <a:p>
            <a:pPr marL="800100" lvl="1" indent="-342900">
              <a:lnSpc>
                <a:spcPct val="90000"/>
              </a:lnSpc>
            </a:pPr>
            <a:r>
              <a:rPr lang="zh-CN" altLang="en-US" sz="2000" dirty="0"/>
              <a:t>保持原始算法从上到下的方法</a:t>
            </a:r>
            <a:endParaRPr lang="en-US" altLang="zh-TW" sz="2000" dirty="0"/>
          </a:p>
          <a:p>
            <a:pPr marL="800100" lvl="1" indent="-342900">
              <a:lnSpc>
                <a:spcPct val="90000"/>
              </a:lnSpc>
            </a:pPr>
            <a:r>
              <a:rPr lang="zh-CN" altLang="en-US" sz="2000" dirty="0"/>
              <a:t>将子问题的解保存在表中</a:t>
            </a:r>
            <a:r>
              <a:rPr lang="en-US" altLang="zh-TW" sz="2000" dirty="0"/>
              <a:t> (</a:t>
            </a:r>
            <a:r>
              <a:rPr lang="zh-CN" altLang="en-US" sz="2000" dirty="0"/>
              <a:t>可能需要很多存储空间）</a:t>
            </a:r>
            <a:endParaRPr lang="en-US" altLang="zh-TW" sz="2000" dirty="0"/>
          </a:p>
          <a:p>
            <a:pPr marL="800100" lvl="1" indent="-342900">
              <a:lnSpc>
                <a:spcPct val="90000"/>
              </a:lnSpc>
            </a:pPr>
            <a:r>
              <a:rPr lang="zh-CN" altLang="en-US" sz="2000" dirty="0"/>
              <a:t>只有当子问题的解在表中没有的时候才进行递归</a:t>
            </a:r>
            <a:endParaRPr lang="en-US" altLang="zh-TW" sz="2000" dirty="0"/>
          </a:p>
          <a:p>
            <a:pPr marL="381000" indent="-381000">
              <a:lnSpc>
                <a:spcPct val="90000"/>
              </a:lnSpc>
            </a:pPr>
            <a:r>
              <a:rPr lang="zh-CN" altLang="en-US" sz="2400" dirty="0"/>
              <a:t>如果所有的子问题都必须计算至少一次，从下向上的方法更好，因为减少了递归和维护表的负担。</a:t>
            </a:r>
            <a:endParaRPr lang="en-US" altLang="zh-TW" sz="2400" dirty="0"/>
          </a:p>
          <a:p>
            <a:pPr marL="381000" indent="-381000">
              <a:lnSpc>
                <a:spcPct val="90000"/>
              </a:lnSpc>
            </a:pPr>
            <a:r>
              <a:rPr lang="zh-CN" altLang="en-US" sz="2400" dirty="0"/>
              <a:t>如果很多子问题不需要计算，从上到下的</a:t>
            </a:r>
            <a:r>
              <a:rPr lang="en-US" altLang="zh-TW" sz="2400" dirty="0"/>
              <a:t>DP</a:t>
            </a:r>
            <a:r>
              <a:rPr lang="zh-CN" altLang="en-US" sz="2400" dirty="0"/>
              <a:t>方法更好，因为只有用到的项被计算。</a:t>
            </a:r>
            <a:endParaRPr lang="en-US" altLang="zh-TW" sz="2400" dirty="0"/>
          </a:p>
          <a:p>
            <a:pPr marL="381000" indent="-381000">
              <a:lnSpc>
                <a:spcPct val="90000"/>
              </a:lnSpc>
            </a:pPr>
            <a:endParaRPr lang="zh-TW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r>
              <a:rPr lang="zh-CN" altLang="en-US" dirty="0"/>
              <a:t>的两种方法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A1F27B5-C1C7-4712-947B-B907CB06DB6E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 </a:t>
            </a:r>
            <a:r>
              <a:rPr lang="zh-CN" altLang="en-US" dirty="0"/>
              <a:t>举例</a:t>
            </a:r>
            <a:r>
              <a:rPr lang="en-US" altLang="zh-TW" dirty="0"/>
              <a:t>: </a:t>
            </a:r>
            <a:r>
              <a:rPr lang="zh-CN" altLang="en-US" dirty="0"/>
              <a:t>矩阵链相乘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4805"/>
            <a:ext cx="8229600" cy="5038491"/>
          </a:xfrm>
        </p:spPr>
        <p:txBody>
          <a:bodyPr/>
          <a:lstStyle/>
          <a:p>
            <a:r>
              <a:rPr lang="zh-CN" altLang="en-US" sz="2400" dirty="0"/>
              <a:t>如果</a:t>
            </a:r>
            <a:r>
              <a:rPr lang="en-US" altLang="zh-TW" sz="2400" i="1" dirty="0"/>
              <a:t>A</a:t>
            </a:r>
            <a:r>
              <a:rPr lang="en-US" altLang="zh-TW" sz="2400" dirty="0"/>
              <a:t> </a:t>
            </a:r>
            <a:r>
              <a:rPr lang="zh-CN" altLang="en-US" sz="2400" dirty="0"/>
              <a:t>是一个</a:t>
            </a:r>
            <a:r>
              <a:rPr lang="zh-TW" altLang="en-US" sz="2400" dirty="0"/>
              <a:t> </a:t>
            </a:r>
            <a:r>
              <a:rPr lang="en-US" altLang="zh-TW" sz="2400" i="1" dirty="0"/>
              <a:t>p</a:t>
            </a:r>
            <a:r>
              <a:rPr lang="en-US" altLang="zh-TW" sz="2400" dirty="0"/>
              <a:t> </a:t>
            </a:r>
            <a:r>
              <a:rPr lang="en-US" altLang="zh-CN" sz="2400" b="1" dirty="0">
                <a:sym typeface="MT Symbol" pitchFamily="82" charset="2"/>
              </a:rPr>
              <a:t>× </a:t>
            </a:r>
            <a:r>
              <a:rPr lang="en-US" altLang="zh-TW" sz="2400" i="1" dirty="0"/>
              <a:t>q</a:t>
            </a:r>
            <a:r>
              <a:rPr lang="en-US" altLang="zh-TW" sz="2400" dirty="0"/>
              <a:t> </a:t>
            </a:r>
            <a:r>
              <a:rPr lang="zh-CN" altLang="en-US" sz="2400" dirty="0"/>
              <a:t>的矩阵并且</a:t>
            </a:r>
            <a:r>
              <a:rPr lang="zh-TW" altLang="en-US" sz="2400" dirty="0"/>
              <a:t> </a:t>
            </a:r>
            <a:r>
              <a:rPr lang="en-US" altLang="zh-TW" sz="2400" i="1" dirty="0"/>
              <a:t>B</a:t>
            </a:r>
            <a:r>
              <a:rPr lang="en-US" altLang="zh-TW" sz="2400" dirty="0"/>
              <a:t> </a:t>
            </a:r>
            <a:r>
              <a:rPr lang="zh-CN" altLang="en-US" sz="2400" dirty="0"/>
              <a:t>是一个</a:t>
            </a:r>
            <a:r>
              <a:rPr lang="zh-TW" altLang="en-US" sz="2400" dirty="0"/>
              <a:t> </a:t>
            </a:r>
            <a:r>
              <a:rPr lang="en-US" altLang="zh-TW" sz="2400" i="1" dirty="0"/>
              <a:t>q</a:t>
            </a:r>
            <a:r>
              <a:rPr lang="en-US" altLang="zh-TW" sz="2400" dirty="0"/>
              <a:t> </a:t>
            </a:r>
            <a:r>
              <a:rPr lang="en-US" altLang="zh-CN" sz="2400" b="1" dirty="0">
                <a:sym typeface="MT Symbol" pitchFamily="82" charset="2"/>
              </a:rPr>
              <a:t>×</a:t>
            </a:r>
            <a:r>
              <a:rPr lang="en-US" altLang="zh-TW" sz="2400" dirty="0"/>
              <a:t> </a:t>
            </a:r>
            <a:r>
              <a:rPr lang="en-US" altLang="zh-TW" sz="2400" i="1" dirty="0"/>
              <a:t>r</a:t>
            </a:r>
            <a:r>
              <a:rPr lang="en-US" altLang="zh-TW" sz="2400" dirty="0"/>
              <a:t> </a:t>
            </a:r>
            <a:r>
              <a:rPr lang="zh-CN" altLang="en-US" sz="2400" dirty="0"/>
              <a:t>的矩阵</a:t>
            </a:r>
            <a:r>
              <a:rPr lang="en-US" altLang="zh-TW" sz="2400" dirty="0"/>
              <a:t>, </a:t>
            </a:r>
            <a:r>
              <a:rPr lang="zh-CN" altLang="en-US" sz="2400" dirty="0"/>
              <a:t>那么</a:t>
            </a:r>
            <a:r>
              <a:rPr lang="en-US" altLang="zh-TW" sz="2400" dirty="0"/>
              <a:t> </a:t>
            </a:r>
            <a:r>
              <a:rPr lang="en-US" altLang="zh-TW" sz="2400" i="1" dirty="0"/>
              <a:t>C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AB</a:t>
            </a:r>
            <a:r>
              <a:rPr lang="en-US" altLang="zh-TW" sz="2400" dirty="0"/>
              <a:t> </a:t>
            </a:r>
            <a:r>
              <a:rPr lang="zh-CN" altLang="en-US" sz="2400" dirty="0"/>
              <a:t>是一个</a:t>
            </a:r>
            <a:r>
              <a:rPr lang="zh-TW" altLang="en-US" sz="2400" dirty="0"/>
              <a:t> </a:t>
            </a:r>
            <a:r>
              <a:rPr lang="en-US" altLang="zh-TW" sz="2400" i="1" dirty="0"/>
              <a:t>p</a:t>
            </a:r>
            <a:r>
              <a:rPr lang="en-US" altLang="zh-TW" sz="2400" dirty="0"/>
              <a:t> </a:t>
            </a:r>
            <a:r>
              <a:rPr lang="en-US" altLang="zh-CN" sz="2400" b="1" dirty="0">
                <a:sym typeface="MT Symbol" pitchFamily="82" charset="2"/>
              </a:rPr>
              <a:t>×</a:t>
            </a:r>
            <a:r>
              <a:rPr lang="en-US" altLang="zh-TW" sz="2400" dirty="0"/>
              <a:t> </a:t>
            </a:r>
            <a:r>
              <a:rPr lang="en-US" altLang="zh-TW" sz="2400" i="1" dirty="0"/>
              <a:t>r</a:t>
            </a:r>
            <a:r>
              <a:rPr lang="en-US" altLang="zh-TW" sz="2400" dirty="0"/>
              <a:t> </a:t>
            </a:r>
            <a:r>
              <a:rPr lang="zh-CN" altLang="en-US" sz="2400" dirty="0"/>
              <a:t>的矩阵</a:t>
            </a:r>
            <a:endParaRPr lang="en-US" altLang="zh-CN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>
              <a:buFont typeface="標楷體" pitchFamily="65" charset="-120"/>
              <a:buNone/>
            </a:pPr>
            <a:r>
              <a:rPr lang="en-US" altLang="zh-TW" sz="2400" dirty="0"/>
              <a:t>    </a:t>
            </a:r>
            <a:r>
              <a:rPr lang="zh-CN" altLang="en-US" sz="2400" dirty="0"/>
              <a:t>时间复杂性</a:t>
            </a:r>
            <a:r>
              <a:rPr lang="en-US" altLang="zh-TW" sz="2400" dirty="0"/>
              <a:t>: </a:t>
            </a:r>
            <a:r>
              <a:rPr lang="en-US" altLang="zh-TW" sz="2400" i="1" dirty="0"/>
              <a:t>O</a:t>
            </a:r>
            <a:r>
              <a:rPr lang="en-US" altLang="zh-TW" sz="2400" dirty="0"/>
              <a:t>(</a:t>
            </a:r>
            <a:r>
              <a:rPr lang="en-US" altLang="zh-TW" sz="2400" i="1" dirty="0" err="1"/>
              <a:t>pqr</a:t>
            </a:r>
            <a:r>
              <a:rPr lang="en-US" altLang="zh-TW" sz="2400" dirty="0"/>
              <a:t>).</a:t>
            </a:r>
          </a:p>
          <a:p>
            <a:r>
              <a:rPr lang="zh-CN" altLang="en-US" sz="2400" b="1" dirty="0"/>
              <a:t>矩阵链相乘问题</a:t>
            </a:r>
            <a:r>
              <a:rPr lang="en-US" altLang="zh-TW" sz="2400" b="1" dirty="0"/>
              <a:t>:</a:t>
            </a:r>
            <a:r>
              <a:rPr lang="en-US" altLang="zh-TW" sz="2400" dirty="0"/>
              <a:t> </a:t>
            </a:r>
            <a:r>
              <a:rPr lang="zh-CN" altLang="en-US" sz="2400" dirty="0"/>
              <a:t>给定一系列</a:t>
            </a:r>
            <a:r>
              <a:rPr lang="en-US" altLang="zh-TW" sz="2400" dirty="0"/>
              <a:t> &lt;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…</a:t>
            </a:r>
            <a:r>
              <a:rPr lang="zh-TW" altLang="en-US" sz="2400" dirty="0"/>
              <a:t>, </a:t>
            </a:r>
            <a:r>
              <a:rPr lang="en-US" altLang="zh-TW" sz="2400" i="1" dirty="0"/>
              <a:t>A</a:t>
            </a:r>
            <a:r>
              <a:rPr lang="en-US" altLang="zh-TW" sz="2400" i="1" baseline="-25000" dirty="0"/>
              <a:t>n</a:t>
            </a:r>
            <a:r>
              <a:rPr lang="en-US" altLang="zh-TW" sz="2400" dirty="0"/>
              <a:t>&gt; </a:t>
            </a:r>
            <a:r>
              <a:rPr lang="en-US" altLang="zh-TW" sz="2400" i="1" dirty="0"/>
              <a:t>n</a:t>
            </a:r>
            <a:r>
              <a:rPr lang="zh-CN" altLang="en-US" sz="2400" dirty="0"/>
              <a:t>个矩阵</a:t>
            </a:r>
            <a:r>
              <a:rPr lang="en-US" altLang="zh-TW" sz="2400" dirty="0"/>
              <a:t>, </a:t>
            </a:r>
            <a:r>
              <a:rPr lang="zh-CN" altLang="en-US" sz="2400" dirty="0"/>
              <a:t>矩阵</a:t>
            </a:r>
            <a:r>
              <a:rPr lang="zh-TW" altLang="en-US" sz="2400" dirty="0"/>
              <a:t> </a:t>
            </a:r>
            <a:r>
              <a:rPr lang="en-US" altLang="zh-TW" sz="2400" i="1" dirty="0"/>
              <a:t>A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</a:t>
            </a:r>
            <a:r>
              <a:rPr lang="zh-CN" altLang="en-US" sz="2400" dirty="0"/>
              <a:t>的维度为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i</a:t>
            </a:r>
            <a:r>
              <a:rPr lang="en-US" altLang="zh-TW" sz="2400" baseline="-25000" dirty="0"/>
              <a:t>-1</a:t>
            </a:r>
            <a:r>
              <a:rPr lang="en-US" altLang="zh-TW" sz="2400" dirty="0"/>
              <a:t> </a:t>
            </a:r>
            <a:r>
              <a:rPr lang="en-US" altLang="zh-TW" sz="1400" b="1" dirty="0">
                <a:sym typeface="MT Symbol" pitchFamily="82" charset="2"/>
              </a:rPr>
              <a:t>*</a:t>
            </a:r>
            <a:r>
              <a:rPr lang="en-US" altLang="zh-TW" sz="2400" dirty="0"/>
              <a:t>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, </a:t>
            </a:r>
            <a:r>
              <a:rPr lang="zh-CN" altLang="en-US" sz="2400" dirty="0"/>
              <a:t>对计算</a:t>
            </a:r>
            <a:r>
              <a:rPr lang="en-US" altLang="zh-TW" sz="2400" dirty="0"/>
              <a:t>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… </a:t>
            </a:r>
            <a:r>
              <a:rPr lang="en-US" altLang="zh-TW" sz="2400" i="1" dirty="0"/>
              <a:t>A</a:t>
            </a:r>
            <a:r>
              <a:rPr lang="en-US" altLang="zh-TW" sz="2400" i="1" baseline="-25000" dirty="0"/>
              <a:t>n</a:t>
            </a:r>
            <a:r>
              <a:rPr lang="zh-TW" altLang="en-US" sz="2400" dirty="0"/>
              <a:t> </a:t>
            </a:r>
            <a:r>
              <a:rPr lang="zh-CN" altLang="en-US" sz="2400" dirty="0"/>
              <a:t>的积确定优先顺序，使得相乘的数目最小。</a:t>
            </a:r>
            <a:endParaRPr lang="en-US" altLang="zh-TW" sz="2400" dirty="0"/>
          </a:p>
          <a:p>
            <a:r>
              <a:rPr lang="zh-CN" altLang="en-US" sz="2400" b="1" dirty="0"/>
              <a:t>举例</a:t>
            </a:r>
            <a:r>
              <a:rPr lang="en-US" altLang="zh-TW" sz="2400" b="1" dirty="0"/>
              <a:t>:</a:t>
            </a:r>
            <a:r>
              <a:rPr lang="en-US" altLang="zh-TW" sz="2400" dirty="0"/>
              <a:t> </a:t>
            </a:r>
            <a:r>
              <a:rPr lang="zh-CN" altLang="en-US" sz="2400" dirty="0"/>
              <a:t>维度</a:t>
            </a:r>
            <a:r>
              <a:rPr lang="en-US" altLang="zh-TW" sz="2400" dirty="0"/>
              <a:t>: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: 4 </a:t>
            </a:r>
            <a:r>
              <a:rPr lang="en-US" altLang="zh-CN" sz="1400" b="1" dirty="0">
                <a:sym typeface="MT Symbol" pitchFamily="82" charset="2"/>
              </a:rPr>
              <a:t>× </a:t>
            </a:r>
            <a:r>
              <a:rPr lang="en-US" altLang="zh-TW" sz="2400" dirty="0"/>
              <a:t>2;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: 2 </a:t>
            </a:r>
            <a:r>
              <a:rPr lang="en-US" altLang="zh-CN" sz="1400" b="1" dirty="0">
                <a:sym typeface="MT Symbol" pitchFamily="82" charset="2"/>
              </a:rPr>
              <a:t>×</a:t>
            </a:r>
            <a:r>
              <a:rPr lang="en-US" altLang="zh-TW" sz="2400" dirty="0"/>
              <a:t> 5;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: 5 </a:t>
            </a:r>
            <a:r>
              <a:rPr lang="en-US" altLang="zh-CN" sz="1400" b="1" dirty="0">
                <a:sym typeface="MT Symbol" pitchFamily="82" charset="2"/>
              </a:rPr>
              <a:t>×</a:t>
            </a:r>
            <a:r>
              <a:rPr lang="en-US" altLang="zh-TW" sz="2400" dirty="0"/>
              <a:t> 1</a:t>
            </a:r>
          </a:p>
          <a:p>
            <a:pPr>
              <a:buFont typeface="標楷體" pitchFamily="65" charset="-120"/>
              <a:buNone/>
            </a:pPr>
            <a:r>
              <a:rPr lang="en-US" altLang="zh-TW" sz="2400" dirty="0"/>
              <a:t>    (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: </a:t>
            </a:r>
            <a:r>
              <a:rPr lang="zh-CN" altLang="en-US" sz="2400" dirty="0"/>
              <a:t>相乘次数</a:t>
            </a:r>
            <a:r>
              <a:rPr lang="zh-TW" altLang="en-US" sz="2400" dirty="0"/>
              <a:t> </a:t>
            </a:r>
            <a:r>
              <a:rPr lang="en-US" altLang="zh-TW" sz="2400" dirty="0"/>
              <a:t>=4 </a:t>
            </a:r>
            <a:r>
              <a:rPr lang="en-US" altLang="zh-CN" sz="1400" b="1" dirty="0">
                <a:sym typeface="MT Symbol" pitchFamily="82" charset="2"/>
              </a:rPr>
              <a:t>× </a:t>
            </a:r>
            <a:r>
              <a:rPr lang="en-US" altLang="zh-TW" sz="2400" dirty="0"/>
              <a:t>2 </a:t>
            </a:r>
            <a:r>
              <a:rPr lang="en-US" altLang="zh-CN" sz="1400" b="1" dirty="0">
                <a:sym typeface="MT Symbol" pitchFamily="82" charset="2"/>
              </a:rPr>
              <a:t>× </a:t>
            </a:r>
            <a:r>
              <a:rPr lang="en-US" altLang="zh-TW" sz="2400" dirty="0"/>
              <a:t>5 + 4 </a:t>
            </a:r>
            <a:r>
              <a:rPr lang="en-US" altLang="zh-CN" sz="1400" b="1" dirty="0">
                <a:sym typeface="MT Symbol" pitchFamily="82" charset="2"/>
              </a:rPr>
              <a:t>× </a:t>
            </a:r>
            <a:r>
              <a:rPr lang="en-US" altLang="zh-TW" sz="2400" dirty="0"/>
              <a:t>5 </a:t>
            </a:r>
            <a:r>
              <a:rPr lang="en-US" altLang="zh-CN" sz="1400" b="1" dirty="0">
                <a:sym typeface="MT Symbol" pitchFamily="82" charset="2"/>
              </a:rPr>
              <a:t>×</a:t>
            </a:r>
            <a:r>
              <a:rPr lang="en-US" altLang="zh-TW" sz="1400" dirty="0">
                <a:sym typeface="MT Symbol" pitchFamily="82" charset="2"/>
              </a:rPr>
              <a:t> </a:t>
            </a:r>
            <a:r>
              <a:rPr lang="en-US" altLang="zh-TW" sz="2400" dirty="0"/>
              <a:t>1 = 60.</a:t>
            </a:r>
          </a:p>
          <a:p>
            <a:pPr>
              <a:buFont typeface="標楷體" pitchFamily="65" charset="-120"/>
              <a:buNone/>
            </a:pPr>
            <a:r>
              <a:rPr lang="en-US" altLang="zh-TW" sz="2400" i="1" dirty="0"/>
              <a:t>   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(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): </a:t>
            </a:r>
            <a:r>
              <a:rPr lang="zh-CN" altLang="en-US" sz="2400" dirty="0"/>
              <a:t>相乘次数</a:t>
            </a:r>
            <a:r>
              <a:rPr lang="zh-TW" altLang="en-US" sz="2400" dirty="0"/>
              <a:t> </a:t>
            </a:r>
            <a:r>
              <a:rPr lang="en-US" altLang="zh-TW" sz="2400" dirty="0"/>
              <a:t>=2 </a:t>
            </a:r>
            <a:r>
              <a:rPr lang="en-US" altLang="zh-CN" sz="1400" b="1" dirty="0">
                <a:sym typeface="MT Symbol" pitchFamily="82" charset="2"/>
              </a:rPr>
              <a:t>× </a:t>
            </a:r>
            <a:r>
              <a:rPr lang="en-US" altLang="zh-TW" sz="2400" dirty="0"/>
              <a:t>5 </a:t>
            </a:r>
            <a:r>
              <a:rPr lang="en-US" altLang="zh-CN" sz="1400" b="1" dirty="0">
                <a:sym typeface="MT Symbol" pitchFamily="82" charset="2"/>
              </a:rPr>
              <a:t>× </a:t>
            </a:r>
            <a:r>
              <a:rPr lang="en-US" altLang="zh-TW" sz="2400" dirty="0"/>
              <a:t>1 + 4 </a:t>
            </a:r>
            <a:r>
              <a:rPr lang="en-US" altLang="zh-CN" sz="1400" b="1" dirty="0">
                <a:sym typeface="MT Symbol" pitchFamily="82" charset="2"/>
              </a:rPr>
              <a:t>×</a:t>
            </a:r>
            <a:r>
              <a:rPr lang="en-US" altLang="zh-TW" sz="1400" dirty="0">
                <a:sym typeface="MT Symbol" pitchFamily="82" charset="2"/>
              </a:rPr>
              <a:t> </a:t>
            </a:r>
            <a:r>
              <a:rPr lang="en-US" altLang="zh-TW" sz="2400" dirty="0"/>
              <a:t>2 </a:t>
            </a:r>
            <a:r>
              <a:rPr lang="en-US" altLang="zh-CN" sz="1400" b="1" dirty="0">
                <a:sym typeface="MT Symbol" pitchFamily="82" charset="2"/>
              </a:rPr>
              <a:t>×</a:t>
            </a:r>
            <a:r>
              <a:rPr lang="en-US" altLang="zh-TW" sz="1400" dirty="0">
                <a:sym typeface="MT Symbol" pitchFamily="82" charset="2"/>
              </a:rPr>
              <a:t> </a:t>
            </a:r>
            <a:r>
              <a:rPr lang="en-US" altLang="zh-TW" sz="2400" dirty="0"/>
              <a:t>1 = 18.</a:t>
            </a:r>
          </a:p>
          <a:p>
            <a:r>
              <a:rPr lang="zh-CN" altLang="en-US" sz="2400" b="1" dirty="0"/>
              <a:t>所以相乘的顺序会导致很大的差别</a:t>
            </a:r>
            <a:r>
              <a:rPr lang="en-US" altLang="zh-TW" sz="2400" b="1" dirty="0"/>
              <a:t>!</a:t>
            </a:r>
            <a:endParaRPr lang="zh-TW" altLang="en-US" sz="2400" b="1" dirty="0"/>
          </a:p>
        </p:txBody>
      </p:sp>
      <p:graphicFrame>
        <p:nvGraphicFramePr>
          <p:cNvPr id="188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05616"/>
              </p:ext>
            </p:extLst>
          </p:nvPr>
        </p:nvGraphicFramePr>
        <p:xfrm>
          <a:off x="2555776" y="1844824"/>
          <a:ext cx="342423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4" imgW="1638000" imgH="431640" progId="Equation.DSMT4">
                  <p:embed/>
                </p:oleObj>
              </mc:Choice>
              <mc:Fallback>
                <p:oleObj name="Equation" r:id="rId4" imgW="1638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844824"/>
                        <a:ext cx="342423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2460B51-41AB-4ED4-8F87-45B9F12837DB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矩阵链相乘</a:t>
            </a:r>
            <a:r>
              <a:rPr lang="en-US" altLang="zh-TW"/>
              <a:t>: </a:t>
            </a:r>
            <a:r>
              <a:rPr lang="zh-CN" altLang="en-US"/>
              <a:t>蛮力法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23238" cy="5272088"/>
          </a:xfrm>
        </p:spPr>
        <p:txBody>
          <a:bodyPr/>
          <a:lstStyle/>
          <a:p>
            <a:r>
              <a:rPr lang="en-US" altLang="zh-TW" sz="2400" i="1" dirty="0"/>
              <a:t>A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</a:t>
            </a:r>
            <a:r>
              <a:rPr lang="en-US" altLang="zh-TW" sz="2400" i="1" dirty="0"/>
              <a:t>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… </a:t>
            </a:r>
            <a:r>
              <a:rPr lang="en-US" altLang="zh-TW" sz="2400" i="1" dirty="0"/>
              <a:t>A</a:t>
            </a:r>
            <a:r>
              <a:rPr lang="en-US" altLang="zh-TW" sz="2400" i="1" baseline="-25000" dirty="0"/>
              <a:t>n</a:t>
            </a:r>
            <a:r>
              <a:rPr lang="en-US" altLang="zh-TW" sz="2400" dirty="0"/>
              <a:t>: </a:t>
            </a:r>
            <a:r>
              <a:rPr lang="zh-CN" altLang="en-US" sz="2400" dirty="0"/>
              <a:t>怎样用最小的相乘次数得到</a:t>
            </a:r>
            <a:r>
              <a:rPr lang="en-US" altLang="zh-TW" sz="2400" dirty="0"/>
              <a:t> </a:t>
            </a:r>
            <a:r>
              <a:rPr lang="en-US" altLang="zh-TW" sz="2400" i="1" dirty="0"/>
              <a:t>A</a:t>
            </a:r>
            <a:r>
              <a:rPr lang="en-US" altLang="zh-TW" sz="2400" dirty="0"/>
              <a:t>?</a:t>
            </a:r>
          </a:p>
          <a:p>
            <a:r>
              <a:rPr lang="zh-CN" altLang="en-US" sz="2400" dirty="0"/>
              <a:t>蛮力：检查所有的可能</a:t>
            </a:r>
            <a:r>
              <a:rPr lang="en-US" altLang="zh-TW" sz="2400" dirty="0"/>
              <a:t>?</a:t>
            </a:r>
          </a:p>
          <a:p>
            <a:pPr lvl="1"/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n</a:t>
            </a:r>
            <a:r>
              <a:rPr lang="en-US" altLang="zh-TW" sz="2000" dirty="0"/>
              <a:t>): </a:t>
            </a:r>
            <a:r>
              <a:rPr lang="zh-CN" altLang="en-US" sz="2000" dirty="0"/>
              <a:t>相乘</a:t>
            </a:r>
            <a:r>
              <a:rPr lang="zh-TW" altLang="en-US" sz="2000" dirty="0"/>
              <a:t>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zh-CN" altLang="en-US" sz="2000" dirty="0"/>
              <a:t>的矩阵的方法。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                        ,   </a:t>
            </a:r>
            <a:r>
              <a:rPr lang="zh-CN" altLang="en-US" sz="2000" dirty="0"/>
              <a:t>与</a:t>
            </a:r>
            <a:r>
              <a:rPr lang="en-US" altLang="zh-TW" sz="2000" i="1" dirty="0"/>
              <a:t>n</a:t>
            </a:r>
            <a:r>
              <a:rPr lang="zh-CN" altLang="en-US" sz="2000" dirty="0"/>
              <a:t>成</a:t>
            </a:r>
            <a:r>
              <a:rPr lang="zh-CN" altLang="en-US" sz="2000" b="1" dirty="0"/>
              <a:t>指数</a:t>
            </a:r>
            <a:r>
              <a:rPr lang="en-US" altLang="zh-TW" sz="2000" dirty="0"/>
              <a:t>.</a:t>
            </a:r>
          </a:p>
          <a:p>
            <a:r>
              <a:rPr lang="zh-CN" altLang="en-US" sz="2400" dirty="0"/>
              <a:t>有效的方法</a:t>
            </a:r>
            <a:r>
              <a:rPr lang="en-US" altLang="zh-TW" sz="2400" dirty="0"/>
              <a:t>? </a:t>
            </a:r>
            <a:r>
              <a:rPr lang="zh-CN" altLang="en-US" sz="2400" dirty="0"/>
              <a:t>动态规划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  <p:pic>
        <p:nvPicPr>
          <p:cNvPr id="189449" name="Picture 9" descr="8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500313"/>
            <a:ext cx="4938712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50" name="Picture 10" descr="84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384550"/>
            <a:ext cx="174466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98F128F-5BF0-4BE0-9F74-5FFA100EFB5E}" type="datetime1">
              <a:rPr lang="en-US" altLang="zh-CN" smtClean="0"/>
              <a:t>12/9/2020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算法分析与设计</a:t>
            </a:r>
            <a:r>
              <a:rPr lang="en-US" altLang="zh-CN"/>
              <a:t>-</a:t>
            </a:r>
            <a:r>
              <a:rPr lang="zh-CN" altLang="en-US"/>
              <a:t>动态规划</a:t>
            </a:r>
            <a:r>
              <a:rPr lang="en-US" altLang="zh-CN"/>
              <a:t>II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6782</TotalTime>
  <Words>4625</Words>
  <Application>Microsoft Office PowerPoint</Application>
  <PresentationFormat>全屏显示(4:3)</PresentationFormat>
  <Paragraphs>1342</Paragraphs>
  <Slides>34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標楷體</vt:lpstr>
      <vt:lpstr>Euclid Symbol</vt:lpstr>
      <vt:lpstr>Math1</vt:lpstr>
      <vt:lpstr>MT Symbol</vt:lpstr>
      <vt:lpstr>新細明體</vt:lpstr>
      <vt:lpstr>仿宋</vt:lpstr>
      <vt:lpstr>黑体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Equation</vt:lpstr>
      <vt:lpstr>算法分析与设计</vt:lpstr>
      <vt:lpstr>纲要</vt:lpstr>
      <vt:lpstr>动态规划(DP, Dynamic Programming)</vt:lpstr>
      <vt:lpstr>动态规划(DP)与分治法</vt:lpstr>
      <vt:lpstr>动态规划(DP)</vt:lpstr>
      <vt:lpstr>什么时候使用动态规划(DP)</vt:lpstr>
      <vt:lpstr>DP的两种方法</vt:lpstr>
      <vt:lpstr>DP 举例: 矩阵链相乘</vt:lpstr>
      <vt:lpstr>矩阵链相乘: 蛮力法</vt:lpstr>
      <vt:lpstr>矩阵链相乘</vt:lpstr>
      <vt:lpstr>从下向上 DP 矩阵链排序</vt:lpstr>
      <vt:lpstr>创建一个最优方案</vt:lpstr>
      <vt:lpstr>从上到下：递归的矩阵链排序 </vt:lpstr>
      <vt:lpstr>PowerPoint 演示文稿</vt:lpstr>
      <vt:lpstr>装配线调度</vt:lpstr>
      <vt:lpstr>最优子结构</vt:lpstr>
      <vt:lpstr>重叠子问题: 递归</vt:lpstr>
      <vt:lpstr>计算最快时间</vt:lpstr>
      <vt:lpstr>创建最快路径</vt:lpstr>
      <vt:lpstr>装配线调度示例</vt:lpstr>
      <vt:lpstr>装配线调度示例</vt:lpstr>
      <vt:lpstr>装配线调度示例</vt:lpstr>
      <vt:lpstr>装配线调度示例</vt:lpstr>
      <vt:lpstr>装配线调度示例</vt:lpstr>
      <vt:lpstr>装配线调度示例</vt:lpstr>
      <vt:lpstr>装配线调度示例</vt:lpstr>
      <vt:lpstr>装配线调度示例</vt:lpstr>
      <vt:lpstr>最优二叉搜索树</vt:lpstr>
      <vt:lpstr>一个例子</vt:lpstr>
      <vt:lpstr>最优子结构</vt:lpstr>
      <vt:lpstr>重叠子问题: 递归</vt:lpstr>
      <vt:lpstr>计算最优费用</vt:lpstr>
      <vt:lpstr>举例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GQ</dc:creator>
  <cp:lastModifiedBy>GQ</cp:lastModifiedBy>
  <cp:revision>678</cp:revision>
  <cp:lastPrinted>2012-11-20T01:52:54Z</cp:lastPrinted>
  <dcterms:created xsi:type="dcterms:W3CDTF">2012-10-13T08:41:11Z</dcterms:created>
  <dcterms:modified xsi:type="dcterms:W3CDTF">2020-12-09T13:56:42Z</dcterms:modified>
</cp:coreProperties>
</file>