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306" r:id="rId2"/>
    <p:sldId id="264" r:id="rId3"/>
    <p:sldId id="282" r:id="rId4"/>
    <p:sldId id="308" r:id="rId5"/>
    <p:sldId id="286" r:id="rId6"/>
    <p:sldId id="304" r:id="rId7"/>
    <p:sldId id="303" r:id="rId8"/>
    <p:sldId id="305" r:id="rId9"/>
    <p:sldId id="293" r:id="rId10"/>
    <p:sldId id="295" r:id="rId11"/>
    <p:sldId id="280" r:id="rId12"/>
    <p:sldId id="307" r:id="rId13"/>
    <p:sldId id="297" r:id="rId14"/>
    <p:sldId id="298" r:id="rId15"/>
    <p:sldId id="296" r:id="rId16"/>
  </p:sldIdLst>
  <p:sldSz cx="9144000" cy="5143500" type="screen16x9"/>
  <p:notesSz cx="6858000" cy="9144000"/>
  <p:defaultTextStyle>
    <a:defPPr>
      <a:defRPr lang="en-US"/>
    </a:defPPr>
    <a:lvl1pPr marL="0" algn="l" defTabSz="850636" rtl="0" eaLnBrk="1" latinLnBrk="0" hangingPunct="1">
      <a:defRPr sz="1700" kern="1200">
        <a:solidFill>
          <a:schemeClr val="tx1"/>
        </a:solidFill>
        <a:latin typeface="+mn-lt"/>
        <a:ea typeface="+mn-ea"/>
        <a:cs typeface="+mn-cs"/>
      </a:defRPr>
    </a:lvl1pPr>
    <a:lvl2pPr marL="425318" algn="l" defTabSz="850636" rtl="0" eaLnBrk="1" latinLnBrk="0" hangingPunct="1">
      <a:defRPr sz="1700" kern="1200">
        <a:solidFill>
          <a:schemeClr val="tx1"/>
        </a:solidFill>
        <a:latin typeface="+mn-lt"/>
        <a:ea typeface="+mn-ea"/>
        <a:cs typeface="+mn-cs"/>
      </a:defRPr>
    </a:lvl2pPr>
    <a:lvl3pPr marL="850636" algn="l" defTabSz="850636" rtl="0" eaLnBrk="1" latinLnBrk="0" hangingPunct="1">
      <a:defRPr sz="1700" kern="1200">
        <a:solidFill>
          <a:schemeClr val="tx1"/>
        </a:solidFill>
        <a:latin typeface="+mn-lt"/>
        <a:ea typeface="+mn-ea"/>
        <a:cs typeface="+mn-cs"/>
      </a:defRPr>
    </a:lvl3pPr>
    <a:lvl4pPr marL="1275954" algn="l" defTabSz="850636" rtl="0" eaLnBrk="1" latinLnBrk="0" hangingPunct="1">
      <a:defRPr sz="1700" kern="1200">
        <a:solidFill>
          <a:schemeClr val="tx1"/>
        </a:solidFill>
        <a:latin typeface="+mn-lt"/>
        <a:ea typeface="+mn-ea"/>
        <a:cs typeface="+mn-cs"/>
      </a:defRPr>
    </a:lvl4pPr>
    <a:lvl5pPr marL="1701273" algn="l" defTabSz="850636" rtl="0" eaLnBrk="1" latinLnBrk="0" hangingPunct="1">
      <a:defRPr sz="1700" kern="1200">
        <a:solidFill>
          <a:schemeClr val="tx1"/>
        </a:solidFill>
        <a:latin typeface="+mn-lt"/>
        <a:ea typeface="+mn-ea"/>
        <a:cs typeface="+mn-cs"/>
      </a:defRPr>
    </a:lvl5pPr>
    <a:lvl6pPr marL="2126591" algn="l" defTabSz="850636" rtl="0" eaLnBrk="1" latinLnBrk="0" hangingPunct="1">
      <a:defRPr sz="1700" kern="1200">
        <a:solidFill>
          <a:schemeClr val="tx1"/>
        </a:solidFill>
        <a:latin typeface="+mn-lt"/>
        <a:ea typeface="+mn-ea"/>
        <a:cs typeface="+mn-cs"/>
      </a:defRPr>
    </a:lvl6pPr>
    <a:lvl7pPr marL="2551909" algn="l" defTabSz="850636" rtl="0" eaLnBrk="1" latinLnBrk="0" hangingPunct="1">
      <a:defRPr sz="1700" kern="1200">
        <a:solidFill>
          <a:schemeClr val="tx1"/>
        </a:solidFill>
        <a:latin typeface="+mn-lt"/>
        <a:ea typeface="+mn-ea"/>
        <a:cs typeface="+mn-cs"/>
      </a:defRPr>
    </a:lvl7pPr>
    <a:lvl8pPr marL="2977227" algn="l" defTabSz="850636" rtl="0" eaLnBrk="1" latinLnBrk="0" hangingPunct="1">
      <a:defRPr sz="1700" kern="1200">
        <a:solidFill>
          <a:schemeClr val="tx1"/>
        </a:solidFill>
        <a:latin typeface="+mn-lt"/>
        <a:ea typeface="+mn-ea"/>
        <a:cs typeface="+mn-cs"/>
      </a:defRPr>
    </a:lvl8pPr>
    <a:lvl9pPr marL="3402546" algn="l" defTabSz="850636" rtl="0" eaLnBrk="1" latinLnBrk="0" hangingPunct="1">
      <a:defRPr sz="17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4C3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4660"/>
  </p:normalViewPr>
  <p:slideViewPr>
    <p:cSldViewPr>
      <p:cViewPr>
        <p:scale>
          <a:sx n="125" d="100"/>
          <a:sy n="125" d="100"/>
        </p:scale>
        <p:origin x="-1230" y="-654"/>
      </p:cViewPr>
      <p:guideLst>
        <p:guide orient="horz" pos="1620"/>
        <p:guide pos="2880"/>
      </p:guideLst>
    </p:cSldViewPr>
  </p:slideViewPr>
  <p:notesTextViewPr>
    <p:cViewPr>
      <p:scale>
        <a:sx n="100" d="100"/>
        <a:sy n="100" d="100"/>
      </p:scale>
      <p:origin x="0" y="0"/>
    </p:cViewPr>
  </p:notesTextViewPr>
  <p:notesViewPr>
    <p:cSldViewPr>
      <p:cViewPr varScale="1">
        <p:scale>
          <a:sx n="97" d="100"/>
          <a:sy n="97" d="100"/>
        </p:scale>
        <p:origin x="-3582" y="-11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2E545A-AB39-44F0-B5A6-04A90C6C9399}" type="datetimeFigureOut">
              <a:rPr lang="en-GB" smtClean="0"/>
              <a:pPr/>
              <a:t>07/11/2022</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4131C5-F37A-4CF6-BFE3-A572240BD623}" type="slidenum">
              <a:rPr lang="en-GB" smtClean="0"/>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100B3C-2E11-428B-8555-A77018253716}" type="datetimeFigureOut">
              <a:rPr lang="en-GB" smtClean="0"/>
              <a:pPr/>
              <a:t>07/11/2022</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33471A-AA0F-4CD3-BA89-C1C7FB68C6DB}"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850636" rtl="0" eaLnBrk="1" latinLnBrk="0" hangingPunct="1">
      <a:defRPr sz="1100" kern="1200">
        <a:solidFill>
          <a:schemeClr val="tx1"/>
        </a:solidFill>
        <a:latin typeface="+mn-lt"/>
        <a:ea typeface="+mn-ea"/>
        <a:cs typeface="+mn-cs"/>
      </a:defRPr>
    </a:lvl1pPr>
    <a:lvl2pPr marL="425318" algn="l" defTabSz="850636" rtl="0" eaLnBrk="1" latinLnBrk="0" hangingPunct="1">
      <a:defRPr sz="1100" kern="1200">
        <a:solidFill>
          <a:schemeClr val="tx1"/>
        </a:solidFill>
        <a:latin typeface="+mn-lt"/>
        <a:ea typeface="+mn-ea"/>
        <a:cs typeface="+mn-cs"/>
      </a:defRPr>
    </a:lvl2pPr>
    <a:lvl3pPr marL="850636" algn="l" defTabSz="850636" rtl="0" eaLnBrk="1" latinLnBrk="0" hangingPunct="1">
      <a:defRPr sz="1100" kern="1200">
        <a:solidFill>
          <a:schemeClr val="tx1"/>
        </a:solidFill>
        <a:latin typeface="+mn-lt"/>
        <a:ea typeface="+mn-ea"/>
        <a:cs typeface="+mn-cs"/>
      </a:defRPr>
    </a:lvl3pPr>
    <a:lvl4pPr marL="1275954" algn="l" defTabSz="850636" rtl="0" eaLnBrk="1" latinLnBrk="0" hangingPunct="1">
      <a:defRPr sz="1100" kern="1200">
        <a:solidFill>
          <a:schemeClr val="tx1"/>
        </a:solidFill>
        <a:latin typeface="+mn-lt"/>
        <a:ea typeface="+mn-ea"/>
        <a:cs typeface="+mn-cs"/>
      </a:defRPr>
    </a:lvl4pPr>
    <a:lvl5pPr marL="1701273" algn="l" defTabSz="850636" rtl="0" eaLnBrk="1" latinLnBrk="0" hangingPunct="1">
      <a:defRPr sz="1100" kern="1200">
        <a:solidFill>
          <a:schemeClr val="tx1"/>
        </a:solidFill>
        <a:latin typeface="+mn-lt"/>
        <a:ea typeface="+mn-ea"/>
        <a:cs typeface="+mn-cs"/>
      </a:defRPr>
    </a:lvl5pPr>
    <a:lvl6pPr marL="2126591" algn="l" defTabSz="850636" rtl="0" eaLnBrk="1" latinLnBrk="0" hangingPunct="1">
      <a:defRPr sz="1100" kern="1200">
        <a:solidFill>
          <a:schemeClr val="tx1"/>
        </a:solidFill>
        <a:latin typeface="+mn-lt"/>
        <a:ea typeface="+mn-ea"/>
        <a:cs typeface="+mn-cs"/>
      </a:defRPr>
    </a:lvl6pPr>
    <a:lvl7pPr marL="2551909" algn="l" defTabSz="850636" rtl="0" eaLnBrk="1" latinLnBrk="0" hangingPunct="1">
      <a:defRPr sz="1100" kern="1200">
        <a:solidFill>
          <a:schemeClr val="tx1"/>
        </a:solidFill>
        <a:latin typeface="+mn-lt"/>
        <a:ea typeface="+mn-ea"/>
        <a:cs typeface="+mn-cs"/>
      </a:defRPr>
    </a:lvl7pPr>
    <a:lvl8pPr marL="2977227" algn="l" defTabSz="850636" rtl="0" eaLnBrk="1" latinLnBrk="0" hangingPunct="1">
      <a:defRPr sz="1100" kern="1200">
        <a:solidFill>
          <a:schemeClr val="tx1"/>
        </a:solidFill>
        <a:latin typeface="+mn-lt"/>
        <a:ea typeface="+mn-ea"/>
        <a:cs typeface="+mn-cs"/>
      </a:defRPr>
    </a:lvl8pPr>
    <a:lvl9pPr marL="3402546" algn="l" defTabSz="850636" rtl="0" eaLnBrk="1" latinLnBrk="0" hangingPunct="1">
      <a:defRPr sz="1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1597824"/>
            <a:ext cx="7772400" cy="1102519"/>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1" y="2914651"/>
            <a:ext cx="6400800" cy="1314450"/>
          </a:xfrm>
        </p:spPr>
        <p:txBody>
          <a:bodyPr/>
          <a:lstStyle>
            <a:lvl1pPr marL="0" indent="0" algn="ctr">
              <a:buNone/>
              <a:defRPr>
                <a:solidFill>
                  <a:schemeClr val="tx1">
                    <a:tint val="75000"/>
                  </a:schemeClr>
                </a:solidFill>
              </a:defRPr>
            </a:lvl1pPr>
            <a:lvl2pPr marL="425318" indent="0" algn="ctr">
              <a:buNone/>
              <a:defRPr>
                <a:solidFill>
                  <a:schemeClr val="tx1">
                    <a:tint val="75000"/>
                  </a:schemeClr>
                </a:solidFill>
              </a:defRPr>
            </a:lvl2pPr>
            <a:lvl3pPr marL="850636" indent="0" algn="ctr">
              <a:buNone/>
              <a:defRPr>
                <a:solidFill>
                  <a:schemeClr val="tx1">
                    <a:tint val="75000"/>
                  </a:schemeClr>
                </a:solidFill>
              </a:defRPr>
            </a:lvl3pPr>
            <a:lvl4pPr marL="1275954" indent="0" algn="ctr">
              <a:buNone/>
              <a:defRPr>
                <a:solidFill>
                  <a:schemeClr val="tx1">
                    <a:tint val="75000"/>
                  </a:schemeClr>
                </a:solidFill>
              </a:defRPr>
            </a:lvl4pPr>
            <a:lvl5pPr marL="1701273" indent="0" algn="ctr">
              <a:buNone/>
              <a:defRPr>
                <a:solidFill>
                  <a:schemeClr val="tx1">
                    <a:tint val="75000"/>
                  </a:schemeClr>
                </a:solidFill>
              </a:defRPr>
            </a:lvl5pPr>
            <a:lvl6pPr marL="2126591" indent="0" algn="ctr">
              <a:buNone/>
              <a:defRPr>
                <a:solidFill>
                  <a:schemeClr val="tx1">
                    <a:tint val="75000"/>
                  </a:schemeClr>
                </a:solidFill>
              </a:defRPr>
            </a:lvl6pPr>
            <a:lvl7pPr marL="2551909" indent="0" algn="ctr">
              <a:buNone/>
              <a:defRPr>
                <a:solidFill>
                  <a:schemeClr val="tx1">
                    <a:tint val="75000"/>
                  </a:schemeClr>
                </a:solidFill>
              </a:defRPr>
            </a:lvl7pPr>
            <a:lvl8pPr marL="2977227" indent="0" algn="ctr">
              <a:buNone/>
              <a:defRPr>
                <a:solidFill>
                  <a:schemeClr val="tx1">
                    <a:tint val="75000"/>
                  </a:schemeClr>
                </a:solidFill>
              </a:defRPr>
            </a:lvl8pPr>
            <a:lvl9pPr marL="3402546"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473AACB-D821-4991-9D88-46EB8D29E619}" type="datetimeFigureOut">
              <a:rPr lang="en-GB" smtClean="0"/>
              <a:pPr/>
              <a:t>07/11/2022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25064BB-E67B-4C9B-9AC8-E5B521C073FA}" type="slidenum">
              <a:rPr lang="en-GB" smtClean="0"/>
              <a:pPr/>
              <a:t>‹#›</a:t>
            </a:fld>
            <a:endParaRPr lang="en-GB" dirty="0"/>
          </a:p>
        </p:txBody>
      </p:sp>
    </p:spTree>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473AACB-D821-4991-9D88-46EB8D29E619}" type="datetimeFigureOut">
              <a:rPr lang="en-GB" smtClean="0"/>
              <a:pPr/>
              <a:t>07/11/2022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25064BB-E67B-4C9B-9AC8-E5B521C073FA}" type="slidenum">
              <a:rPr lang="en-GB" smtClean="0"/>
              <a:pPr/>
              <a:t>‹#›</a:t>
            </a:fld>
            <a:endParaRPr lang="en-GB" dirty="0"/>
          </a:p>
        </p:txBody>
      </p:sp>
    </p:spTree>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3"/>
            <a:ext cx="2057400" cy="329088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1" y="154783"/>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473AACB-D821-4991-9D88-46EB8D29E619}" type="datetimeFigureOut">
              <a:rPr lang="en-GB" smtClean="0"/>
              <a:pPr/>
              <a:t>07/11/2022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25064BB-E67B-4C9B-9AC8-E5B521C073FA}" type="slidenum">
              <a:rPr lang="en-GB" smtClean="0"/>
              <a:pPr/>
              <a:t>‹#›</a:t>
            </a:fld>
            <a:endParaRPr lang="en-GB" dirty="0"/>
          </a:p>
        </p:txBody>
      </p:sp>
    </p:spTree>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473AACB-D821-4991-9D88-46EB8D29E619}" type="datetimeFigureOut">
              <a:rPr lang="en-GB" smtClean="0"/>
              <a:pPr/>
              <a:t>07/11/2022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25064BB-E67B-4C9B-9AC8-E5B521C073FA}" type="slidenum">
              <a:rPr lang="en-GB" smtClean="0"/>
              <a:pPr/>
              <a:t>‹#›</a:t>
            </a:fld>
            <a:endParaRPr lang="en-GB" dirty="0"/>
          </a:p>
        </p:txBody>
      </p:sp>
    </p:spTree>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7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900">
                <a:solidFill>
                  <a:schemeClr val="tx1">
                    <a:tint val="75000"/>
                  </a:schemeClr>
                </a:solidFill>
              </a:defRPr>
            </a:lvl1pPr>
            <a:lvl2pPr marL="425318" indent="0">
              <a:buNone/>
              <a:defRPr sz="1700">
                <a:solidFill>
                  <a:schemeClr val="tx1">
                    <a:tint val="75000"/>
                  </a:schemeClr>
                </a:solidFill>
              </a:defRPr>
            </a:lvl2pPr>
            <a:lvl3pPr marL="850636" indent="0">
              <a:buNone/>
              <a:defRPr sz="1500">
                <a:solidFill>
                  <a:schemeClr val="tx1">
                    <a:tint val="75000"/>
                  </a:schemeClr>
                </a:solidFill>
              </a:defRPr>
            </a:lvl3pPr>
            <a:lvl4pPr marL="1275954" indent="0">
              <a:buNone/>
              <a:defRPr sz="1300">
                <a:solidFill>
                  <a:schemeClr val="tx1">
                    <a:tint val="75000"/>
                  </a:schemeClr>
                </a:solidFill>
              </a:defRPr>
            </a:lvl4pPr>
            <a:lvl5pPr marL="1701273" indent="0">
              <a:buNone/>
              <a:defRPr sz="1300">
                <a:solidFill>
                  <a:schemeClr val="tx1">
                    <a:tint val="75000"/>
                  </a:schemeClr>
                </a:solidFill>
              </a:defRPr>
            </a:lvl5pPr>
            <a:lvl6pPr marL="2126591" indent="0">
              <a:buNone/>
              <a:defRPr sz="1300">
                <a:solidFill>
                  <a:schemeClr val="tx1">
                    <a:tint val="75000"/>
                  </a:schemeClr>
                </a:solidFill>
              </a:defRPr>
            </a:lvl6pPr>
            <a:lvl7pPr marL="2551909" indent="0">
              <a:buNone/>
              <a:defRPr sz="1300">
                <a:solidFill>
                  <a:schemeClr val="tx1">
                    <a:tint val="75000"/>
                  </a:schemeClr>
                </a:solidFill>
              </a:defRPr>
            </a:lvl7pPr>
            <a:lvl8pPr marL="2977227" indent="0">
              <a:buNone/>
              <a:defRPr sz="1300">
                <a:solidFill>
                  <a:schemeClr val="tx1">
                    <a:tint val="75000"/>
                  </a:schemeClr>
                </a:solidFill>
              </a:defRPr>
            </a:lvl8pPr>
            <a:lvl9pPr marL="3402546" indent="0">
              <a:buNone/>
              <a:defRPr sz="13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73AACB-D821-4991-9D88-46EB8D29E619}" type="datetimeFigureOut">
              <a:rPr lang="en-GB" smtClean="0"/>
              <a:pPr/>
              <a:t>07/11/2022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25064BB-E67B-4C9B-9AC8-E5B521C073FA}" type="slidenum">
              <a:rPr lang="en-GB" smtClean="0"/>
              <a:pPr/>
              <a:t>‹#›</a:t>
            </a:fld>
            <a:endParaRPr lang="en-GB" dirty="0"/>
          </a:p>
        </p:txBody>
      </p:sp>
    </p:spTree>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1" y="900115"/>
            <a:ext cx="4038599" cy="2545556"/>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2" y="900115"/>
            <a:ext cx="4038599" cy="2545556"/>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473AACB-D821-4991-9D88-46EB8D29E619}" type="datetimeFigureOut">
              <a:rPr lang="en-GB" smtClean="0"/>
              <a:pPr/>
              <a:t>07/11/2022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B25064BB-E67B-4C9B-9AC8-E5B521C073FA}" type="slidenum">
              <a:rPr lang="en-GB" smtClean="0"/>
              <a:pPr/>
              <a:t>‹#›</a:t>
            </a:fld>
            <a:endParaRPr lang="en-GB" dirty="0"/>
          </a:p>
        </p:txBody>
      </p:sp>
    </p:spTree>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5980"/>
            <a:ext cx="8229601" cy="85725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1" y="1151336"/>
            <a:ext cx="4040188" cy="479823"/>
          </a:xfrm>
        </p:spPr>
        <p:txBody>
          <a:bodyPr anchor="b"/>
          <a:lstStyle>
            <a:lvl1pPr marL="0" indent="0">
              <a:buNone/>
              <a:defRPr sz="2200" b="1"/>
            </a:lvl1pPr>
            <a:lvl2pPr marL="425318" indent="0">
              <a:buNone/>
              <a:defRPr sz="1900" b="1"/>
            </a:lvl2pPr>
            <a:lvl3pPr marL="850636" indent="0">
              <a:buNone/>
              <a:defRPr sz="1700" b="1"/>
            </a:lvl3pPr>
            <a:lvl4pPr marL="1275954" indent="0">
              <a:buNone/>
              <a:defRPr sz="1500" b="1"/>
            </a:lvl4pPr>
            <a:lvl5pPr marL="1701273" indent="0">
              <a:buNone/>
              <a:defRPr sz="1500" b="1"/>
            </a:lvl5pPr>
            <a:lvl6pPr marL="2126591" indent="0">
              <a:buNone/>
              <a:defRPr sz="1500" b="1"/>
            </a:lvl6pPr>
            <a:lvl7pPr marL="2551909" indent="0">
              <a:buNone/>
              <a:defRPr sz="1500" b="1"/>
            </a:lvl7pPr>
            <a:lvl8pPr marL="2977227" indent="0">
              <a:buNone/>
              <a:defRPr sz="1500" b="1"/>
            </a:lvl8pPr>
            <a:lvl9pPr marL="3402546"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457201" y="1631156"/>
            <a:ext cx="4040188" cy="2963466"/>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33" y="1151336"/>
            <a:ext cx="4041775" cy="479823"/>
          </a:xfrm>
        </p:spPr>
        <p:txBody>
          <a:bodyPr anchor="b"/>
          <a:lstStyle>
            <a:lvl1pPr marL="0" indent="0">
              <a:buNone/>
              <a:defRPr sz="2200" b="1"/>
            </a:lvl1pPr>
            <a:lvl2pPr marL="425318" indent="0">
              <a:buNone/>
              <a:defRPr sz="1900" b="1"/>
            </a:lvl2pPr>
            <a:lvl3pPr marL="850636" indent="0">
              <a:buNone/>
              <a:defRPr sz="1700" b="1"/>
            </a:lvl3pPr>
            <a:lvl4pPr marL="1275954" indent="0">
              <a:buNone/>
              <a:defRPr sz="1500" b="1"/>
            </a:lvl4pPr>
            <a:lvl5pPr marL="1701273" indent="0">
              <a:buNone/>
              <a:defRPr sz="1500" b="1"/>
            </a:lvl5pPr>
            <a:lvl6pPr marL="2126591" indent="0">
              <a:buNone/>
              <a:defRPr sz="1500" b="1"/>
            </a:lvl6pPr>
            <a:lvl7pPr marL="2551909" indent="0">
              <a:buNone/>
              <a:defRPr sz="1500" b="1"/>
            </a:lvl7pPr>
            <a:lvl8pPr marL="2977227" indent="0">
              <a:buNone/>
              <a:defRPr sz="1500" b="1"/>
            </a:lvl8pPr>
            <a:lvl9pPr marL="3402546"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473AACB-D821-4991-9D88-46EB8D29E619}" type="datetimeFigureOut">
              <a:rPr lang="en-GB" smtClean="0"/>
              <a:pPr/>
              <a:t>07/11/2022</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B25064BB-E67B-4C9B-9AC8-E5B521C073FA}" type="slidenum">
              <a:rPr lang="en-GB" smtClean="0"/>
              <a:pPr/>
              <a:t>‹#›</a:t>
            </a:fld>
            <a:endParaRPr lang="en-GB" dirty="0"/>
          </a:p>
        </p:txBody>
      </p:sp>
    </p:spTree>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473AACB-D821-4991-9D88-46EB8D29E619}" type="datetimeFigureOut">
              <a:rPr lang="en-GB" smtClean="0"/>
              <a:pPr/>
              <a:t>07/11/2022</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B25064BB-E67B-4C9B-9AC8-E5B521C073FA}" type="slidenum">
              <a:rPr lang="en-GB" smtClean="0"/>
              <a:pPr/>
              <a:t>‹#›</a:t>
            </a:fld>
            <a:endParaRPr lang="en-GB" dirty="0"/>
          </a:p>
        </p:txBody>
      </p:sp>
    </p:spTree>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73AACB-D821-4991-9D88-46EB8D29E619}" type="datetimeFigureOut">
              <a:rPr lang="en-GB" smtClean="0"/>
              <a:pPr/>
              <a:t>07/11/2022</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B25064BB-E67B-4C9B-9AC8-E5B521C073FA}" type="slidenum">
              <a:rPr lang="en-GB" smtClean="0"/>
              <a:pPr/>
              <a:t>‹#›</a:t>
            </a:fld>
            <a:endParaRPr lang="en-GB" dirty="0"/>
          </a:p>
        </p:txBody>
      </p:sp>
    </p:spTree>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9" y="204789"/>
            <a:ext cx="3008313" cy="871538"/>
          </a:xfrm>
        </p:spPr>
        <p:txBody>
          <a:bodyPr anchor="b"/>
          <a:lstStyle>
            <a:lvl1pPr algn="l">
              <a:defRPr sz="1900" b="1"/>
            </a:lvl1pPr>
          </a:lstStyle>
          <a:p>
            <a:r>
              <a:rPr lang="en-US" smtClean="0"/>
              <a:t>Click to edit Master title style</a:t>
            </a:r>
            <a:endParaRPr lang="en-GB"/>
          </a:p>
        </p:txBody>
      </p:sp>
      <p:sp>
        <p:nvSpPr>
          <p:cNvPr id="3" name="Content Placeholder 2"/>
          <p:cNvSpPr>
            <a:spLocks noGrp="1"/>
          </p:cNvSpPr>
          <p:nvPr>
            <p:ph idx="1"/>
          </p:nvPr>
        </p:nvSpPr>
        <p:spPr>
          <a:xfrm>
            <a:off x="3575052" y="204790"/>
            <a:ext cx="5111749" cy="4389834"/>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9" y="1076328"/>
            <a:ext cx="3008313" cy="3518297"/>
          </a:xfrm>
        </p:spPr>
        <p:txBody>
          <a:bodyPr/>
          <a:lstStyle>
            <a:lvl1pPr marL="0" indent="0">
              <a:buNone/>
              <a:defRPr sz="1300"/>
            </a:lvl1pPr>
            <a:lvl2pPr marL="425318" indent="0">
              <a:buNone/>
              <a:defRPr sz="1100"/>
            </a:lvl2pPr>
            <a:lvl3pPr marL="850636" indent="0">
              <a:buNone/>
              <a:defRPr sz="900"/>
            </a:lvl3pPr>
            <a:lvl4pPr marL="1275954" indent="0">
              <a:buNone/>
              <a:defRPr sz="800"/>
            </a:lvl4pPr>
            <a:lvl5pPr marL="1701273" indent="0">
              <a:buNone/>
              <a:defRPr sz="800"/>
            </a:lvl5pPr>
            <a:lvl6pPr marL="2126591" indent="0">
              <a:buNone/>
              <a:defRPr sz="800"/>
            </a:lvl6pPr>
            <a:lvl7pPr marL="2551909" indent="0">
              <a:buNone/>
              <a:defRPr sz="800"/>
            </a:lvl7pPr>
            <a:lvl8pPr marL="2977227" indent="0">
              <a:buNone/>
              <a:defRPr sz="800"/>
            </a:lvl8pPr>
            <a:lvl9pPr marL="3402546" indent="0">
              <a:buNone/>
              <a:defRPr sz="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73AACB-D821-4991-9D88-46EB8D29E619}" type="datetimeFigureOut">
              <a:rPr lang="en-GB" smtClean="0"/>
              <a:pPr/>
              <a:t>07/11/2022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B25064BB-E67B-4C9B-9AC8-E5B521C073FA}" type="slidenum">
              <a:rPr lang="en-GB" smtClean="0"/>
              <a:pPr/>
              <a:t>‹#›</a:t>
            </a:fld>
            <a:endParaRPr lang="en-GB" dirty="0"/>
          </a:p>
        </p:txBody>
      </p:sp>
    </p:spTree>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1900" b="1"/>
            </a:lvl1pPr>
          </a:lstStyle>
          <a:p>
            <a:r>
              <a:rPr lang="en-US" smtClean="0"/>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3000"/>
            </a:lvl1pPr>
            <a:lvl2pPr marL="425318" indent="0">
              <a:buNone/>
              <a:defRPr sz="2600"/>
            </a:lvl2pPr>
            <a:lvl3pPr marL="850636" indent="0">
              <a:buNone/>
              <a:defRPr sz="2200"/>
            </a:lvl3pPr>
            <a:lvl4pPr marL="1275954" indent="0">
              <a:buNone/>
              <a:defRPr sz="1900"/>
            </a:lvl4pPr>
            <a:lvl5pPr marL="1701273" indent="0">
              <a:buNone/>
              <a:defRPr sz="1900"/>
            </a:lvl5pPr>
            <a:lvl6pPr marL="2126591" indent="0">
              <a:buNone/>
              <a:defRPr sz="1900"/>
            </a:lvl6pPr>
            <a:lvl7pPr marL="2551909" indent="0">
              <a:buNone/>
              <a:defRPr sz="1900"/>
            </a:lvl7pPr>
            <a:lvl8pPr marL="2977227" indent="0">
              <a:buNone/>
              <a:defRPr sz="1900"/>
            </a:lvl8pPr>
            <a:lvl9pPr marL="3402546" indent="0">
              <a:buNone/>
              <a:defRPr sz="1900"/>
            </a:lvl9pPr>
          </a:lstStyle>
          <a:p>
            <a:endParaRPr lang="en-GB" dirty="0"/>
          </a:p>
        </p:txBody>
      </p:sp>
      <p:sp>
        <p:nvSpPr>
          <p:cNvPr id="4" name="Text Placeholder 3"/>
          <p:cNvSpPr>
            <a:spLocks noGrp="1"/>
          </p:cNvSpPr>
          <p:nvPr>
            <p:ph type="body" sz="half" idx="2"/>
          </p:nvPr>
        </p:nvSpPr>
        <p:spPr>
          <a:xfrm>
            <a:off x="1792288" y="4025508"/>
            <a:ext cx="5486400" cy="603647"/>
          </a:xfrm>
        </p:spPr>
        <p:txBody>
          <a:bodyPr/>
          <a:lstStyle>
            <a:lvl1pPr marL="0" indent="0">
              <a:buNone/>
              <a:defRPr sz="1300"/>
            </a:lvl1pPr>
            <a:lvl2pPr marL="425318" indent="0">
              <a:buNone/>
              <a:defRPr sz="1100"/>
            </a:lvl2pPr>
            <a:lvl3pPr marL="850636" indent="0">
              <a:buNone/>
              <a:defRPr sz="900"/>
            </a:lvl3pPr>
            <a:lvl4pPr marL="1275954" indent="0">
              <a:buNone/>
              <a:defRPr sz="800"/>
            </a:lvl4pPr>
            <a:lvl5pPr marL="1701273" indent="0">
              <a:buNone/>
              <a:defRPr sz="800"/>
            </a:lvl5pPr>
            <a:lvl6pPr marL="2126591" indent="0">
              <a:buNone/>
              <a:defRPr sz="800"/>
            </a:lvl6pPr>
            <a:lvl7pPr marL="2551909" indent="0">
              <a:buNone/>
              <a:defRPr sz="800"/>
            </a:lvl7pPr>
            <a:lvl8pPr marL="2977227" indent="0">
              <a:buNone/>
              <a:defRPr sz="800"/>
            </a:lvl8pPr>
            <a:lvl9pPr marL="3402546" indent="0">
              <a:buNone/>
              <a:defRPr sz="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73AACB-D821-4991-9D88-46EB8D29E619}" type="datetimeFigureOut">
              <a:rPr lang="en-GB" smtClean="0"/>
              <a:pPr/>
              <a:t>07/11/2022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B25064BB-E67B-4C9B-9AC8-E5B521C073FA}" type="slidenum">
              <a:rPr lang="en-GB" smtClean="0"/>
              <a:pPr/>
              <a:t>‹#›</a:t>
            </a:fld>
            <a:endParaRPr lang="en-GB" dirty="0"/>
          </a:p>
        </p:txBody>
      </p:sp>
    </p:spTree>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2" y="205980"/>
            <a:ext cx="8229601" cy="857250"/>
          </a:xfrm>
          <a:prstGeom prst="rect">
            <a:avLst/>
          </a:prstGeom>
        </p:spPr>
        <p:txBody>
          <a:bodyPr vert="horz" lIns="85064" tIns="42531" rIns="85064" bIns="42531"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2" y="1200151"/>
            <a:ext cx="8229601" cy="3394472"/>
          </a:xfrm>
          <a:prstGeom prst="rect">
            <a:avLst/>
          </a:prstGeom>
        </p:spPr>
        <p:txBody>
          <a:bodyPr vert="horz" lIns="85064" tIns="42531" rIns="85064" bIns="425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1" y="4767267"/>
            <a:ext cx="2133600" cy="273844"/>
          </a:xfrm>
          <a:prstGeom prst="rect">
            <a:avLst/>
          </a:prstGeom>
        </p:spPr>
        <p:txBody>
          <a:bodyPr vert="horz" lIns="85064" tIns="42531" rIns="85064" bIns="42531" rtlCol="0" anchor="ctr"/>
          <a:lstStyle>
            <a:lvl1pPr algn="l">
              <a:defRPr sz="1100">
                <a:solidFill>
                  <a:schemeClr val="tx1">
                    <a:tint val="75000"/>
                  </a:schemeClr>
                </a:solidFill>
              </a:defRPr>
            </a:lvl1pPr>
          </a:lstStyle>
          <a:p>
            <a:fld id="{C473AACB-D821-4991-9D88-46EB8D29E619}" type="datetimeFigureOut">
              <a:rPr lang="en-GB" smtClean="0"/>
              <a:pPr/>
              <a:t>07/11/2022</a:t>
            </a:fld>
            <a:endParaRPr lang="en-GB" dirty="0"/>
          </a:p>
        </p:txBody>
      </p:sp>
      <p:sp>
        <p:nvSpPr>
          <p:cNvPr id="5" name="Footer Placeholder 4"/>
          <p:cNvSpPr>
            <a:spLocks noGrp="1"/>
          </p:cNvSpPr>
          <p:nvPr>
            <p:ph type="ftr" sz="quarter" idx="3"/>
          </p:nvPr>
        </p:nvSpPr>
        <p:spPr>
          <a:xfrm>
            <a:off x="3124201" y="4767267"/>
            <a:ext cx="2895600" cy="273844"/>
          </a:xfrm>
          <a:prstGeom prst="rect">
            <a:avLst/>
          </a:prstGeom>
        </p:spPr>
        <p:txBody>
          <a:bodyPr vert="horz" lIns="85064" tIns="42531" rIns="85064" bIns="42531" rtlCol="0" anchor="ctr"/>
          <a:lstStyle>
            <a:lvl1pPr algn="ctr">
              <a:defRPr sz="11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4767267"/>
            <a:ext cx="2133600" cy="273844"/>
          </a:xfrm>
          <a:prstGeom prst="rect">
            <a:avLst/>
          </a:prstGeom>
        </p:spPr>
        <p:txBody>
          <a:bodyPr vert="horz" lIns="85064" tIns="42531" rIns="85064" bIns="42531" rtlCol="0" anchor="ctr"/>
          <a:lstStyle>
            <a:lvl1pPr algn="r">
              <a:defRPr sz="1100">
                <a:solidFill>
                  <a:schemeClr val="tx1">
                    <a:tint val="75000"/>
                  </a:schemeClr>
                </a:solidFill>
              </a:defRPr>
            </a:lvl1pPr>
          </a:lstStyle>
          <a:p>
            <a:fld id="{B25064BB-E67B-4C9B-9AC8-E5B521C073FA}" type="slidenum">
              <a:rPr lang="en-GB" smtClean="0"/>
              <a:pPr/>
              <a:t>‹#›</a:t>
            </a:fld>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advClick="0"/>
  <p:txStyles>
    <p:titleStyle>
      <a:lvl1pPr algn="ctr" defTabSz="850636" rtl="0" eaLnBrk="1" latinLnBrk="0" hangingPunct="1">
        <a:spcBef>
          <a:spcPct val="0"/>
        </a:spcBef>
        <a:buNone/>
        <a:defRPr sz="4100" kern="1200">
          <a:solidFill>
            <a:schemeClr val="tx1"/>
          </a:solidFill>
          <a:latin typeface="+mj-lt"/>
          <a:ea typeface="+mj-ea"/>
          <a:cs typeface="+mj-cs"/>
        </a:defRPr>
      </a:lvl1pPr>
    </p:titleStyle>
    <p:bodyStyle>
      <a:lvl1pPr marL="318988" indent="-318988" algn="l" defTabSz="850636" rtl="0" eaLnBrk="1" latinLnBrk="0" hangingPunct="1">
        <a:spcBef>
          <a:spcPct val="20000"/>
        </a:spcBef>
        <a:buFont typeface="Arial" pitchFamily="34" charset="0"/>
        <a:buChar char="•"/>
        <a:defRPr sz="3000" kern="1200">
          <a:solidFill>
            <a:schemeClr val="tx1"/>
          </a:solidFill>
          <a:latin typeface="+mn-lt"/>
          <a:ea typeface="+mn-ea"/>
          <a:cs typeface="+mn-cs"/>
        </a:defRPr>
      </a:lvl1pPr>
      <a:lvl2pPr marL="691142" indent="-265824" algn="l" defTabSz="850636"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63295" indent="-212659" algn="l" defTabSz="850636"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88614" indent="-212659" algn="l" defTabSz="850636" rtl="0" eaLnBrk="1" latinLnBrk="0" hangingPunct="1">
        <a:spcBef>
          <a:spcPct val="20000"/>
        </a:spcBef>
        <a:buFont typeface="Arial" pitchFamily="34" charset="0"/>
        <a:buChar char="–"/>
        <a:defRPr sz="1900" kern="1200">
          <a:solidFill>
            <a:schemeClr val="tx1"/>
          </a:solidFill>
          <a:latin typeface="+mn-lt"/>
          <a:ea typeface="+mn-ea"/>
          <a:cs typeface="+mn-cs"/>
        </a:defRPr>
      </a:lvl4pPr>
      <a:lvl5pPr marL="1913932" indent="-212659" algn="l" defTabSz="850636" rtl="0" eaLnBrk="1" latinLnBrk="0" hangingPunct="1">
        <a:spcBef>
          <a:spcPct val="20000"/>
        </a:spcBef>
        <a:buFont typeface="Arial" pitchFamily="34" charset="0"/>
        <a:buChar char="»"/>
        <a:defRPr sz="1900" kern="1200">
          <a:solidFill>
            <a:schemeClr val="tx1"/>
          </a:solidFill>
          <a:latin typeface="+mn-lt"/>
          <a:ea typeface="+mn-ea"/>
          <a:cs typeface="+mn-cs"/>
        </a:defRPr>
      </a:lvl5pPr>
      <a:lvl6pPr marL="2339250" indent="-212659" algn="l" defTabSz="850636"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764568" indent="-212659" algn="l" defTabSz="850636"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189887" indent="-212659" algn="l" defTabSz="850636"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615205" indent="-212659" algn="l" defTabSz="850636" rtl="0" eaLnBrk="1" latinLnBrk="0" hangingPunct="1">
        <a:spcBef>
          <a:spcPct val="20000"/>
        </a:spcBef>
        <a:buFont typeface="Arial" pitchFamily="34" charset="0"/>
        <a:buChar char="•"/>
        <a:defRPr sz="1900" kern="1200">
          <a:solidFill>
            <a:schemeClr val="tx1"/>
          </a:solidFill>
          <a:latin typeface="+mn-lt"/>
          <a:ea typeface="+mn-ea"/>
          <a:cs typeface="+mn-cs"/>
        </a:defRPr>
      </a:lvl9pPr>
    </p:bodyStyle>
    <p:otherStyle>
      <a:defPPr>
        <a:defRPr lang="en-US"/>
      </a:defPPr>
      <a:lvl1pPr marL="0" algn="l" defTabSz="850636" rtl="0" eaLnBrk="1" latinLnBrk="0" hangingPunct="1">
        <a:defRPr sz="1700" kern="1200">
          <a:solidFill>
            <a:schemeClr val="tx1"/>
          </a:solidFill>
          <a:latin typeface="+mn-lt"/>
          <a:ea typeface="+mn-ea"/>
          <a:cs typeface="+mn-cs"/>
        </a:defRPr>
      </a:lvl1pPr>
      <a:lvl2pPr marL="425318" algn="l" defTabSz="850636" rtl="0" eaLnBrk="1" latinLnBrk="0" hangingPunct="1">
        <a:defRPr sz="1700" kern="1200">
          <a:solidFill>
            <a:schemeClr val="tx1"/>
          </a:solidFill>
          <a:latin typeface="+mn-lt"/>
          <a:ea typeface="+mn-ea"/>
          <a:cs typeface="+mn-cs"/>
        </a:defRPr>
      </a:lvl2pPr>
      <a:lvl3pPr marL="850636" algn="l" defTabSz="850636" rtl="0" eaLnBrk="1" latinLnBrk="0" hangingPunct="1">
        <a:defRPr sz="1700" kern="1200">
          <a:solidFill>
            <a:schemeClr val="tx1"/>
          </a:solidFill>
          <a:latin typeface="+mn-lt"/>
          <a:ea typeface="+mn-ea"/>
          <a:cs typeface="+mn-cs"/>
        </a:defRPr>
      </a:lvl3pPr>
      <a:lvl4pPr marL="1275954" algn="l" defTabSz="850636" rtl="0" eaLnBrk="1" latinLnBrk="0" hangingPunct="1">
        <a:defRPr sz="1700" kern="1200">
          <a:solidFill>
            <a:schemeClr val="tx1"/>
          </a:solidFill>
          <a:latin typeface="+mn-lt"/>
          <a:ea typeface="+mn-ea"/>
          <a:cs typeface="+mn-cs"/>
        </a:defRPr>
      </a:lvl4pPr>
      <a:lvl5pPr marL="1701273" algn="l" defTabSz="850636" rtl="0" eaLnBrk="1" latinLnBrk="0" hangingPunct="1">
        <a:defRPr sz="1700" kern="1200">
          <a:solidFill>
            <a:schemeClr val="tx1"/>
          </a:solidFill>
          <a:latin typeface="+mn-lt"/>
          <a:ea typeface="+mn-ea"/>
          <a:cs typeface="+mn-cs"/>
        </a:defRPr>
      </a:lvl5pPr>
      <a:lvl6pPr marL="2126591" algn="l" defTabSz="850636" rtl="0" eaLnBrk="1" latinLnBrk="0" hangingPunct="1">
        <a:defRPr sz="1700" kern="1200">
          <a:solidFill>
            <a:schemeClr val="tx1"/>
          </a:solidFill>
          <a:latin typeface="+mn-lt"/>
          <a:ea typeface="+mn-ea"/>
          <a:cs typeface="+mn-cs"/>
        </a:defRPr>
      </a:lvl6pPr>
      <a:lvl7pPr marL="2551909" algn="l" defTabSz="850636" rtl="0" eaLnBrk="1" latinLnBrk="0" hangingPunct="1">
        <a:defRPr sz="1700" kern="1200">
          <a:solidFill>
            <a:schemeClr val="tx1"/>
          </a:solidFill>
          <a:latin typeface="+mn-lt"/>
          <a:ea typeface="+mn-ea"/>
          <a:cs typeface="+mn-cs"/>
        </a:defRPr>
      </a:lvl7pPr>
      <a:lvl8pPr marL="2977227" algn="l" defTabSz="850636" rtl="0" eaLnBrk="1" latinLnBrk="0" hangingPunct="1">
        <a:defRPr sz="1700" kern="1200">
          <a:solidFill>
            <a:schemeClr val="tx1"/>
          </a:solidFill>
          <a:latin typeface="+mn-lt"/>
          <a:ea typeface="+mn-ea"/>
          <a:cs typeface="+mn-cs"/>
        </a:defRPr>
      </a:lvl8pPr>
      <a:lvl9pPr marL="3402546" algn="l" defTabSz="850636"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ctrTitle"/>
          </p:nvPr>
        </p:nvSpPr>
        <p:spPr>
          <a:xfrm>
            <a:off x="685801" y="1597824"/>
            <a:ext cx="7772400" cy="1102519"/>
          </a:xfrm>
        </p:spPr>
        <p:txBody>
          <a:bodyPr>
            <a:normAutofit fontScale="90000"/>
          </a:bodyPr>
          <a:lstStyle/>
          <a:p>
            <a:r>
              <a:rPr lang="en-GB" dirty="0" smtClean="0"/>
              <a:t>Great Cow BASIC</a:t>
            </a:r>
            <a:br>
              <a:rPr lang="en-GB" dirty="0" smtClean="0"/>
            </a:br>
            <a:r>
              <a:rPr lang="en-GB" dirty="0" smtClean="0"/>
              <a:t>Part 12</a:t>
            </a:r>
            <a:endParaRPr lang="en-GB" dirty="0"/>
          </a:p>
        </p:txBody>
      </p:sp>
      <p:sp>
        <p:nvSpPr>
          <p:cNvPr id="11" name="Subtitle 2"/>
          <p:cNvSpPr>
            <a:spLocks noGrp="1"/>
          </p:cNvSpPr>
          <p:nvPr>
            <p:ph type="subTitle" idx="1"/>
          </p:nvPr>
        </p:nvSpPr>
        <p:spPr>
          <a:xfrm>
            <a:off x="179513" y="2914650"/>
            <a:ext cx="8784976" cy="1925352"/>
          </a:xfrm>
        </p:spPr>
        <p:txBody>
          <a:bodyPr>
            <a:normAutofit lnSpcReduction="10000"/>
          </a:bodyPr>
          <a:lstStyle/>
          <a:p>
            <a:r>
              <a:rPr lang="en-GB" dirty="0" smtClean="0"/>
              <a:t>Great Cow BASIC  for the PIC16F171xx chip Family</a:t>
            </a:r>
          </a:p>
          <a:p>
            <a:pPr algn="l"/>
            <a:endParaRPr lang="en-GB" dirty="0" smtClean="0"/>
          </a:p>
          <a:p>
            <a:pPr algn="l"/>
            <a:endParaRPr lang="en-GB" dirty="0" smtClean="0"/>
          </a:p>
          <a:p>
            <a:pPr algn="l"/>
            <a:r>
              <a:rPr lang="en-GB" sz="1700" dirty="0" smtClean="0"/>
              <a:t>Oct 2022</a:t>
            </a:r>
          </a:p>
        </p:txBody>
      </p:sp>
      <p:pic>
        <p:nvPicPr>
          <p:cNvPr id="12" name="Picture 2" descr="D:\Build\AnobiumTransparent.jpg"/>
          <p:cNvPicPr>
            <a:picLocks noChangeAspect="1" noChangeArrowheads="1"/>
          </p:cNvPicPr>
          <p:nvPr/>
        </p:nvPicPr>
        <p:blipFill>
          <a:blip r:embed="rId2" cstate="print"/>
          <a:srcRect/>
          <a:stretch>
            <a:fillRect/>
          </a:stretch>
        </p:blipFill>
        <p:spPr bwMode="auto">
          <a:xfrm>
            <a:off x="7315149" y="0"/>
            <a:ext cx="1828859" cy="771550"/>
          </a:xfrm>
          <a:prstGeom prst="rect">
            <a:avLst/>
          </a:prstGeom>
          <a:noFill/>
        </p:spPr>
      </p:pic>
      <p:sp>
        <p:nvSpPr>
          <p:cNvPr id="13" name="AutoShape 2" descr="ICSP connection"/>
          <p:cNvSpPr>
            <a:spLocks noChangeAspect="1" noChangeArrowheads="1"/>
          </p:cNvSpPr>
          <p:nvPr/>
        </p:nvSpPr>
        <p:spPr bwMode="auto">
          <a:xfrm>
            <a:off x="155575" y="-144461"/>
            <a:ext cx="304800" cy="304801"/>
          </a:xfrm>
          <a:prstGeom prst="rect">
            <a:avLst/>
          </a:prstGeom>
          <a:noFill/>
        </p:spPr>
        <p:txBody>
          <a:bodyPr vert="horz" wrap="square" lIns="85064" tIns="42531" rIns="85064" bIns="42531" numCol="1" anchor="t" anchorCtr="0" compatLnSpc="1">
            <a:prstTxWarp prst="textNoShape">
              <a:avLst/>
            </a:prstTxWarp>
          </a:bodyPr>
          <a:lstStyle/>
          <a:p>
            <a:endParaRPr lang="en-GB" dirty="0"/>
          </a:p>
        </p:txBody>
      </p:sp>
      <p:pic>
        <p:nvPicPr>
          <p:cNvPr id="14" name="Picture 13" descr="foxhead.png"/>
          <p:cNvPicPr>
            <a:picLocks noChangeAspect="1"/>
          </p:cNvPicPr>
          <p:nvPr/>
        </p:nvPicPr>
        <p:blipFill>
          <a:blip r:embed="rId3" cstate="print"/>
          <a:stretch>
            <a:fillRect/>
          </a:stretch>
        </p:blipFill>
        <p:spPr>
          <a:xfrm>
            <a:off x="-1980728" y="123478"/>
            <a:ext cx="2857143" cy="1828572"/>
          </a:xfrm>
          <a:prstGeom prst="rect">
            <a:avLst/>
          </a:prstGeom>
        </p:spPr>
      </p:pic>
      <p:pic>
        <p:nvPicPr>
          <p:cNvPr id="15" name="Picture 2"/>
          <p:cNvPicPr>
            <a:picLocks noChangeAspect="1" noChangeArrowheads="1"/>
          </p:cNvPicPr>
          <p:nvPr/>
        </p:nvPicPr>
        <p:blipFill>
          <a:blip r:embed="rId4" cstate="print"/>
          <a:srcRect/>
          <a:stretch>
            <a:fillRect/>
          </a:stretch>
        </p:blipFill>
        <p:spPr bwMode="auto">
          <a:xfrm>
            <a:off x="7394562" y="4156054"/>
            <a:ext cx="1353902" cy="935976"/>
          </a:xfrm>
          <a:prstGeom prst="rect">
            <a:avLst/>
          </a:prstGeom>
          <a:noFill/>
          <a:ln w="9525">
            <a:noFill/>
            <a:miter lim="800000"/>
            <a:headEnd/>
            <a:tailEnd/>
          </a:ln>
          <a:effectLst/>
        </p:spPr>
      </p:pic>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2" y="-92546"/>
            <a:ext cx="8229601" cy="857250"/>
          </a:xfrm>
        </p:spPr>
        <p:txBody>
          <a:bodyPr>
            <a:normAutofit/>
          </a:bodyPr>
          <a:lstStyle/>
          <a:p>
            <a:r>
              <a:rPr lang="en-GB" dirty="0" smtClean="0"/>
              <a:t>Videos...</a:t>
            </a:r>
            <a:endParaRPr lang="en-GB" dirty="0"/>
          </a:p>
        </p:txBody>
      </p:sp>
      <p:sp>
        <p:nvSpPr>
          <p:cNvPr id="3" name="Content Placeholder 2"/>
          <p:cNvSpPr>
            <a:spLocks noGrp="1"/>
          </p:cNvSpPr>
          <p:nvPr>
            <p:ph idx="1"/>
          </p:nvPr>
        </p:nvSpPr>
        <p:spPr>
          <a:xfrm>
            <a:off x="467543" y="689050"/>
            <a:ext cx="8229601" cy="3394472"/>
          </a:xfrm>
        </p:spPr>
        <p:txBody>
          <a:bodyPr>
            <a:noAutofit/>
          </a:bodyPr>
          <a:lstStyle/>
          <a:p>
            <a:pPr marL="478483" indent="-478483">
              <a:buFont typeface="+mj-lt"/>
              <a:buAutoNum type="arabicPeriod"/>
            </a:pPr>
            <a:r>
              <a:rPr lang="en-GB" sz="1100" dirty="0" smtClean="0"/>
              <a:t>Install the </a:t>
            </a:r>
            <a:r>
              <a:rPr lang="en-GB" sz="1100" b="1" dirty="0" smtClean="0"/>
              <a:t>hardware</a:t>
            </a:r>
            <a:r>
              <a:rPr lang="en-GB" sz="1100" dirty="0" smtClean="0"/>
              <a:t> and make the board work – </a:t>
            </a:r>
            <a:r>
              <a:rPr lang="en-GB" sz="1100" b="1" dirty="0" smtClean="0"/>
              <a:t>three LED programs</a:t>
            </a:r>
          </a:p>
          <a:p>
            <a:pPr marL="478483" indent="-478483">
              <a:buFont typeface="+mj-lt"/>
              <a:buAutoNum type="arabicPeriod"/>
            </a:pPr>
            <a:r>
              <a:rPr lang="en-GB" sz="1100" dirty="0" smtClean="0"/>
              <a:t>Make  four LEDs flash in a </a:t>
            </a:r>
            <a:r>
              <a:rPr lang="en-GB" sz="1100" b="1" dirty="0" smtClean="0"/>
              <a:t>sequence</a:t>
            </a:r>
          </a:p>
          <a:p>
            <a:pPr marL="478483" indent="-478483">
              <a:buFont typeface="+mj-lt"/>
              <a:buAutoNum type="arabicPeriod"/>
            </a:pPr>
            <a:r>
              <a:rPr lang="en-GB" sz="1100" dirty="0" smtClean="0"/>
              <a:t>Set the LEDs to represent the value of </a:t>
            </a:r>
            <a:r>
              <a:rPr lang="en-GB" sz="1100" b="1" dirty="0" smtClean="0"/>
              <a:t>ADC</a:t>
            </a:r>
          </a:p>
          <a:p>
            <a:pPr marL="478483" indent="-478483">
              <a:buFont typeface="+mj-lt"/>
              <a:buAutoNum type="arabicPeriod"/>
            </a:pPr>
            <a:r>
              <a:rPr lang="en-GB" sz="1100" dirty="0" smtClean="0"/>
              <a:t>Sequence the LEDs with a </a:t>
            </a:r>
            <a:r>
              <a:rPr lang="en-GB" sz="1100" b="1" dirty="0" smtClean="0"/>
              <a:t>delay</a:t>
            </a:r>
            <a:r>
              <a:rPr lang="en-GB" sz="1100" dirty="0" smtClean="0"/>
              <a:t> using the value of ADC</a:t>
            </a:r>
          </a:p>
          <a:p>
            <a:pPr marL="478483" indent="-478483">
              <a:buFont typeface="+mj-lt"/>
              <a:buAutoNum type="arabicPeriod"/>
            </a:pPr>
            <a:r>
              <a:rPr lang="en-GB" sz="1100" dirty="0" smtClean="0"/>
              <a:t>Using an </a:t>
            </a:r>
            <a:r>
              <a:rPr lang="en-GB" sz="1100" b="1" dirty="0" smtClean="0"/>
              <a:t>input</a:t>
            </a:r>
            <a:r>
              <a:rPr lang="en-GB" sz="1100" dirty="0" smtClean="0"/>
              <a:t> to set the state of the LEDs</a:t>
            </a:r>
          </a:p>
          <a:p>
            <a:pPr marL="478483" indent="-478483">
              <a:buFont typeface="+mj-lt"/>
              <a:buAutoNum type="arabicPeriod"/>
            </a:pPr>
            <a:r>
              <a:rPr lang="en-GB" sz="1100" dirty="0" smtClean="0"/>
              <a:t>Using the </a:t>
            </a:r>
            <a:r>
              <a:rPr lang="en-GB" sz="1100" b="1" dirty="0" smtClean="0"/>
              <a:t>reset </a:t>
            </a:r>
            <a:r>
              <a:rPr lang="en-GB" sz="1100" dirty="0" smtClean="0"/>
              <a:t>switch</a:t>
            </a:r>
          </a:p>
          <a:p>
            <a:pPr marL="478483" indent="-478483">
              <a:buFont typeface="+mj-lt"/>
              <a:buAutoNum type="arabicPeriod"/>
            </a:pPr>
            <a:r>
              <a:rPr lang="en-GB" sz="1100" dirty="0" smtClean="0"/>
              <a:t>Using the </a:t>
            </a:r>
            <a:r>
              <a:rPr lang="en-GB" sz="1100" b="1" dirty="0" smtClean="0"/>
              <a:t>switch</a:t>
            </a:r>
            <a:r>
              <a:rPr lang="en-GB" sz="1100" dirty="0" smtClean="0"/>
              <a:t>, </a:t>
            </a:r>
            <a:r>
              <a:rPr lang="en-GB" sz="1100" b="1" dirty="0" smtClean="0"/>
              <a:t>ADC </a:t>
            </a:r>
            <a:r>
              <a:rPr lang="en-GB" sz="1100" dirty="0" smtClean="0"/>
              <a:t>– the </a:t>
            </a:r>
            <a:r>
              <a:rPr lang="en-GB" sz="1100" b="1" dirty="0" smtClean="0"/>
              <a:t>LEDs </a:t>
            </a:r>
            <a:r>
              <a:rPr lang="en-GB" sz="1100" dirty="0" smtClean="0"/>
              <a:t>flash in a sequence with reverse</a:t>
            </a:r>
          </a:p>
          <a:p>
            <a:pPr marL="478483" indent="-478483">
              <a:buFont typeface="+mj-lt"/>
              <a:buAutoNum type="arabicPeriod"/>
            </a:pPr>
            <a:r>
              <a:rPr lang="en-GB" sz="1100" dirty="0" smtClean="0"/>
              <a:t>Using the </a:t>
            </a:r>
            <a:r>
              <a:rPr lang="en-GB" sz="1100" b="1" dirty="0" smtClean="0"/>
              <a:t>serial</a:t>
            </a:r>
            <a:r>
              <a:rPr lang="en-GB" sz="1100" dirty="0" smtClean="0"/>
              <a:t> to display values</a:t>
            </a:r>
          </a:p>
          <a:p>
            <a:pPr marL="478483" indent="-478483">
              <a:buFont typeface="+mj-lt"/>
              <a:buAutoNum type="arabicPeriod"/>
            </a:pPr>
            <a:r>
              <a:rPr lang="en-GB" sz="1100" dirty="0" smtClean="0"/>
              <a:t>Using the </a:t>
            </a:r>
            <a:r>
              <a:rPr lang="en-GB" sz="1100" b="1" dirty="0" smtClean="0"/>
              <a:t>timer0</a:t>
            </a:r>
            <a:r>
              <a:rPr lang="en-GB" sz="1100" dirty="0" smtClean="0"/>
              <a:t> overflow, 8bit timer, 16bit timer to flash the LEDs</a:t>
            </a:r>
          </a:p>
          <a:p>
            <a:pPr marL="478483" indent="-478483">
              <a:buFont typeface="+mj-lt"/>
              <a:buAutoNum type="arabicPeriod"/>
            </a:pPr>
            <a:r>
              <a:rPr lang="en-GB" sz="1100" dirty="0" smtClean="0"/>
              <a:t>Using CCP/</a:t>
            </a:r>
            <a:r>
              <a:rPr lang="en-GB" sz="1100" b="1" dirty="0" smtClean="0"/>
              <a:t>PWM</a:t>
            </a:r>
            <a:r>
              <a:rPr lang="en-GB" sz="1100" dirty="0" smtClean="0"/>
              <a:t> to dim the LEDS</a:t>
            </a:r>
          </a:p>
          <a:p>
            <a:pPr marL="478483" indent="-478483">
              <a:buFont typeface="+mj-lt"/>
              <a:buAutoNum type="arabicPeriod"/>
            </a:pPr>
            <a:r>
              <a:rPr lang="en-GB" sz="1100" dirty="0" smtClean="0"/>
              <a:t>Using </a:t>
            </a:r>
            <a:r>
              <a:rPr lang="en-GB" sz="1100" b="1" dirty="0" smtClean="0"/>
              <a:t>I2C</a:t>
            </a:r>
            <a:r>
              <a:rPr lang="en-GB" sz="1100" dirty="0" smtClean="0"/>
              <a:t> with serial to discover I2C devices</a:t>
            </a:r>
          </a:p>
          <a:p>
            <a:pPr marL="478483" indent="-478483">
              <a:buFont typeface="+mj-lt"/>
              <a:buAutoNum type="arabicPeriod"/>
            </a:pPr>
            <a:r>
              <a:rPr lang="en-GB" sz="1100" dirty="0" smtClean="0"/>
              <a:t>Using </a:t>
            </a:r>
            <a:r>
              <a:rPr lang="en-GB" sz="1100" b="1" dirty="0" err="1" smtClean="0"/>
              <a:t>EEProm</a:t>
            </a:r>
            <a:r>
              <a:rPr lang="en-GB" sz="1100" dirty="0" smtClean="0"/>
              <a:t> – showing values on the serial terminal</a:t>
            </a:r>
          </a:p>
          <a:p>
            <a:pPr marL="478483" indent="-478483">
              <a:buFont typeface="+mj-lt"/>
              <a:buAutoNum type="arabicPeriod"/>
            </a:pPr>
            <a:r>
              <a:rPr lang="en-GB" sz="1100" b="1" dirty="0" smtClean="0"/>
              <a:t>Using an I2C GCLD display</a:t>
            </a:r>
          </a:p>
          <a:p>
            <a:pPr marL="478483" indent="-478483">
              <a:buFont typeface="+mj-lt"/>
              <a:buAutoNum type="arabicPeriod"/>
            </a:pPr>
            <a:r>
              <a:rPr lang="en-GB" sz="1100" dirty="0" smtClean="0"/>
              <a:t>Using an SPI GCLD display</a:t>
            </a:r>
          </a:p>
          <a:p>
            <a:pPr marL="478483" indent="-478483">
              <a:buFont typeface="+mj-lt"/>
              <a:buAutoNum type="arabicPeriod"/>
            </a:pPr>
            <a:r>
              <a:rPr lang="en-GB" sz="1100" dirty="0" smtClean="0"/>
              <a:t>Using PWM to dim the LEDS</a:t>
            </a:r>
          </a:p>
          <a:p>
            <a:pPr marL="478483" indent="-478483">
              <a:buFont typeface="+mj-lt"/>
              <a:buAutoNum type="arabicPeriod"/>
            </a:pPr>
            <a:r>
              <a:rPr lang="en-GB" sz="1100" dirty="0" smtClean="0"/>
              <a:t>Using memory within the PIC – </a:t>
            </a:r>
            <a:r>
              <a:rPr lang="en-GB" sz="1100" dirty="0" err="1" smtClean="0"/>
              <a:t>Progmem</a:t>
            </a:r>
            <a:r>
              <a:rPr lang="en-GB" sz="1100" dirty="0" smtClean="0"/>
              <a:t> and SAF memory</a:t>
            </a:r>
          </a:p>
          <a:p>
            <a:pPr marL="478483" indent="-478483">
              <a:buFont typeface="+mj-lt"/>
              <a:buAutoNum type="arabicPeriod"/>
            </a:pPr>
            <a:r>
              <a:rPr lang="en-GB" sz="1100" dirty="0" smtClean="0"/>
              <a:t>The Great Cow BASIC tool chain</a:t>
            </a:r>
          </a:p>
          <a:p>
            <a:pPr marL="478483" indent="-478483">
              <a:buFont typeface="+mj-lt"/>
              <a:buAutoNum type="arabicPeriod"/>
            </a:pPr>
            <a:r>
              <a:rPr lang="en-GB" sz="1100" dirty="0" smtClean="0"/>
              <a:t>Assembly and alternatives assemblers</a:t>
            </a:r>
          </a:p>
          <a:p>
            <a:pPr marL="478483" indent="-478483">
              <a:buFont typeface="+mj-lt"/>
              <a:buAutoNum type="arabicPeriod"/>
            </a:pPr>
            <a:r>
              <a:rPr lang="en-GB" sz="1100" dirty="0" smtClean="0"/>
              <a:t>Summary</a:t>
            </a:r>
          </a:p>
          <a:p>
            <a:pPr marL="478483" indent="-478483">
              <a:buFont typeface="+mj-lt"/>
              <a:buAutoNum type="arabicPeriod"/>
            </a:pPr>
            <a:endParaRPr lang="en-GB" sz="900" dirty="0" smtClean="0">
              <a:solidFill>
                <a:schemeClr val="bg1">
                  <a:lumMod val="75000"/>
                </a:schemeClr>
              </a:solidFill>
            </a:endParaRPr>
          </a:p>
          <a:p>
            <a:pPr marL="478483" indent="-478483">
              <a:buNone/>
            </a:pPr>
            <a:endParaRPr lang="en-GB" sz="1100" dirty="0" smtClean="0"/>
          </a:p>
          <a:p>
            <a:pPr marL="478483" indent="-478483">
              <a:buFont typeface="+mj-lt"/>
              <a:buAutoNum type="arabicPeriod"/>
            </a:pPr>
            <a:endParaRPr lang="en-GB" sz="1100" dirty="0" smtClean="0"/>
          </a:p>
          <a:p>
            <a:pPr marL="478483" indent="-478483">
              <a:buFont typeface="+mj-lt"/>
              <a:buAutoNum type="arabicPeriod"/>
            </a:pPr>
            <a:endParaRPr lang="en-GB" sz="1000" dirty="0" smtClean="0"/>
          </a:p>
          <a:p>
            <a:pPr marL="478483" indent="-478483">
              <a:buFont typeface="+mj-lt"/>
              <a:buAutoNum type="arabicPeriod"/>
            </a:pPr>
            <a:endParaRPr lang="en-GB" sz="1000" dirty="0" smtClean="0"/>
          </a:p>
          <a:p>
            <a:pPr marL="478483" indent="-478483">
              <a:buFont typeface="+mj-lt"/>
              <a:buAutoNum type="arabicPeriod"/>
            </a:pPr>
            <a:endParaRPr lang="en-GB" sz="1000" dirty="0" smtClean="0"/>
          </a:p>
          <a:p>
            <a:pPr marL="478483" indent="-478483">
              <a:buFont typeface="+mj-lt"/>
              <a:buAutoNum type="arabicPeriod"/>
            </a:pPr>
            <a:endParaRPr lang="en-GB" sz="1000" dirty="0"/>
          </a:p>
        </p:txBody>
      </p:sp>
    </p:spTree>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ctrTitle"/>
          </p:nvPr>
        </p:nvSpPr>
        <p:spPr>
          <a:xfrm>
            <a:off x="685801" y="1597824"/>
            <a:ext cx="7772400" cy="1102519"/>
          </a:xfrm>
        </p:spPr>
        <p:txBody>
          <a:bodyPr>
            <a:normAutofit fontScale="90000"/>
          </a:bodyPr>
          <a:lstStyle/>
          <a:p>
            <a:r>
              <a:rPr lang="en-GB" dirty="0" smtClean="0"/>
              <a:t>Great Cow BASIC</a:t>
            </a:r>
            <a:br>
              <a:rPr lang="en-GB" dirty="0" smtClean="0"/>
            </a:br>
            <a:r>
              <a:rPr lang="en-GB" dirty="0" smtClean="0"/>
              <a:t>Part 12</a:t>
            </a:r>
            <a:endParaRPr lang="en-GB" dirty="0"/>
          </a:p>
        </p:txBody>
      </p:sp>
      <p:sp>
        <p:nvSpPr>
          <p:cNvPr id="11" name="Subtitle 2"/>
          <p:cNvSpPr>
            <a:spLocks noGrp="1"/>
          </p:cNvSpPr>
          <p:nvPr>
            <p:ph type="subTitle" idx="1"/>
          </p:nvPr>
        </p:nvSpPr>
        <p:spPr>
          <a:xfrm>
            <a:off x="179513" y="2914650"/>
            <a:ext cx="8784976" cy="1925352"/>
          </a:xfrm>
        </p:spPr>
        <p:txBody>
          <a:bodyPr>
            <a:normAutofit lnSpcReduction="10000"/>
          </a:bodyPr>
          <a:lstStyle/>
          <a:p>
            <a:r>
              <a:rPr lang="en-GB" dirty="0" smtClean="0"/>
              <a:t>Great Cow BASIC  for the PIC16F171xx chip Family</a:t>
            </a:r>
          </a:p>
          <a:p>
            <a:pPr algn="l"/>
            <a:endParaRPr lang="en-GB" dirty="0" smtClean="0"/>
          </a:p>
          <a:p>
            <a:pPr algn="l"/>
            <a:endParaRPr lang="en-GB" dirty="0" smtClean="0"/>
          </a:p>
          <a:p>
            <a:pPr algn="l"/>
            <a:r>
              <a:rPr lang="en-GB" sz="1700" dirty="0" smtClean="0"/>
              <a:t>Oct 2022</a:t>
            </a:r>
          </a:p>
        </p:txBody>
      </p:sp>
      <p:pic>
        <p:nvPicPr>
          <p:cNvPr id="12" name="Picture 2" descr="D:\Build\AnobiumTransparent.jpg"/>
          <p:cNvPicPr>
            <a:picLocks noChangeAspect="1" noChangeArrowheads="1"/>
          </p:cNvPicPr>
          <p:nvPr/>
        </p:nvPicPr>
        <p:blipFill>
          <a:blip r:embed="rId2" cstate="print"/>
          <a:srcRect/>
          <a:stretch>
            <a:fillRect/>
          </a:stretch>
        </p:blipFill>
        <p:spPr bwMode="auto">
          <a:xfrm>
            <a:off x="7315149" y="0"/>
            <a:ext cx="1828859" cy="771550"/>
          </a:xfrm>
          <a:prstGeom prst="rect">
            <a:avLst/>
          </a:prstGeom>
          <a:noFill/>
        </p:spPr>
      </p:pic>
      <p:sp>
        <p:nvSpPr>
          <p:cNvPr id="13" name="AutoShape 2" descr="ICSP connection"/>
          <p:cNvSpPr>
            <a:spLocks noChangeAspect="1" noChangeArrowheads="1"/>
          </p:cNvSpPr>
          <p:nvPr/>
        </p:nvSpPr>
        <p:spPr bwMode="auto">
          <a:xfrm>
            <a:off x="155575" y="-144461"/>
            <a:ext cx="304800" cy="304801"/>
          </a:xfrm>
          <a:prstGeom prst="rect">
            <a:avLst/>
          </a:prstGeom>
          <a:noFill/>
        </p:spPr>
        <p:txBody>
          <a:bodyPr vert="horz" wrap="square" lIns="85064" tIns="42531" rIns="85064" bIns="42531" numCol="1" anchor="t" anchorCtr="0" compatLnSpc="1">
            <a:prstTxWarp prst="textNoShape">
              <a:avLst/>
            </a:prstTxWarp>
          </a:bodyPr>
          <a:lstStyle/>
          <a:p>
            <a:endParaRPr lang="en-GB" dirty="0"/>
          </a:p>
        </p:txBody>
      </p:sp>
      <p:pic>
        <p:nvPicPr>
          <p:cNvPr id="14" name="Picture 13" descr="foxhead.png"/>
          <p:cNvPicPr>
            <a:picLocks noChangeAspect="1"/>
          </p:cNvPicPr>
          <p:nvPr/>
        </p:nvPicPr>
        <p:blipFill>
          <a:blip r:embed="rId3" cstate="print"/>
          <a:stretch>
            <a:fillRect/>
          </a:stretch>
        </p:blipFill>
        <p:spPr>
          <a:xfrm>
            <a:off x="-1980728" y="123478"/>
            <a:ext cx="2857143" cy="1828572"/>
          </a:xfrm>
          <a:prstGeom prst="rect">
            <a:avLst/>
          </a:prstGeom>
        </p:spPr>
      </p:pic>
      <p:pic>
        <p:nvPicPr>
          <p:cNvPr id="15" name="Picture 2"/>
          <p:cNvPicPr>
            <a:picLocks noChangeAspect="1" noChangeArrowheads="1"/>
          </p:cNvPicPr>
          <p:nvPr/>
        </p:nvPicPr>
        <p:blipFill>
          <a:blip r:embed="rId4" cstate="print"/>
          <a:srcRect/>
          <a:stretch>
            <a:fillRect/>
          </a:stretch>
        </p:blipFill>
        <p:spPr bwMode="auto">
          <a:xfrm>
            <a:off x="7394562" y="4156054"/>
            <a:ext cx="1353902" cy="935976"/>
          </a:xfrm>
          <a:prstGeom prst="rect">
            <a:avLst/>
          </a:prstGeom>
          <a:noFill/>
          <a:ln w="9525">
            <a:noFill/>
            <a:miter lim="800000"/>
            <a:headEnd/>
            <a:tailEnd/>
          </a:ln>
          <a:effectLst/>
        </p:spPr>
      </p:pic>
    </p:spTree>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endParaRPr lang="en-GB" dirty="0"/>
          </a:p>
        </p:txBody>
      </p:sp>
    </p:spTree>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Backup Slides</a:t>
            </a:r>
            <a:endParaRPr lang="en-GB" dirty="0"/>
          </a:p>
        </p:txBody>
      </p:sp>
      <p:sp>
        <p:nvSpPr>
          <p:cNvPr id="3" name="Content Placeholder 2"/>
          <p:cNvSpPr>
            <a:spLocks noGrp="1"/>
          </p:cNvSpPr>
          <p:nvPr>
            <p:ph idx="1"/>
          </p:nvPr>
        </p:nvSpPr>
        <p:spPr/>
        <p:txBody>
          <a:bodyPr/>
          <a:lstStyle/>
          <a:p>
            <a:endParaRPr lang="en-GB"/>
          </a:p>
        </p:txBody>
      </p:sp>
    </p:spTree>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a:xfrm>
            <a:off x="4" y="0"/>
            <a:ext cx="8229601" cy="857250"/>
          </a:xfrm>
        </p:spPr>
        <p:txBody>
          <a:bodyPr vert="horz" lIns="85064" tIns="42531" rIns="85064" bIns="42531" rtlCol="0" anchor="ctr">
            <a:normAutofit/>
          </a:bodyPr>
          <a:lstStyle/>
          <a:p>
            <a:pPr algn="l"/>
            <a:r>
              <a:rPr lang="en-GB" dirty="0" err="1" smtClean="0"/>
              <a:t>EEProm</a:t>
            </a:r>
            <a:endParaRPr lang="en-GB" dirty="0"/>
          </a:p>
        </p:txBody>
      </p:sp>
      <p:grpSp>
        <p:nvGrpSpPr>
          <p:cNvPr id="2" name="Group 5"/>
          <p:cNvGrpSpPr/>
          <p:nvPr/>
        </p:nvGrpSpPr>
        <p:grpSpPr>
          <a:xfrm rot="1993515">
            <a:off x="388945" y="3369015"/>
            <a:ext cx="1957398" cy="1348444"/>
            <a:chOff x="1475656" y="1851670"/>
            <a:chExt cx="3600400" cy="2657122"/>
          </a:xfrm>
        </p:grpSpPr>
        <p:pic>
          <p:nvPicPr>
            <p:cNvPr id="1026" name="Picture 2" descr="See the source image"/>
            <p:cNvPicPr>
              <a:picLocks noChangeAspect="1" noChangeArrowheads="1"/>
            </p:cNvPicPr>
            <p:nvPr/>
          </p:nvPicPr>
          <p:blipFill>
            <a:blip r:embed="rId2" cstate="print"/>
            <a:srcRect/>
            <a:stretch>
              <a:fillRect/>
            </a:stretch>
          </p:blipFill>
          <p:spPr bwMode="auto">
            <a:xfrm rot="786728">
              <a:off x="1475656" y="1851670"/>
              <a:ext cx="3600400" cy="2657122"/>
            </a:xfrm>
            <a:prstGeom prst="rect">
              <a:avLst/>
            </a:prstGeom>
            <a:noFill/>
          </p:spPr>
        </p:pic>
        <p:pic>
          <p:nvPicPr>
            <p:cNvPr id="1027" name="Picture 3"/>
            <p:cNvPicPr>
              <a:picLocks noChangeAspect="1" noChangeArrowheads="1"/>
            </p:cNvPicPr>
            <p:nvPr/>
          </p:nvPicPr>
          <p:blipFill>
            <a:blip r:embed="rId3" cstate="print"/>
            <a:srcRect t="26867" b="13144"/>
            <a:stretch>
              <a:fillRect/>
            </a:stretch>
          </p:blipFill>
          <p:spPr bwMode="auto">
            <a:xfrm>
              <a:off x="3559944" y="2915667"/>
              <a:ext cx="792088" cy="181014"/>
            </a:xfrm>
            <a:prstGeom prst="rect">
              <a:avLst/>
            </a:prstGeom>
            <a:noFill/>
            <a:ln w="9525">
              <a:noFill/>
              <a:miter lim="800000"/>
              <a:headEnd/>
              <a:tailEnd/>
            </a:ln>
            <a:effectLst/>
          </p:spPr>
        </p:pic>
      </p:grpSp>
      <p:pic>
        <p:nvPicPr>
          <p:cNvPr id="4" name="Picture 3"/>
          <p:cNvPicPr>
            <a:picLocks noChangeAspect="1" noChangeArrowheads="1"/>
          </p:cNvPicPr>
          <p:nvPr/>
        </p:nvPicPr>
        <p:blipFill>
          <a:blip r:embed="rId4" cstate="print"/>
          <a:srcRect/>
          <a:stretch>
            <a:fillRect/>
          </a:stretch>
        </p:blipFill>
        <p:spPr bwMode="auto">
          <a:xfrm>
            <a:off x="395536" y="987574"/>
            <a:ext cx="4657725" cy="1333500"/>
          </a:xfrm>
          <a:prstGeom prst="rect">
            <a:avLst/>
          </a:prstGeom>
          <a:noFill/>
          <a:ln w="9525">
            <a:noFill/>
            <a:miter lim="800000"/>
            <a:headEnd/>
            <a:tailEnd/>
          </a:ln>
          <a:effectLst/>
        </p:spPr>
      </p:pic>
      <p:pic>
        <p:nvPicPr>
          <p:cNvPr id="3" name="Picture 2"/>
          <p:cNvPicPr>
            <a:picLocks noChangeAspect="1" noChangeArrowheads="1"/>
          </p:cNvPicPr>
          <p:nvPr/>
        </p:nvPicPr>
        <p:blipFill>
          <a:blip r:embed="rId5" cstate="print"/>
          <a:srcRect b="21569"/>
          <a:stretch>
            <a:fillRect/>
          </a:stretch>
        </p:blipFill>
        <p:spPr bwMode="auto">
          <a:xfrm>
            <a:off x="2339752" y="2283718"/>
            <a:ext cx="3340100" cy="1728192"/>
          </a:xfrm>
          <a:prstGeom prst="rect">
            <a:avLst/>
          </a:prstGeom>
          <a:noFill/>
          <a:ln w="9525">
            <a:noFill/>
            <a:miter lim="800000"/>
            <a:headEnd/>
            <a:tailEnd/>
          </a:ln>
          <a:effectLst/>
        </p:spPr>
      </p:pic>
      <p:pic>
        <p:nvPicPr>
          <p:cNvPr id="1029" name="Picture 5"/>
          <p:cNvPicPr>
            <a:picLocks noChangeAspect="1" noChangeArrowheads="1"/>
          </p:cNvPicPr>
          <p:nvPr/>
        </p:nvPicPr>
        <p:blipFill>
          <a:blip r:embed="rId6" cstate="print"/>
          <a:srcRect/>
          <a:stretch>
            <a:fillRect/>
          </a:stretch>
        </p:blipFill>
        <p:spPr bwMode="auto">
          <a:xfrm>
            <a:off x="5076056" y="0"/>
            <a:ext cx="4238625" cy="2162175"/>
          </a:xfrm>
          <a:prstGeom prst="rect">
            <a:avLst/>
          </a:prstGeom>
          <a:noFill/>
          <a:ln w="9525">
            <a:noFill/>
            <a:miter lim="800000"/>
            <a:headEnd/>
            <a:tailEnd/>
          </a:ln>
          <a:effectLst/>
        </p:spPr>
      </p:pic>
      <p:pic>
        <p:nvPicPr>
          <p:cNvPr id="1030" name="Picture 6"/>
          <p:cNvPicPr>
            <a:picLocks noChangeAspect="1" noChangeArrowheads="1"/>
          </p:cNvPicPr>
          <p:nvPr/>
        </p:nvPicPr>
        <p:blipFill>
          <a:blip r:embed="rId7" cstate="print"/>
          <a:srcRect/>
          <a:stretch>
            <a:fillRect/>
          </a:stretch>
        </p:blipFill>
        <p:spPr bwMode="auto">
          <a:xfrm>
            <a:off x="6264230" y="1851670"/>
            <a:ext cx="2879770" cy="936104"/>
          </a:xfrm>
          <a:prstGeom prst="rect">
            <a:avLst/>
          </a:prstGeom>
          <a:noFill/>
          <a:ln w="9525">
            <a:noFill/>
            <a:miter lim="800000"/>
            <a:headEnd/>
            <a:tailEnd/>
          </a:ln>
          <a:effectLst/>
        </p:spPr>
      </p:pic>
      <p:pic>
        <p:nvPicPr>
          <p:cNvPr id="11" name="Picture 2"/>
          <p:cNvPicPr>
            <a:picLocks noChangeAspect="1" noChangeArrowheads="1"/>
          </p:cNvPicPr>
          <p:nvPr/>
        </p:nvPicPr>
        <p:blipFill>
          <a:blip r:embed="rId8" cstate="print"/>
          <a:srcRect/>
          <a:stretch>
            <a:fillRect/>
          </a:stretch>
        </p:blipFill>
        <p:spPr bwMode="auto">
          <a:xfrm>
            <a:off x="6300192" y="3435846"/>
            <a:ext cx="2488307" cy="1529609"/>
          </a:xfrm>
          <a:prstGeom prst="rect">
            <a:avLst/>
          </a:prstGeom>
          <a:noFill/>
          <a:ln w="9525">
            <a:noFill/>
            <a:miter lim="800000"/>
            <a:headEnd/>
            <a:tailEnd/>
          </a:ln>
          <a:effectLst/>
        </p:spPr>
      </p:pic>
    </p:spTree>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2" y="-92546"/>
            <a:ext cx="8229601" cy="857250"/>
          </a:xfrm>
        </p:spPr>
        <p:txBody>
          <a:bodyPr>
            <a:normAutofit/>
          </a:bodyPr>
          <a:lstStyle/>
          <a:p>
            <a:r>
              <a:rPr lang="en-GB" dirty="0" smtClean="0"/>
              <a:t>Videos...</a:t>
            </a:r>
            <a:endParaRPr lang="en-GB" dirty="0"/>
          </a:p>
        </p:txBody>
      </p:sp>
      <p:sp>
        <p:nvSpPr>
          <p:cNvPr id="3" name="Content Placeholder 2"/>
          <p:cNvSpPr>
            <a:spLocks noGrp="1"/>
          </p:cNvSpPr>
          <p:nvPr>
            <p:ph idx="1"/>
          </p:nvPr>
        </p:nvSpPr>
        <p:spPr>
          <a:xfrm>
            <a:off x="467543" y="689050"/>
            <a:ext cx="8229601" cy="3394472"/>
          </a:xfrm>
        </p:spPr>
        <p:txBody>
          <a:bodyPr>
            <a:noAutofit/>
          </a:bodyPr>
          <a:lstStyle/>
          <a:p>
            <a:pPr marL="478483" indent="-478483">
              <a:buFont typeface="+mj-lt"/>
              <a:buAutoNum type="arabicPeriod"/>
            </a:pPr>
            <a:r>
              <a:rPr lang="en-GB" sz="1100" dirty="0" smtClean="0"/>
              <a:t>Install the hardware and make the board work – three LED programs</a:t>
            </a:r>
          </a:p>
          <a:p>
            <a:pPr marL="478483" indent="-478483">
              <a:buFont typeface="+mj-lt"/>
              <a:buAutoNum type="arabicPeriod"/>
            </a:pPr>
            <a:r>
              <a:rPr lang="en-GB" sz="1100" dirty="0" smtClean="0"/>
              <a:t>Make  four LEDs flash in a sequence</a:t>
            </a:r>
          </a:p>
          <a:p>
            <a:pPr marL="478483" indent="-478483">
              <a:buFont typeface="+mj-lt"/>
              <a:buAutoNum type="arabicPeriod"/>
            </a:pPr>
            <a:r>
              <a:rPr lang="en-GB" sz="1100" dirty="0" smtClean="0"/>
              <a:t>Set the LEDs to represent the value of ADC</a:t>
            </a:r>
          </a:p>
          <a:p>
            <a:pPr marL="478483" indent="-478483">
              <a:buFont typeface="+mj-lt"/>
              <a:buAutoNum type="arabicPeriod"/>
            </a:pPr>
            <a:r>
              <a:rPr lang="en-GB" sz="1100" dirty="0" smtClean="0"/>
              <a:t>Sequence the LEDs with a delay using the value of ADC</a:t>
            </a:r>
          </a:p>
          <a:p>
            <a:pPr marL="478483" indent="-478483">
              <a:buFont typeface="+mj-lt"/>
              <a:buAutoNum type="arabicPeriod"/>
            </a:pPr>
            <a:r>
              <a:rPr lang="en-GB" sz="1100" dirty="0" smtClean="0"/>
              <a:t>Using an input to set the state of the LED</a:t>
            </a:r>
          </a:p>
          <a:p>
            <a:pPr marL="478483" indent="-478483">
              <a:buFont typeface="+mj-lt"/>
              <a:buAutoNum type="arabicPeriod"/>
            </a:pPr>
            <a:r>
              <a:rPr lang="en-GB" sz="1100" dirty="0" smtClean="0"/>
              <a:t>Using the reset switch</a:t>
            </a:r>
          </a:p>
          <a:p>
            <a:pPr marL="478483" indent="-478483">
              <a:buFont typeface="+mj-lt"/>
              <a:buAutoNum type="arabicPeriod"/>
            </a:pPr>
            <a:r>
              <a:rPr lang="en-GB" sz="1100" dirty="0" smtClean="0"/>
              <a:t>Using the switch, ADC – the LEDs flash in a sequence with reverse</a:t>
            </a:r>
          </a:p>
          <a:p>
            <a:pPr marL="478483" indent="-478483">
              <a:buFont typeface="+mj-lt"/>
              <a:buAutoNum type="arabicPeriod"/>
            </a:pPr>
            <a:r>
              <a:rPr lang="en-GB" sz="1100" dirty="0" smtClean="0"/>
              <a:t>Using the serial to display values</a:t>
            </a:r>
          </a:p>
          <a:p>
            <a:pPr marL="478483" indent="-478483">
              <a:buFont typeface="+mj-lt"/>
              <a:buAutoNum type="arabicPeriod"/>
            </a:pPr>
            <a:r>
              <a:rPr lang="en-GB" sz="1100" dirty="0" smtClean="0"/>
              <a:t>Using the timer0 overflow, 8bit timer, 16bit timer to flash the LEDs</a:t>
            </a:r>
          </a:p>
          <a:p>
            <a:pPr marL="478483" indent="-478483">
              <a:buFont typeface="+mj-lt"/>
              <a:buAutoNum type="arabicPeriod"/>
            </a:pPr>
            <a:r>
              <a:rPr lang="en-GB" sz="1100" dirty="0" smtClean="0"/>
              <a:t>Using CCP/PWM to dim the LEDS</a:t>
            </a:r>
          </a:p>
          <a:p>
            <a:pPr marL="478483" indent="-478483">
              <a:buFont typeface="+mj-lt"/>
              <a:buAutoNum type="arabicPeriod"/>
            </a:pPr>
            <a:r>
              <a:rPr lang="en-GB" sz="1100" dirty="0" smtClean="0"/>
              <a:t>Using I</a:t>
            </a:r>
            <a:r>
              <a:rPr lang="en-GB" sz="1100" baseline="30000" dirty="0" smtClean="0"/>
              <a:t>2</a:t>
            </a:r>
            <a:r>
              <a:rPr lang="en-GB" sz="1100" dirty="0" smtClean="0"/>
              <a:t>C with serial to discover I2C devices</a:t>
            </a:r>
          </a:p>
          <a:p>
            <a:pPr marL="478483" indent="-478483">
              <a:buFont typeface="+mj-lt"/>
              <a:buAutoNum type="arabicPeriod"/>
            </a:pPr>
            <a:r>
              <a:rPr lang="en-GB" sz="1100" b="1" dirty="0" smtClean="0"/>
              <a:t>Using </a:t>
            </a:r>
            <a:r>
              <a:rPr lang="en-GB" sz="1100" b="1" dirty="0" err="1" smtClean="0"/>
              <a:t>EEProm</a:t>
            </a:r>
            <a:r>
              <a:rPr lang="en-GB" sz="1100" b="1" dirty="0" smtClean="0"/>
              <a:t> – showing values on the serial terminal</a:t>
            </a:r>
          </a:p>
          <a:p>
            <a:pPr marL="478483" indent="-478483">
              <a:buFont typeface="+mj-lt"/>
              <a:buAutoNum type="arabicPeriod"/>
            </a:pPr>
            <a:r>
              <a:rPr lang="en-GB" sz="1100" dirty="0" smtClean="0"/>
              <a:t>Using an I</a:t>
            </a:r>
            <a:r>
              <a:rPr lang="en-GB" sz="1100" baseline="30000" dirty="0" smtClean="0"/>
              <a:t>2</a:t>
            </a:r>
            <a:r>
              <a:rPr lang="en-GB" sz="1100" dirty="0" smtClean="0"/>
              <a:t>C GCLD display</a:t>
            </a:r>
          </a:p>
          <a:p>
            <a:pPr marL="478483" indent="-478483">
              <a:buFont typeface="+mj-lt"/>
              <a:buAutoNum type="arabicPeriod"/>
            </a:pPr>
            <a:r>
              <a:rPr lang="en-GB" sz="1100" dirty="0" smtClean="0"/>
              <a:t>Using an SPI GCLD display</a:t>
            </a:r>
          </a:p>
          <a:p>
            <a:pPr marL="478483" indent="-478483">
              <a:buFont typeface="+mj-lt"/>
              <a:buAutoNum type="arabicPeriod"/>
            </a:pPr>
            <a:r>
              <a:rPr lang="en-GB" sz="1100" dirty="0" smtClean="0"/>
              <a:t>Using PWM to dim the LEDS</a:t>
            </a:r>
          </a:p>
          <a:p>
            <a:pPr marL="478483" indent="-478483">
              <a:buFont typeface="+mj-lt"/>
              <a:buAutoNum type="arabicPeriod"/>
            </a:pPr>
            <a:r>
              <a:rPr lang="en-GB" sz="1100" dirty="0" smtClean="0"/>
              <a:t>Using memory within the PIC – </a:t>
            </a:r>
            <a:r>
              <a:rPr lang="en-GB" sz="1100" dirty="0" err="1" smtClean="0"/>
              <a:t>Progmem</a:t>
            </a:r>
            <a:r>
              <a:rPr lang="en-GB" sz="1100" dirty="0" smtClean="0"/>
              <a:t> and SAF memory</a:t>
            </a:r>
          </a:p>
          <a:p>
            <a:pPr marL="478483" indent="-478483">
              <a:buFont typeface="+mj-lt"/>
              <a:buAutoNum type="arabicPeriod"/>
            </a:pPr>
            <a:r>
              <a:rPr lang="en-GB" sz="1100" dirty="0" smtClean="0"/>
              <a:t>The Great Cow BASIC tool chain</a:t>
            </a:r>
          </a:p>
          <a:p>
            <a:pPr marL="478483" indent="-478483">
              <a:buFont typeface="+mj-lt"/>
              <a:buAutoNum type="arabicPeriod"/>
            </a:pPr>
            <a:r>
              <a:rPr lang="en-GB" sz="1100" dirty="0" smtClean="0"/>
              <a:t>Assembly and alternatives assemblers</a:t>
            </a:r>
          </a:p>
          <a:p>
            <a:pPr marL="478483" indent="-478483">
              <a:buFont typeface="+mj-lt"/>
              <a:buAutoNum type="arabicPeriod"/>
            </a:pPr>
            <a:r>
              <a:rPr lang="en-GB" sz="1100" dirty="0" smtClean="0"/>
              <a:t>Summary</a:t>
            </a:r>
          </a:p>
          <a:p>
            <a:pPr marL="478483" indent="-478483">
              <a:buFont typeface="+mj-lt"/>
              <a:buAutoNum type="arabicPeriod"/>
            </a:pPr>
            <a:endParaRPr lang="en-GB" sz="900" dirty="0" smtClean="0">
              <a:solidFill>
                <a:schemeClr val="bg1">
                  <a:lumMod val="75000"/>
                </a:schemeClr>
              </a:solidFill>
            </a:endParaRPr>
          </a:p>
          <a:p>
            <a:pPr marL="478483" indent="-478483">
              <a:buNone/>
            </a:pPr>
            <a:endParaRPr lang="en-GB" sz="1100" dirty="0" smtClean="0"/>
          </a:p>
          <a:p>
            <a:pPr marL="478483" indent="-478483">
              <a:buFont typeface="+mj-lt"/>
              <a:buAutoNum type="arabicPeriod"/>
            </a:pPr>
            <a:endParaRPr lang="en-GB" sz="1100" dirty="0" smtClean="0"/>
          </a:p>
          <a:p>
            <a:pPr marL="478483" indent="-478483">
              <a:buFont typeface="+mj-lt"/>
              <a:buAutoNum type="arabicPeriod"/>
            </a:pPr>
            <a:endParaRPr lang="en-GB" sz="1000" dirty="0" smtClean="0"/>
          </a:p>
          <a:p>
            <a:pPr marL="478483" indent="-478483">
              <a:buFont typeface="+mj-lt"/>
              <a:buAutoNum type="arabicPeriod"/>
            </a:pPr>
            <a:endParaRPr lang="en-GB" sz="1000" dirty="0" smtClean="0"/>
          </a:p>
          <a:p>
            <a:pPr marL="478483" indent="-478483">
              <a:buFont typeface="+mj-lt"/>
              <a:buAutoNum type="arabicPeriod"/>
            </a:pPr>
            <a:endParaRPr lang="en-GB" sz="1000" dirty="0" smtClean="0"/>
          </a:p>
          <a:p>
            <a:pPr marL="478483" indent="-478483">
              <a:buFont typeface="+mj-lt"/>
              <a:buAutoNum type="arabicPeriod"/>
            </a:pPr>
            <a:endParaRPr lang="en-GB" sz="1000" dirty="0"/>
          </a:p>
        </p:txBody>
      </p:sp>
    </p:spTree>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Oval 3"/>
          <p:cNvSpPr/>
          <p:nvPr/>
        </p:nvSpPr>
        <p:spPr>
          <a:xfrm>
            <a:off x="1835699" y="1707657"/>
            <a:ext cx="1605103" cy="1425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100" dirty="0" smtClean="0"/>
              <a:t>Great Cow BASIC </a:t>
            </a:r>
            <a:r>
              <a:rPr lang="en-GB" sz="1500" dirty="0" smtClean="0"/>
              <a:t>Compiler</a:t>
            </a:r>
            <a:endParaRPr lang="en-GB" sz="1100" dirty="0"/>
          </a:p>
        </p:txBody>
      </p:sp>
      <p:sp>
        <p:nvSpPr>
          <p:cNvPr id="12" name="Title 1"/>
          <p:cNvSpPr>
            <a:spLocks noGrp="1"/>
          </p:cNvSpPr>
          <p:nvPr>
            <p:ph type="title"/>
          </p:nvPr>
        </p:nvSpPr>
        <p:spPr>
          <a:xfrm>
            <a:off x="2" y="1"/>
            <a:ext cx="8229601" cy="857250"/>
          </a:xfrm>
        </p:spPr>
        <p:txBody>
          <a:bodyPr/>
          <a:lstStyle/>
          <a:p>
            <a:pPr algn="l"/>
            <a:r>
              <a:rPr lang="en-GB" dirty="0" smtClean="0"/>
              <a:t>Great Cow BASIC Compiler</a:t>
            </a:r>
            <a:endParaRPr lang="en-GB" dirty="0"/>
          </a:p>
        </p:txBody>
      </p:sp>
      <p:sp>
        <p:nvSpPr>
          <p:cNvPr id="13" name="TextBox 12"/>
          <p:cNvSpPr txBox="1"/>
          <p:nvPr/>
        </p:nvSpPr>
        <p:spPr>
          <a:xfrm>
            <a:off x="4139952" y="1491632"/>
            <a:ext cx="3528392" cy="1655553"/>
          </a:xfrm>
          <a:prstGeom prst="rect">
            <a:avLst/>
          </a:prstGeom>
          <a:noFill/>
        </p:spPr>
        <p:txBody>
          <a:bodyPr wrap="square" lIns="85064" tIns="42531" rIns="85064" bIns="42531" rtlCol="0">
            <a:spAutoFit/>
          </a:bodyPr>
          <a:lstStyle/>
          <a:p>
            <a:r>
              <a:rPr lang="en-GB" dirty="0" smtClean="0"/>
              <a:t>Great Cow BASIC is an Open Source compiler for PIC and AVR microcontrollers</a:t>
            </a:r>
          </a:p>
          <a:p>
            <a:endParaRPr lang="en-GB" dirty="0" smtClean="0"/>
          </a:p>
          <a:p>
            <a:r>
              <a:rPr lang="en-GB" dirty="0" smtClean="0"/>
              <a:t>Great Cow BASIC now supports the 18FxxQ41 chip family</a:t>
            </a:r>
            <a:endParaRPr lang="en-GB" dirty="0"/>
          </a:p>
        </p:txBody>
      </p:sp>
    </p:spTree>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2" y="1"/>
            <a:ext cx="8229601" cy="857250"/>
          </a:xfrm>
        </p:spPr>
        <p:txBody>
          <a:bodyPr/>
          <a:lstStyle/>
          <a:p>
            <a:pPr algn="l"/>
            <a:r>
              <a:rPr lang="en-GB" dirty="0" smtClean="0"/>
              <a:t>Hardware</a:t>
            </a:r>
            <a:endParaRPr lang="en-GB" dirty="0"/>
          </a:p>
        </p:txBody>
      </p:sp>
      <p:sp>
        <p:nvSpPr>
          <p:cNvPr id="12" name="Content Placeholder 2"/>
          <p:cNvSpPr>
            <a:spLocks noGrp="1"/>
          </p:cNvSpPr>
          <p:nvPr>
            <p:ph idx="1"/>
          </p:nvPr>
        </p:nvSpPr>
        <p:spPr>
          <a:xfrm>
            <a:off x="179514" y="1210800"/>
            <a:ext cx="8229601" cy="3394472"/>
          </a:xfrm>
        </p:spPr>
        <p:txBody>
          <a:bodyPr/>
          <a:lstStyle/>
          <a:p>
            <a:r>
              <a:rPr lang="en-GB" dirty="0" smtClean="0"/>
              <a:t>Microchip Low Pin Count Demo Board</a:t>
            </a:r>
            <a:endParaRPr lang="en-GB" dirty="0"/>
          </a:p>
        </p:txBody>
      </p:sp>
      <p:grpSp>
        <p:nvGrpSpPr>
          <p:cNvPr id="2" name="Group 5"/>
          <p:cNvGrpSpPr/>
          <p:nvPr/>
        </p:nvGrpSpPr>
        <p:grpSpPr>
          <a:xfrm>
            <a:off x="323528" y="1923678"/>
            <a:ext cx="3600400" cy="2657122"/>
            <a:chOff x="1475656" y="1851670"/>
            <a:chExt cx="3600400" cy="2657122"/>
          </a:xfrm>
        </p:grpSpPr>
        <p:pic>
          <p:nvPicPr>
            <p:cNvPr id="14" name="Picture 2" descr="See the source image"/>
            <p:cNvPicPr>
              <a:picLocks noChangeAspect="1" noChangeArrowheads="1"/>
            </p:cNvPicPr>
            <p:nvPr/>
          </p:nvPicPr>
          <p:blipFill>
            <a:blip r:embed="rId2" cstate="print"/>
            <a:srcRect/>
            <a:stretch>
              <a:fillRect/>
            </a:stretch>
          </p:blipFill>
          <p:spPr bwMode="auto">
            <a:xfrm rot="786728">
              <a:off x="1475656" y="1851670"/>
              <a:ext cx="3600400" cy="2657122"/>
            </a:xfrm>
            <a:prstGeom prst="rect">
              <a:avLst/>
            </a:prstGeom>
            <a:noFill/>
          </p:spPr>
        </p:pic>
        <p:pic>
          <p:nvPicPr>
            <p:cNvPr id="15" name="Picture 3"/>
            <p:cNvPicPr>
              <a:picLocks noChangeAspect="1" noChangeArrowheads="1"/>
            </p:cNvPicPr>
            <p:nvPr/>
          </p:nvPicPr>
          <p:blipFill>
            <a:blip r:embed="rId3" cstate="print"/>
            <a:srcRect t="26867" b="13144"/>
            <a:stretch>
              <a:fillRect/>
            </a:stretch>
          </p:blipFill>
          <p:spPr bwMode="auto">
            <a:xfrm>
              <a:off x="3559944" y="2915667"/>
              <a:ext cx="792088" cy="181014"/>
            </a:xfrm>
            <a:prstGeom prst="rect">
              <a:avLst/>
            </a:prstGeom>
            <a:noFill/>
            <a:ln w="9525">
              <a:noFill/>
              <a:miter lim="800000"/>
              <a:headEnd/>
              <a:tailEnd/>
            </a:ln>
            <a:effectLst/>
          </p:spPr>
        </p:pic>
      </p:grpSp>
      <p:sp>
        <p:nvSpPr>
          <p:cNvPr id="16" name="Rectangle 15"/>
          <p:cNvSpPr/>
          <p:nvPr/>
        </p:nvSpPr>
        <p:spPr>
          <a:xfrm>
            <a:off x="467545" y="4256738"/>
            <a:ext cx="3168353" cy="255170"/>
          </a:xfrm>
          <a:prstGeom prst="rect">
            <a:avLst/>
          </a:prstGeom>
        </p:spPr>
        <p:txBody>
          <a:bodyPr wrap="square" lIns="85064" tIns="42531" rIns="85064" bIns="42531">
            <a:spAutoFit/>
          </a:bodyPr>
          <a:lstStyle/>
          <a:p>
            <a:r>
              <a:rPr lang="en-GB" sz="1100" dirty="0" smtClean="0"/>
              <a:t>PICKit_2_Low_Pin_Count_User_Guide_51556a.pdf</a:t>
            </a:r>
            <a:endParaRPr lang="en-GB" sz="1100" dirty="0"/>
          </a:p>
        </p:txBody>
      </p:sp>
      <p:pic>
        <p:nvPicPr>
          <p:cNvPr id="17" name="Picture 1" descr="D:\GreatCowBASICGits\Demonstration_Sources.git\trunk\Vendor_Boards\Great_Cow_Basic_Demo_Board\16F17126_chiprange_demonstrations\image.png"/>
          <p:cNvPicPr>
            <a:picLocks noChangeAspect="1" noChangeArrowheads="1"/>
          </p:cNvPicPr>
          <p:nvPr/>
        </p:nvPicPr>
        <p:blipFill>
          <a:blip r:embed="rId4" cstate="print"/>
          <a:srcRect/>
          <a:stretch>
            <a:fillRect/>
          </a:stretch>
        </p:blipFill>
        <p:spPr bwMode="auto">
          <a:xfrm>
            <a:off x="5868144" y="2139702"/>
            <a:ext cx="2464353" cy="1941320"/>
          </a:xfrm>
          <a:prstGeom prst="rect">
            <a:avLst/>
          </a:prstGeom>
          <a:noFill/>
        </p:spPr>
      </p:pic>
      <p:sp>
        <p:nvSpPr>
          <p:cNvPr id="18" name="TextBox 17"/>
          <p:cNvSpPr txBox="1"/>
          <p:nvPr/>
        </p:nvSpPr>
        <p:spPr>
          <a:xfrm>
            <a:off x="5652120" y="4278340"/>
            <a:ext cx="1006954" cy="255170"/>
          </a:xfrm>
          <a:prstGeom prst="rect">
            <a:avLst/>
          </a:prstGeom>
          <a:noFill/>
        </p:spPr>
        <p:txBody>
          <a:bodyPr wrap="none" lIns="85064" tIns="42531" rIns="85064" bIns="42531" rtlCol="0">
            <a:spAutoFit/>
          </a:bodyPr>
          <a:lstStyle/>
          <a:p>
            <a:r>
              <a:rPr lang="en-GB" sz="1100" dirty="0" smtClean="0"/>
              <a:t>By Chris Roper</a:t>
            </a:r>
            <a:endParaRPr lang="en-GB" sz="1100" dirty="0"/>
          </a:p>
        </p:txBody>
      </p:sp>
    </p:spTree>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1"/>
            <a:ext cx="8229601" cy="857250"/>
          </a:xfrm>
        </p:spPr>
        <p:txBody>
          <a:bodyPr/>
          <a:lstStyle/>
          <a:p>
            <a:pPr algn="l"/>
            <a:r>
              <a:rPr lang="en-GB" dirty="0" smtClean="0"/>
              <a:t>Hardware</a:t>
            </a:r>
            <a:endParaRPr lang="en-GB" dirty="0"/>
          </a:p>
        </p:txBody>
      </p:sp>
      <p:sp>
        <p:nvSpPr>
          <p:cNvPr id="3" name="Content Placeholder 2"/>
          <p:cNvSpPr>
            <a:spLocks noGrp="1"/>
          </p:cNvSpPr>
          <p:nvPr>
            <p:ph idx="1"/>
          </p:nvPr>
        </p:nvSpPr>
        <p:spPr/>
        <p:txBody>
          <a:bodyPr/>
          <a:lstStyle/>
          <a:p>
            <a:r>
              <a:rPr lang="en-GB" dirty="0" smtClean="0"/>
              <a:t>Layout</a:t>
            </a:r>
          </a:p>
        </p:txBody>
      </p:sp>
      <p:sp>
        <p:nvSpPr>
          <p:cNvPr id="9" name="TextBox 8"/>
          <p:cNvSpPr txBox="1"/>
          <p:nvPr/>
        </p:nvSpPr>
        <p:spPr>
          <a:xfrm>
            <a:off x="467544" y="4299943"/>
            <a:ext cx="1455602" cy="347503"/>
          </a:xfrm>
          <a:prstGeom prst="rect">
            <a:avLst/>
          </a:prstGeom>
          <a:noFill/>
        </p:spPr>
        <p:txBody>
          <a:bodyPr wrap="none" lIns="85064" tIns="42531" rIns="85064" bIns="42531" rtlCol="0">
            <a:spAutoFit/>
          </a:bodyPr>
          <a:lstStyle/>
          <a:p>
            <a:r>
              <a:rPr lang="en-GB" dirty="0" smtClean="0"/>
              <a:t>By Chris Roper</a:t>
            </a:r>
            <a:endParaRPr lang="en-GB" dirty="0"/>
          </a:p>
        </p:txBody>
      </p:sp>
      <p:pic>
        <p:nvPicPr>
          <p:cNvPr id="6" name="Picture 2"/>
          <p:cNvPicPr>
            <a:picLocks noChangeAspect="1" noChangeArrowheads="1"/>
          </p:cNvPicPr>
          <p:nvPr/>
        </p:nvPicPr>
        <p:blipFill>
          <a:blip r:embed="rId2" cstate="print"/>
          <a:srcRect/>
          <a:stretch>
            <a:fillRect/>
          </a:stretch>
        </p:blipFill>
        <p:spPr bwMode="auto">
          <a:xfrm>
            <a:off x="2987824" y="1851670"/>
            <a:ext cx="4392488" cy="2690818"/>
          </a:xfrm>
          <a:prstGeom prst="rect">
            <a:avLst/>
          </a:prstGeom>
          <a:noFill/>
          <a:ln w="9525">
            <a:noFill/>
            <a:miter lim="800000"/>
            <a:headEnd/>
            <a:tailEnd/>
          </a:ln>
        </p:spPr>
      </p:pic>
      <p:sp>
        <p:nvSpPr>
          <p:cNvPr id="7" name="Rectangle 6"/>
          <p:cNvSpPr/>
          <p:nvPr/>
        </p:nvSpPr>
        <p:spPr>
          <a:xfrm>
            <a:off x="3945612" y="3034904"/>
            <a:ext cx="936104" cy="21602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chemeClr val="bg1"/>
                </a:solidFill>
              </a:rPr>
              <a:t>16F17126</a:t>
            </a:r>
            <a:endParaRPr lang="en-GB" dirty="0">
              <a:solidFill>
                <a:schemeClr val="bg1"/>
              </a:solidFill>
            </a:endParaRPr>
          </a:p>
        </p:txBody>
      </p:sp>
    </p:spTree>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1" cy="857250"/>
          </a:xfrm>
        </p:spPr>
        <p:txBody>
          <a:bodyPr/>
          <a:lstStyle/>
          <a:p>
            <a:pPr algn="l"/>
            <a:r>
              <a:rPr lang="en-GB" dirty="0" err="1" smtClean="0"/>
              <a:t>EEProm</a:t>
            </a:r>
            <a:endParaRPr lang="en-GB" dirty="0"/>
          </a:p>
        </p:txBody>
      </p:sp>
      <p:sp>
        <p:nvSpPr>
          <p:cNvPr id="6" name="Rectangle 5"/>
          <p:cNvSpPr/>
          <p:nvPr/>
        </p:nvSpPr>
        <p:spPr>
          <a:xfrm>
            <a:off x="199306" y="1371600"/>
            <a:ext cx="8892480" cy="1169551"/>
          </a:xfrm>
          <a:prstGeom prst="rect">
            <a:avLst/>
          </a:prstGeom>
        </p:spPr>
        <p:txBody>
          <a:bodyPr wrap="square">
            <a:spAutoFit/>
          </a:bodyPr>
          <a:lstStyle/>
          <a:p>
            <a:r>
              <a:rPr lang="en-GB" sz="1400" dirty="0" smtClean="0">
                <a:latin typeface="Courier New" pitchFamily="49" charset="0"/>
                <a:cs typeface="Courier New" pitchFamily="49" charset="0"/>
              </a:rPr>
              <a:t>Constant                          Value          Explanation</a:t>
            </a:r>
          </a:p>
          <a:p>
            <a:endParaRPr lang="en-GB" sz="1400" dirty="0" smtClean="0">
              <a:latin typeface="Courier New" pitchFamily="49" charset="0"/>
              <a:cs typeface="Courier New" pitchFamily="49" charset="0"/>
            </a:endParaRPr>
          </a:p>
          <a:p>
            <a:r>
              <a:rPr lang="en-GB" sz="1400" dirty="0" err="1" smtClean="0">
                <a:latin typeface="Courier New" pitchFamily="49" charset="0"/>
                <a:cs typeface="Courier New" pitchFamily="49" charset="0"/>
              </a:rPr>
              <a:t>Prog</a:t>
            </a:r>
            <a:r>
              <a:rPr lang="en-GB" sz="1400" dirty="0" smtClean="0">
                <a:latin typeface="Courier New" pitchFamily="49" charset="0"/>
                <a:cs typeface="Courier New" pitchFamily="49" charset="0"/>
              </a:rPr>
              <a:t>                              16384          </a:t>
            </a:r>
            <a:r>
              <a:rPr lang="en-GB" sz="1400" dirty="0" err="1" smtClean="0">
                <a:latin typeface="Courier New" pitchFamily="49" charset="0"/>
                <a:cs typeface="Courier New" pitchFamily="49" charset="0"/>
              </a:rPr>
              <a:t>Prog</a:t>
            </a:r>
            <a:r>
              <a:rPr lang="en-GB" sz="1400" dirty="0" smtClean="0">
                <a:latin typeface="Courier New" pitchFamily="49" charset="0"/>
                <a:cs typeface="Courier New" pitchFamily="49" charset="0"/>
              </a:rPr>
              <a:t> is exposed as </a:t>
            </a:r>
            <a:r>
              <a:rPr lang="en-GB" sz="1400" dirty="0" err="1" smtClean="0">
                <a:latin typeface="Courier New" pitchFamily="49" charset="0"/>
                <a:cs typeface="Courier New" pitchFamily="49" charset="0"/>
              </a:rPr>
              <a:t>ChipWORDS</a:t>
            </a:r>
            <a:endParaRPr lang="en-GB" sz="1400" dirty="0" smtClean="0">
              <a:latin typeface="Courier New" pitchFamily="49" charset="0"/>
              <a:cs typeface="Courier New" pitchFamily="49" charset="0"/>
            </a:endParaRPr>
          </a:p>
          <a:p>
            <a:r>
              <a:rPr lang="en-GB" sz="1400" b="1" dirty="0" smtClean="0">
                <a:latin typeface="Courier New" pitchFamily="49" charset="0"/>
                <a:cs typeface="Courier New" pitchFamily="49" charset="0"/>
              </a:rPr>
              <a:t>EEPROM                            256            EEPROM is exposed as </a:t>
            </a:r>
            <a:r>
              <a:rPr lang="en-GB" sz="1400" b="1" dirty="0" err="1" smtClean="0">
                <a:latin typeface="Courier New" pitchFamily="49" charset="0"/>
                <a:cs typeface="Courier New" pitchFamily="49" charset="0"/>
              </a:rPr>
              <a:t>ChipEEPROM</a:t>
            </a:r>
            <a:endParaRPr lang="en-GB" sz="1400" b="1" dirty="0" smtClean="0">
              <a:latin typeface="Courier New" pitchFamily="49" charset="0"/>
              <a:cs typeface="Courier New" pitchFamily="49" charset="0"/>
            </a:endParaRPr>
          </a:p>
          <a:p>
            <a:r>
              <a:rPr lang="en-GB" sz="1400" dirty="0" smtClean="0">
                <a:latin typeface="Courier New" pitchFamily="49" charset="0"/>
                <a:cs typeface="Courier New" pitchFamily="49" charset="0"/>
              </a:rPr>
              <a:t>RAM                               2048           RAM is exposed as </a:t>
            </a:r>
            <a:r>
              <a:rPr lang="en-GB" sz="1400" dirty="0" err="1" smtClean="0">
                <a:latin typeface="Courier New" pitchFamily="49" charset="0"/>
                <a:cs typeface="Courier New" pitchFamily="49" charset="0"/>
              </a:rPr>
              <a:t>ChipRAM</a:t>
            </a:r>
            <a:endParaRPr lang="en-GB" sz="1400" dirty="0" smtClean="0">
              <a:latin typeface="Courier New" pitchFamily="49" charset="0"/>
              <a:cs typeface="Courier New" pitchFamily="49" charset="0"/>
            </a:endParaRPr>
          </a:p>
        </p:txBody>
      </p:sp>
      <p:sp>
        <p:nvSpPr>
          <p:cNvPr id="7" name="TextBox 6"/>
          <p:cNvSpPr txBox="1"/>
          <p:nvPr/>
        </p:nvSpPr>
        <p:spPr>
          <a:xfrm>
            <a:off x="179512" y="3291830"/>
            <a:ext cx="8640960" cy="1152128"/>
          </a:xfrm>
          <a:prstGeom prst="rect">
            <a:avLst/>
          </a:prstGeom>
          <a:noFill/>
        </p:spPr>
        <p:txBody>
          <a:bodyPr wrap="square" rtlCol="0">
            <a:spAutoFit/>
          </a:bodyPr>
          <a:lstStyle/>
          <a:p>
            <a:r>
              <a:rPr lang="en-GB" b="1" dirty="0" smtClean="0"/>
              <a:t>Electrically Erasable Programmable Read-Only Memory</a:t>
            </a:r>
            <a:r>
              <a:rPr lang="en-GB" dirty="0" smtClean="0"/>
              <a:t> and is a type of non-volatile memory used in computers, integrated in microcontrollers for smart cards and remote keyless systems, and other electronic devices to store relatively small amounts of data but allowing individual bytes to be erased and reprogrammed.</a:t>
            </a:r>
            <a:endParaRPr lang="en-GB" dirty="0"/>
          </a:p>
        </p:txBody>
      </p:sp>
    </p:spTree>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2" cstate="print"/>
          <a:srcRect/>
          <a:stretch>
            <a:fillRect/>
          </a:stretch>
        </p:blipFill>
        <p:spPr bwMode="auto">
          <a:xfrm>
            <a:off x="2699792" y="1675223"/>
            <a:ext cx="4680520" cy="2867265"/>
          </a:xfrm>
          <a:prstGeom prst="rect">
            <a:avLst/>
          </a:prstGeom>
          <a:noFill/>
          <a:ln w="9525">
            <a:noFill/>
            <a:miter lim="800000"/>
            <a:headEnd/>
            <a:tailEnd/>
          </a:ln>
        </p:spPr>
      </p:pic>
      <p:sp>
        <p:nvSpPr>
          <p:cNvPr id="2" name="Title 1"/>
          <p:cNvSpPr>
            <a:spLocks noGrp="1"/>
          </p:cNvSpPr>
          <p:nvPr>
            <p:ph type="title"/>
          </p:nvPr>
        </p:nvSpPr>
        <p:spPr>
          <a:xfrm>
            <a:off x="2" y="1"/>
            <a:ext cx="8229601" cy="857250"/>
          </a:xfrm>
        </p:spPr>
        <p:txBody>
          <a:bodyPr/>
          <a:lstStyle/>
          <a:p>
            <a:pPr algn="l"/>
            <a:r>
              <a:rPr lang="en-GB" dirty="0" smtClean="0"/>
              <a:t>Hardware</a:t>
            </a:r>
            <a:endParaRPr lang="en-GB" dirty="0"/>
          </a:p>
        </p:txBody>
      </p:sp>
      <p:sp>
        <p:nvSpPr>
          <p:cNvPr id="3" name="Content Placeholder 2"/>
          <p:cNvSpPr>
            <a:spLocks noGrp="1"/>
          </p:cNvSpPr>
          <p:nvPr>
            <p:ph idx="1"/>
          </p:nvPr>
        </p:nvSpPr>
        <p:spPr/>
        <p:txBody>
          <a:bodyPr/>
          <a:lstStyle/>
          <a:p>
            <a:r>
              <a:rPr lang="en-GB" dirty="0" smtClean="0"/>
              <a:t>Layout</a:t>
            </a:r>
          </a:p>
        </p:txBody>
      </p:sp>
      <p:cxnSp>
        <p:nvCxnSpPr>
          <p:cNvPr id="6" name="Straight Connector 5"/>
          <p:cNvCxnSpPr/>
          <p:nvPr/>
        </p:nvCxnSpPr>
        <p:spPr>
          <a:xfrm>
            <a:off x="4510782" y="3363838"/>
            <a:ext cx="0" cy="1152128"/>
          </a:xfrm>
          <a:prstGeom prst="line">
            <a:avLst/>
          </a:prstGeom>
          <a:ln w="38100">
            <a:solidFill>
              <a:srgbClr val="FFFF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283968" y="4527426"/>
            <a:ext cx="404278" cy="353943"/>
          </a:xfrm>
          <a:prstGeom prst="rect">
            <a:avLst/>
          </a:prstGeom>
          <a:noFill/>
        </p:spPr>
        <p:txBody>
          <a:bodyPr wrap="none" rtlCol="0">
            <a:spAutoFit/>
          </a:bodyPr>
          <a:lstStyle/>
          <a:p>
            <a:r>
              <a:rPr lang="en-GB" dirty="0" smtClean="0"/>
              <a:t>TX</a:t>
            </a:r>
            <a:endParaRPr lang="en-GB" dirty="0"/>
          </a:p>
        </p:txBody>
      </p:sp>
      <p:cxnSp>
        <p:nvCxnSpPr>
          <p:cNvPr id="8" name="Straight Connector 7"/>
          <p:cNvCxnSpPr/>
          <p:nvPr/>
        </p:nvCxnSpPr>
        <p:spPr>
          <a:xfrm flipV="1">
            <a:off x="3860800" y="1238002"/>
            <a:ext cx="0" cy="576064"/>
          </a:xfrm>
          <a:prstGeom prst="line">
            <a:avLst/>
          </a:prstGeom>
          <a:ln w="381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503672" y="865862"/>
            <a:ext cx="813043" cy="353943"/>
          </a:xfrm>
          <a:prstGeom prst="rect">
            <a:avLst/>
          </a:prstGeom>
          <a:noFill/>
        </p:spPr>
        <p:txBody>
          <a:bodyPr wrap="none" rtlCol="0">
            <a:spAutoFit/>
          </a:bodyPr>
          <a:lstStyle/>
          <a:p>
            <a:r>
              <a:rPr lang="en-GB" dirty="0" smtClean="0"/>
              <a:t>1. GND</a:t>
            </a:r>
            <a:endParaRPr lang="en-GB" dirty="0"/>
          </a:p>
        </p:txBody>
      </p:sp>
      <p:sp>
        <p:nvSpPr>
          <p:cNvPr id="11" name="Rectangle 10"/>
          <p:cNvSpPr/>
          <p:nvPr/>
        </p:nvSpPr>
        <p:spPr>
          <a:xfrm>
            <a:off x="3741048" y="2926080"/>
            <a:ext cx="936104" cy="21602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chemeClr val="bg1"/>
                </a:solidFill>
              </a:rPr>
              <a:t>16F17126</a:t>
            </a:r>
            <a:endParaRPr lang="en-GB" dirty="0">
              <a:solidFill>
                <a:schemeClr val="bg1"/>
              </a:solidFill>
            </a:endParaRPr>
          </a:p>
        </p:txBody>
      </p:sp>
    </p:spTree>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a:xfrm>
            <a:off x="4" y="0"/>
            <a:ext cx="8229601" cy="857250"/>
          </a:xfrm>
        </p:spPr>
        <p:txBody>
          <a:bodyPr vert="horz" lIns="85064" tIns="42531" rIns="85064" bIns="42531" rtlCol="0" anchor="ctr">
            <a:normAutofit/>
          </a:bodyPr>
          <a:lstStyle/>
          <a:p>
            <a:pPr algn="l"/>
            <a:r>
              <a:rPr lang="en-GB" dirty="0" err="1" smtClean="0"/>
              <a:t>EEProm</a:t>
            </a:r>
            <a:endParaRPr lang="en-GB" dirty="0"/>
          </a:p>
        </p:txBody>
      </p:sp>
      <p:grpSp>
        <p:nvGrpSpPr>
          <p:cNvPr id="2" name="Group 5"/>
          <p:cNvGrpSpPr/>
          <p:nvPr/>
        </p:nvGrpSpPr>
        <p:grpSpPr>
          <a:xfrm rot="1993515">
            <a:off x="388945" y="3369015"/>
            <a:ext cx="1957398" cy="1348444"/>
            <a:chOff x="1475656" y="1851670"/>
            <a:chExt cx="3600400" cy="2657122"/>
          </a:xfrm>
        </p:grpSpPr>
        <p:pic>
          <p:nvPicPr>
            <p:cNvPr id="1026" name="Picture 2" descr="See the source image"/>
            <p:cNvPicPr>
              <a:picLocks noChangeAspect="1" noChangeArrowheads="1"/>
            </p:cNvPicPr>
            <p:nvPr/>
          </p:nvPicPr>
          <p:blipFill>
            <a:blip r:embed="rId2" cstate="print"/>
            <a:srcRect/>
            <a:stretch>
              <a:fillRect/>
            </a:stretch>
          </p:blipFill>
          <p:spPr bwMode="auto">
            <a:xfrm rot="786728">
              <a:off x="1475656" y="1851670"/>
              <a:ext cx="3600400" cy="2657122"/>
            </a:xfrm>
            <a:prstGeom prst="rect">
              <a:avLst/>
            </a:prstGeom>
            <a:noFill/>
          </p:spPr>
        </p:pic>
        <p:pic>
          <p:nvPicPr>
            <p:cNvPr id="1027" name="Picture 3"/>
            <p:cNvPicPr>
              <a:picLocks noChangeAspect="1" noChangeArrowheads="1"/>
            </p:cNvPicPr>
            <p:nvPr/>
          </p:nvPicPr>
          <p:blipFill>
            <a:blip r:embed="rId3" cstate="print"/>
            <a:srcRect t="26867" b="13144"/>
            <a:stretch>
              <a:fillRect/>
            </a:stretch>
          </p:blipFill>
          <p:spPr bwMode="auto">
            <a:xfrm>
              <a:off x="3559944" y="2915667"/>
              <a:ext cx="792088" cy="181014"/>
            </a:xfrm>
            <a:prstGeom prst="rect">
              <a:avLst/>
            </a:prstGeom>
            <a:noFill/>
            <a:ln w="9525">
              <a:noFill/>
              <a:miter lim="800000"/>
              <a:headEnd/>
              <a:tailEnd/>
            </a:ln>
            <a:effectLst/>
          </p:spPr>
        </p:pic>
      </p:grpSp>
      <p:pic>
        <p:nvPicPr>
          <p:cNvPr id="4" name="Picture 3"/>
          <p:cNvPicPr>
            <a:picLocks noChangeAspect="1" noChangeArrowheads="1"/>
          </p:cNvPicPr>
          <p:nvPr/>
        </p:nvPicPr>
        <p:blipFill>
          <a:blip r:embed="rId4" cstate="print"/>
          <a:srcRect/>
          <a:stretch>
            <a:fillRect/>
          </a:stretch>
        </p:blipFill>
        <p:spPr bwMode="auto">
          <a:xfrm>
            <a:off x="395536" y="987574"/>
            <a:ext cx="4657725" cy="1333500"/>
          </a:xfrm>
          <a:prstGeom prst="rect">
            <a:avLst/>
          </a:prstGeom>
          <a:noFill/>
          <a:ln w="9525">
            <a:noFill/>
            <a:miter lim="800000"/>
            <a:headEnd/>
            <a:tailEnd/>
          </a:ln>
          <a:effectLst/>
        </p:spPr>
      </p:pic>
      <p:pic>
        <p:nvPicPr>
          <p:cNvPr id="3" name="Picture 2"/>
          <p:cNvPicPr>
            <a:picLocks noChangeAspect="1" noChangeArrowheads="1"/>
          </p:cNvPicPr>
          <p:nvPr/>
        </p:nvPicPr>
        <p:blipFill>
          <a:blip r:embed="rId5" cstate="print"/>
          <a:srcRect b="21569"/>
          <a:stretch>
            <a:fillRect/>
          </a:stretch>
        </p:blipFill>
        <p:spPr bwMode="auto">
          <a:xfrm>
            <a:off x="2339752" y="2283718"/>
            <a:ext cx="3340100" cy="1728192"/>
          </a:xfrm>
          <a:prstGeom prst="rect">
            <a:avLst/>
          </a:prstGeom>
          <a:noFill/>
          <a:ln w="9525">
            <a:noFill/>
            <a:miter lim="800000"/>
            <a:headEnd/>
            <a:tailEnd/>
          </a:ln>
          <a:effectLst/>
        </p:spPr>
      </p:pic>
      <p:pic>
        <p:nvPicPr>
          <p:cNvPr id="1029" name="Picture 5"/>
          <p:cNvPicPr>
            <a:picLocks noChangeAspect="1" noChangeArrowheads="1"/>
          </p:cNvPicPr>
          <p:nvPr/>
        </p:nvPicPr>
        <p:blipFill>
          <a:blip r:embed="rId6" cstate="print"/>
          <a:srcRect/>
          <a:stretch>
            <a:fillRect/>
          </a:stretch>
        </p:blipFill>
        <p:spPr bwMode="auto">
          <a:xfrm>
            <a:off x="5076056" y="0"/>
            <a:ext cx="4238625" cy="2162175"/>
          </a:xfrm>
          <a:prstGeom prst="rect">
            <a:avLst/>
          </a:prstGeom>
          <a:noFill/>
          <a:ln w="9525">
            <a:noFill/>
            <a:miter lim="800000"/>
            <a:headEnd/>
            <a:tailEnd/>
          </a:ln>
          <a:effectLst/>
        </p:spPr>
      </p:pic>
      <p:pic>
        <p:nvPicPr>
          <p:cNvPr id="1030" name="Picture 6"/>
          <p:cNvPicPr>
            <a:picLocks noChangeAspect="1" noChangeArrowheads="1"/>
          </p:cNvPicPr>
          <p:nvPr/>
        </p:nvPicPr>
        <p:blipFill>
          <a:blip r:embed="rId7" cstate="print"/>
          <a:srcRect/>
          <a:stretch>
            <a:fillRect/>
          </a:stretch>
        </p:blipFill>
        <p:spPr bwMode="auto">
          <a:xfrm>
            <a:off x="6264230" y="1851670"/>
            <a:ext cx="2879770" cy="936104"/>
          </a:xfrm>
          <a:prstGeom prst="rect">
            <a:avLst/>
          </a:prstGeom>
          <a:noFill/>
          <a:ln w="9525">
            <a:noFill/>
            <a:miter lim="800000"/>
            <a:headEnd/>
            <a:tailEnd/>
          </a:ln>
          <a:effectLst/>
        </p:spPr>
      </p:pic>
      <p:pic>
        <p:nvPicPr>
          <p:cNvPr id="5" name="Picture 2"/>
          <p:cNvPicPr>
            <a:picLocks noChangeAspect="1" noChangeArrowheads="1"/>
          </p:cNvPicPr>
          <p:nvPr/>
        </p:nvPicPr>
        <p:blipFill>
          <a:blip r:embed="rId8" cstate="print"/>
          <a:srcRect/>
          <a:stretch>
            <a:fillRect/>
          </a:stretch>
        </p:blipFill>
        <p:spPr bwMode="auto">
          <a:xfrm>
            <a:off x="6300192" y="3435846"/>
            <a:ext cx="2488307" cy="1529609"/>
          </a:xfrm>
          <a:prstGeom prst="rect">
            <a:avLst/>
          </a:prstGeom>
          <a:noFill/>
          <a:ln w="9525">
            <a:noFill/>
            <a:miter lim="800000"/>
            <a:headEnd/>
            <a:tailEnd/>
          </a:ln>
          <a:effectLst/>
        </p:spPr>
      </p:pic>
    </p:spTree>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85064" tIns="42531" rIns="85064" bIns="42531" rtlCol="0" anchor="ctr">
            <a:normAutofit/>
          </a:bodyPr>
          <a:lstStyle/>
          <a:p>
            <a:pPr algn="l"/>
            <a:r>
              <a:rPr lang="en-GB" dirty="0" smtClean="0"/>
              <a:t>Lab</a:t>
            </a:r>
          </a:p>
        </p:txBody>
      </p:sp>
      <p:sp>
        <p:nvSpPr>
          <p:cNvPr id="4" name="Content Placeholder 2"/>
          <p:cNvSpPr>
            <a:spLocks noGrp="1"/>
          </p:cNvSpPr>
          <p:nvPr>
            <p:ph idx="1"/>
          </p:nvPr>
        </p:nvSpPr>
        <p:spPr>
          <a:xfrm>
            <a:off x="457202" y="1200151"/>
            <a:ext cx="8229601" cy="3394472"/>
          </a:xfrm>
        </p:spPr>
        <p:txBody>
          <a:bodyPr>
            <a:normAutofit fontScale="92500" lnSpcReduction="10000"/>
          </a:bodyPr>
          <a:lstStyle/>
          <a:p>
            <a:pPr marL="514350" indent="-514350">
              <a:buFont typeface="+mj-lt"/>
              <a:buAutoNum type="arabicPeriod"/>
            </a:pPr>
            <a:r>
              <a:rPr lang="en-GB" dirty="0" smtClean="0"/>
              <a:t>Sample code – write with read via terminal</a:t>
            </a:r>
          </a:p>
          <a:p>
            <a:pPr lvl="1"/>
            <a:r>
              <a:rPr lang="en-GB" dirty="0" smtClean="0"/>
              <a:t>Using PPS select the serial USART port</a:t>
            </a:r>
          </a:p>
          <a:p>
            <a:pPr lvl="1"/>
            <a:r>
              <a:rPr lang="en-GB" dirty="0" smtClean="0"/>
              <a:t>Write values to </a:t>
            </a:r>
            <a:r>
              <a:rPr lang="en-GB" dirty="0" err="1" smtClean="0"/>
              <a:t>EEProm</a:t>
            </a:r>
            <a:endParaRPr lang="en-GB" dirty="0" smtClean="0"/>
          </a:p>
          <a:p>
            <a:pPr lvl="1"/>
            <a:r>
              <a:rPr lang="en-GB" dirty="0" smtClean="0"/>
              <a:t>Read values to </a:t>
            </a:r>
            <a:r>
              <a:rPr lang="en-GB" dirty="0" err="1" smtClean="0"/>
              <a:t>EEProm</a:t>
            </a:r>
            <a:endParaRPr lang="en-GB" dirty="0" smtClean="0"/>
          </a:p>
          <a:p>
            <a:pPr lvl="1"/>
            <a:r>
              <a:rPr lang="en-GB" dirty="0" smtClean="0"/>
              <a:t>See the results on terminal</a:t>
            </a:r>
            <a:endParaRPr lang="en-GB" dirty="0"/>
          </a:p>
          <a:p>
            <a:pPr marL="514350" indent="-514350">
              <a:buFont typeface="+mj-lt"/>
              <a:buAutoNum type="arabicPeriod"/>
            </a:pPr>
            <a:r>
              <a:rPr lang="en-GB" dirty="0" smtClean="0"/>
              <a:t>Sample code – write with read via programmer</a:t>
            </a:r>
          </a:p>
          <a:p>
            <a:pPr lvl="1"/>
            <a:r>
              <a:rPr lang="en-GB" dirty="0" smtClean="0"/>
              <a:t>Write values to </a:t>
            </a:r>
            <a:r>
              <a:rPr lang="en-GB" dirty="0" err="1" smtClean="0"/>
              <a:t>EEProm</a:t>
            </a:r>
            <a:endParaRPr lang="en-GB" dirty="0" smtClean="0"/>
          </a:p>
          <a:p>
            <a:pPr lvl="1"/>
            <a:r>
              <a:rPr lang="en-GB" dirty="0" smtClean="0"/>
              <a:t>See the results within PICKitPlus</a:t>
            </a:r>
          </a:p>
          <a:p>
            <a:pPr marL="567514" indent="-514350">
              <a:buFont typeface="+mj-lt"/>
              <a:buAutoNum type="arabicPeriod"/>
            </a:pPr>
            <a:endParaRPr lang="en-GB" dirty="0" smtClean="0"/>
          </a:p>
        </p:txBody>
      </p:sp>
    </p:spTree>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13191</TotalTime>
  <Words>458</Words>
  <Application>Microsoft Office PowerPoint</Application>
  <PresentationFormat>On-screen Show (16:9)</PresentationFormat>
  <Paragraphs>97</Paragraphs>
  <Slides>15</Slides>
  <Notes>0</Notes>
  <HiddenSlides>1</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Great Cow BASIC Part 12</vt:lpstr>
      <vt:lpstr>Videos...</vt:lpstr>
      <vt:lpstr>Great Cow BASIC Compiler</vt:lpstr>
      <vt:lpstr>Hardware</vt:lpstr>
      <vt:lpstr>Hardware</vt:lpstr>
      <vt:lpstr>EEProm</vt:lpstr>
      <vt:lpstr>Hardware</vt:lpstr>
      <vt:lpstr>EEProm</vt:lpstr>
      <vt:lpstr>Lab</vt:lpstr>
      <vt:lpstr>Slide 10</vt:lpstr>
      <vt:lpstr>Videos...</vt:lpstr>
      <vt:lpstr>Great Cow BASIC Part 12</vt:lpstr>
      <vt:lpstr>Slide 13</vt:lpstr>
      <vt:lpstr>Backup Slides</vt:lpstr>
      <vt:lpstr>EEProm</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Great Cow BASIC</dc:title>
  <dc:creator>admin</dc:creator>
  <cp:lastModifiedBy>admin</cp:lastModifiedBy>
  <cp:revision>800</cp:revision>
  <dcterms:created xsi:type="dcterms:W3CDTF">2019-01-08T20:03:06Z</dcterms:created>
  <dcterms:modified xsi:type="dcterms:W3CDTF">2022-11-07T10:19:12Z</dcterms:modified>
</cp:coreProperties>
</file>