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3" r:id="rId3"/>
    <p:sldId id="264" r:id="rId4"/>
    <p:sldId id="282" r:id="rId5"/>
    <p:sldId id="285" r:id="rId6"/>
    <p:sldId id="292" r:id="rId7"/>
    <p:sldId id="286" r:id="rId8"/>
    <p:sldId id="290" r:id="rId9"/>
    <p:sldId id="291" r:id="rId10"/>
    <p:sldId id="281" r:id="rId11"/>
    <p:sldId id="288" r:id="rId12"/>
    <p:sldId id="287" r:id="rId13"/>
    <p:sldId id="280" r:id="rId14"/>
    <p:sldId id="289" r:id="rId15"/>
  </p:sldIdLst>
  <p:sldSz cx="9144000" cy="5715000" type="screen16x10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146" y="-47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27/10/2022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27/10/2022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775360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238501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80"/>
            <a:ext cx="2057400" cy="3656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71980"/>
            <a:ext cx="6019800" cy="3656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00126"/>
            <a:ext cx="4038599" cy="28283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000126"/>
            <a:ext cx="4038599" cy="28283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8867"/>
            <a:ext cx="8229601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2"/>
            <a:ext cx="4040188" cy="53313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6"/>
            <a:ext cx="4040188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2"/>
            <a:ext cx="4041775" cy="53313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27/10/2022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27/10/2022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27542"/>
            <a:ext cx="3008313" cy="9683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27545"/>
            <a:ext cx="5111749" cy="487759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195920"/>
            <a:ext cx="3008313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28867"/>
            <a:ext cx="8229601" cy="95250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33501"/>
            <a:ext cx="8229601" cy="3771636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27/10/2022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gcbasic/files/GCStudio%20-%20Complete%20IDE%20and%20Toolchain%20for%20Windows/GCstudioSetup.exe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3238500"/>
            <a:ext cx="8784976" cy="2139280"/>
          </a:xfrm>
        </p:spPr>
        <p:txBody>
          <a:bodyPr>
            <a:normAutofit/>
          </a:bodyPr>
          <a:lstStyle/>
          <a:p>
            <a:r>
              <a:rPr lang="en-GB" dirty="0" smtClean="0"/>
              <a:t>The PIC16F171xx </a:t>
            </a:r>
            <a:r>
              <a:rPr lang="en-GB" dirty="0" smtClean="0"/>
              <a:t>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 2022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8" y="0"/>
            <a:ext cx="1828859" cy="857278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60513"/>
            <a:ext cx="304800" cy="338668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Setup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Downloaded </a:t>
            </a:r>
            <a:r>
              <a:rPr lang="en-GB" dirty="0" smtClean="0"/>
              <a:t>and i</a:t>
            </a:r>
            <a:r>
              <a:rPr lang="en-GB" dirty="0" smtClean="0"/>
              <a:t>nstalled </a:t>
            </a:r>
            <a:r>
              <a:rPr lang="en-GB" dirty="0" err="1" smtClean="0"/>
              <a:t>GCStudio</a:t>
            </a:r>
            <a:r>
              <a:rPr lang="en-GB" dirty="0" smtClean="0"/>
              <a:t> </a:t>
            </a:r>
            <a:r>
              <a:rPr lang="en-GB" dirty="0" smtClean="0"/>
              <a:t>using the default </a:t>
            </a:r>
            <a:r>
              <a:rPr lang="en-GB" dirty="0" smtClean="0"/>
              <a:t>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Attached microcontroller to the programmer via a suitable board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Validated communications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View Demos</a:t>
            </a:r>
          </a:p>
          <a:p>
            <a:pPr marL="886504" lvl="1" indent="-514350"/>
            <a:r>
              <a:rPr lang="en-GB" dirty="0" smtClean="0"/>
              <a:t>Press &lt;F4&gt;, select ‘View Demos</a:t>
            </a:r>
            <a:r>
              <a:rPr lang="en-GB" dirty="0" smtClean="0"/>
              <a:t>’</a:t>
            </a:r>
          </a:p>
          <a:p>
            <a:pPr marL="886504" lvl="1" indent="-514350"/>
            <a:r>
              <a:rPr lang="en-GB" dirty="0" smtClean="0"/>
              <a:t>Select </a:t>
            </a:r>
          </a:p>
          <a:p>
            <a:pPr marL="1258657" lvl="2" indent="-514350">
              <a:buNone/>
            </a:pPr>
            <a:r>
              <a:rPr lang="en-GB" sz="1400" dirty="0" smtClean="0"/>
              <a:t>Demos\</a:t>
            </a:r>
            <a:r>
              <a:rPr lang="en-GB" sz="1400" dirty="0" err="1" smtClean="0"/>
              <a:t>Vendor_Boards</a:t>
            </a:r>
            <a:r>
              <a:rPr lang="en-GB" sz="1400" dirty="0" smtClean="0"/>
              <a:t>\</a:t>
            </a:r>
            <a:r>
              <a:rPr lang="en-GB" sz="1400" dirty="0" err="1" smtClean="0"/>
              <a:t>Great_Cow_Basic_Demo_Board</a:t>
            </a:r>
            <a:r>
              <a:rPr lang="en-GB" sz="1400" dirty="0" smtClean="0"/>
              <a:t>\16F17126_chiprange_demonstrations</a:t>
            </a:r>
            <a:endParaRPr lang="en-GB" sz="1400" dirty="0" smtClean="0"/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Three </a:t>
            </a:r>
            <a:r>
              <a:rPr lang="en-GB" dirty="0" smtClean="0"/>
              <a:t>LED programs</a:t>
            </a:r>
          </a:p>
          <a:p>
            <a:pPr marL="886504" lvl="1" indent="-514350"/>
            <a:r>
              <a:rPr lang="en-GB" dirty="0" smtClean="0"/>
              <a:t>10:  Hello </a:t>
            </a:r>
            <a:r>
              <a:rPr lang="en-GB" dirty="0" smtClean="0"/>
              <a:t>World</a:t>
            </a:r>
          </a:p>
          <a:p>
            <a:pPr marL="886504" lvl="1" indent="-514350"/>
            <a:r>
              <a:rPr lang="en-GB" dirty="0" smtClean="0"/>
              <a:t>20:  Blink</a:t>
            </a:r>
            <a:endParaRPr lang="en-GB" dirty="0" smtClean="0"/>
          </a:p>
          <a:p>
            <a:pPr marL="886504" lvl="1" indent="-514350"/>
            <a:r>
              <a:rPr lang="en-GB" dirty="0" smtClean="0"/>
              <a:t>30: Blink </a:t>
            </a:r>
            <a:r>
              <a:rPr lang="en-GB" dirty="0" smtClean="0"/>
              <a:t>another way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-102829"/>
            <a:ext cx="8229601" cy="95250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765610"/>
            <a:ext cx="8229601" cy="3771636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 err="1" smtClean="0"/>
              <a:t>GCStudio</a:t>
            </a:r>
            <a:r>
              <a:rPr lang="en-GB" sz="1100" dirty="0" smtClean="0"/>
              <a:t>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3238500"/>
            <a:ext cx="8784976" cy="2139280"/>
          </a:xfrm>
        </p:spPr>
        <p:txBody>
          <a:bodyPr>
            <a:normAutofit/>
          </a:bodyPr>
          <a:lstStyle/>
          <a:p>
            <a:r>
              <a:rPr lang="en-GB" dirty="0" smtClean="0"/>
              <a:t>Great Cow BASIC  for the PIC16F171xx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8" y="0"/>
            <a:ext cx="1828859" cy="857278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60513"/>
            <a:ext cx="304800" cy="338668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PIC16F171xx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1201316"/>
            <a:ext cx="5544616" cy="3771636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PIC16F171xx is a high performance PIC16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err="1" smtClean="0"/>
              <a:t>OpAmp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PIC16F171xx offers 8 to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sp>
        <p:nvSpPr>
          <p:cNvPr id="13314" name="AutoShape 2" descr="PIC16F17126 | Microchip Technology"/>
          <p:cNvSpPr>
            <a:spLocks noChangeAspect="1" noChangeArrowheads="1"/>
          </p:cNvSpPr>
          <p:nvPr/>
        </p:nvSpPr>
        <p:spPr bwMode="auto">
          <a:xfrm>
            <a:off x="155575" y="-160514"/>
            <a:ext cx="304800" cy="33866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16" name="AutoShape 4" descr="PIC16F17126 | Microchip Technology"/>
          <p:cNvSpPr>
            <a:spLocks noChangeAspect="1" noChangeArrowheads="1"/>
          </p:cNvSpPr>
          <p:nvPr/>
        </p:nvSpPr>
        <p:spPr bwMode="auto">
          <a:xfrm>
            <a:off x="155575" y="-160514"/>
            <a:ext cx="304800" cy="33866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317" name="Picture 5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37198"/>
            <a:ext cx="2305050" cy="2201333"/>
          </a:xfrm>
          <a:prstGeom prst="rect">
            <a:avLst/>
          </a:prstGeom>
          <a:noFill/>
        </p:spPr>
      </p:pic>
      <p:pic>
        <p:nvPicPr>
          <p:cNvPr id="13318" name="Picture 6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937509"/>
            <a:ext cx="2355058" cy="1819066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-102829"/>
            <a:ext cx="8229601" cy="95250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765610"/>
            <a:ext cx="8229601" cy="3771636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Install the hardware and make the board work – four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 err="1" smtClean="0"/>
              <a:t>GCStudio</a:t>
            </a:r>
            <a:r>
              <a:rPr lang="en-GB" sz="1100" dirty="0" smtClean="0"/>
              <a:t>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8" y="1897396"/>
            <a:ext cx="1605103" cy="158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52500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657369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</a:t>
            </a:r>
            <a:r>
              <a:rPr lang="en-GB" dirty="0" smtClean="0"/>
              <a:t>Microchip PIC, AVR  and LGT microcontrollers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Great Cow BASIC now supports the 16F171xx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9348"/>
            <a:ext cx="7078663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Microcontroller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345332"/>
            <a:ext cx="8229601" cy="3771636"/>
          </a:xfrm>
        </p:spPr>
        <p:txBody>
          <a:bodyPr/>
          <a:lstStyle/>
          <a:p>
            <a:r>
              <a:rPr lang="en-GB" dirty="0" smtClean="0"/>
              <a:t>PIC16F17126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891004" y="3246120"/>
            <a:ext cx="1614696" cy="5328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72200" y="3433564"/>
            <a:ext cx="1152128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74140" y="3611880"/>
            <a:ext cx="1152128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39752" y="3721596"/>
            <a:ext cx="1152128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39752" y="3289548"/>
            <a:ext cx="1614696" cy="5328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211500" y="3765024"/>
            <a:ext cx="1152128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59832" y="4729708"/>
            <a:ext cx="37214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 connections plus decoupling capacitor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3937620"/>
            <a:ext cx="3181795" cy="166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345332"/>
            <a:ext cx="8229601" cy="3771636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5" name="Group 5"/>
          <p:cNvGrpSpPr/>
          <p:nvPr/>
        </p:nvGrpSpPr>
        <p:grpSpPr>
          <a:xfrm>
            <a:off x="2123728" y="2217429"/>
            <a:ext cx="3600400" cy="2952358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Rectangle 7"/>
          <p:cNvSpPr/>
          <p:nvPr/>
        </p:nvSpPr>
        <p:spPr>
          <a:xfrm>
            <a:off x="2195737" y="4937731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0272" y="5017741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7169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337331"/>
            <a:ext cx="4516760" cy="3558124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4081638"/>
            <a:ext cx="8208912" cy="1132333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dirty="0" smtClean="0"/>
              <a:t>The LEDs are connected to I/O pins RC0 through RC3.  When one of these I/O pins drive high, the LED turns on.  The I/O pins can be configured for input or output- on start-up, the default is input. We want digital outputs, so, these must be configured and then we set the RC0 to 1 (ON!)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092280" y="5089748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8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273324"/>
            <a:ext cx="3292624" cy="2593798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Basic </a:t>
            </a:r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1177313"/>
            <a:ext cx="8229601" cy="3771636"/>
          </a:xfrm>
        </p:spPr>
        <p:txBody>
          <a:bodyPr>
            <a:normAutofit fontScale="85000" lnSpcReduction="20000"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the </a:t>
            </a:r>
            <a:r>
              <a:rPr lang="en-GB" dirty="0" err="1" smtClean="0"/>
              <a:t>GCStudio</a:t>
            </a:r>
            <a:r>
              <a:rPr lang="en-GB" dirty="0" smtClean="0"/>
              <a:t> </a:t>
            </a:r>
            <a:r>
              <a:rPr lang="en-GB" dirty="0" smtClean="0"/>
              <a:t>software</a:t>
            </a:r>
          </a:p>
          <a:p>
            <a:pPr marL="850637" lvl="1" indent="-478483"/>
            <a:r>
              <a:rPr lang="en-GB" dirty="0" smtClean="0"/>
              <a:t>GCBASIC.COM – download page</a:t>
            </a:r>
          </a:p>
          <a:p>
            <a:pPr marL="850637" lvl="1" indent="-478483"/>
            <a:r>
              <a:rPr lang="en-GB" dirty="0" err="1" smtClean="0">
                <a:hlinkClick r:id="rId2"/>
              </a:rPr>
              <a:t>SourceForge</a:t>
            </a:r>
            <a:r>
              <a:rPr lang="en-GB" dirty="0" smtClean="0"/>
              <a:t> download directly</a:t>
            </a:r>
          </a:p>
          <a:p>
            <a:pPr marL="850637" lvl="1" indent="-478483"/>
            <a:endParaRPr lang="en-GB" dirty="0" smtClean="0"/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Attach and test the </a:t>
            </a:r>
          </a:p>
          <a:p>
            <a:pPr marL="850637" lvl="1" indent="-478483">
              <a:buFont typeface="+mj-lt"/>
              <a:buAutoNum type="arabicPeriod"/>
            </a:pPr>
            <a:r>
              <a:rPr lang="en-GB" dirty="0" smtClean="0"/>
              <a:t>PICkit2 Low Pin Count Board</a:t>
            </a:r>
          </a:p>
          <a:p>
            <a:pPr marL="850637" lvl="1" indent="-478483">
              <a:buFont typeface="+mj-lt"/>
              <a:buAutoNum type="arabicPeriod"/>
            </a:pPr>
            <a:r>
              <a:rPr lang="en-GB" dirty="0" smtClean="0"/>
              <a:t>16F17126</a:t>
            </a:r>
            <a:endParaRPr lang="en-GB" dirty="0" smtClean="0"/>
          </a:p>
          <a:p>
            <a:pPr marL="478483" indent="-478483">
              <a:buFont typeface="+mj-lt"/>
              <a:buAutoNum type="arabicPeriod"/>
            </a:pPr>
            <a:endParaRPr lang="en-GB" dirty="0" smtClean="0"/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</a:t>
            </a:r>
            <a:r>
              <a:rPr lang="en-GB" dirty="0" smtClean="0"/>
              <a:t>your programmer </a:t>
            </a:r>
            <a:r>
              <a:rPr lang="en-GB" dirty="0" smtClean="0"/>
              <a:t>and programmer software</a:t>
            </a:r>
            <a:endParaRPr lang="en-GB" dirty="0" smtClean="0"/>
          </a:p>
          <a:p>
            <a:pPr marL="850637" lvl="1" indent="-478483"/>
            <a:r>
              <a:rPr lang="en-GB" dirty="0" smtClean="0"/>
              <a:t>PICKitPlus, </a:t>
            </a:r>
            <a:r>
              <a:rPr lang="en-GB" dirty="0" err="1" smtClean="0"/>
              <a:t>NSProg</a:t>
            </a:r>
            <a:r>
              <a:rPr lang="en-GB" dirty="0" smtClean="0"/>
              <a:t>, PK4, another as required</a:t>
            </a:r>
          </a:p>
          <a:p>
            <a:pPr marL="850637" lvl="1" indent="-478483"/>
            <a:endParaRPr lang="en-GB" dirty="0" smtClean="0"/>
          </a:p>
          <a:p>
            <a:pPr marL="478483" indent="-478483">
              <a:buFont typeface="+mj-lt"/>
              <a:buAutoNum type="arabicPeriod"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11670</TotalTime>
  <Words>582</Words>
  <Application>Microsoft Office PowerPoint</Application>
  <PresentationFormat>On-screen Show (16:10)</PresentationFormat>
  <Paragraphs>113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Great Cow BASIC</vt:lpstr>
      <vt:lpstr>PIC16F171xx</vt:lpstr>
      <vt:lpstr>Videos...</vt:lpstr>
      <vt:lpstr>Great Cow BASIC Compiler</vt:lpstr>
      <vt:lpstr>Microcontroller</vt:lpstr>
      <vt:lpstr>Hardware</vt:lpstr>
      <vt:lpstr>Hardware</vt:lpstr>
      <vt:lpstr>Hardware</vt:lpstr>
      <vt:lpstr>Basic setup</vt:lpstr>
      <vt:lpstr>Setup Summary</vt:lpstr>
      <vt:lpstr>Slide 11</vt:lpstr>
      <vt:lpstr>Workshop</vt:lpstr>
      <vt:lpstr>Videos...</vt:lpstr>
      <vt:lpstr>Slide 14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731</cp:revision>
  <dcterms:created xsi:type="dcterms:W3CDTF">2019-01-08T20:03:06Z</dcterms:created>
  <dcterms:modified xsi:type="dcterms:W3CDTF">2022-10-27T11:24:17Z</dcterms:modified>
</cp:coreProperties>
</file>