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325" r:id="rId4"/>
    <p:sldId id="326" r:id="rId5"/>
    <p:sldId id="328" r:id="rId6"/>
    <p:sldId id="317" r:id="rId7"/>
    <p:sldId id="322" r:id="rId8"/>
    <p:sldId id="323" r:id="rId9"/>
    <p:sldId id="324" r:id="rId10"/>
    <p:sldId id="329" r:id="rId11"/>
    <p:sldId id="330" r:id="rId12"/>
    <p:sldId id="332" r:id="rId13"/>
    <p:sldId id="310" r:id="rId14"/>
    <p:sldId id="295" r:id="rId15"/>
    <p:sldId id="306" r:id="rId16"/>
    <p:sldId id="280" r:id="rId17"/>
    <p:sldId id="289" r:id="rId18"/>
    <p:sldId id="297" r:id="rId19"/>
  </p:sldIdLst>
  <p:sldSz cx="9144000" cy="5715000" type="screen16x10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130" d="100"/>
          <a:sy n="130" d="100"/>
        </p:scale>
        <p:origin x="-996" y="-3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11/11/2022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775367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238501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81"/>
            <a:ext cx="2057400" cy="3656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71981"/>
            <a:ext cx="6019800" cy="3656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00128"/>
            <a:ext cx="4038599" cy="28283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000128"/>
            <a:ext cx="4038599" cy="28283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11/11/2022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28867"/>
            <a:ext cx="8229601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9"/>
            <a:ext cx="4040188" cy="53313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9"/>
            <a:ext cx="4041775" cy="53313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11/11/2022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11/11/2022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11/11/2022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27543"/>
            <a:ext cx="3008313" cy="9683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65" y="227549"/>
            <a:ext cx="5111749" cy="487759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5920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11/11/2022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94"/>
            <a:ext cx="5486400" cy="670719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11/11/2022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12" y="228867"/>
            <a:ext cx="8229601" cy="95250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2" y="1333501"/>
            <a:ext cx="8229601" cy="3771636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5296963"/>
            <a:ext cx="2133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5296963"/>
            <a:ext cx="2895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16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3238500"/>
            <a:ext cx="8784976" cy="2139280"/>
          </a:xfrm>
        </p:spPr>
        <p:txBody>
          <a:bodyPr>
            <a:normAutofit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lvl="1" algn="l"/>
            <a:r>
              <a:rPr lang="en-GB" sz="1300" dirty="0" smtClean="0"/>
              <a:t>October 2022</a:t>
            </a:r>
            <a:endParaRPr lang="en-GB" sz="13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59" y="0"/>
            <a:ext cx="1828859" cy="857278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60512"/>
            <a:ext cx="304800" cy="338668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229601" cy="95250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Memory usage - PFM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1497349"/>
            <a:ext cx="2664296" cy="1120124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/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b="1" dirty="0" err="1" smtClean="0">
                <a:solidFill>
                  <a:srgbClr val="FF0000"/>
                </a:solidFill>
              </a:rPr>
              <a:t>Progmem</a:t>
            </a:r>
            <a:r>
              <a:rPr lang="en-ZA" sz="1800" b="1" dirty="0" smtClean="0">
                <a:solidFill>
                  <a:srgbClr val="FF0000"/>
                </a:solidFill>
              </a:rPr>
              <a:t> usage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Your program</a:t>
            </a:r>
          </a:p>
          <a:p>
            <a:pPr marL="744306" lvl="1" indent="-318988">
              <a:spcBef>
                <a:spcPct val="20000"/>
              </a:spcBef>
            </a:pPr>
            <a:r>
              <a:rPr lang="en-ZA" sz="1800" dirty="0" smtClean="0"/>
              <a:t>and/or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Reference data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Pictures</a:t>
            </a:r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Uses PFM direct addressing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800" dirty="0" smtClean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GB" sz="18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275856" y="1257322"/>
            <a:ext cx="2592288" cy="4000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275856" y="1257322"/>
            <a:ext cx="2592288" cy="20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PROGRAM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275856" y="4857722"/>
            <a:ext cx="2592288" cy="4000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REF DATA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6372200" y="1257322"/>
            <a:ext cx="2592288" cy="4000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6372200" y="3257545"/>
            <a:ext cx="2592288" cy="20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PROGRAM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6372200" y="1497349"/>
            <a:ext cx="2592288" cy="4000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REF DATA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6372200" y="1257322"/>
            <a:ext cx="720080" cy="24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B/L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4280896" y="3737598"/>
            <a:ext cx="5822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PFM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7377240" y="2377447"/>
            <a:ext cx="5822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PFM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898549" y="3233161"/>
            <a:ext cx="4251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or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229601" cy="95250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Memory usage - SAF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1497349"/>
            <a:ext cx="2664296" cy="1120124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/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b="1" dirty="0" smtClean="0">
                <a:solidFill>
                  <a:srgbClr val="FF0000"/>
                </a:solidFill>
              </a:rPr>
              <a:t>SAF usage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Reference data</a:t>
            </a:r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Cannot be overwritten by user program – you MUST adjust program to </a:t>
            </a:r>
            <a:r>
              <a:rPr lang="en-ZA" sz="1800" b="1" dirty="0" smtClean="0"/>
              <a:t>NOT</a:t>
            </a:r>
            <a:r>
              <a:rPr lang="en-ZA" sz="1800" dirty="0" smtClean="0"/>
              <a:t> use SAF block</a:t>
            </a:r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Uses SAF offset addressing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800" dirty="0" smtClean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GB" sz="18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275856" y="1257322"/>
            <a:ext cx="2592288" cy="4000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275856" y="1257322"/>
            <a:ext cx="2592288" cy="20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PROGRAM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275856" y="4857722"/>
            <a:ext cx="2592288" cy="4000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SAF BLOCK – REF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72200" y="1257322"/>
            <a:ext cx="2592288" cy="4000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6372200" y="2857500"/>
            <a:ext cx="2592288" cy="20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PROGRAM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6372200" y="1497349"/>
            <a:ext cx="2592288" cy="4000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REF DATA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6372200" y="1257322"/>
            <a:ext cx="720080" cy="24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B/L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2771801" y="-742899"/>
            <a:ext cx="5822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PFM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4280896" y="3737598"/>
            <a:ext cx="5822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PFM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7377240" y="2377447"/>
            <a:ext cx="5822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PFM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898549" y="3233161"/>
            <a:ext cx="4251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or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276307" y="4452371"/>
            <a:ext cx="2592288" cy="4000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REF DATA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6376282" y="4848239"/>
            <a:ext cx="2592288" cy="4000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SAF BLOCK – REF DATA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" y="0"/>
            <a:ext cx="8229601" cy="95250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PFM and SAF Memory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 rot="1993515">
            <a:off x="209433" y="3743350"/>
            <a:ext cx="1957398" cy="149827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1" y="1017296"/>
            <a:ext cx="3371081" cy="243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3" y="3737598"/>
            <a:ext cx="1888291" cy="1652801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 cstate="print"/>
          <a:srcRect r="61632"/>
          <a:stretch>
            <a:fillRect/>
          </a:stretch>
        </p:blipFill>
        <p:spPr bwMode="auto">
          <a:xfrm>
            <a:off x="107505" y="1017296"/>
            <a:ext cx="3085033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 r="19309"/>
          <a:stretch>
            <a:fillRect/>
          </a:stretch>
        </p:blipFill>
        <p:spPr bwMode="auto">
          <a:xfrm>
            <a:off x="3275856" y="3897615"/>
            <a:ext cx="3384376" cy="92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" y="0"/>
            <a:ext cx="8229601" cy="95250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017303"/>
            <a:ext cx="8003229" cy="4087841"/>
          </a:xfrm>
        </p:spPr>
        <p:txBody>
          <a:bodyPr>
            <a:normAutofit/>
          </a:bodyPr>
          <a:lstStyle/>
          <a:p>
            <a:r>
              <a:rPr lang="en-GB" sz="2000" dirty="0" smtClean="0"/>
              <a:t>Walk the </a:t>
            </a:r>
            <a:r>
              <a:rPr lang="en-GB" sz="2000" dirty="0" smtClean="0"/>
              <a:t>examples and examine the results</a:t>
            </a:r>
          </a:p>
          <a:p>
            <a:r>
              <a:rPr lang="en-GB" sz="2000" dirty="0" smtClean="0"/>
              <a:t> </a:t>
            </a:r>
            <a:r>
              <a:rPr lang="en-GB" sz="2000" dirty="0" smtClean="0"/>
              <a:t>	</a:t>
            </a:r>
          </a:p>
          <a:p>
            <a:pPr lvl="1"/>
            <a:r>
              <a:rPr lang="en-ZA" sz="1600" dirty="0" smtClean="0"/>
              <a:t>PROGMEM</a:t>
            </a:r>
          </a:p>
          <a:p>
            <a:pPr lvl="2"/>
            <a:r>
              <a:rPr lang="en-ZA" sz="1700" dirty="0" smtClean="0"/>
              <a:t>290_showing_progmem_data_to_serial_terminal</a:t>
            </a:r>
            <a:endParaRPr lang="en-ZA" sz="1700" dirty="0" smtClean="0"/>
          </a:p>
          <a:p>
            <a:pPr lvl="1"/>
            <a:r>
              <a:rPr lang="en-ZA" sz="1600" dirty="0" smtClean="0"/>
              <a:t>SAF</a:t>
            </a:r>
          </a:p>
          <a:p>
            <a:pPr lvl="2"/>
            <a:r>
              <a:rPr lang="en-GB" sz="1700" dirty="0" smtClean="0"/>
              <a:t>280_showing_saf_data_to_serial_terminal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" y="0"/>
            <a:ext cx="8229601" cy="95250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PFM and SAF Memory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 rot="1993515">
            <a:off x="209433" y="3743350"/>
            <a:ext cx="1957398" cy="149827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1" y="1017296"/>
            <a:ext cx="3371081" cy="243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3" y="3737598"/>
            <a:ext cx="1888291" cy="1652801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 cstate="print"/>
          <a:srcRect r="61632"/>
          <a:stretch>
            <a:fillRect/>
          </a:stretch>
        </p:blipFill>
        <p:spPr bwMode="auto">
          <a:xfrm>
            <a:off x="107505" y="1017296"/>
            <a:ext cx="3085033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 r="19309"/>
          <a:stretch>
            <a:fillRect/>
          </a:stretch>
        </p:blipFill>
        <p:spPr bwMode="auto">
          <a:xfrm>
            <a:off x="3275856" y="3897615"/>
            <a:ext cx="3384376" cy="92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-102829"/>
            <a:ext cx="8229601" cy="95250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765611"/>
            <a:ext cx="8229601" cy="3771636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SPI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257544"/>
            <a:ext cx="8784976" cy="2139280"/>
          </a:xfrm>
        </p:spPr>
        <p:txBody>
          <a:bodyPr>
            <a:normAutofit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October 2022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59" y="0"/>
            <a:ext cx="1828859" cy="857278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60512"/>
            <a:ext cx="304800" cy="338668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-102829"/>
            <a:ext cx="8229601" cy="95250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765611"/>
            <a:ext cx="8229601" cy="3771636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memory within the PIC – </a:t>
            </a:r>
            <a:r>
              <a:rPr lang="en-GB" sz="1100" b="1" dirty="0" err="1" smtClean="0"/>
              <a:t>Progmem</a:t>
            </a:r>
            <a:r>
              <a:rPr lang="en-GB" sz="1100" b="1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709" y="1897397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657376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Microchip PIC &amp;AVR and Logic Green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16F171xx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79517" y="1345333"/>
            <a:ext cx="8229601" cy="3771636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>
            <a:off x="323528" y="2137420"/>
            <a:ext cx="3600400" cy="2952358"/>
            <a:chOff x="1475656" y="1851670"/>
            <a:chExt cx="3600400" cy="2657122"/>
          </a:xfrm>
        </p:grpSpPr>
        <p:pic>
          <p:nvPicPr>
            <p:cNvPr id="14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Rectangle 15"/>
          <p:cNvSpPr/>
          <p:nvPr/>
        </p:nvSpPr>
        <p:spPr>
          <a:xfrm>
            <a:off x="467548" y="4729709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  <p:pic>
        <p:nvPicPr>
          <p:cNvPr id="17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7" y="2377447"/>
            <a:ext cx="2464353" cy="215702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652120" y="4753711"/>
            <a:ext cx="1006954" cy="255170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sz="1100" dirty="0" smtClean="0"/>
              <a:t>By Chris Roper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17385"/>
            <a:ext cx="4991100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777715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11341" y="3821438"/>
            <a:ext cx="6281" cy="139051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84526" y="5114314"/>
            <a:ext cx="14893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TX on PORTC.4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0800" y="1375558"/>
            <a:ext cx="0" cy="640071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2645" y="959556"/>
            <a:ext cx="59824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GND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635896" y="3257544"/>
            <a:ext cx="936104" cy="2400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16F17126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" y="0"/>
            <a:ext cx="8229601" cy="95250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Memory Overview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3531" y="1337334"/>
          <a:ext cx="3744414" cy="303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50"/>
                <a:gridCol w="1010609"/>
                <a:gridCol w="2455355"/>
              </a:tblGrid>
              <a:tr h="60301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Typ</a:t>
                      </a:r>
                      <a:r>
                        <a:rPr lang="en-GB" sz="1600" baseline="0" dirty="0" smtClean="0"/>
                        <a:t>e</a:t>
                      </a:r>
                      <a:endParaRPr lang="en-GB" sz="16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Characteristics</a:t>
                      </a:r>
                      <a:endParaRPr lang="en-GB" sz="1600" dirty="0"/>
                    </a:p>
                  </a:txBody>
                  <a:tcPr marT="50800" marB="50800"/>
                </a:tc>
              </a:tr>
              <a:tr h="833120">
                <a:tc>
                  <a:txBody>
                    <a:bodyPr/>
                    <a:lstStyle/>
                    <a:p>
                      <a:pPr lvl="0"/>
                      <a:r>
                        <a:rPr lang="en-GB" sz="1600" dirty="0" smtClean="0"/>
                        <a:t>1</a:t>
                      </a: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600" dirty="0" smtClean="0"/>
                        <a:t>Program</a:t>
                      </a:r>
                      <a:r>
                        <a:rPr lang="en-GB" sz="1600" baseline="0" dirty="0" smtClean="0"/>
                        <a:t> Flash</a:t>
                      </a:r>
                      <a:endParaRPr lang="en-GB" sz="1600" dirty="0" smtClean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Program,</a:t>
                      </a:r>
                      <a:r>
                        <a:rPr lang="en-ZA" sz="1600" baseline="0" dirty="0" smtClean="0"/>
                        <a:t> </a:t>
                      </a:r>
                      <a:r>
                        <a:rPr lang="en-ZA" sz="1600" dirty="0" err="1" smtClean="0"/>
                        <a:t>Config</a:t>
                      </a:r>
                      <a:r>
                        <a:rPr lang="en-ZA" sz="1600" dirty="0" smtClean="0"/>
                        <a:t>, DIA, </a:t>
                      </a:r>
                      <a:r>
                        <a:rPr lang="en-GB" sz="1600" b="0" u="sng" dirty="0" smtClean="0"/>
                        <a:t>Storage Area Flash (SAF) </a:t>
                      </a:r>
                      <a:r>
                        <a:rPr lang="en-GB" sz="1600" b="0" u="sng" dirty="0" smtClean="0"/>
                        <a:t>block</a:t>
                      </a:r>
                      <a:r>
                        <a:rPr lang="en-GB" sz="1600" b="0" u="none" dirty="0" smtClean="0"/>
                        <a:t>,</a:t>
                      </a:r>
                      <a:r>
                        <a:rPr lang="en-GB" sz="1600" b="0" dirty="0" smtClean="0"/>
                        <a:t> </a:t>
                      </a:r>
                      <a:r>
                        <a:rPr lang="en-GB" sz="1600" b="0" dirty="0" smtClean="0"/>
                        <a:t>etc </a:t>
                      </a:r>
                    </a:p>
                  </a:txBody>
                  <a:tcPr marT="50800" marB="50800"/>
                </a:tc>
              </a:tr>
              <a:tr h="603017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 RAM</a:t>
                      </a:r>
                      <a:endParaRPr lang="en-GB" sz="16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Volatile</a:t>
                      </a:r>
                      <a:r>
                        <a:rPr lang="en-ZA" sz="1600" baseline="0" dirty="0" smtClean="0"/>
                        <a:t> </a:t>
                      </a:r>
                      <a:endParaRPr lang="en-GB" sz="1600" dirty="0"/>
                    </a:p>
                  </a:txBody>
                  <a:tcPr marT="50800" marB="50800"/>
                </a:tc>
              </a:tr>
              <a:tr h="99126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 Flash</a:t>
                      </a:r>
                      <a:r>
                        <a:rPr lang="en-GB" sz="1600" baseline="0" dirty="0" smtClean="0"/>
                        <a:t> (EE)</a:t>
                      </a:r>
                      <a:endParaRPr lang="en-GB" sz="16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Consider</a:t>
                      </a:r>
                      <a:r>
                        <a:rPr lang="en-ZA" sz="1600" baseline="0" dirty="0" smtClean="0"/>
                        <a:t> as a peripheral </a:t>
                      </a:r>
                      <a:endParaRPr lang="en-GB" sz="1600" dirty="0"/>
                    </a:p>
                  </a:txBody>
                  <a:tcPr marT="50800" marB="50800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4040" y="0"/>
            <a:ext cx="5059973" cy="564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" y="0"/>
            <a:ext cx="8229601" cy="95250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lvl="0" algn="l"/>
            <a:r>
              <a:rPr lang="en-GB" sz="2800" dirty="0" smtClean="0"/>
              <a:t>Program Flash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3531" y="1337334"/>
          <a:ext cx="3744414" cy="303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50"/>
                <a:gridCol w="1010609"/>
                <a:gridCol w="2455355"/>
              </a:tblGrid>
              <a:tr h="60301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Typ</a:t>
                      </a:r>
                      <a:r>
                        <a:rPr lang="en-GB" sz="1600" baseline="0" dirty="0" smtClean="0"/>
                        <a:t>e</a:t>
                      </a:r>
                      <a:endParaRPr lang="en-GB" sz="16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Characteristics</a:t>
                      </a:r>
                      <a:endParaRPr lang="en-GB" sz="1600" dirty="0"/>
                    </a:p>
                  </a:txBody>
                  <a:tcPr marT="50800" marB="50800"/>
                </a:tc>
              </a:tr>
              <a:tr h="833120">
                <a:tc>
                  <a:txBody>
                    <a:bodyPr/>
                    <a:lstStyle/>
                    <a:p>
                      <a:pPr lvl="0"/>
                      <a:r>
                        <a:rPr lang="en-GB" sz="1600" dirty="0" smtClean="0"/>
                        <a:t>1</a:t>
                      </a: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Program</a:t>
                      </a:r>
                      <a:r>
                        <a:rPr lang="en-GB" sz="1600" baseline="0" dirty="0" smtClean="0"/>
                        <a:t> Flash</a:t>
                      </a:r>
                      <a:endParaRPr lang="en-GB" sz="1600" dirty="0" smtClean="0"/>
                    </a:p>
                    <a:p>
                      <a:pPr lvl="0"/>
                      <a:endParaRPr lang="en-GB" sz="1600" dirty="0" smtClean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Program, </a:t>
                      </a:r>
                      <a:r>
                        <a:rPr lang="en-ZA" sz="1600" dirty="0" err="1" smtClean="0"/>
                        <a:t>Config</a:t>
                      </a:r>
                      <a:r>
                        <a:rPr lang="en-ZA" sz="1600" dirty="0" smtClean="0"/>
                        <a:t>, DIA, </a:t>
                      </a:r>
                      <a:r>
                        <a:rPr lang="en-GB" sz="1600" b="0" dirty="0" smtClean="0"/>
                        <a:t>Storage Area Flash (SAF) block. etc </a:t>
                      </a:r>
                    </a:p>
                  </a:txBody>
                  <a:tcPr marT="50800" marB="50800"/>
                </a:tc>
              </a:tr>
              <a:tr h="603017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 RAM</a:t>
                      </a:r>
                      <a:endParaRPr lang="en-GB" sz="16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Volatile</a:t>
                      </a:r>
                      <a:r>
                        <a:rPr lang="en-ZA" sz="1600" baseline="0" dirty="0" smtClean="0"/>
                        <a:t> </a:t>
                      </a:r>
                      <a:endParaRPr lang="en-GB" sz="1600" dirty="0"/>
                    </a:p>
                  </a:txBody>
                  <a:tcPr marT="50800" marB="50800"/>
                </a:tc>
              </a:tr>
              <a:tr h="99126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 Flash (EE)</a:t>
                      </a:r>
                      <a:endParaRPr lang="en-GB" sz="16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ZA" sz="1600" dirty="0" smtClean="0"/>
                        <a:t>Consider</a:t>
                      </a:r>
                      <a:r>
                        <a:rPr lang="en-ZA" sz="1600" baseline="0" dirty="0" smtClean="0"/>
                        <a:t> as a peripheral </a:t>
                      </a:r>
                      <a:endParaRPr lang="en-GB" sz="1600" dirty="0"/>
                    </a:p>
                  </a:txBody>
                  <a:tcPr marT="50800" marB="50800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4040" y="0"/>
            <a:ext cx="5059973" cy="564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798003" y="1094016"/>
            <a:ext cx="1186384" cy="726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436096" y="2057411"/>
            <a:ext cx="3528392" cy="160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436096" y="2857500"/>
            <a:ext cx="3528392" cy="160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436096" y="3257544"/>
            <a:ext cx="3528392" cy="160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436096" y="3657589"/>
            <a:ext cx="3528392" cy="160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36096" y="4057633"/>
            <a:ext cx="3528392" cy="160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187637" y="4457679"/>
            <a:ext cx="1907253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Memory of interest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" y="0"/>
            <a:ext cx="8229601" cy="95250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sz="2800" dirty="0" smtClean="0"/>
              <a:t>SAF Block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4040" y="0"/>
            <a:ext cx="5059973" cy="564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798003" y="1094024"/>
            <a:ext cx="1186384" cy="643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436096" y="2057411"/>
            <a:ext cx="3528392" cy="160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436096" y="2857500"/>
            <a:ext cx="3528392" cy="160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436096" y="3257544"/>
            <a:ext cx="3528392" cy="160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436096" y="3657589"/>
            <a:ext cx="3528392" cy="160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36096" y="4057633"/>
            <a:ext cx="3528392" cy="160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88032" y="1657373"/>
            <a:ext cx="3779912" cy="28931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GB" sz="1400" dirty="0" smtClean="0"/>
              <a:t>Storage Area Flash (SAF) is the area in program memory that can be used as data storage. </a:t>
            </a:r>
          </a:p>
          <a:p>
            <a:pPr marL="628650" lvl="1" indent="-204788">
              <a:buFont typeface="Arial" pitchFamily="34" charset="0"/>
              <a:buChar char="•"/>
            </a:pPr>
            <a:r>
              <a:rPr lang="en-GB" sz="1400" dirty="0" smtClean="0"/>
              <a:t>SAF is enabled by the </a:t>
            </a:r>
            <a:r>
              <a:rPr lang="en-GB" sz="1400" b="1" dirty="0" smtClean="0"/>
              <a:t>SAFEN</a:t>
            </a:r>
            <a:r>
              <a:rPr lang="en-GB" sz="1400" dirty="0" smtClean="0"/>
              <a:t> Configuration bit. If enabled, the code placed in this area cannot be executed by the CPU. </a:t>
            </a:r>
          </a:p>
          <a:p>
            <a:pPr marL="628650" lvl="1" indent="-204788">
              <a:buFont typeface="Arial" pitchFamily="34" charset="0"/>
              <a:buChar char="•"/>
            </a:pPr>
            <a:r>
              <a:rPr lang="en-GB" sz="1400" dirty="0" smtClean="0"/>
              <a:t>SAF block is placed at the end of memory and spans 128 Words. </a:t>
            </a:r>
          </a:p>
          <a:p>
            <a:pPr marL="628650" lvl="1" indent="-204788">
              <a:buFont typeface="Arial" pitchFamily="34" charset="0"/>
              <a:buChar char="•"/>
            </a:pPr>
            <a:r>
              <a:rPr lang="en-GB" sz="1400" b="1" dirty="0" smtClean="0"/>
              <a:t>WRTSAF</a:t>
            </a:r>
            <a:r>
              <a:rPr lang="en-GB" sz="1400" dirty="0" smtClean="0"/>
              <a:t> Configuration bit is used to write-protect the Storage Area Flash.</a:t>
            </a:r>
          </a:p>
          <a:p>
            <a:pPr marL="203332" indent="-204788">
              <a:buFont typeface="Arial" pitchFamily="34" charset="0"/>
              <a:buChar char="•"/>
            </a:pPr>
            <a:r>
              <a:rPr lang="en-GB" sz="1400" dirty="0" smtClean="0"/>
              <a:t>SAF memory is ONLY the lower byte of each specific memory address. </a:t>
            </a:r>
          </a:p>
          <a:p>
            <a:pPr marL="628650" lvl="1" indent="-204788">
              <a:buFont typeface="Arial" pitchFamily="34" charset="0"/>
              <a:buChar char="•"/>
            </a:pPr>
            <a:endParaRPr lang="en-GB" sz="1400" dirty="0" smtClean="0"/>
          </a:p>
        </p:txBody>
      </p:sp>
      <p:sp>
        <p:nvSpPr>
          <p:cNvPr id="14" name="Rectangle 13"/>
          <p:cNvSpPr/>
          <p:nvPr/>
        </p:nvSpPr>
        <p:spPr>
          <a:xfrm flipV="1">
            <a:off x="7812360" y="1737381"/>
            <a:ext cx="1152128" cy="8000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" y="0"/>
            <a:ext cx="8229601" cy="95250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sz="2800" dirty="0" smtClean="0"/>
              <a:t>Data Flash Memory Block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4040" y="0"/>
            <a:ext cx="5059973" cy="564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436096" y="2057411"/>
            <a:ext cx="3528392" cy="160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436096" y="2857500"/>
            <a:ext cx="3528392" cy="160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436096" y="3257544"/>
            <a:ext cx="3528392" cy="160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436096" y="3657589"/>
            <a:ext cx="3528392" cy="160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36096" y="4057633"/>
            <a:ext cx="3528392" cy="16001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EEPROM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8032" y="1657368"/>
            <a:ext cx="3779912" cy="203132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GB" sz="1400" dirty="0" smtClean="0"/>
              <a:t>Data Flash Memory (DFM)</a:t>
            </a:r>
          </a:p>
          <a:p>
            <a:pPr marL="607881" lvl="1" indent="-182563">
              <a:buFont typeface="Arial" pitchFamily="34" charset="0"/>
              <a:buChar char="•"/>
            </a:pPr>
            <a:endParaRPr lang="en-GB" sz="1400" dirty="0" smtClean="0"/>
          </a:p>
          <a:p>
            <a:pPr marL="607881" lvl="1" indent="-182563">
              <a:buFont typeface="Arial" pitchFamily="34" charset="0"/>
              <a:buChar char="•"/>
            </a:pPr>
            <a:r>
              <a:rPr lang="en-GB" sz="1400" dirty="0" err="1" smtClean="0"/>
              <a:t>Nonvolatile</a:t>
            </a:r>
            <a:r>
              <a:rPr lang="en-GB" sz="1400" dirty="0" smtClean="0"/>
              <a:t> memory array, also referred to as EEPROM. </a:t>
            </a:r>
          </a:p>
          <a:p>
            <a:pPr marL="607881" lvl="1" indent="-182563">
              <a:buFont typeface="Arial" pitchFamily="34" charset="0"/>
              <a:buChar char="•"/>
            </a:pPr>
            <a:r>
              <a:rPr lang="en-GB" sz="1400" dirty="0" smtClean="0"/>
              <a:t>DFM is readable and writable during normal operation over the entire VDD range. </a:t>
            </a:r>
          </a:p>
          <a:p>
            <a:pPr marL="607881" lvl="1" indent="-182563">
              <a:buFont typeface="Arial" pitchFamily="34" charset="0"/>
              <a:buChar char="•"/>
            </a:pPr>
            <a:r>
              <a:rPr lang="en-GB" sz="1400" dirty="0" smtClean="0"/>
              <a:t>DFM can only be read and written one byte at a time. 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7798003" y="1094016"/>
            <a:ext cx="1186384" cy="726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16385</TotalTime>
  <Words>683</Words>
  <Application>Microsoft Office PowerPoint</Application>
  <PresentationFormat>On-screen Show (16:10)</PresentationFormat>
  <Paragraphs>153</Paragraphs>
  <Slides>18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Great Cow BASIC Part 16</vt:lpstr>
      <vt:lpstr>Videos...</vt:lpstr>
      <vt:lpstr>Great Cow BASIC Compiler</vt:lpstr>
      <vt:lpstr>Hardware</vt:lpstr>
      <vt:lpstr>Hardware</vt:lpstr>
      <vt:lpstr>Memory Overview</vt:lpstr>
      <vt:lpstr>Program Flash</vt:lpstr>
      <vt:lpstr>SAF Block</vt:lpstr>
      <vt:lpstr>Data Flash Memory Block</vt:lpstr>
      <vt:lpstr>Memory usage - PFM</vt:lpstr>
      <vt:lpstr>Memory usage - SAF</vt:lpstr>
      <vt:lpstr>PFM and SAF Memory</vt:lpstr>
      <vt:lpstr>Lab</vt:lpstr>
      <vt:lpstr>Slide 14</vt:lpstr>
      <vt:lpstr>PFM and SAF Memory</vt:lpstr>
      <vt:lpstr>Videos...</vt:lpstr>
      <vt:lpstr>Great Cow BASIC</vt:lpstr>
      <vt:lpstr>Slide 18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912</cp:revision>
  <dcterms:created xsi:type="dcterms:W3CDTF">2019-01-08T20:03:06Z</dcterms:created>
  <dcterms:modified xsi:type="dcterms:W3CDTF">2022-11-11T13:30:28Z</dcterms:modified>
</cp:coreProperties>
</file>