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34" r:id="rId2"/>
    <p:sldId id="335" r:id="rId3"/>
    <p:sldId id="336" r:id="rId4"/>
    <p:sldId id="337" r:id="rId5"/>
    <p:sldId id="339" r:id="rId6"/>
    <p:sldId id="324" r:id="rId7"/>
    <p:sldId id="326" r:id="rId8"/>
    <p:sldId id="327" r:id="rId9"/>
    <p:sldId id="322" r:id="rId10"/>
    <p:sldId id="325" r:id="rId11"/>
    <p:sldId id="329" r:id="rId12"/>
    <p:sldId id="331" r:id="rId13"/>
    <p:sldId id="333" r:id="rId14"/>
    <p:sldId id="330" r:id="rId15"/>
    <p:sldId id="280" r:id="rId16"/>
    <p:sldId id="338" r:id="rId17"/>
    <p:sldId id="297" r:id="rId18"/>
    <p:sldId id="298" r:id="rId19"/>
    <p:sldId id="332" r:id="rId20"/>
  </p:sldIdLst>
  <p:sldSz cx="9144000" cy="5715000" type="screen16x10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46" d="100"/>
          <a:sy n="146" d="100"/>
        </p:scale>
        <p:origin x="-546" y="-10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12/11/2022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12/11/2022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3471A-AA0F-4CD3-BA89-C1C7FB68C6DB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775363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238501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81"/>
            <a:ext cx="2057400" cy="3656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71981"/>
            <a:ext cx="6019800" cy="3656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000128"/>
            <a:ext cx="4038599" cy="282839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000128"/>
            <a:ext cx="4038599" cy="282839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28867"/>
            <a:ext cx="8229601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5"/>
            <a:ext cx="4040188" cy="53313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6"/>
            <a:ext cx="4040188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5"/>
            <a:ext cx="4041775" cy="53313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12/11/2022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12/11/2022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27543"/>
            <a:ext cx="3008313" cy="9683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27547"/>
            <a:ext cx="5111749" cy="487759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195920"/>
            <a:ext cx="3008313" cy="3909219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9"/>
            <a:ext cx="5486400" cy="670719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7" y="228867"/>
            <a:ext cx="8229601" cy="95250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7" y="1333501"/>
            <a:ext cx="8229601" cy="3771636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5296963"/>
            <a:ext cx="2133600" cy="304271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12/11/2022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5296963"/>
            <a:ext cx="2895600" cy="304271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chip.com/DevelopmentTools/ProductDetails/PartNO/PG164120" TargetMode="External"/><Relationship Id="rId13" Type="http://schemas.openxmlformats.org/officeDocument/2006/relationships/hyperlink" Target="http://tinypicbootload.sourceforge.net/" TargetMode="External"/><Relationship Id="rId3" Type="http://schemas.openxmlformats.org/officeDocument/2006/relationships/hyperlink" Target="https://github.com/Anobium/Great-Cow-BASIC-Library-Development/tree/master/USB_Serial/USB_DFU/PIC16F1-USB-DFU-Bootloader-Resource/tools/GCB" TargetMode="External"/><Relationship Id="rId7" Type="http://schemas.openxmlformats.org/officeDocument/2006/relationships/hyperlink" Target="https://www.northernsoftware.com/" TargetMode="External"/><Relationship Id="rId12" Type="http://schemas.openxmlformats.org/officeDocument/2006/relationships/hyperlink" Target="http://picpgm.picprojects.net/" TargetMode="External"/><Relationship Id="rId2" Type="http://schemas.openxmlformats.org/officeDocument/2006/relationships/hyperlink" Target="http://savannah.nongnu.org/projects/avrdu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chip.com/mplab/mplab-x-ide" TargetMode="External"/><Relationship Id="rId11" Type="http://schemas.openxmlformats.org/officeDocument/2006/relationships/hyperlink" Target="http://www.pickitplus.co.uk/" TargetMode="External"/><Relationship Id="rId5" Type="http://schemas.openxmlformats.org/officeDocument/2006/relationships/hyperlink" Target="https://github.com/micronucleus/micronucleus" TargetMode="External"/><Relationship Id="rId10" Type="http://schemas.openxmlformats.org/officeDocument/2006/relationships/hyperlink" Target="http://www.autoitscript.com/" TargetMode="External"/><Relationship Id="rId4" Type="http://schemas.openxmlformats.org/officeDocument/2006/relationships/hyperlink" Target="http://www.kitsrus.com/pic.html" TargetMode="External"/><Relationship Id="rId9" Type="http://schemas.openxmlformats.org/officeDocument/2006/relationships/hyperlink" Target="http://ww1.microchip.com/downloads/en/DeviceDoc/PICkit3%20Programmer%20Application%20v3.10.zip" TargetMode="External"/><Relationship Id="rId14" Type="http://schemas.openxmlformats.org/officeDocument/2006/relationships/hyperlink" Target="https://sourceforge.net/p/gcbasic/code/HEAD/tree/uti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17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3238500"/>
            <a:ext cx="8784976" cy="2139280"/>
          </a:xfrm>
        </p:spPr>
        <p:txBody>
          <a:bodyPr>
            <a:normAutofit/>
          </a:bodyPr>
          <a:lstStyle/>
          <a:p>
            <a:r>
              <a:rPr lang="en-GB" dirty="0" smtClean="0"/>
              <a:t>Great Cow BASIC  for the PIC16F171xx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lvl="1" algn="l"/>
            <a:r>
              <a:rPr lang="en-GB" sz="1300" dirty="0" smtClean="0"/>
              <a:t>October 2022</a:t>
            </a:r>
            <a:endParaRPr lang="en-GB" sz="13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59" y="0"/>
            <a:ext cx="1828859" cy="857278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60512"/>
            <a:ext cx="304800" cy="338668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7812360" y="1657367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2051725" y="2401320"/>
            <a:ext cx="4796755" cy="128014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7" y="2401322"/>
            <a:ext cx="1605103" cy="1583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441213"/>
            <a:ext cx="1152128" cy="800089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721358"/>
            <a:ext cx="1512168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4001500"/>
            <a:ext cx="1152128" cy="8000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721358"/>
            <a:ext cx="1224136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721358"/>
            <a:ext cx="1224136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721358"/>
            <a:ext cx="1224136" cy="640071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1022510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3041391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2188408"/>
            <a:ext cx="0" cy="532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361429"/>
            <a:ext cx="0" cy="640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8" y="3041391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841480"/>
            <a:ext cx="1296144" cy="1120124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841480"/>
            <a:ext cx="1296144" cy="1120124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3041391"/>
            <a:ext cx="144016" cy="80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3041391"/>
            <a:ext cx="144016" cy="80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5041613"/>
            <a:ext cx="20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 and LGT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52500"/>
          </a:xfrm>
        </p:spPr>
        <p:txBody>
          <a:bodyPr/>
          <a:lstStyle/>
          <a:p>
            <a:pPr algn="l"/>
            <a:r>
              <a:rPr lang="en-GB" dirty="0" smtClean="0"/>
              <a:t>Compiler options</a:t>
            </a:r>
            <a:endParaRPr lang="en-GB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361426"/>
            <a:ext cx="108012" cy="1040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937289"/>
            <a:ext cx="1296144" cy="80008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657367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2116669"/>
            <a:ext cx="2534796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26" name="Flowchart: Document 25"/>
          <p:cNvSpPr/>
          <p:nvPr/>
        </p:nvSpPr>
        <p:spPr>
          <a:xfrm>
            <a:off x="6948264" y="937289"/>
            <a:ext cx="1296144" cy="80008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Outputs:</a:t>
            </a:r>
          </a:p>
          <a:p>
            <a:pPr algn="ctr"/>
            <a:r>
              <a:rPr lang="en-GB" sz="1600" dirty="0" smtClean="0"/>
              <a:t>many….</a:t>
            </a:r>
          </a:p>
          <a:p>
            <a:pPr algn="ctr"/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960121" y="1915586"/>
            <a:ext cx="1255712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MPASM, </a:t>
            </a:r>
          </a:p>
          <a:p>
            <a:pPr algn="ctr"/>
            <a:r>
              <a:rPr lang="en-GB" sz="1200" dirty="0" smtClean="0"/>
              <a:t>MPLAB-IDE,</a:t>
            </a:r>
          </a:p>
          <a:p>
            <a:pPr algn="ctr"/>
            <a:r>
              <a:rPr lang="en-GB" sz="1200" dirty="0" smtClean="0"/>
              <a:t>GPASM, etc </a:t>
            </a:r>
            <a:endParaRPr lang="en-GB" sz="12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6" y="2750334"/>
            <a:ext cx="1605103" cy="1583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grpSp>
        <p:nvGrpSpPr>
          <p:cNvPr id="2" name="Group 15"/>
          <p:cNvGrpSpPr/>
          <p:nvPr/>
        </p:nvGrpSpPr>
        <p:grpSpPr>
          <a:xfrm>
            <a:off x="1783859" y="2629981"/>
            <a:ext cx="3313129" cy="1949014"/>
            <a:chOff x="1783854" y="2366980"/>
            <a:chExt cx="3313129" cy="1754113"/>
          </a:xfrm>
        </p:grpSpPr>
        <p:sp>
          <p:nvSpPr>
            <p:cNvPr id="5" name="Oval 4"/>
            <p:cNvSpPr/>
            <p:nvPr/>
          </p:nvSpPr>
          <p:spPr>
            <a:xfrm>
              <a:off x="1783854" y="2366980"/>
              <a:ext cx="1852042" cy="175411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An Editor</a:t>
              </a:r>
              <a:endParaRPr lang="en-GB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491880" y="2931790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Scripts</a:t>
              </a:r>
              <a:endParaRPr lang="en-GB" sz="12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323533" y="3117234"/>
            <a:ext cx="1605103" cy="97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Programmers</a:t>
            </a:r>
            <a:endParaRPr lang="en-GB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52500"/>
          </a:xfrm>
        </p:spPr>
        <p:txBody>
          <a:bodyPr/>
          <a:lstStyle/>
          <a:p>
            <a:pPr algn="l"/>
            <a:r>
              <a:rPr lang="en-GB" dirty="0" smtClean="0"/>
              <a:t>The Variants for Linux, BSD &amp; Mac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436096" y="1737378"/>
            <a:ext cx="3528392" cy="229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$ time LC_ALL=C  /opt/GCBASIC/makehex.sh code9.gcb</a:t>
            </a:r>
            <a:br>
              <a:rPr lang="en-GB" sz="1100" dirty="0" smtClean="0"/>
            </a:br>
            <a:r>
              <a:rPr lang="en-GB" sz="1100" dirty="0" smtClean="0"/>
              <a:t>Great Cow BASIC (0.98.07 RC07 2020-04-01 (Linux 64 bit))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Compiling code9.gcb ...</a:t>
            </a:r>
            <a:br>
              <a:rPr lang="en-GB" sz="1100" dirty="0" smtClean="0"/>
            </a:br>
            <a:r>
              <a:rPr lang="en-GB" sz="1100" dirty="0" smtClean="0"/>
              <a:t>Done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Assembling program ...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Program assembled successfully!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real 0m2,947s</a:t>
            </a:r>
            <a:br>
              <a:rPr lang="en-GB" sz="1100" dirty="0" smtClean="0"/>
            </a:br>
            <a:r>
              <a:rPr lang="en-GB" sz="1100" dirty="0" smtClean="0"/>
              <a:t>user 0m2,886s</a:t>
            </a:r>
            <a:br>
              <a:rPr lang="en-GB" sz="1100" dirty="0" smtClean="0"/>
            </a:br>
            <a:r>
              <a:rPr lang="en-GB" sz="1100" dirty="0" smtClean="0"/>
              <a:t>sys 0m0,045s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250704" cy="3771636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GB" sz="1400" dirty="0" smtClean="0"/>
              <a:t>We will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Review </a:t>
            </a:r>
            <a:r>
              <a:rPr lang="en-GB" sz="1400" dirty="0" err="1" smtClean="0"/>
              <a:t>GCStudio</a:t>
            </a: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Review PICINFO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Review </a:t>
            </a:r>
            <a:r>
              <a:rPr lang="en-GB" sz="1400" dirty="0" err="1" smtClean="0"/>
              <a:t>PPSTool</a:t>
            </a: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Edit Preferences and code portability</a:t>
            </a:r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Review </a:t>
            </a:r>
            <a:r>
              <a:rPr lang="en-GB" sz="1400" dirty="0" err="1" smtClean="0"/>
              <a:t>CLCTool</a:t>
            </a:r>
            <a:r>
              <a:rPr lang="en-GB" sz="1400" dirty="0" smtClean="0"/>
              <a:t> </a:t>
            </a:r>
            <a:r>
              <a:rPr lang="en-GB" sz="1400" smtClean="0"/>
              <a:t>and usage</a:t>
            </a:r>
          </a:p>
          <a:p>
            <a:pPr marL="829354" lvl="1" indent="-457200">
              <a:buFont typeface="+mj-lt"/>
              <a:buAutoNum type="arabicPeriod"/>
            </a:pPr>
            <a:endParaRPr lang="en-GB" sz="1000" dirty="0" smtClean="0"/>
          </a:p>
          <a:p>
            <a:pPr marL="457200" indent="-457200">
              <a:buFont typeface="+mj-lt"/>
              <a:buAutoNum type="arabicPeriod"/>
            </a:pPr>
            <a:endParaRPr lang="en-GB" sz="10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4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0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400" dirty="0" smtClean="0"/>
          </a:p>
          <a:p>
            <a:pPr marL="457200" indent="-457200">
              <a:buNone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6057856"/>
            <a:ext cx="914400" cy="10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6057856"/>
            <a:ext cx="914400" cy="10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5" y="3497574"/>
            <a:ext cx="3480513" cy="2041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63888" y="137198"/>
            <a:ext cx="5328592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Configurable Logic Cell on PIC MCUs</a:t>
            </a:r>
          </a:p>
          <a:p>
            <a:endParaRPr lang="en-GB" b="1" dirty="0" smtClean="0"/>
          </a:p>
          <a:p>
            <a:r>
              <a:rPr lang="en-GB" dirty="0" smtClean="0"/>
              <a:t>The CLC has a variety of basic gates as well as sequential logic options that can be customised to create the logic specific to your application. </a:t>
            </a:r>
          </a:p>
          <a:p>
            <a:endParaRPr lang="en-GB" dirty="0" smtClean="0"/>
          </a:p>
          <a:p>
            <a:r>
              <a:rPr lang="en-GB" dirty="0" smtClean="0"/>
              <a:t>Through these logic gates, the CLC gives you the ability to combine signals to make a new custom signal without running code to execute it. </a:t>
            </a:r>
          </a:p>
          <a:p>
            <a:endParaRPr lang="en-GB" dirty="0" smtClean="0"/>
          </a:p>
          <a:p>
            <a:r>
              <a:rPr lang="en-GB" dirty="0" smtClean="0"/>
              <a:t>Example – switch to LEDs with no </a:t>
            </a:r>
            <a:r>
              <a:rPr lang="en-GB" dirty="0" err="1" smtClean="0"/>
              <a:t>cpu</a:t>
            </a:r>
            <a:r>
              <a:rPr lang="en-GB" dirty="0" smtClean="0"/>
              <a:t> code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250704" cy="3771636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GB" sz="1400" dirty="0" smtClean="0"/>
              <a:t>We will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</a:rPr>
              <a:t>Review PICINFO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</a:rPr>
              <a:t>Review </a:t>
            </a:r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</a:rPr>
              <a:t>PPSTool</a:t>
            </a:r>
            <a:endParaRPr lang="en-GB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</a:rPr>
              <a:t>Edit Preferences and code portability</a:t>
            </a:r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Review </a:t>
            </a:r>
            <a:r>
              <a:rPr lang="en-GB" sz="1400" dirty="0" err="1" smtClean="0"/>
              <a:t>CLCTool</a:t>
            </a:r>
            <a:r>
              <a:rPr lang="en-GB" sz="1400" dirty="0" smtClean="0"/>
              <a:t>(s) </a:t>
            </a:r>
            <a:r>
              <a:rPr lang="en-GB" sz="1400" dirty="0" smtClean="0"/>
              <a:t>and usage</a:t>
            </a:r>
          </a:p>
          <a:p>
            <a:pPr marL="457200" indent="-457200">
              <a:buFont typeface="+mj-lt"/>
              <a:buAutoNum type="arabicPeriod"/>
            </a:pPr>
            <a:endParaRPr lang="en-GB" sz="10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4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0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400" dirty="0" smtClean="0"/>
          </a:p>
          <a:p>
            <a:pPr marL="457200" indent="-457200">
              <a:buNone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52500"/>
          </a:xfrm>
        </p:spPr>
        <p:txBody>
          <a:bodyPr/>
          <a:lstStyle/>
          <a:p>
            <a:pPr algn="l"/>
            <a:r>
              <a:rPr lang="en-GB" dirty="0" smtClean="0"/>
              <a:t>Tool chain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4578" y="1204409"/>
            <a:ext cx="6531779" cy="408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-102829"/>
            <a:ext cx="8229601" cy="95250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765611"/>
            <a:ext cx="8229601" cy="3771636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</a:t>
            </a:r>
            <a:r>
              <a:rPr lang="en-GB" sz="1100" b="1" dirty="0" smtClean="0"/>
              <a:t>PWM</a:t>
            </a:r>
            <a:r>
              <a:rPr lang="en-GB" sz="1100" dirty="0" smtClean="0"/>
              <a:t>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I2C</a:t>
            </a:r>
            <a:r>
              <a:rPr lang="en-GB" sz="1100" dirty="0" smtClean="0"/>
              <a:t>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I2C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SPI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PWM</a:t>
            </a:r>
            <a:r>
              <a:rPr lang="en-GB" sz="1100" dirty="0" smtClean="0"/>
              <a:t>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memory</a:t>
            </a:r>
            <a:r>
              <a:rPr lang="en-GB" sz="1100" dirty="0" smtClean="0"/>
              <a:t>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</a:t>
            </a:r>
            <a:r>
              <a:rPr lang="en-GB" sz="1100" b="1" dirty="0" smtClean="0"/>
              <a:t>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17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3238500"/>
            <a:ext cx="8784976" cy="2139280"/>
          </a:xfrm>
        </p:spPr>
        <p:txBody>
          <a:bodyPr>
            <a:normAutofit/>
          </a:bodyPr>
          <a:lstStyle/>
          <a:p>
            <a:r>
              <a:rPr lang="en-GB" dirty="0" smtClean="0"/>
              <a:t>Great Cow BASIC  for the PIC16F171xx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lvl="1" algn="l"/>
            <a:r>
              <a:rPr lang="en-GB" sz="1300" dirty="0" smtClean="0"/>
              <a:t>October 2022</a:t>
            </a:r>
            <a:endParaRPr lang="en-GB" sz="13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59" y="0"/>
            <a:ext cx="1828859" cy="857278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60512"/>
            <a:ext cx="304800" cy="338668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401320"/>
            <a:ext cx="6480720" cy="128014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7" y="2401322"/>
            <a:ext cx="1605103" cy="1583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441213"/>
            <a:ext cx="1152128" cy="800089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721358"/>
            <a:ext cx="1512168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4001500"/>
            <a:ext cx="1152128" cy="8000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721358"/>
            <a:ext cx="1224136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721358"/>
            <a:ext cx="1224136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721358"/>
            <a:ext cx="1224136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1022510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3041391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3041391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2188408"/>
            <a:ext cx="0" cy="532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361429"/>
            <a:ext cx="0" cy="640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8" y="3041391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841480"/>
            <a:ext cx="1296144" cy="1120124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841480"/>
            <a:ext cx="1296144" cy="1120124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3041391"/>
            <a:ext cx="144016" cy="80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3041391"/>
            <a:ext cx="144016" cy="80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5041613"/>
            <a:ext cx="20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 and LGT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52500"/>
          </a:xfrm>
        </p:spPr>
        <p:txBody>
          <a:bodyPr/>
          <a:lstStyle/>
          <a:p>
            <a:pPr algn="l"/>
            <a:r>
              <a:rPr lang="en-GB" dirty="0" smtClean="0"/>
              <a:t>Great Cow BASIC – PIC, AVR and LGT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937289"/>
            <a:ext cx="1296144" cy="80008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657367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2165512"/>
            <a:ext cx="2534796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Great Cow BASIC 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-102829"/>
            <a:ext cx="8229601" cy="95250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765611"/>
            <a:ext cx="8229601" cy="3771636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709" y="1897397"/>
            <a:ext cx="1605103" cy="1583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1657379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Microchip PIC &amp;AVR and Logic Green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16F171xx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79521" y="1345333"/>
            <a:ext cx="8229601" cy="3771636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2" name="Group 5"/>
          <p:cNvGrpSpPr/>
          <p:nvPr/>
        </p:nvGrpSpPr>
        <p:grpSpPr>
          <a:xfrm>
            <a:off x="323528" y="2137420"/>
            <a:ext cx="3600400" cy="2952358"/>
            <a:chOff x="1475656" y="1851670"/>
            <a:chExt cx="3600400" cy="2657122"/>
          </a:xfrm>
        </p:grpSpPr>
        <p:pic>
          <p:nvPicPr>
            <p:cNvPr id="14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Rectangle 15"/>
          <p:cNvSpPr/>
          <p:nvPr/>
        </p:nvSpPr>
        <p:spPr>
          <a:xfrm>
            <a:off x="467552" y="4729709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  <p:pic>
        <p:nvPicPr>
          <p:cNvPr id="17" name="Picture 1" descr="D:\GreatCowBASICGits\Demonstration_Sources.git\trunk\Vendor_Boards\Great_Cow_Basic_Demo_Board\16F17126_chiprange_demonstrations\im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8" y="2377447"/>
            <a:ext cx="2464353" cy="215702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652120" y="4753711"/>
            <a:ext cx="1006954" cy="255170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sz="1100" dirty="0" smtClean="0"/>
              <a:t>By Chris Roper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817386"/>
            <a:ext cx="4991100" cy="339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777716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11343" y="3821438"/>
            <a:ext cx="6281" cy="139051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84526" y="5114315"/>
            <a:ext cx="14893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TX on PORTC.4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60800" y="1375559"/>
            <a:ext cx="0" cy="640071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2647" y="959557"/>
            <a:ext cx="59824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GND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635896" y="3257544"/>
            <a:ext cx="936104" cy="2400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16F17126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401320"/>
            <a:ext cx="6480720" cy="128014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7" y="2401322"/>
            <a:ext cx="1605103" cy="1583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441213"/>
            <a:ext cx="1152128" cy="800089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721358"/>
            <a:ext cx="1512168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4001500"/>
            <a:ext cx="1152128" cy="8000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721358"/>
            <a:ext cx="1224136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721358"/>
            <a:ext cx="1224136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721358"/>
            <a:ext cx="1224136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1022510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3041391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3041391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2188408"/>
            <a:ext cx="0" cy="532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361429"/>
            <a:ext cx="0" cy="640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8" y="3041391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841480"/>
            <a:ext cx="1296144" cy="1120124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841480"/>
            <a:ext cx="1296144" cy="1120124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3041391"/>
            <a:ext cx="144016" cy="80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3041391"/>
            <a:ext cx="144016" cy="80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91880" y="5017740"/>
            <a:ext cx="20222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 and LGT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52500"/>
          </a:xfrm>
        </p:spPr>
        <p:txBody>
          <a:bodyPr/>
          <a:lstStyle/>
          <a:p>
            <a:pPr algn="l"/>
            <a:r>
              <a:rPr lang="en-GB" dirty="0" smtClean="0"/>
              <a:t>The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937289"/>
            <a:ext cx="1296144" cy="80008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657367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2165512"/>
            <a:ext cx="2534796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Great Cow BASIC 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6" y="2537465"/>
            <a:ext cx="1605103" cy="1583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grpSp>
        <p:nvGrpSpPr>
          <p:cNvPr id="2" name="Group 12"/>
          <p:cNvGrpSpPr/>
          <p:nvPr/>
        </p:nvGrpSpPr>
        <p:grpSpPr>
          <a:xfrm>
            <a:off x="323529" y="1696073"/>
            <a:ext cx="3312368" cy="2681599"/>
            <a:chOff x="323528" y="950398"/>
            <a:chExt cx="3312368" cy="2413439"/>
          </a:xfrm>
        </p:grpSpPr>
        <p:sp>
          <p:nvSpPr>
            <p:cNvPr id="5" name="Oval 4"/>
            <p:cNvSpPr/>
            <p:nvPr/>
          </p:nvSpPr>
          <p:spPr>
            <a:xfrm>
              <a:off x="1783854" y="1609724"/>
              <a:ext cx="1852042" cy="175411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Great Cow  Graphical BASIC</a:t>
              </a:r>
              <a:endParaRPr lang="en-GB" sz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3528" y="2139702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Programmers</a:t>
              </a:r>
              <a:endParaRPr lang="en-GB" sz="1200" dirty="0"/>
            </a:p>
          </p:txBody>
        </p:sp>
        <p:sp>
          <p:nvSpPr>
            <p:cNvPr id="7" name="Oval 6"/>
            <p:cNvSpPr/>
            <p:nvPr/>
          </p:nvSpPr>
          <p:spPr>
            <a:xfrm rot="2221719">
              <a:off x="857817" y="950398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err="1" smtClean="0"/>
                <a:t>PPSTool</a:t>
              </a:r>
              <a:endParaRPr lang="en-GB" sz="1200" dirty="0"/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3018063" y="2163368"/>
            <a:ext cx="1724257" cy="2827468"/>
            <a:chOff x="3018057" y="1370966"/>
            <a:chExt cx="1724257" cy="2544721"/>
          </a:xfrm>
        </p:grpSpPr>
        <p:sp>
          <p:nvSpPr>
            <p:cNvPr id="9" name="Oval 8"/>
            <p:cNvSpPr/>
            <p:nvPr/>
          </p:nvSpPr>
          <p:spPr>
            <a:xfrm rot="20829677">
              <a:off x="3137211" y="1370966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CLC</a:t>
              </a:r>
              <a:endParaRPr lang="en-GB" sz="1200" dirty="0"/>
            </a:p>
          </p:txBody>
        </p:sp>
        <p:sp>
          <p:nvSpPr>
            <p:cNvPr id="10" name="Oval 9"/>
            <p:cNvSpPr/>
            <p:nvPr/>
          </p:nvSpPr>
          <p:spPr>
            <a:xfrm rot="2221719">
              <a:off x="3018057" y="3038630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PSMC</a:t>
              </a:r>
              <a:endParaRPr lang="en-GB" sz="1200" dirty="0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52500"/>
          </a:xfrm>
        </p:spPr>
        <p:txBody>
          <a:bodyPr/>
          <a:lstStyle/>
          <a:p>
            <a:pPr algn="l"/>
            <a:r>
              <a:rPr lang="en-GB" dirty="0" smtClean="0"/>
              <a:t>Great Cow Graphical BASIC - GCGB</a:t>
            </a:r>
            <a:endParaRPr lang="en-GB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2271" y="1017298"/>
            <a:ext cx="3793277" cy="3520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3490"/>
          <a:stretch>
            <a:fillRect/>
          </a:stretch>
        </p:blipFill>
        <p:spPr bwMode="auto">
          <a:xfrm>
            <a:off x="3995936" y="1177313"/>
            <a:ext cx="5040560" cy="304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1835696" y="2750334"/>
            <a:ext cx="1605103" cy="1583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grpSp>
        <p:nvGrpSpPr>
          <p:cNvPr id="2" name="Group 15"/>
          <p:cNvGrpSpPr/>
          <p:nvPr/>
        </p:nvGrpSpPr>
        <p:grpSpPr>
          <a:xfrm>
            <a:off x="1783859" y="2629981"/>
            <a:ext cx="3313129" cy="1949014"/>
            <a:chOff x="1783854" y="2366980"/>
            <a:chExt cx="3313129" cy="1754113"/>
          </a:xfrm>
        </p:grpSpPr>
        <p:sp>
          <p:nvSpPr>
            <p:cNvPr id="5" name="Oval 4"/>
            <p:cNvSpPr/>
            <p:nvPr/>
          </p:nvSpPr>
          <p:spPr>
            <a:xfrm>
              <a:off x="1783854" y="2366980"/>
              <a:ext cx="1852042" cy="175411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err="1" smtClean="0"/>
                <a:t>GCStudio</a:t>
              </a:r>
              <a:endParaRPr lang="en-GB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491880" y="2859782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err="1" smtClean="0"/>
                <a:t>GCode</a:t>
              </a:r>
              <a:r>
                <a:rPr lang="en-GB" sz="1200" dirty="0" smtClean="0"/>
                <a:t> Editor</a:t>
              </a:r>
              <a:endParaRPr lang="en-GB" sz="12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323533" y="3117234"/>
            <a:ext cx="1605103" cy="97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Programmers</a:t>
            </a:r>
            <a:endParaRPr lang="en-GB" sz="1200" dirty="0"/>
          </a:p>
        </p:txBody>
      </p:sp>
      <p:sp>
        <p:nvSpPr>
          <p:cNvPr id="7" name="Oval 6"/>
          <p:cNvSpPr/>
          <p:nvPr/>
        </p:nvSpPr>
        <p:spPr>
          <a:xfrm rot="2221719">
            <a:off x="857822" y="1897396"/>
            <a:ext cx="1605103" cy="97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err="1" smtClean="0"/>
              <a:t>PPSTool</a:t>
            </a:r>
            <a:endParaRPr lang="en-GB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52500"/>
          </a:xfrm>
        </p:spPr>
        <p:txBody>
          <a:bodyPr/>
          <a:lstStyle/>
          <a:p>
            <a:pPr algn="l"/>
            <a:r>
              <a:rPr lang="en-GB" dirty="0" smtClean="0"/>
              <a:t>The Windows IDE</a:t>
            </a:r>
            <a:endParaRPr lang="en-GB" dirty="0"/>
          </a:p>
        </p:txBody>
      </p:sp>
      <p:grpSp>
        <p:nvGrpSpPr>
          <p:cNvPr id="3" name="Tools"/>
          <p:cNvGrpSpPr/>
          <p:nvPr/>
        </p:nvGrpSpPr>
        <p:grpSpPr>
          <a:xfrm>
            <a:off x="2919445" y="1961598"/>
            <a:ext cx="1641041" cy="3397679"/>
            <a:chOff x="2805657" y="1165157"/>
            <a:chExt cx="1641041" cy="3057911"/>
          </a:xfrm>
        </p:grpSpPr>
        <p:sp>
          <p:nvSpPr>
            <p:cNvPr id="9" name="Oval 8"/>
            <p:cNvSpPr/>
            <p:nvPr/>
          </p:nvSpPr>
          <p:spPr>
            <a:xfrm rot="19275749">
              <a:off x="2841595" y="1165157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CLC</a:t>
              </a:r>
            </a:p>
            <a:p>
              <a:pPr algn="ctr"/>
              <a:r>
                <a:rPr lang="en-GB" sz="1200" dirty="0" err="1" smtClean="0"/>
                <a:t>PicInfo</a:t>
              </a:r>
              <a:r>
                <a:rPr lang="en-GB" sz="1200" dirty="0" smtClean="0"/>
                <a:t> </a:t>
              </a:r>
            </a:p>
            <a:p>
              <a:pPr algn="ctr"/>
              <a:r>
                <a:rPr lang="en-GB" sz="1200" dirty="0" smtClean="0"/>
                <a:t>PSMC</a:t>
              </a:r>
              <a:endParaRPr lang="en-GB" sz="1200" dirty="0"/>
            </a:p>
          </p:txBody>
        </p:sp>
        <p:sp>
          <p:nvSpPr>
            <p:cNvPr id="10" name="Oval 9"/>
            <p:cNvSpPr/>
            <p:nvPr/>
          </p:nvSpPr>
          <p:spPr>
            <a:xfrm rot="2691868">
              <a:off x="2805657" y="3346011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Terminal</a:t>
              </a:r>
              <a:endParaRPr lang="en-GB" sz="1200" dirty="0"/>
            </a:p>
          </p:txBody>
        </p:sp>
      </p:grpSp>
      <p:grpSp>
        <p:nvGrpSpPr>
          <p:cNvPr id="8" name="Group 23"/>
          <p:cNvGrpSpPr/>
          <p:nvPr/>
        </p:nvGrpSpPr>
        <p:grpSpPr>
          <a:xfrm>
            <a:off x="38105" y="3683000"/>
            <a:ext cx="2426025" cy="1629833"/>
            <a:chOff x="38100" y="3314700"/>
            <a:chExt cx="2426025" cy="1466850"/>
          </a:xfrm>
        </p:grpSpPr>
        <p:sp>
          <p:nvSpPr>
            <p:cNvPr id="11" name="Oval 10"/>
            <p:cNvSpPr/>
            <p:nvPr/>
          </p:nvSpPr>
          <p:spPr>
            <a:xfrm rot="19109505">
              <a:off x="859022" y="3875123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Program Editor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8100" y="3314700"/>
              <a:ext cx="971550" cy="1466850"/>
            </a:xfrm>
            <a:custGeom>
              <a:avLst/>
              <a:gdLst>
                <a:gd name="connsiteX0" fmla="*/ 971550 w 971550"/>
                <a:gd name="connsiteY0" fmla="*/ 1466850 h 1466850"/>
                <a:gd name="connsiteX1" fmla="*/ 114300 w 971550"/>
                <a:gd name="connsiteY1" fmla="*/ 971550 h 1466850"/>
                <a:gd name="connsiteX2" fmla="*/ 285750 w 971550"/>
                <a:gd name="connsiteY2" fmla="*/ 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550" h="1466850">
                  <a:moveTo>
                    <a:pt x="971550" y="1466850"/>
                  </a:moveTo>
                  <a:cubicBezTo>
                    <a:pt x="600075" y="1341437"/>
                    <a:pt x="228600" y="1216025"/>
                    <a:pt x="114300" y="971550"/>
                  </a:cubicBezTo>
                  <a:cubicBezTo>
                    <a:pt x="0" y="727075"/>
                    <a:pt x="239713" y="144463"/>
                    <a:pt x="285750" y="0"/>
                  </a:cubicBezTo>
                </a:path>
              </a:pathLst>
            </a:cu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220077" y="4537689"/>
            <a:ext cx="2835905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GCStudio</a:t>
            </a:r>
            <a:r>
              <a:rPr lang="en-GB" dirty="0" smtClean="0"/>
              <a:t> </a:t>
            </a:r>
          </a:p>
          <a:p>
            <a:r>
              <a:rPr lang="en-GB" dirty="0" smtClean="0"/>
              <a:t>- manages the update process</a:t>
            </a:r>
          </a:p>
          <a:p>
            <a:r>
              <a:rPr lang="en-GB" dirty="0" smtClean="0"/>
              <a:t>- supports </a:t>
            </a:r>
            <a:r>
              <a:rPr lang="en-GB" dirty="0" err="1" smtClean="0"/>
              <a:t>SynWrite</a:t>
            </a:r>
            <a:r>
              <a:rPr lang="en-GB" dirty="0" smtClean="0"/>
              <a:t> or </a:t>
            </a:r>
            <a:r>
              <a:rPr lang="en-GB" dirty="0" err="1" smtClean="0"/>
              <a:t>Geany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52500"/>
          </a:xfrm>
        </p:spPr>
        <p:txBody>
          <a:bodyPr/>
          <a:lstStyle/>
          <a:p>
            <a:pPr algn="l"/>
            <a:r>
              <a:rPr lang="en-GB" dirty="0" smtClean="0"/>
              <a:t>Tool chain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71800" y="297216"/>
          <a:ext cx="6096000" cy="4981734"/>
        </p:xfrm>
        <a:graphic>
          <a:graphicData uri="http://schemas.openxmlformats.org/drawingml/2006/table">
            <a:tbl>
              <a:tblPr/>
              <a:tblGrid>
                <a:gridCol w="425302"/>
                <a:gridCol w="2011326"/>
                <a:gridCol w="708837"/>
                <a:gridCol w="425302"/>
                <a:gridCol w="2525233"/>
              </a:tblGrid>
              <a:tr h="17671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INDEX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APPLICATION TITLE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SEEN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MAINTAINED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AVRDude 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Programmer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FF"/>
                          </a:solidFill>
                          <a:latin typeface="Calibri"/>
                          <a:hlinkClick r:id="rId2"/>
                        </a:rPr>
                        <a:t>http://savannah.nongnu.org\projects\avrdude</a:t>
                      </a:r>
                      <a:endParaRPr lang="en-GB" sz="900" b="0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03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CLC Designer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Generator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Converters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Converter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by Great Cow BASIC team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CoolTerm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Terminal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Yes, see website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DFU Bootloader 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Programmer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FF"/>
                          </a:solidFill>
                          <a:latin typeface="Calibri"/>
                          <a:hlinkClick r:id="rId3"/>
                        </a:rPr>
                        <a:t>Anobium..GITHub</a:t>
                      </a:r>
                      <a:endParaRPr lang="en-GB" sz="900" b="0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G+Stool 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IDE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Deprecated - Yes by Great Cow BASIC team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GCStudio and Gcode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IDE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by Great Cow BASIC team based on VSCode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Great Cow BASIC  compiler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Compiler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by Great Cow BASIC team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Great Cow Graphical BASIC IDE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IDE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by Great Cow BASIC team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K150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Programmer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FF"/>
                          </a:solidFill>
                          <a:latin typeface="Calibri"/>
                          <a:hlinkClick r:id="rId4"/>
                        </a:rPr>
                        <a:t>http://www.kitsrus.com/pic.html</a:t>
                      </a:r>
                      <a:endParaRPr lang="en-GB" sz="900" b="0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Micronucleus 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Programmer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FF"/>
                          </a:solidFill>
                          <a:latin typeface="Calibri"/>
                          <a:hlinkClick r:id="rId5"/>
                        </a:rPr>
                        <a:t>Micronucleus..GitHub</a:t>
                      </a:r>
                      <a:endParaRPr lang="en-GB" sz="900" b="0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MPLAB_IPE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Programmer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 dirty="0">
                          <a:solidFill>
                            <a:srgbClr val="0000FF"/>
                          </a:solidFill>
                          <a:latin typeface="Calibri"/>
                          <a:hlinkClick r:id="rId6"/>
                        </a:rPr>
                        <a:t>https://www.microchip.com/mplab/mplab-x-ide</a:t>
                      </a:r>
                      <a:endParaRPr lang="en-GB" sz="900" b="0" i="0" u="sng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Northern Software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Programmer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FF"/>
                          </a:solidFill>
                          <a:latin typeface="Calibri"/>
                          <a:hlinkClick r:id="rId7"/>
                        </a:rPr>
                        <a:t>https://www.northernsoftware.com/</a:t>
                      </a:r>
                      <a:endParaRPr lang="en-GB" sz="900" b="0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03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PICInfo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Generator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by Great Cow BASIC team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PicKit2 command line – for older chips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Programmer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FF"/>
                          </a:solidFill>
                          <a:latin typeface="Calibri"/>
                          <a:hlinkClick r:id="rId8"/>
                        </a:rPr>
                        <a:t>Microchip website</a:t>
                      </a:r>
                      <a:endParaRPr lang="en-GB" sz="900" b="0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PicKit2 GUI – for older chips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Programmer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FF"/>
                          </a:solidFill>
                          <a:latin typeface="Calibri"/>
                          <a:hlinkClick r:id="rId8"/>
                        </a:rPr>
                        <a:t>Microchip website</a:t>
                      </a:r>
                      <a:endParaRPr lang="en-GB" sz="900" b="0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PicKit3 GUI – for older chips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Programmer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FF"/>
                          </a:solidFill>
                          <a:latin typeface="Calibri"/>
                          <a:hlinkClick r:id="rId9"/>
                        </a:rPr>
                        <a:t>Microchip Website</a:t>
                      </a:r>
                      <a:endParaRPr lang="en-GB" sz="900" b="0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PicKit3 MPLAB-IPE integration tool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Programmer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FF"/>
                          </a:solidFill>
                          <a:latin typeface="Calibri"/>
                          <a:hlinkClick r:id="rId10"/>
                        </a:rPr>
                        <a:t>http://www.autoitscript.com</a:t>
                      </a:r>
                      <a:endParaRPr lang="en-GB" sz="900" b="0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PICKitPlus – PICkit2 and PICKit3 suite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Programmer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FF"/>
                          </a:solidFill>
                          <a:latin typeface="Calibri"/>
                          <a:hlinkClick r:id="rId11"/>
                        </a:rPr>
                        <a:t>www.pickitplus.co.uk</a:t>
                      </a:r>
                      <a:endParaRPr lang="en-GB" sz="900" b="0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PICPgm 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Programmer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FF"/>
                          </a:solidFill>
                          <a:latin typeface="Calibri"/>
                          <a:hlinkClick r:id="rId12"/>
                        </a:rPr>
                        <a:t>http://picpgm.picprojects.net/</a:t>
                      </a:r>
                      <a:endParaRPr lang="en-GB" sz="900" b="0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03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PPS Tool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Generator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 by Great Cow BASIC team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Programmer editor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IDE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 by Great Cow BASIC team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03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PSMC Designer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Generator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Putty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Terminal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Yes, see website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SynWrite IDE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IDE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Deprecated - Yes by Great Cow BASIC team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Terminal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Terminal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Yes, see website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7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TinyBootLoader 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Programmer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FF"/>
                          </a:solidFill>
                          <a:latin typeface="Calibri"/>
                          <a:hlinkClick r:id="rId13"/>
                        </a:rPr>
                        <a:t>http://tinypicbootload.sourceforge.net/</a:t>
                      </a:r>
                      <a:endParaRPr lang="en-GB" sz="900" b="0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03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XpressLoader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for Microchip Xpress boards </a:t>
                      </a:r>
                    </a:p>
                  </a:txBody>
                  <a:tcPr marL="6645" marR="6645" marT="73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Programmer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6645" marR="6645" marT="73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 dirty="0">
                          <a:solidFill>
                            <a:srgbClr val="0000FF"/>
                          </a:solidFill>
                          <a:latin typeface="Calibri"/>
                          <a:hlinkClick r:id="rId14"/>
                        </a:rPr>
                        <a:t>https://sourceforge.net/p/gcbasic/code/HEAD/tree/utils/</a:t>
                      </a:r>
                      <a:endParaRPr lang="en-GB" sz="900" b="0" i="0" u="sng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6645" marR="6645" marT="73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16523</TotalTime>
  <Words>984</Words>
  <Application>Microsoft Office PowerPoint</Application>
  <PresentationFormat>On-screen Show (16:10)</PresentationFormat>
  <Paragraphs>344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Great Cow BASIC Part 17</vt:lpstr>
      <vt:lpstr>Videos...</vt:lpstr>
      <vt:lpstr>Great Cow BASIC Compiler</vt:lpstr>
      <vt:lpstr>Hardware</vt:lpstr>
      <vt:lpstr>Hardware</vt:lpstr>
      <vt:lpstr>The compiler</vt:lpstr>
      <vt:lpstr>Great Cow Graphical BASIC - GCGB</vt:lpstr>
      <vt:lpstr>The Windows IDE</vt:lpstr>
      <vt:lpstr>Tool chain</vt:lpstr>
      <vt:lpstr>Compiler options</vt:lpstr>
      <vt:lpstr>The Variants for Linux, BSD &amp; Mac</vt:lpstr>
      <vt:lpstr>Lab</vt:lpstr>
      <vt:lpstr>Lab</vt:lpstr>
      <vt:lpstr>Tool chain</vt:lpstr>
      <vt:lpstr>Videos...</vt:lpstr>
      <vt:lpstr>Great Cow BASIC Part 17</vt:lpstr>
      <vt:lpstr>Slide 17</vt:lpstr>
      <vt:lpstr>Backup Slides</vt:lpstr>
      <vt:lpstr>Great Cow BASIC – PIC, AVR and LGT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907</cp:revision>
  <dcterms:created xsi:type="dcterms:W3CDTF">2019-01-08T20:03:06Z</dcterms:created>
  <dcterms:modified xsi:type="dcterms:W3CDTF">2022-11-12T16:17:29Z</dcterms:modified>
</cp:coreProperties>
</file>