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83" r:id="rId3"/>
    <p:sldId id="324" r:id="rId4"/>
    <p:sldId id="335" r:id="rId5"/>
    <p:sldId id="336" r:id="rId6"/>
    <p:sldId id="337" r:id="rId7"/>
    <p:sldId id="338" r:id="rId8"/>
    <p:sldId id="340" r:id="rId9"/>
    <p:sldId id="339" r:id="rId10"/>
    <p:sldId id="334" r:id="rId11"/>
    <p:sldId id="289" r:id="rId12"/>
  </p:sldIdLst>
  <p:sldSz cx="9144000" cy="5143500" type="screen16x9"/>
  <p:notesSz cx="6858000" cy="9144000"/>
  <p:defaultTextStyle>
    <a:defPPr>
      <a:defRPr lang="en-US"/>
    </a:defPPr>
    <a:lvl1pPr marL="0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4C3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>
      <p:cViewPr>
        <p:scale>
          <a:sx n="100" d="100"/>
          <a:sy n="100" d="100"/>
        </p:scale>
        <p:origin x="-1866" y="-1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582" y="-11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E545A-AB39-44F0-B5A6-04A90C6C9399}" type="datetimeFigureOut">
              <a:rPr lang="en-GB" smtClean="0"/>
              <a:pPr/>
              <a:t>14/11/2022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131C5-F37A-4CF6-BFE3-A572240BD62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00B3C-2E11-428B-8555-A77018253716}" type="datetimeFigureOut">
              <a:rPr lang="en-GB" smtClean="0"/>
              <a:pPr/>
              <a:t>14/11/2022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3471A-AA0F-4CD3-BA89-C1C7FB68C6D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1597824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2914651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5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50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75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012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26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51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77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02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14/11/2022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14/11/2022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154783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14/11/2022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14/11/2022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2531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5063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7595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0127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2659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5190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7722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0254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14/11/2022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900115"/>
            <a:ext cx="4038599" cy="254555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2" y="900115"/>
            <a:ext cx="4038599" cy="254555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14/11/2022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5980"/>
            <a:ext cx="8229601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336"/>
            <a:ext cx="4040188" cy="47982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318" indent="0">
              <a:buNone/>
              <a:defRPr sz="1900" b="1"/>
            </a:lvl2pPr>
            <a:lvl3pPr marL="850636" indent="0">
              <a:buNone/>
              <a:defRPr sz="1700" b="1"/>
            </a:lvl3pPr>
            <a:lvl4pPr marL="1275954" indent="0">
              <a:buNone/>
              <a:defRPr sz="1500" b="1"/>
            </a:lvl4pPr>
            <a:lvl5pPr marL="1701273" indent="0">
              <a:buNone/>
              <a:defRPr sz="1500" b="1"/>
            </a:lvl5pPr>
            <a:lvl6pPr marL="2126591" indent="0">
              <a:buNone/>
              <a:defRPr sz="1500" b="1"/>
            </a:lvl6pPr>
            <a:lvl7pPr marL="2551909" indent="0">
              <a:buNone/>
              <a:defRPr sz="1500" b="1"/>
            </a:lvl7pPr>
            <a:lvl8pPr marL="2977227" indent="0">
              <a:buNone/>
              <a:defRPr sz="1500" b="1"/>
            </a:lvl8pPr>
            <a:lvl9pPr marL="340254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6"/>
            <a:ext cx="4041775" cy="47982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318" indent="0">
              <a:buNone/>
              <a:defRPr sz="1900" b="1"/>
            </a:lvl2pPr>
            <a:lvl3pPr marL="850636" indent="0">
              <a:buNone/>
              <a:defRPr sz="1700" b="1"/>
            </a:lvl3pPr>
            <a:lvl4pPr marL="1275954" indent="0">
              <a:buNone/>
              <a:defRPr sz="1500" b="1"/>
            </a:lvl4pPr>
            <a:lvl5pPr marL="1701273" indent="0">
              <a:buNone/>
              <a:defRPr sz="1500" b="1"/>
            </a:lvl5pPr>
            <a:lvl6pPr marL="2126591" indent="0">
              <a:buNone/>
              <a:defRPr sz="1500" b="1"/>
            </a:lvl6pPr>
            <a:lvl7pPr marL="2551909" indent="0">
              <a:buNone/>
              <a:defRPr sz="1500" b="1"/>
            </a:lvl7pPr>
            <a:lvl8pPr marL="2977227" indent="0">
              <a:buNone/>
              <a:defRPr sz="1500" b="1"/>
            </a:lvl8pPr>
            <a:lvl9pPr marL="340254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14/11/2022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14/11/2022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14/11/2022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9" y="204789"/>
            <a:ext cx="3008313" cy="8715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0"/>
            <a:ext cx="5111749" cy="438983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9" y="1076328"/>
            <a:ext cx="3008313" cy="3518297"/>
          </a:xfrm>
        </p:spPr>
        <p:txBody>
          <a:bodyPr/>
          <a:lstStyle>
            <a:lvl1pPr marL="0" indent="0">
              <a:buNone/>
              <a:defRPr sz="1300"/>
            </a:lvl1pPr>
            <a:lvl2pPr marL="425318" indent="0">
              <a:buNone/>
              <a:defRPr sz="1100"/>
            </a:lvl2pPr>
            <a:lvl3pPr marL="850636" indent="0">
              <a:buNone/>
              <a:defRPr sz="900"/>
            </a:lvl3pPr>
            <a:lvl4pPr marL="1275954" indent="0">
              <a:buNone/>
              <a:defRPr sz="800"/>
            </a:lvl4pPr>
            <a:lvl5pPr marL="1701273" indent="0">
              <a:buNone/>
              <a:defRPr sz="800"/>
            </a:lvl5pPr>
            <a:lvl6pPr marL="2126591" indent="0">
              <a:buNone/>
              <a:defRPr sz="800"/>
            </a:lvl6pPr>
            <a:lvl7pPr marL="2551909" indent="0">
              <a:buNone/>
              <a:defRPr sz="800"/>
            </a:lvl7pPr>
            <a:lvl8pPr marL="2977227" indent="0">
              <a:buNone/>
              <a:defRPr sz="800"/>
            </a:lvl8pPr>
            <a:lvl9pPr marL="340254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14/11/2022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000"/>
            </a:lvl1pPr>
            <a:lvl2pPr marL="425318" indent="0">
              <a:buNone/>
              <a:defRPr sz="2600"/>
            </a:lvl2pPr>
            <a:lvl3pPr marL="850636" indent="0">
              <a:buNone/>
              <a:defRPr sz="2200"/>
            </a:lvl3pPr>
            <a:lvl4pPr marL="1275954" indent="0">
              <a:buNone/>
              <a:defRPr sz="1900"/>
            </a:lvl4pPr>
            <a:lvl5pPr marL="1701273" indent="0">
              <a:buNone/>
              <a:defRPr sz="1900"/>
            </a:lvl5pPr>
            <a:lvl6pPr marL="2126591" indent="0">
              <a:buNone/>
              <a:defRPr sz="1900"/>
            </a:lvl6pPr>
            <a:lvl7pPr marL="2551909" indent="0">
              <a:buNone/>
              <a:defRPr sz="1900"/>
            </a:lvl7pPr>
            <a:lvl8pPr marL="2977227" indent="0">
              <a:buNone/>
              <a:defRPr sz="1900"/>
            </a:lvl8pPr>
            <a:lvl9pPr marL="3402546" indent="0">
              <a:buNone/>
              <a:defRPr sz="19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8"/>
            <a:ext cx="5486400" cy="603647"/>
          </a:xfrm>
        </p:spPr>
        <p:txBody>
          <a:bodyPr/>
          <a:lstStyle>
            <a:lvl1pPr marL="0" indent="0">
              <a:buNone/>
              <a:defRPr sz="1300"/>
            </a:lvl1pPr>
            <a:lvl2pPr marL="425318" indent="0">
              <a:buNone/>
              <a:defRPr sz="1100"/>
            </a:lvl2pPr>
            <a:lvl3pPr marL="850636" indent="0">
              <a:buNone/>
              <a:defRPr sz="900"/>
            </a:lvl3pPr>
            <a:lvl4pPr marL="1275954" indent="0">
              <a:buNone/>
              <a:defRPr sz="800"/>
            </a:lvl4pPr>
            <a:lvl5pPr marL="1701273" indent="0">
              <a:buNone/>
              <a:defRPr sz="800"/>
            </a:lvl5pPr>
            <a:lvl6pPr marL="2126591" indent="0">
              <a:buNone/>
              <a:defRPr sz="800"/>
            </a:lvl6pPr>
            <a:lvl7pPr marL="2551909" indent="0">
              <a:buNone/>
              <a:defRPr sz="800"/>
            </a:lvl7pPr>
            <a:lvl8pPr marL="2977227" indent="0">
              <a:buNone/>
              <a:defRPr sz="800"/>
            </a:lvl8pPr>
            <a:lvl9pPr marL="340254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14/11/2022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2" y="205980"/>
            <a:ext cx="8229601" cy="857250"/>
          </a:xfrm>
          <a:prstGeom prst="rect">
            <a:avLst/>
          </a:prstGeom>
        </p:spPr>
        <p:txBody>
          <a:bodyPr vert="horz" lIns="85064" tIns="42531" rIns="85064" bIns="4253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200151"/>
            <a:ext cx="8229601" cy="3394472"/>
          </a:xfrm>
          <a:prstGeom prst="rect">
            <a:avLst/>
          </a:prstGeom>
        </p:spPr>
        <p:txBody>
          <a:bodyPr vert="horz" lIns="85064" tIns="42531" rIns="85064" bIns="425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4767267"/>
            <a:ext cx="2133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3AACB-D821-4991-9D88-46EB8D29E619}" type="datetimeFigureOut">
              <a:rPr lang="en-GB" smtClean="0"/>
              <a:pPr/>
              <a:t>14/11/2022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4767267"/>
            <a:ext cx="2895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7"/>
            <a:ext cx="2133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/>
  <p:txStyles>
    <p:titleStyle>
      <a:lvl1pPr algn="ctr" defTabSz="850636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8988" indent="-318988" algn="l" defTabSz="850636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1142" indent="-265824" algn="l" defTabSz="850636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63295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88614" indent="-212659" algn="l" defTabSz="850636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3932" indent="-212659" algn="l" defTabSz="850636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39250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64568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89887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15205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5318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50636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75954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01273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26591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51909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77227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02546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Great Cow BASIC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3" y="2914650"/>
            <a:ext cx="8784976" cy="1925352"/>
          </a:xfrm>
        </p:spPr>
        <p:txBody>
          <a:bodyPr>
            <a:normAutofit/>
          </a:bodyPr>
          <a:lstStyle/>
          <a:p>
            <a:r>
              <a:rPr lang="en-GB" dirty="0" smtClean="0"/>
              <a:t>ASM three ways</a:t>
            </a:r>
            <a:endParaRPr lang="en-GB" dirty="0"/>
          </a:p>
          <a:p>
            <a:pPr algn="l"/>
            <a:endParaRPr lang="en-GB" dirty="0" smtClean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149" y="0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1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57250"/>
          </a:xfrm>
        </p:spPr>
        <p:txBody>
          <a:bodyPr/>
          <a:lstStyle/>
          <a:p>
            <a:pPr algn="l"/>
            <a:r>
              <a:rPr lang="en-GB" dirty="0" smtClean="0"/>
              <a:t>Great Cow BASIC</a:t>
            </a:r>
            <a:endParaRPr lang="en-GB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987574"/>
            <a:ext cx="4001917" cy="378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27"/>
          <p:cNvGrpSpPr/>
          <p:nvPr/>
        </p:nvGrpSpPr>
        <p:grpSpPr>
          <a:xfrm>
            <a:off x="251520" y="3723878"/>
            <a:ext cx="2304256" cy="1504994"/>
            <a:chOff x="1475656" y="1851670"/>
            <a:chExt cx="3600400" cy="2657122"/>
          </a:xfrm>
        </p:grpSpPr>
        <p:pic>
          <p:nvPicPr>
            <p:cNvPr id="30" name="Picture 2" descr="See the source image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786728">
              <a:off x="1475656" y="1851670"/>
              <a:ext cx="3600400" cy="2657122"/>
            </a:xfrm>
            <a:prstGeom prst="rect">
              <a:avLst/>
            </a:prstGeom>
            <a:noFill/>
          </p:spPr>
        </p:pic>
        <p:pic>
          <p:nvPicPr>
            <p:cNvPr id="31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 t="26867" b="13144"/>
            <a:stretch>
              <a:fillRect/>
            </a:stretch>
          </p:blipFill>
          <p:spPr bwMode="auto">
            <a:xfrm>
              <a:off x="3559944" y="2915667"/>
              <a:ext cx="792088" cy="1810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3528" y="1347614"/>
            <a:ext cx="3343275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Great Cow BASIC</a:t>
            </a:r>
            <a:endParaRPr lang="en-GB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149" y="0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1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8" y="1081186"/>
            <a:ext cx="8229601" cy="339447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Great Cow BASIC supports ASM</a:t>
            </a:r>
          </a:p>
          <a:p>
            <a:pPr lvl="1"/>
            <a:r>
              <a:rPr lang="en-GB" dirty="0" smtClean="0"/>
              <a:t>Great Cow BASIC generates ASM for PIC, AVR &amp; LGT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You can use ASM directly in your program</a:t>
            </a:r>
          </a:p>
          <a:p>
            <a:pPr marL="886504" lvl="1" indent="-514350">
              <a:buFont typeface="+mj-lt"/>
              <a:buAutoNum type="arabicPeriod"/>
            </a:pPr>
            <a:r>
              <a:rPr lang="en-GB" dirty="0" smtClean="0"/>
              <a:t>Compiler will pre-process basic instructions </a:t>
            </a:r>
          </a:p>
          <a:p>
            <a:pPr marL="886504" lvl="1" indent="-514350">
              <a:buFont typeface="+mj-lt"/>
              <a:buAutoNum type="arabicPeriod"/>
            </a:pPr>
            <a:r>
              <a:rPr lang="en-GB" dirty="0" smtClean="0"/>
              <a:t>Compiler will assemble complex instructions </a:t>
            </a:r>
          </a:p>
          <a:p>
            <a:pPr marL="886504" lvl="1" indent="-514350">
              <a:buFont typeface="+mj-lt"/>
              <a:buAutoNum type="arabicPeriod"/>
            </a:pPr>
            <a:r>
              <a:rPr lang="en-GB" dirty="0" smtClean="0"/>
              <a:t>Compiler will pass instructions direct to assembler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lowchart: Process 43"/>
          <p:cNvSpPr/>
          <p:nvPr/>
        </p:nvSpPr>
        <p:spPr>
          <a:xfrm>
            <a:off x="2051720" y="2161188"/>
            <a:ext cx="6480720" cy="115212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107504" y="2161187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dirty="0" smtClean="0"/>
              <a:t>Great Cow BASIC </a:t>
            </a:r>
            <a:r>
              <a:rPr lang="en-GB" sz="1600" dirty="0" smtClean="0"/>
              <a:t>Compiler</a:t>
            </a:r>
            <a:endParaRPr lang="en-GB" sz="1200" dirty="0"/>
          </a:p>
        </p:txBody>
      </p:sp>
      <p:sp>
        <p:nvSpPr>
          <p:cNvPr id="15" name="Flowchart: Document 14"/>
          <p:cNvSpPr/>
          <p:nvPr/>
        </p:nvSpPr>
        <p:spPr>
          <a:xfrm>
            <a:off x="2451115" y="1297092"/>
            <a:ext cx="1152128" cy="72008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Source Code</a:t>
            </a:r>
            <a:endParaRPr lang="en-GB" sz="1600" dirty="0"/>
          </a:p>
        </p:txBody>
      </p:sp>
      <p:sp>
        <p:nvSpPr>
          <p:cNvPr id="16" name="Flowchart: Process 15"/>
          <p:cNvSpPr/>
          <p:nvPr/>
        </p:nvSpPr>
        <p:spPr>
          <a:xfrm>
            <a:off x="2271095" y="2449220"/>
            <a:ext cx="1512168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Preprocessor</a:t>
            </a:r>
            <a:endParaRPr lang="en-GB" sz="1600" dirty="0"/>
          </a:p>
        </p:txBody>
      </p:sp>
      <p:sp>
        <p:nvSpPr>
          <p:cNvPr id="17" name="Flowchart: Document 16"/>
          <p:cNvSpPr/>
          <p:nvPr/>
        </p:nvSpPr>
        <p:spPr>
          <a:xfrm>
            <a:off x="2451115" y="3601348"/>
            <a:ext cx="1152128" cy="72008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Libraries</a:t>
            </a:r>
            <a:endParaRPr lang="en-GB" sz="1600" dirty="0"/>
          </a:p>
        </p:txBody>
      </p:sp>
      <p:sp>
        <p:nvSpPr>
          <p:cNvPr id="18" name="Flowchart: Process 17"/>
          <p:cNvSpPr/>
          <p:nvPr/>
        </p:nvSpPr>
        <p:spPr>
          <a:xfrm>
            <a:off x="3995936" y="2449220"/>
            <a:ext cx="1224136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Code Translator</a:t>
            </a:r>
            <a:endParaRPr lang="en-GB" sz="1600" dirty="0"/>
          </a:p>
        </p:txBody>
      </p:sp>
      <p:sp>
        <p:nvSpPr>
          <p:cNvPr id="19" name="Flowchart: Process 18"/>
          <p:cNvSpPr/>
          <p:nvPr/>
        </p:nvSpPr>
        <p:spPr>
          <a:xfrm>
            <a:off x="5436096" y="2449220"/>
            <a:ext cx="1224136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Assembler</a:t>
            </a:r>
            <a:endParaRPr lang="en-GB" sz="1600" dirty="0"/>
          </a:p>
        </p:txBody>
      </p:sp>
      <p:sp>
        <p:nvSpPr>
          <p:cNvPr id="20" name="Flowchart: Process 19"/>
          <p:cNvSpPr/>
          <p:nvPr/>
        </p:nvSpPr>
        <p:spPr>
          <a:xfrm>
            <a:off x="6948264" y="2449220"/>
            <a:ext cx="1224136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Linker</a:t>
            </a:r>
            <a:endParaRPr lang="en-GB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2066182" y="920259"/>
            <a:ext cx="1874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High Level Language</a:t>
            </a:r>
            <a:endParaRPr lang="en-GB" sz="1600" dirty="0"/>
          </a:p>
        </p:txBody>
      </p:sp>
      <p:cxnSp>
        <p:nvCxnSpPr>
          <p:cNvPr id="27" name="Straight Arrow Connector 26"/>
          <p:cNvCxnSpPr>
            <a:stCxn id="18" idx="3"/>
            <a:endCxn id="19" idx="1"/>
          </p:cNvCxnSpPr>
          <p:nvPr/>
        </p:nvCxnSpPr>
        <p:spPr>
          <a:xfrm>
            <a:off x="5220072" y="2737252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9" idx="3"/>
            <a:endCxn id="20" idx="1"/>
          </p:cNvCxnSpPr>
          <p:nvPr/>
        </p:nvCxnSpPr>
        <p:spPr>
          <a:xfrm>
            <a:off x="6660232" y="2737252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027179" y="1969567"/>
            <a:ext cx="0" cy="4796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027179" y="3025284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6" idx="3"/>
            <a:endCxn id="18" idx="1"/>
          </p:cNvCxnSpPr>
          <p:nvPr/>
        </p:nvCxnSpPr>
        <p:spPr>
          <a:xfrm>
            <a:off x="3783263" y="2737252"/>
            <a:ext cx="2126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ocument 36"/>
          <p:cNvSpPr/>
          <p:nvPr/>
        </p:nvSpPr>
        <p:spPr>
          <a:xfrm>
            <a:off x="6156176" y="3457332"/>
            <a:ext cx="1296144" cy="1008112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Assembly Language</a:t>
            </a:r>
          </a:p>
          <a:p>
            <a:pPr algn="ctr"/>
            <a:r>
              <a:rPr lang="en-GB" sz="1600" dirty="0" smtClean="0"/>
              <a:t>ASM file</a:t>
            </a:r>
          </a:p>
          <a:p>
            <a:pPr algn="ctr"/>
            <a:endParaRPr lang="en-GB" sz="1600" dirty="0"/>
          </a:p>
        </p:txBody>
      </p:sp>
      <p:sp>
        <p:nvSpPr>
          <p:cNvPr id="38" name="Flowchart: Document 37"/>
          <p:cNvSpPr/>
          <p:nvPr/>
        </p:nvSpPr>
        <p:spPr>
          <a:xfrm>
            <a:off x="7668344" y="3457332"/>
            <a:ext cx="1296144" cy="1008112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Absolute Machine Code</a:t>
            </a:r>
          </a:p>
          <a:p>
            <a:pPr algn="ctr"/>
            <a:r>
              <a:rPr lang="en-GB" sz="1600" dirty="0" smtClean="0"/>
              <a:t>HEX file</a:t>
            </a:r>
          </a:p>
          <a:p>
            <a:pPr algn="ctr"/>
            <a:endParaRPr lang="en-GB" sz="1600" dirty="0"/>
          </a:p>
        </p:txBody>
      </p:sp>
      <p:cxnSp>
        <p:nvCxnSpPr>
          <p:cNvPr id="40" name="Shape 39"/>
          <p:cNvCxnSpPr>
            <a:stCxn id="19" idx="3"/>
            <a:endCxn id="37" idx="0"/>
          </p:cNvCxnSpPr>
          <p:nvPr/>
        </p:nvCxnSpPr>
        <p:spPr>
          <a:xfrm>
            <a:off x="6660232" y="2737252"/>
            <a:ext cx="144016" cy="7200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hape 41"/>
          <p:cNvCxnSpPr>
            <a:stCxn id="20" idx="3"/>
            <a:endCxn id="38" idx="0"/>
          </p:cNvCxnSpPr>
          <p:nvPr/>
        </p:nvCxnSpPr>
        <p:spPr>
          <a:xfrm>
            <a:off x="8172400" y="2737252"/>
            <a:ext cx="144016" cy="7200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660232" y="4537452"/>
            <a:ext cx="16152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8 bit PIC and AVR</a:t>
            </a:r>
            <a:endParaRPr lang="en-GB" sz="1600" dirty="0"/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57250"/>
          </a:xfrm>
        </p:spPr>
        <p:txBody>
          <a:bodyPr/>
          <a:lstStyle/>
          <a:p>
            <a:pPr algn="l"/>
            <a:r>
              <a:rPr lang="en-GB" dirty="0" smtClean="0"/>
              <a:t>The core compiler</a:t>
            </a:r>
            <a:endParaRPr lang="en-GB" dirty="0"/>
          </a:p>
        </p:txBody>
      </p:sp>
      <p:sp>
        <p:nvSpPr>
          <p:cNvPr id="48" name="Flowchart: Document 47"/>
          <p:cNvSpPr/>
          <p:nvPr/>
        </p:nvSpPr>
        <p:spPr>
          <a:xfrm>
            <a:off x="5508104" y="843558"/>
            <a:ext cx="1296144" cy="720080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Reports:</a:t>
            </a:r>
          </a:p>
          <a:p>
            <a:pPr algn="ctr"/>
            <a:r>
              <a:rPr lang="en-GB" sz="1600" dirty="0" smtClean="0"/>
              <a:t>TXT and HTML</a:t>
            </a:r>
          </a:p>
          <a:p>
            <a:pPr algn="ctr"/>
            <a:endParaRPr lang="en-GB" sz="1600" dirty="0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6300192" y="1491630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208537" y="1948959"/>
            <a:ext cx="267227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Great Cow BASIC Compiler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1" cy="857250"/>
          </a:xfrm>
        </p:spPr>
        <p:txBody>
          <a:bodyPr>
            <a:normAutofit/>
          </a:bodyPr>
          <a:lstStyle/>
          <a:p>
            <a:pPr algn="l"/>
            <a:r>
              <a:rPr lang="en-GB" sz="3200" dirty="0" smtClean="0"/>
              <a:t>1. Pre-process basic instructions 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2" y="1200151"/>
            <a:ext cx="8229601" cy="1155575"/>
          </a:xfrm>
        </p:spPr>
        <p:txBody>
          <a:bodyPr/>
          <a:lstStyle/>
          <a:p>
            <a:r>
              <a:rPr lang="en-GB" dirty="0" smtClean="0"/>
              <a:t>Just include instructions etc in source</a:t>
            </a:r>
          </a:p>
          <a:p>
            <a:endParaRPr lang="en-GB" dirty="0" smtClean="0"/>
          </a:p>
        </p:txBody>
      </p:sp>
      <p:sp>
        <p:nvSpPr>
          <p:cNvPr id="4" name="Rectangle 3"/>
          <p:cNvSpPr/>
          <p:nvPr/>
        </p:nvSpPr>
        <p:spPr>
          <a:xfrm>
            <a:off x="3995936" y="1995686"/>
            <a:ext cx="4572000" cy="8771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;Display = 8</a:t>
            </a: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MOVLW 8</a:t>
            </a:r>
          </a:p>
          <a:p>
            <a:pPr>
              <a:buNone/>
            </a:pP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MOVWF DISPLAY,ACCESS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7544" y="3075806"/>
            <a:ext cx="8229601" cy="1155575"/>
          </a:xfrm>
          <a:prstGeom prst="rect">
            <a:avLst/>
          </a:prstGeom>
        </p:spPr>
        <p:txBody>
          <a:bodyPr vert="horz" lIns="85064" tIns="42531" rIns="85064" bIns="42531" rtlCol="0">
            <a:normAutofit fontScale="92500"/>
          </a:bodyPr>
          <a:lstStyle/>
          <a:p>
            <a:pPr marL="318988" marR="0" lvl="0" indent="-318988" algn="l" defTabSz="85063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Basic instructions</a:t>
            </a:r>
            <a:r>
              <a:rPr kumimoji="0" lang="en-GB" sz="3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work easily</a:t>
            </a:r>
          </a:p>
          <a:p>
            <a:pPr marL="744306" lvl="1" indent="-318988">
              <a:spcBef>
                <a:spcPct val="20000"/>
              </a:spcBef>
              <a:buFont typeface="Arial" pitchFamily="34" charset="0"/>
              <a:buChar char="•"/>
            </a:pPr>
            <a:r>
              <a:rPr lang="en-GB" sz="3000" baseline="0" dirty="0" smtClean="0"/>
              <a:t>Leverage</a:t>
            </a:r>
            <a:r>
              <a:rPr lang="en-GB" sz="3000" dirty="0" smtClean="0"/>
              <a:t> Great Cow BASIC memory management</a:t>
            </a:r>
            <a:endParaRPr kumimoji="0" lang="en-GB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18988" marR="0" lvl="0" indent="-318988" algn="l" defTabSz="85063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>
            <a:noAutofit/>
          </a:bodyPr>
          <a:lstStyle/>
          <a:p>
            <a:pPr lvl="1" algn="l" defTabSz="850636" rtl="0">
              <a:spcBef>
                <a:spcPct val="0"/>
              </a:spcBef>
            </a:pPr>
            <a:r>
              <a:rPr lang="en-GB" sz="3200" dirty="0" smtClean="0"/>
              <a:t>2. Assemble complex instructions 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691" y="768078"/>
            <a:ext cx="8229601" cy="1155575"/>
          </a:xfrm>
        </p:spPr>
        <p:txBody>
          <a:bodyPr/>
          <a:lstStyle/>
          <a:p>
            <a:r>
              <a:rPr lang="en-GB" dirty="0" smtClean="0"/>
              <a:t>Include instructions etc in source</a:t>
            </a:r>
          </a:p>
          <a:p>
            <a:pPr lvl="1"/>
            <a:r>
              <a:rPr lang="en-GB" dirty="0" smtClean="0"/>
              <a:t>Lead with </a:t>
            </a:r>
            <a:r>
              <a:rPr lang="en-GB" b="1" dirty="0" smtClean="0"/>
              <a:t>`ASM`</a:t>
            </a:r>
          </a:p>
          <a:p>
            <a:endParaRPr lang="en-GB" dirty="0" smtClean="0"/>
          </a:p>
        </p:txBody>
      </p:sp>
      <p:sp>
        <p:nvSpPr>
          <p:cNvPr id="4" name="Rectangle 3"/>
          <p:cNvSpPr/>
          <p:nvPr/>
        </p:nvSpPr>
        <p:spPr>
          <a:xfrm>
            <a:off x="4572000" y="1851670"/>
            <a:ext cx="4572000" cy="166199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;CLRF TRISC</a:t>
            </a:r>
          </a:p>
          <a:p>
            <a:pPr>
              <a:buNone/>
            </a:pP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	CLRF	TRISC,ACCESS</a:t>
            </a:r>
          </a:p>
          <a:p>
            <a:pPr>
              <a:buNone/>
            </a:pP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;MOVLW 0x08</a:t>
            </a:r>
          </a:p>
          <a:p>
            <a:pPr>
              <a:buNone/>
            </a:pP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	MOVLW	8</a:t>
            </a:r>
          </a:p>
          <a:p>
            <a:pPr>
              <a:buNone/>
            </a:pP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;ASM MOVWF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Display,ACCESS</a:t>
            </a:r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	MOVWF	DISPLAY,ACCESS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7544" y="3723878"/>
            <a:ext cx="6480720" cy="1155575"/>
          </a:xfrm>
          <a:prstGeom prst="rect">
            <a:avLst/>
          </a:prstGeom>
        </p:spPr>
        <p:txBody>
          <a:bodyPr vert="horz" lIns="85064" tIns="42531" rIns="85064" bIns="42531" rtlCol="0">
            <a:normAutofit fontScale="85000" lnSpcReduction="10000"/>
          </a:bodyPr>
          <a:lstStyle/>
          <a:p>
            <a:pPr marL="318988" marR="0" lvl="0" indent="-318988" algn="l" defTabSz="85063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Instruction</a:t>
            </a:r>
            <a:r>
              <a:rPr kumimoji="0" lang="en-GB" sz="3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need to use ACCESS and BANKED</a:t>
            </a:r>
          </a:p>
          <a:p>
            <a:pPr marL="318988" marR="0" lvl="0" indent="-318988" algn="l" defTabSz="85063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3000" noProof="0" dirty="0" smtClean="0"/>
              <a:t>Variables need to initial</a:t>
            </a:r>
            <a:r>
              <a:rPr lang="en-GB" sz="3000" dirty="0" err="1" smtClean="0"/>
              <a:t>ized</a:t>
            </a:r>
            <a:r>
              <a:rPr lang="en-GB" sz="3000" dirty="0" smtClean="0"/>
              <a:t> </a:t>
            </a:r>
            <a:endParaRPr kumimoji="0" lang="en-GB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18988" marR="0" lvl="0" indent="-318988" algn="l" defTabSz="85063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txBody>
          <a:bodyPr>
            <a:noAutofit/>
          </a:bodyPr>
          <a:lstStyle/>
          <a:p>
            <a:pPr lvl="1" algn="l" defTabSz="850636" rtl="0">
              <a:spcBef>
                <a:spcPct val="0"/>
              </a:spcBef>
            </a:pPr>
            <a:r>
              <a:rPr lang="en-GB" sz="3200" dirty="0" smtClean="0"/>
              <a:t>3. Pass instructions direct to assembler</a:t>
            </a:r>
            <a:endParaRPr lang="en-GB" sz="3200" dirty="0"/>
          </a:p>
        </p:txBody>
      </p:sp>
      <p:sp>
        <p:nvSpPr>
          <p:cNvPr id="4" name="Rectangle 3"/>
          <p:cNvSpPr/>
          <p:nvPr/>
        </p:nvSpPr>
        <p:spPr>
          <a:xfrm>
            <a:off x="4572000" y="1851670"/>
            <a:ext cx="4572000" cy="8771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#ASMRAW  CLRF TRISC</a:t>
            </a:r>
          </a:p>
          <a:p>
            <a:pPr>
              <a:buNone/>
            </a:pP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#ASMRAW  MOVLW 0x08</a:t>
            </a:r>
          </a:p>
          <a:p>
            <a:pPr>
              <a:buNone/>
            </a:pP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#ASMRAW  MOVWF Display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23691" y="768078"/>
            <a:ext cx="8229601" cy="1155575"/>
          </a:xfrm>
          <a:prstGeom prst="rect">
            <a:avLst/>
          </a:prstGeom>
        </p:spPr>
        <p:txBody>
          <a:bodyPr vert="horz" lIns="85064" tIns="42531" rIns="85064" bIns="42531" rtlCol="0">
            <a:normAutofit/>
          </a:bodyPr>
          <a:lstStyle/>
          <a:p>
            <a:pPr marL="318988" marR="0" lvl="0" indent="-318988" algn="l" defTabSz="85063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Include instructions etc in source</a:t>
            </a:r>
          </a:p>
          <a:p>
            <a:pPr marL="691142" lvl="1" indent="-265824">
              <a:spcBef>
                <a:spcPct val="20000"/>
              </a:spcBef>
              <a:buFont typeface="Arial" pitchFamily="34" charset="0"/>
              <a:buChar char="–"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Lead with </a:t>
            </a:r>
            <a:r>
              <a:rPr lang="en-GB" sz="2600" b="1" dirty="0" smtClean="0"/>
              <a:t>`#ASMRAW `</a:t>
            </a:r>
            <a:endParaRPr kumimoji="0" lang="en-GB" sz="2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18988" marR="0" lvl="0" indent="-318988" algn="l" defTabSz="85063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67544" y="3723878"/>
            <a:ext cx="8352928" cy="1155575"/>
          </a:xfrm>
          <a:prstGeom prst="rect">
            <a:avLst/>
          </a:prstGeom>
        </p:spPr>
        <p:txBody>
          <a:bodyPr vert="horz" lIns="85064" tIns="42531" rIns="85064" bIns="42531" rtlCol="0">
            <a:normAutofit/>
          </a:bodyPr>
          <a:lstStyle/>
          <a:p>
            <a:pPr marL="318988" marR="0" lvl="0" indent="-318988" algn="l" defTabSz="85063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GB" sz="3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Instruction</a:t>
            </a:r>
            <a:r>
              <a:rPr kumimoji="0" lang="en-GB" sz="3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need to handle all syntax</a:t>
            </a:r>
          </a:p>
          <a:p>
            <a:pPr marL="318988" marR="0" lvl="0" indent="-318988" algn="l" defTabSz="85063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GB" sz="3000" noProof="0" dirty="0" smtClean="0"/>
              <a:t>Variables need to defined using #define</a:t>
            </a:r>
            <a:endParaRPr kumimoji="0" lang="en-GB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18988" marR="0" lvl="0" indent="-318988" algn="l" defTabSz="85063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GB" sz="3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smtClean="0"/>
              <a:t>Compare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67544" y="843558"/>
          <a:ext cx="8229600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8656"/>
                <a:gridCol w="3024336"/>
                <a:gridCol w="2386608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Method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Up’s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Down’s</a:t>
                      </a:r>
                      <a:endParaRPr lang="en-GB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Just use Great Cow BASIC syntax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1200" b="1" dirty="0" smtClean="0"/>
                        <a:t>Very </a:t>
                      </a:r>
                      <a:r>
                        <a:rPr lang="en-GB" sz="1200" dirty="0" smtClean="0"/>
                        <a:t>Portable</a:t>
                      </a:r>
                      <a:r>
                        <a:rPr lang="en-GB" sz="1200" baseline="0" dirty="0" smtClean="0"/>
                        <a:t> code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1200" baseline="0" dirty="0" smtClean="0"/>
                        <a:t>Optimised code for chip and </a:t>
                      </a:r>
                      <a:r>
                        <a:rPr lang="en-GB" sz="1200" baseline="0" dirty="0" err="1" smtClean="0"/>
                        <a:t>config</a:t>
                      </a:r>
                      <a:endParaRPr lang="en-GB" sz="1200" baseline="0" dirty="0" smtClean="0"/>
                    </a:p>
                    <a:p>
                      <a:pPr marL="342900" marR="0" indent="-342900" algn="l" defTabSz="8506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GB" sz="1200" baseline="0" dirty="0" smtClean="0"/>
                        <a:t>Self documenting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1200" baseline="0" dirty="0" smtClean="0"/>
                        <a:t>Simple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1200" dirty="0" smtClean="0"/>
                        <a:t>Uses</a:t>
                      </a:r>
                      <a:r>
                        <a:rPr lang="en-GB" sz="1200" baseline="0" dirty="0" smtClean="0"/>
                        <a:t> more PROGMEM than </a:t>
                      </a:r>
                      <a:r>
                        <a:rPr lang="en-GB" sz="1200" baseline="0" dirty="0" err="1" smtClean="0"/>
                        <a:t>asm</a:t>
                      </a:r>
                      <a:r>
                        <a:rPr lang="en-GB" sz="1200" baseline="0" dirty="0" smtClean="0"/>
                        <a:t> instructions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Just</a:t>
                      </a:r>
                      <a:r>
                        <a:rPr lang="en-GB" sz="1200" baseline="0" dirty="0" smtClean="0"/>
                        <a:t> insert instructions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1200" dirty="0" smtClean="0"/>
                        <a:t>Leverages</a:t>
                      </a:r>
                      <a:r>
                        <a:rPr lang="en-GB" sz="1200" baseline="0" dirty="0" smtClean="0"/>
                        <a:t> Great Cow BASIC memory management and logic control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1200" baseline="0" dirty="0" smtClean="0"/>
                        <a:t>Self documenting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1200" dirty="0" smtClean="0"/>
                        <a:t>Uses less </a:t>
                      </a:r>
                      <a:r>
                        <a:rPr lang="en-GB" sz="1200" baseline="0" dirty="0" smtClean="0"/>
                        <a:t>PROGMEM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1200" dirty="0" smtClean="0"/>
                        <a:t>Chip family</a:t>
                      </a:r>
                      <a:r>
                        <a:rPr lang="en-GB" sz="1200" baseline="0" dirty="0" smtClean="0"/>
                        <a:t> specific solution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1200" baseline="0" dirty="0" smtClean="0"/>
                        <a:t>Timing, timers need to be managed</a:t>
                      </a:r>
                      <a:endParaRPr lang="en-GB" sz="1200" dirty="0" smtClean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GB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b="1" dirty="0" smtClean="0"/>
                        <a:t>ASM</a:t>
                      </a:r>
                      <a:r>
                        <a:rPr lang="en-GB" sz="1200" baseline="0" dirty="0" smtClean="0"/>
                        <a:t> Instruction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1200" dirty="0" smtClean="0"/>
                        <a:t>Permits</a:t>
                      </a:r>
                      <a:r>
                        <a:rPr lang="en-GB" sz="1200" baseline="0" dirty="0" smtClean="0"/>
                        <a:t> range of ASM instructions with some Great Cow BASIC logic control (labels etc)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1200" dirty="0" smtClean="0"/>
                        <a:t>Uses less </a:t>
                      </a:r>
                      <a:r>
                        <a:rPr lang="en-GB" sz="1200" baseline="0" dirty="0" smtClean="0"/>
                        <a:t>PROGMEM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1200" dirty="0" smtClean="0"/>
                        <a:t>Chip family</a:t>
                      </a:r>
                      <a:r>
                        <a:rPr lang="en-GB" sz="1200" baseline="0" dirty="0" smtClean="0"/>
                        <a:t> specific solution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GB" sz="1200" baseline="0" dirty="0" smtClean="0"/>
                        <a:t>Timing, timers need to be managed</a:t>
                      </a:r>
                    </a:p>
                    <a:p>
                      <a:pPr marL="342900" marR="0" indent="-342900" algn="l" defTabSz="8506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GB" sz="1200" dirty="0" smtClean="0"/>
                        <a:t>Does</a:t>
                      </a:r>
                      <a:r>
                        <a:rPr lang="en-GB" sz="1200" baseline="0" dirty="0" smtClean="0"/>
                        <a:t> not support Great Cow BASIC memory management</a:t>
                      </a:r>
                      <a:endParaRPr lang="en-GB" sz="12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b="1" dirty="0" smtClean="0"/>
                        <a:t>#ASMRAW</a:t>
                      </a:r>
                      <a:endParaRPr lang="en-GB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Permits</a:t>
                      </a:r>
                      <a:r>
                        <a:rPr lang="en-GB" sz="1200" baseline="0" dirty="0" smtClean="0"/>
                        <a:t> full range of ASM instructions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# All of</a:t>
                      </a:r>
                      <a:r>
                        <a:rPr lang="en-GB" sz="1200" baseline="0" dirty="0" smtClean="0"/>
                        <a:t> above plus any ASM instruction will assembled blindly</a:t>
                      </a:r>
                      <a:endParaRPr lang="en-GB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Lab</a:t>
            </a:r>
            <a:endParaRPr lang="en-GB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67544" y="1059582"/>
          <a:ext cx="8136904" cy="3528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8688"/>
                <a:gridCol w="5158216"/>
              </a:tblGrid>
              <a:tr h="571114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Method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</a:tr>
              <a:tr h="985759">
                <a:tc>
                  <a:txBody>
                    <a:bodyPr/>
                    <a:lstStyle/>
                    <a:p>
                      <a:r>
                        <a:rPr lang="en-GB" sz="1600" dirty="0" smtClean="0"/>
                        <a:t>Just use Great Cow BASIC syntax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GB" sz="1600" dirty="0" smtClean="0"/>
                        <a:t>Baseline</a:t>
                      </a:r>
                      <a:r>
                        <a:rPr lang="en-GB" sz="1600" baseline="0" dirty="0" smtClean="0"/>
                        <a:t> creates portable ASM source</a:t>
                      </a:r>
                    </a:p>
                    <a:p>
                      <a:pPr marL="342900" indent="-342900">
                        <a:buFont typeface="+mj-lt"/>
                        <a:buNone/>
                      </a:pPr>
                      <a:endParaRPr lang="en-GB" sz="1600" baseline="0" dirty="0" smtClean="0"/>
                    </a:p>
                    <a:p>
                      <a:pPr marL="342900" indent="-342900">
                        <a:buFont typeface="+mj-lt"/>
                        <a:buNone/>
                      </a:pPr>
                      <a:r>
                        <a:rPr lang="en-GB" sz="1600" baseline="0" dirty="0" smtClean="0"/>
                        <a:t>Baseline with 197 ms delay</a:t>
                      </a:r>
                      <a:endParaRPr lang="en-GB" sz="1600" dirty="0"/>
                    </a:p>
                  </a:txBody>
                  <a:tcPr/>
                </a:tc>
              </a:tr>
              <a:tr h="985759"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ASM</a:t>
                      </a:r>
                      <a:r>
                        <a:rPr lang="en-GB" sz="1600" baseline="0" dirty="0" smtClean="0"/>
                        <a:t> Instruction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None/>
                      </a:pPr>
                      <a:r>
                        <a:rPr lang="en-GB" sz="1600" dirty="0" smtClean="0"/>
                        <a:t> CLRF TRISC</a:t>
                      </a:r>
                    </a:p>
                    <a:p>
                      <a:pPr marL="342900" indent="-342900">
                        <a:buFont typeface="+mj-lt"/>
                        <a:buNone/>
                      </a:pPr>
                      <a:r>
                        <a:rPr lang="en-GB" sz="1600" dirty="0" smtClean="0"/>
                        <a:t>    MOVLW 0x08</a:t>
                      </a:r>
                    </a:p>
                    <a:p>
                      <a:pPr marL="342900" indent="-342900">
                        <a:buFont typeface="+mj-lt"/>
                        <a:buNone/>
                      </a:pPr>
                      <a:r>
                        <a:rPr lang="en-GB" sz="1600" b="1" dirty="0" smtClean="0"/>
                        <a:t>ASM</a:t>
                      </a:r>
                      <a:r>
                        <a:rPr lang="en-GB" sz="1600" dirty="0" smtClean="0"/>
                        <a:t> MOVWF </a:t>
                      </a:r>
                      <a:r>
                        <a:rPr lang="en-GB" sz="1600" dirty="0" err="1" smtClean="0"/>
                        <a:t>Display,ACCESS</a:t>
                      </a:r>
                      <a:endParaRPr lang="en-GB" sz="1600" dirty="0"/>
                    </a:p>
                  </a:txBody>
                  <a:tcPr/>
                </a:tc>
              </a:tr>
              <a:tr h="985759">
                <a:tc>
                  <a:txBody>
                    <a:bodyPr/>
                    <a:lstStyle/>
                    <a:p>
                      <a:r>
                        <a:rPr lang="en-GB" sz="1600" b="0" dirty="0" smtClean="0"/>
                        <a:t>#ASMRAW</a:t>
                      </a:r>
                      <a:endParaRPr lang="en-GB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1" dirty="0" smtClean="0"/>
                        <a:t>#ASMRAW  </a:t>
                      </a:r>
                      <a:r>
                        <a:rPr lang="en-GB" sz="1600" b="0" dirty="0" smtClean="0"/>
                        <a:t>CLRF TRISC</a:t>
                      </a:r>
                    </a:p>
                    <a:p>
                      <a:r>
                        <a:rPr lang="en-GB" sz="1600" b="1" dirty="0" smtClean="0"/>
                        <a:t>#ASMRAW  </a:t>
                      </a:r>
                      <a:r>
                        <a:rPr lang="en-GB" sz="1600" b="0" dirty="0" smtClean="0"/>
                        <a:t>MOVLW 0x08</a:t>
                      </a:r>
                    </a:p>
                    <a:p>
                      <a:r>
                        <a:rPr lang="en-GB" sz="1600" b="1" dirty="0" smtClean="0"/>
                        <a:t>#ASMRAW  </a:t>
                      </a:r>
                      <a:r>
                        <a:rPr lang="en-GB" sz="1600" b="0" dirty="0" smtClean="0"/>
                        <a:t>MOVWF Display</a:t>
                      </a:r>
                      <a:endParaRPr lang="en-GB" sz="1600" b="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17630</TotalTime>
  <Words>355</Words>
  <Application>Microsoft Office PowerPoint</Application>
  <PresentationFormat>On-screen Show (16:9)</PresentationFormat>
  <Paragraphs>94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Great Cow BASIC </vt:lpstr>
      <vt:lpstr>Overview</vt:lpstr>
      <vt:lpstr>The core compiler</vt:lpstr>
      <vt:lpstr>1. Pre-process basic instructions </vt:lpstr>
      <vt:lpstr>2. Assemble complex instructions </vt:lpstr>
      <vt:lpstr>3. Pass instructions direct to assembler</vt:lpstr>
      <vt:lpstr>Compare</vt:lpstr>
      <vt:lpstr>Lab</vt:lpstr>
      <vt:lpstr>Slide 9</vt:lpstr>
      <vt:lpstr>Great Cow BASIC</vt:lpstr>
      <vt:lpstr>Great Cow BASIC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Cow BASIC</dc:title>
  <dc:creator>admin</dc:creator>
  <cp:lastModifiedBy>admin</cp:lastModifiedBy>
  <cp:revision>1021</cp:revision>
  <dcterms:created xsi:type="dcterms:W3CDTF">2019-01-08T20:03:06Z</dcterms:created>
  <dcterms:modified xsi:type="dcterms:W3CDTF">2022-11-14T11:52:06Z</dcterms:modified>
</cp:coreProperties>
</file>