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316" r:id="rId2"/>
    <p:sldId id="317" r:id="rId3"/>
    <p:sldId id="318" r:id="rId4"/>
    <p:sldId id="319" r:id="rId5"/>
    <p:sldId id="320" r:id="rId6"/>
    <p:sldId id="324" r:id="rId7"/>
    <p:sldId id="312" r:id="rId8"/>
    <p:sldId id="313" r:id="rId9"/>
    <p:sldId id="325" r:id="rId10"/>
    <p:sldId id="322" r:id="rId11"/>
    <p:sldId id="309" r:id="rId12"/>
    <p:sldId id="310" r:id="rId13"/>
    <p:sldId id="295" r:id="rId14"/>
    <p:sldId id="306" r:id="rId15"/>
    <p:sldId id="280" r:id="rId16"/>
    <p:sldId id="321" r:id="rId17"/>
    <p:sldId id="297" r:id="rId18"/>
    <p:sldId id="298" r:id="rId19"/>
    <p:sldId id="326" r:id="rId20"/>
  </p:sldIdLst>
  <p:sldSz cx="9144000" cy="5715000" type="screen16x10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75" d="100"/>
          <a:sy n="75" d="100"/>
        </p:scale>
        <p:origin x="-2532" y="-125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10/11/2022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775361"/>
            <a:ext cx="7772400" cy="12250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3238501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71981"/>
            <a:ext cx="2057400" cy="365654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71981"/>
            <a:ext cx="6019800" cy="365654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72418"/>
            <a:ext cx="7772400" cy="1135062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000128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1000128"/>
            <a:ext cx="4038599" cy="282839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28867"/>
            <a:ext cx="8229601" cy="9525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279263"/>
            <a:ext cx="4040188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812396"/>
            <a:ext cx="4040188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279263"/>
            <a:ext cx="4041775" cy="53313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812396"/>
            <a:ext cx="4041775" cy="329274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10" y="227543"/>
            <a:ext cx="3008313" cy="968376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3" y="227545"/>
            <a:ext cx="5111749" cy="4877593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10" y="1195920"/>
            <a:ext cx="3008313" cy="39092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1"/>
            <a:ext cx="5486400" cy="472282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7"/>
            <a:ext cx="5486400" cy="670719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3" y="228867"/>
            <a:ext cx="8229601" cy="95250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333501"/>
            <a:ext cx="8229601" cy="3771636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5296963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10/11/2022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5296963"/>
            <a:ext cx="2895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5296963"/>
            <a:ext cx="2133600" cy="304271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jpeg"/><Relationship Id="rId7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5.png"/><Relationship Id="rId9" Type="http://schemas.openxmlformats.org/officeDocument/2006/relationships/image" Target="../media/image19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lt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lectrical_load" TargetMode="External"/><Relationship Id="rId4" Type="http://schemas.openxmlformats.org/officeDocument/2006/relationships/hyperlink" Target="https://en.wikipedia.org/wiki/Electric_current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1" y="1775361"/>
            <a:ext cx="7772400" cy="122502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2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50" y="0"/>
            <a:ext cx="1828859" cy="857278"/>
          </a:xfrm>
          <a:prstGeom prst="rect">
            <a:avLst/>
          </a:prstGeom>
          <a:noFill/>
        </p:spPr>
      </p:pic>
      <p:sp>
        <p:nvSpPr>
          <p:cNvPr id="13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2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" name="Picture 13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37198"/>
            <a:ext cx="2857143" cy="2031747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617838"/>
            <a:ext cx="1353902" cy="103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02244" y="2715429"/>
            <a:ext cx="4392488" cy="298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457233"/>
            <a:ext cx="2025182" cy="1439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5111701" y="1854619"/>
            <a:ext cx="0" cy="10401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995936" y="1817384"/>
            <a:ext cx="4564" cy="56915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5457266" y="2379134"/>
            <a:ext cx="6275" cy="104159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995936" y="2377448"/>
            <a:ext cx="1452364" cy="101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68252" y="2427987"/>
            <a:ext cx="42119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http://www.gabotronics.com/development-boards/xmega-xminilab.htm</a:t>
            </a:r>
            <a:endParaRPr lang="en-GB" sz="1000" dirty="0"/>
          </a:p>
        </p:txBody>
      </p:sp>
      <p:sp>
        <p:nvSpPr>
          <p:cNvPr id="13" name="Rectangle 12"/>
          <p:cNvSpPr/>
          <p:nvPr/>
        </p:nvSpPr>
        <p:spPr>
          <a:xfrm>
            <a:off x="4860032" y="4030133"/>
            <a:ext cx="936104" cy="240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PWM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23530" y="1337331"/>
          <a:ext cx="8820470" cy="3445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91"/>
                <a:gridCol w="2053041"/>
                <a:gridCol w="2679334"/>
                <a:gridCol w="1943810"/>
                <a:gridCol w="1764094"/>
              </a:tblGrid>
              <a:tr h="412044">
                <a:tc>
                  <a:txBody>
                    <a:bodyPr/>
                    <a:lstStyle/>
                    <a:p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PWM</a:t>
                      </a:r>
                      <a:r>
                        <a:rPr lang="en-GB" sz="1900" baseline="0" dirty="0" smtClean="0"/>
                        <a:t> type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Characteristics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PPS required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Comment</a:t>
                      </a:r>
                      <a:endParaRPr lang="en-GB" sz="1900" dirty="0"/>
                    </a:p>
                  </a:txBody>
                  <a:tcPr marT="50800" marB="50800"/>
                </a:tc>
              </a:tr>
              <a:tr h="412044">
                <a:tc>
                  <a:txBody>
                    <a:bodyPr/>
                    <a:lstStyle/>
                    <a:p>
                      <a:pPr lvl="0"/>
                      <a:r>
                        <a:rPr lang="en-GB" sz="1900" dirty="0" smtClean="0"/>
                        <a:t>1</a:t>
                      </a: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900" dirty="0" smtClean="0"/>
                        <a:t>The software way </a:t>
                      </a: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900" dirty="0" smtClean="0"/>
                        <a:t>A number of pulses</a:t>
                      </a:r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No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Any</a:t>
                      </a:r>
                      <a:r>
                        <a:rPr lang="en-GB" sz="1900" baseline="0" dirty="0" smtClean="0"/>
                        <a:t> port**</a:t>
                      </a:r>
                      <a:endParaRPr lang="en-GB" sz="1900" dirty="0"/>
                    </a:p>
                  </a:txBody>
                  <a:tcPr marT="50800" marB="50800"/>
                </a:tc>
              </a:tr>
              <a:tr h="677333"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2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CCP/PWM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Fixed frequency, fixed duty using timer2*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Yes</a:t>
                      </a:r>
                      <a:r>
                        <a:rPr lang="en-GB" sz="1900" baseline="0" dirty="0" smtClean="0"/>
                        <a:t> – CCP/</a:t>
                      </a:r>
                      <a:r>
                        <a:rPr lang="en-GB" sz="1900" baseline="0" dirty="0" err="1" smtClean="0"/>
                        <a:t>PWMx</a:t>
                      </a:r>
                      <a:r>
                        <a:rPr lang="en-GB" sz="1900" baseline="0" dirty="0" smtClean="0"/>
                        <a:t> module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Low</a:t>
                      </a:r>
                      <a:r>
                        <a:rPr lang="en-GB" sz="1900" baseline="0" dirty="0" smtClean="0"/>
                        <a:t> code impact, two constants</a:t>
                      </a:r>
                      <a:endParaRPr lang="en-GB" sz="1900" dirty="0"/>
                    </a:p>
                  </a:txBody>
                  <a:tcPr marT="50800" marB="50800"/>
                </a:tc>
              </a:tr>
              <a:tr h="677333"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3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CCP/PWM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Variable frequency, variable duty using timer2*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Yes</a:t>
                      </a:r>
                      <a:r>
                        <a:rPr lang="en-GB" sz="1900" baseline="0" dirty="0" smtClean="0"/>
                        <a:t> – CCP/</a:t>
                      </a:r>
                      <a:r>
                        <a:rPr lang="en-GB" sz="1900" baseline="0" dirty="0" err="1" smtClean="0"/>
                        <a:t>PWMx</a:t>
                      </a:r>
                      <a:r>
                        <a:rPr lang="en-GB" sz="1900" baseline="0" dirty="0" smtClean="0"/>
                        <a:t> module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b="1" dirty="0" smtClean="0"/>
                        <a:t>See tutoria</a:t>
                      </a:r>
                      <a:r>
                        <a:rPr lang="en-GB" sz="1900" b="1" baseline="0" dirty="0" smtClean="0"/>
                        <a:t>l #10</a:t>
                      </a:r>
                      <a:endParaRPr lang="en-GB" sz="1900" b="1" dirty="0"/>
                    </a:p>
                  </a:txBody>
                  <a:tcPr marT="50800" marB="50800"/>
                </a:tc>
              </a:tr>
              <a:tr h="677333"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4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PWM</a:t>
                      </a:r>
                      <a:r>
                        <a:rPr lang="en-GB" sz="1900" baseline="0" dirty="0" smtClean="0"/>
                        <a:t> 16 bit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Wide</a:t>
                      </a:r>
                      <a:r>
                        <a:rPr lang="en-GB" sz="1900" baseline="0" dirty="0" smtClean="0"/>
                        <a:t> range of capabilities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Yes</a:t>
                      </a:r>
                      <a:r>
                        <a:rPr lang="en-GB" sz="1900" baseline="0" dirty="0" smtClean="0"/>
                        <a:t> - </a:t>
                      </a:r>
                      <a:r>
                        <a:rPr lang="en-GB" sz="1900" baseline="0" dirty="0" err="1" smtClean="0"/>
                        <a:t>PWMxx</a:t>
                      </a:r>
                      <a:endParaRPr lang="en-GB" sz="1900" dirty="0"/>
                    </a:p>
                  </a:txBody>
                  <a:tcPr marT="50800" marB="50800"/>
                </a:tc>
                <a:tc>
                  <a:txBody>
                    <a:bodyPr/>
                    <a:lstStyle/>
                    <a:p>
                      <a:r>
                        <a:rPr lang="en-GB" sz="1900" dirty="0" smtClean="0"/>
                        <a:t>Lots of</a:t>
                      </a:r>
                      <a:r>
                        <a:rPr lang="en-GB" sz="1900" baseline="0" dirty="0" smtClean="0"/>
                        <a:t> parameters</a:t>
                      </a:r>
                      <a:endParaRPr lang="en-GB" sz="1900" dirty="0"/>
                    </a:p>
                  </a:txBody>
                  <a:tcPr marT="50800" marB="508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937732"/>
            <a:ext cx="73448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*   could use other timers</a:t>
            </a:r>
          </a:p>
          <a:p>
            <a:r>
              <a:rPr lang="en-GB" dirty="0" smtClean="0"/>
              <a:t>** any valid output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017296"/>
            <a:ext cx="8291261" cy="4087841"/>
          </a:xfrm>
        </p:spPr>
        <p:txBody>
          <a:bodyPr>
            <a:normAutofit/>
          </a:bodyPr>
          <a:lstStyle/>
          <a:p>
            <a:r>
              <a:rPr lang="en-GB" sz="2000" dirty="0" smtClean="0"/>
              <a:t>Walk the examples</a:t>
            </a:r>
          </a:p>
          <a:p>
            <a:pPr lvl="1"/>
            <a:r>
              <a:rPr lang="en-GB" sz="1600" dirty="0" smtClean="0"/>
              <a:t>120_use_pwm_via_ccp_and_adc_to_control_led_brightness</a:t>
            </a:r>
          </a:p>
          <a:p>
            <a:pPr lvl="1"/>
            <a:r>
              <a:rPr lang="en-GB" sz="1600" dirty="0" smtClean="0"/>
              <a:t>245_pwmOut_mode</a:t>
            </a:r>
          </a:p>
          <a:p>
            <a:pPr lvl="1"/>
            <a:r>
              <a:rPr lang="en-GB" sz="1600" dirty="0" smtClean="0"/>
              <a:t>240_pwm_fixed_modes</a:t>
            </a:r>
          </a:p>
          <a:p>
            <a:pPr lvl="1"/>
            <a:r>
              <a:rPr lang="en-GB" sz="1600" dirty="0" smtClean="0"/>
              <a:t>250_pwm16bit_variable_modes</a:t>
            </a:r>
          </a:p>
          <a:p>
            <a:pPr lvl="1"/>
            <a:endParaRPr lang="en-GB" sz="1600" dirty="0" smtClean="0"/>
          </a:p>
          <a:p>
            <a:r>
              <a:rPr lang="en-GB" sz="2000" dirty="0" smtClean="0"/>
              <a:t>View the </a:t>
            </a:r>
            <a:r>
              <a:rPr lang="en-GB" sz="2000" dirty="0" smtClean="0"/>
              <a:t>results</a:t>
            </a:r>
            <a:endParaRPr lang="en-GB" sz="2000" dirty="0" smtClean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071828"/>
            <a:ext cx="3240360" cy="264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PWM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 rot="1993515">
            <a:off x="388944" y="3743349"/>
            <a:ext cx="1957398" cy="149827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29484" y="2209800"/>
            <a:ext cx="3919802" cy="104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1097305"/>
            <a:ext cx="3430192" cy="160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043609" y="857278"/>
            <a:ext cx="3042495" cy="115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11961" y="3897616"/>
            <a:ext cx="1662553" cy="101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948264" y="4081636"/>
            <a:ext cx="1989052" cy="1356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1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</a:t>
            </a:r>
            <a:r>
              <a:rPr lang="en-GB" sz="1100" b="1" dirty="0" smtClean="0"/>
              <a:t>hardware</a:t>
            </a:r>
            <a:r>
              <a:rPr lang="en-GB" sz="1100" dirty="0" smtClean="0"/>
              <a:t> and make the board work – </a:t>
            </a:r>
            <a:r>
              <a:rPr lang="en-GB" sz="1100" b="1" dirty="0" smtClean="0"/>
              <a:t>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</a:t>
            </a:r>
            <a:r>
              <a:rPr lang="en-GB" sz="1100" b="1" dirty="0" smtClean="0"/>
              <a:t>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</a:t>
            </a:r>
            <a:r>
              <a:rPr lang="en-GB" sz="1100" b="1" dirty="0" smtClean="0"/>
              <a:t>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</a:t>
            </a:r>
            <a:r>
              <a:rPr lang="en-GB" sz="1100" b="1" dirty="0" smtClean="0"/>
              <a:t>delay</a:t>
            </a:r>
            <a:r>
              <a:rPr lang="en-GB" sz="1100" dirty="0" smtClean="0"/>
              <a:t>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input</a:t>
            </a:r>
            <a:r>
              <a:rPr lang="en-GB" sz="1100" dirty="0" smtClean="0"/>
              <a:t>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reset </a:t>
            </a:r>
            <a:r>
              <a:rPr lang="en-GB" sz="1100" dirty="0" smtClean="0"/>
              <a:t>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switch</a:t>
            </a:r>
            <a:r>
              <a:rPr lang="en-GB" sz="1100" dirty="0" smtClean="0"/>
              <a:t>, </a:t>
            </a:r>
            <a:r>
              <a:rPr lang="en-GB" sz="1100" b="1" dirty="0" smtClean="0"/>
              <a:t>ADC </a:t>
            </a:r>
            <a:r>
              <a:rPr lang="en-GB" sz="1100" dirty="0" smtClean="0"/>
              <a:t>– the </a:t>
            </a:r>
            <a:r>
              <a:rPr lang="en-GB" sz="1100" b="1" dirty="0" smtClean="0"/>
              <a:t>LEDs </a:t>
            </a:r>
            <a:r>
              <a:rPr lang="en-GB" sz="1100" dirty="0" smtClean="0"/>
              <a:t>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serial</a:t>
            </a:r>
            <a:r>
              <a:rPr lang="en-GB" sz="1100" dirty="0" smtClean="0"/>
              <a:t>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</a:t>
            </a:r>
            <a:r>
              <a:rPr lang="en-GB" sz="1100" b="1" dirty="0" smtClean="0"/>
              <a:t>timer0</a:t>
            </a:r>
            <a:r>
              <a:rPr lang="en-GB" sz="1100" dirty="0" smtClean="0"/>
              <a:t>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</a:t>
            </a:r>
            <a:r>
              <a:rPr lang="en-GB" sz="1100" b="1" dirty="0" smtClean="0"/>
              <a:t>PWM</a:t>
            </a:r>
            <a:r>
              <a:rPr lang="en-GB" sz="1100" dirty="0" smtClean="0"/>
              <a:t>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smtClean="0"/>
              <a:t>I2C</a:t>
            </a:r>
            <a:r>
              <a:rPr lang="en-GB" sz="1100" dirty="0" smtClean="0"/>
              <a:t>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b="1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I2C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</a:t>
            </a:r>
            <a:r>
              <a:rPr lang="en-GB" sz="1100" b="1" dirty="0" smtClean="0"/>
              <a:t>SPI GCLD </a:t>
            </a:r>
            <a:r>
              <a:rPr lang="en-GB" sz="1100" dirty="0" smtClean="0"/>
              <a:t>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memory within the PIC – </a:t>
            </a:r>
            <a:r>
              <a:rPr lang="en-GB" sz="1100" b="1" dirty="0" err="1" smtClean="0"/>
              <a:t>Progmem</a:t>
            </a:r>
            <a:r>
              <a:rPr lang="en-GB" sz="1100" b="1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685801" y="1775361"/>
            <a:ext cx="7772400" cy="1225021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Great Cow BASIC</a:t>
            </a:r>
            <a:br>
              <a:rPr lang="en-GB" dirty="0" smtClean="0"/>
            </a:br>
            <a:r>
              <a:rPr lang="en-GB" dirty="0" smtClean="0"/>
              <a:t>Part </a:t>
            </a:r>
            <a:r>
              <a:rPr lang="en-GB" dirty="0" smtClean="0"/>
              <a:t>15</a:t>
            </a:r>
            <a:endParaRPr lang="en-GB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79513" y="3238500"/>
            <a:ext cx="8784976" cy="2139280"/>
          </a:xfrm>
        </p:spPr>
        <p:txBody>
          <a:bodyPr>
            <a:normAutofit/>
          </a:bodyPr>
          <a:lstStyle/>
          <a:p>
            <a:r>
              <a:rPr lang="en-GB" dirty="0" smtClean="0"/>
              <a:t>Great Cow BASIC  for the PIC16F171xx chip Family</a:t>
            </a:r>
          </a:p>
          <a:p>
            <a:pPr algn="l"/>
            <a:endParaRPr lang="en-GB" dirty="0" smtClean="0"/>
          </a:p>
          <a:p>
            <a:pPr algn="l"/>
            <a:endParaRPr lang="en-GB" dirty="0" smtClean="0"/>
          </a:p>
          <a:p>
            <a:pPr algn="l"/>
            <a:r>
              <a:rPr lang="en-GB" sz="1700" dirty="0" smtClean="0"/>
              <a:t>Oct 2022</a:t>
            </a:r>
          </a:p>
        </p:txBody>
      </p:sp>
      <p:pic>
        <p:nvPicPr>
          <p:cNvPr id="12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50" y="0"/>
            <a:ext cx="1828859" cy="857278"/>
          </a:xfrm>
          <a:prstGeom prst="rect">
            <a:avLst/>
          </a:prstGeom>
          <a:noFill/>
        </p:spPr>
      </p:pic>
      <p:sp>
        <p:nvSpPr>
          <p:cNvPr id="13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60512"/>
            <a:ext cx="304800" cy="338668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14" name="Picture 13" descr="foxhea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-1980728" y="137198"/>
            <a:ext cx="2857143" cy="2031747"/>
          </a:xfrm>
          <a:prstGeom prst="rect">
            <a:avLst/>
          </a:prstGeom>
        </p:spPr>
      </p:pic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394562" y="4617838"/>
            <a:ext cx="1353902" cy="1039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Backup Slides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3888" y="3071828"/>
            <a:ext cx="3240360" cy="2643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" y="0"/>
            <a:ext cx="8229601" cy="952500"/>
          </a:xfrm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PWM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 rot="1993515">
            <a:off x="388944" y="3743349"/>
            <a:ext cx="1957398" cy="1498271"/>
            <a:chOff x="1475656" y="1851670"/>
            <a:chExt cx="3600400" cy="2657122"/>
          </a:xfrm>
        </p:grpSpPr>
        <p:pic>
          <p:nvPicPr>
            <p:cNvPr id="1026" name="Picture 2" descr="See the source image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2200" y="3737598"/>
            <a:ext cx="2492248" cy="16835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29484" y="2209800"/>
            <a:ext cx="3919802" cy="1040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1097305"/>
            <a:ext cx="3430192" cy="16042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43609" y="857278"/>
            <a:ext cx="3042495" cy="1156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211961" y="3897616"/>
            <a:ext cx="1662553" cy="1014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-102829"/>
            <a:ext cx="8229601" cy="95250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765611"/>
            <a:ext cx="8229601" cy="3771636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</a:t>
            </a:r>
            <a:r>
              <a:rPr lang="en-GB" sz="1100" baseline="30000" dirty="0" smtClean="0"/>
              <a:t>2</a:t>
            </a:r>
            <a:r>
              <a:rPr lang="en-GB" sz="1100" dirty="0" smtClean="0"/>
              <a:t>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Great Cow 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700" y="1897397"/>
            <a:ext cx="1605103" cy="15835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Great Cow 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Great Cow BASIC Compiler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139952" y="1657370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Great Cow BASIC is an Open Source compiler for Microchip PIC &amp;AVR and Logic Green AVR microcontrollers</a:t>
            </a:r>
          </a:p>
          <a:p>
            <a:endParaRPr lang="en-GB" dirty="0" smtClean="0"/>
          </a:p>
          <a:p>
            <a:r>
              <a:rPr lang="en-GB" dirty="0" smtClean="0"/>
              <a:t>Great Cow BASIC now supports the 16F171xx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179515" y="1345333"/>
            <a:ext cx="8229601" cy="3771636"/>
          </a:xfrm>
        </p:spPr>
        <p:txBody>
          <a:bodyPr/>
          <a:lstStyle/>
          <a:p>
            <a:r>
              <a:rPr lang="en-GB" dirty="0" smtClean="0"/>
              <a:t>Microchip Low Pin Count Demo Board</a:t>
            </a:r>
            <a:endParaRPr lang="en-GB" dirty="0"/>
          </a:p>
        </p:txBody>
      </p:sp>
      <p:grpSp>
        <p:nvGrpSpPr>
          <p:cNvPr id="2" name="Group 5"/>
          <p:cNvGrpSpPr/>
          <p:nvPr/>
        </p:nvGrpSpPr>
        <p:grpSpPr>
          <a:xfrm>
            <a:off x="323528" y="2137420"/>
            <a:ext cx="3600400" cy="2952358"/>
            <a:chOff x="1475656" y="1851670"/>
            <a:chExt cx="3600400" cy="2657122"/>
          </a:xfrm>
        </p:grpSpPr>
        <p:pic>
          <p:nvPicPr>
            <p:cNvPr id="14" name="Picture 2" descr="See the source imag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 rot="786728">
              <a:off x="1475656" y="1851670"/>
              <a:ext cx="3600400" cy="2657122"/>
            </a:xfrm>
            <a:prstGeom prst="rect">
              <a:avLst/>
            </a:prstGeom>
            <a:noFill/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 t="26867" b="13144"/>
            <a:stretch>
              <a:fillRect/>
            </a:stretch>
          </p:blipFill>
          <p:spPr bwMode="auto">
            <a:xfrm>
              <a:off x="3559944" y="2915667"/>
              <a:ext cx="792088" cy="1810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6" name="Rectangle 15"/>
          <p:cNvSpPr/>
          <p:nvPr/>
        </p:nvSpPr>
        <p:spPr>
          <a:xfrm>
            <a:off x="467546" y="4729709"/>
            <a:ext cx="3168353" cy="255170"/>
          </a:xfrm>
          <a:prstGeom prst="rect">
            <a:avLst/>
          </a:prstGeom>
        </p:spPr>
        <p:txBody>
          <a:bodyPr wrap="square" lIns="85064" tIns="42531" rIns="85064" bIns="42531">
            <a:spAutoFit/>
          </a:bodyPr>
          <a:lstStyle/>
          <a:p>
            <a:r>
              <a:rPr lang="en-GB" sz="1100" dirty="0" smtClean="0"/>
              <a:t>PICKit_2_Low_Pin_Count_User_Guide_51556a.pdf</a:t>
            </a:r>
            <a:endParaRPr lang="en-GB" sz="1100" dirty="0"/>
          </a:p>
        </p:txBody>
      </p:sp>
      <p:pic>
        <p:nvPicPr>
          <p:cNvPr id="17" name="Picture 1" descr="D:\GreatCowBASICGits\Demonstration_Sources.git\trunk\Vendor_Boards\Great_Cow_Basic_Demo_Board\16F17126_chiprange_demonstrations\imag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8145" y="2377447"/>
            <a:ext cx="2464353" cy="2157022"/>
          </a:xfrm>
          <a:prstGeom prst="rect">
            <a:avLst/>
          </a:prstGeom>
          <a:noFill/>
        </p:spPr>
      </p:pic>
      <p:sp>
        <p:nvSpPr>
          <p:cNvPr id="18" name="TextBox 17"/>
          <p:cNvSpPr txBox="1"/>
          <p:nvPr/>
        </p:nvSpPr>
        <p:spPr>
          <a:xfrm>
            <a:off x="5652120" y="4753711"/>
            <a:ext cx="1006954" cy="255170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sz="1100" dirty="0" smtClean="0"/>
              <a:t>By Chris Roper</a:t>
            </a:r>
            <a:endParaRPr lang="en-GB" sz="11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Layout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67544" y="4777715"/>
            <a:ext cx="1455602" cy="347503"/>
          </a:xfrm>
          <a:prstGeom prst="rect">
            <a:avLst/>
          </a:prstGeom>
          <a:noFill/>
        </p:spPr>
        <p:txBody>
          <a:bodyPr wrap="none" lIns="85064" tIns="42531" rIns="85064" bIns="42531" rtlCol="0">
            <a:spAutoFit/>
          </a:bodyPr>
          <a:lstStyle/>
          <a:p>
            <a:r>
              <a:rPr lang="en-GB" dirty="0" smtClean="0"/>
              <a:t>By Chris Roper</a:t>
            </a:r>
            <a:endParaRPr lang="en-GB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87824" y="2057411"/>
            <a:ext cx="4392488" cy="2989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945612" y="3372115"/>
            <a:ext cx="936104" cy="24002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chemeClr val="bg1"/>
                </a:solidFill>
              </a:rPr>
              <a:t>16F17126</a:t>
            </a:r>
            <a:endParaRPr lang="en-GB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" y="1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PIC16F171xx</a:t>
            </a:r>
            <a:endParaRPr lang="en-GB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395539" y="1201318"/>
            <a:ext cx="8229601" cy="3771636"/>
          </a:xfrm>
        </p:spPr>
        <p:txBody>
          <a:bodyPr>
            <a:normAutofit fontScale="77500" lnSpcReduction="20000"/>
          </a:bodyPr>
          <a:lstStyle/>
          <a:p>
            <a:r>
              <a:rPr lang="en-GB" dirty="0" smtClean="0"/>
              <a:t>PIC16F171xx is a high performance PIC16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</a:t>
            </a:r>
          </a:p>
          <a:p>
            <a:pPr lvl="1"/>
            <a:r>
              <a:rPr lang="en-GB" b="1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err="1" smtClean="0"/>
              <a:t>OpAmp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PIC16F171xx offers 8 to 20 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9" name="Picture 5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0152" y="217207"/>
            <a:ext cx="1800994" cy="1911063"/>
          </a:xfrm>
          <a:prstGeom prst="rect">
            <a:avLst/>
          </a:prstGeom>
          <a:noFill/>
        </p:spPr>
      </p:pic>
      <p:pic>
        <p:nvPicPr>
          <p:cNvPr id="10" name="Picture 6" descr="D:\GreatCowBASICGits\Demonstration_Sources.git\trunk\Vendor_Boards\Great_Cow_Basic_Demo_Board\16F17126_chiprange_demonstrations\16F17126.jpe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03934" y="1977403"/>
            <a:ext cx="1840067" cy="1579203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0 LPC1768 PW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377225"/>
            <a:ext cx="7829550" cy="5016501"/>
          </a:xfrm>
          <a:prstGeom prst="rect">
            <a:avLst/>
          </a:prstGeom>
          <a:noFill/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Pulse Width Modulation</a:t>
            </a:r>
            <a:endParaRPr lang="en-GB" dirty="0"/>
          </a:p>
        </p:txBody>
      </p:sp>
      <p:grpSp>
        <p:nvGrpSpPr>
          <p:cNvPr id="3" name="Group 5"/>
          <p:cNvGrpSpPr/>
          <p:nvPr/>
        </p:nvGrpSpPr>
        <p:grpSpPr>
          <a:xfrm>
            <a:off x="3800476" y="3492500"/>
            <a:ext cx="5343525" cy="2222501"/>
            <a:chOff x="2123728" y="1779662"/>
            <a:chExt cx="5343525" cy="2000251"/>
          </a:xfrm>
        </p:grpSpPr>
        <p:pic>
          <p:nvPicPr>
            <p:cNvPr id="53250" name="Picture 2" descr="http://www.thebox.myzen.co.uk/Tutorial/Media/PWMan.gif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1779662"/>
              <a:ext cx="5343525" cy="2000251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153544" y="2305049"/>
              <a:ext cx="713606" cy="248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71104" y="1111251"/>
            <a:ext cx="864936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Pulse Width Modulation ( PWM ) is simply a succession of pulses –  is a method of reducing the average power delivered by an electrical signal, by effectively chopping it up into discrete parts.</a:t>
            </a:r>
          </a:p>
          <a:p>
            <a:endParaRPr lang="en-GB" dirty="0" smtClean="0"/>
          </a:p>
          <a:p>
            <a:r>
              <a:rPr lang="en-GB" dirty="0" smtClean="0"/>
              <a:t>The average value of </a:t>
            </a:r>
            <a:r>
              <a:rPr lang="en-GB" dirty="0" smtClean="0">
                <a:hlinkClick r:id="rId3" tooltip="Volt"/>
              </a:rPr>
              <a:t>voltage</a:t>
            </a:r>
            <a:r>
              <a:rPr lang="en-GB" dirty="0" smtClean="0"/>
              <a:t> (and </a:t>
            </a:r>
            <a:r>
              <a:rPr lang="en-GB" dirty="0" smtClean="0">
                <a:hlinkClick r:id="rId4" tooltip="Electric current"/>
              </a:rPr>
              <a:t>current</a:t>
            </a:r>
            <a:r>
              <a:rPr lang="en-GB" dirty="0" smtClean="0"/>
              <a:t>) fed to the </a:t>
            </a:r>
            <a:r>
              <a:rPr lang="en-GB" dirty="0" smtClean="0">
                <a:hlinkClick r:id="rId5" tooltip="Electrical load"/>
              </a:rPr>
              <a:t>load</a:t>
            </a:r>
            <a:r>
              <a:rPr lang="en-GB" dirty="0" smtClean="0"/>
              <a:t> is controlled by turning on and off at a fast rate.   The longer the signal is  on compared to the off periods, the higher the total power supplied to the load.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 descr="PWM Operations - Developer Hel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47029" y="2937509"/>
            <a:ext cx="3396971" cy="261597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95536" y="937287"/>
            <a:ext cx="48062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dirty="0" smtClean="0">
                <a:latin typeface="+mj-lt"/>
              </a:rPr>
              <a:t>Five main operating modes:</a:t>
            </a:r>
            <a:br>
              <a:rPr lang="en-GB" sz="1400" dirty="0" smtClean="0">
                <a:latin typeface="+mj-lt"/>
              </a:rPr>
            </a:br>
            <a:r>
              <a:rPr lang="en-GB" sz="1400" dirty="0" smtClean="0">
                <a:latin typeface="+mj-lt"/>
              </a:rPr>
              <a:t>1 Left Aligned</a:t>
            </a:r>
          </a:p>
          <a:p>
            <a:r>
              <a:rPr lang="en-GB" sz="1400" dirty="0" smtClean="0">
                <a:latin typeface="+mj-lt"/>
              </a:rPr>
              <a:t>2 Right </a:t>
            </a:r>
            <a:r>
              <a:rPr lang="en-GB" sz="1400" dirty="0" smtClean="0">
                <a:latin typeface="+mj-lt"/>
              </a:rPr>
              <a:t>Aligned</a:t>
            </a:r>
            <a:br>
              <a:rPr lang="en-GB" sz="1400" dirty="0" smtClean="0">
                <a:latin typeface="+mj-lt"/>
              </a:rPr>
            </a:br>
            <a:r>
              <a:rPr lang="en-GB" sz="1400" dirty="0" smtClean="0">
                <a:latin typeface="+mj-lt"/>
              </a:rPr>
              <a:t>3 Center-Aligned</a:t>
            </a:r>
            <a:r>
              <a:rPr lang="en-GB" sz="1400" dirty="0" smtClean="0">
                <a:latin typeface="+mj-lt"/>
              </a:rPr>
              <a:t/>
            </a:r>
            <a:br>
              <a:rPr lang="en-GB" sz="1400" dirty="0" smtClean="0">
                <a:latin typeface="+mj-lt"/>
              </a:rPr>
            </a:br>
            <a:r>
              <a:rPr lang="en-GB" sz="1400" dirty="0" smtClean="0">
                <a:latin typeface="+mj-lt"/>
              </a:rPr>
              <a:t>4 Variable </a:t>
            </a:r>
            <a:r>
              <a:rPr lang="en-GB" sz="1400" dirty="0" smtClean="0">
                <a:latin typeface="+mj-lt"/>
              </a:rPr>
              <a:t>Aligned</a:t>
            </a:r>
            <a:br>
              <a:rPr lang="en-GB" sz="1400" dirty="0" smtClean="0">
                <a:latin typeface="+mj-lt"/>
              </a:rPr>
            </a:br>
            <a:r>
              <a:rPr lang="en-GB" sz="1400" dirty="0" smtClean="0">
                <a:latin typeface="+mj-lt"/>
              </a:rPr>
              <a:t>5 Compare</a:t>
            </a:r>
            <a:r>
              <a:rPr lang="en-GB" sz="1400" dirty="0" smtClean="0">
                <a:latin typeface="+mj-lt"/>
              </a:rPr>
              <a:t/>
            </a:r>
            <a:br>
              <a:rPr lang="en-GB" sz="1400" dirty="0" smtClean="0">
                <a:latin typeface="+mj-lt"/>
              </a:rPr>
            </a:br>
            <a:r>
              <a:rPr lang="en-GB" sz="1400" dirty="0" smtClean="0"/>
              <a:t>    • Pulsed</a:t>
            </a:r>
            <a:br>
              <a:rPr lang="en-GB" sz="1400" dirty="0" smtClean="0"/>
            </a:br>
            <a:r>
              <a:rPr lang="en-GB" sz="1400" dirty="0" smtClean="0"/>
              <a:t>    • Toggled</a:t>
            </a:r>
            <a:br>
              <a:rPr lang="en-GB" sz="1400" dirty="0" smtClean="0"/>
            </a:br>
            <a:r>
              <a:rPr lang="en-GB" sz="1400" dirty="0" smtClean="0"/>
              <a:t>    • Push-pull operation (available in Left and Right Aligned modes only)</a:t>
            </a:r>
            <a:br>
              <a:rPr lang="en-GB" sz="1400" dirty="0" smtClean="0"/>
            </a:br>
            <a:r>
              <a:rPr lang="en-GB" sz="1400" dirty="0" smtClean="0"/>
              <a:t>    • Independent 16-bit period timer</a:t>
            </a:r>
            <a:br>
              <a:rPr lang="en-GB" sz="1400" dirty="0" smtClean="0"/>
            </a:br>
            <a:r>
              <a:rPr lang="en-GB" sz="1400" dirty="0" smtClean="0"/>
              <a:t>    • Programmable clock sources</a:t>
            </a:r>
            <a:br>
              <a:rPr lang="en-GB" sz="1400" dirty="0" smtClean="0"/>
            </a:br>
            <a:r>
              <a:rPr lang="en-GB" sz="1400" dirty="0" smtClean="0"/>
              <a:t>    • Programmable trigger sources for synchronous duty cycle and period changes</a:t>
            </a:r>
            <a:br>
              <a:rPr lang="en-GB" sz="1400" dirty="0" smtClean="0"/>
            </a:br>
            <a:r>
              <a:rPr lang="en-GB" sz="1400" dirty="0" smtClean="0"/>
              <a:t>    • Programmable synchronous/asynchronous Reset sources</a:t>
            </a:r>
            <a:br>
              <a:rPr lang="en-GB" sz="1400" dirty="0" smtClean="0"/>
            </a:br>
            <a:r>
              <a:rPr lang="en-GB" sz="1400" dirty="0" smtClean="0"/>
              <a:t>    • Programmable Reset source polarity control</a:t>
            </a:r>
            <a:br>
              <a:rPr lang="en-GB" sz="1400" dirty="0" smtClean="0"/>
            </a:br>
            <a:r>
              <a:rPr lang="en-GB" sz="1400" dirty="0" smtClean="0"/>
              <a:t>    • Programmable PWM output polarity control</a:t>
            </a:r>
            <a:br>
              <a:rPr lang="en-GB" sz="1400" dirty="0" smtClean="0"/>
            </a:br>
            <a:r>
              <a:rPr lang="en-GB" sz="1400" dirty="0" smtClean="0"/>
              <a:t>    • Up to four two-output slices per </a:t>
            </a:r>
            <a:r>
              <a:rPr lang="en-GB" sz="1400" dirty="0" err="1" smtClean="0"/>
              <a:t>modue</a:t>
            </a:r>
            <a:endParaRPr lang="en-GB" sz="1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8229601" cy="952500"/>
          </a:xfrm>
        </p:spPr>
        <p:txBody>
          <a:bodyPr/>
          <a:lstStyle/>
          <a:p>
            <a:pPr algn="l"/>
            <a:r>
              <a:rPr lang="en-GB" dirty="0" smtClean="0"/>
              <a:t>16 Bit Pulse </a:t>
            </a:r>
            <a:r>
              <a:rPr lang="en-GB" dirty="0" smtClean="0"/>
              <a:t>Width Modulation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14859</TotalTime>
  <Words>558</Words>
  <Application>Microsoft Office PowerPoint</Application>
  <PresentationFormat>On-screen Show (16:10)</PresentationFormat>
  <Paragraphs>132</Paragraphs>
  <Slides>19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Great Cow BASIC Part 15</vt:lpstr>
      <vt:lpstr>Videos...</vt:lpstr>
      <vt:lpstr>Great Cow BASIC Compiler</vt:lpstr>
      <vt:lpstr>Hardware</vt:lpstr>
      <vt:lpstr>Hardware</vt:lpstr>
      <vt:lpstr>PIC16F171xx</vt:lpstr>
      <vt:lpstr>Slide 7</vt:lpstr>
      <vt:lpstr>Pulse Width Modulation</vt:lpstr>
      <vt:lpstr>16 Bit Pulse Width Modulation</vt:lpstr>
      <vt:lpstr>Hardware</vt:lpstr>
      <vt:lpstr>PWM</vt:lpstr>
      <vt:lpstr>Lab</vt:lpstr>
      <vt:lpstr>Slide 13</vt:lpstr>
      <vt:lpstr>PWM</vt:lpstr>
      <vt:lpstr>Videos...</vt:lpstr>
      <vt:lpstr>Great Cow BASIC Part 15</vt:lpstr>
      <vt:lpstr>Slide 17</vt:lpstr>
      <vt:lpstr>Backup Slides</vt:lpstr>
      <vt:lpstr>PWM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867</cp:revision>
  <dcterms:created xsi:type="dcterms:W3CDTF">2019-01-08T20:03:06Z</dcterms:created>
  <dcterms:modified xsi:type="dcterms:W3CDTF">2022-11-10T10:38:54Z</dcterms:modified>
</cp:coreProperties>
</file>