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83" r:id="rId3"/>
    <p:sldId id="264" r:id="rId4"/>
    <p:sldId id="282" r:id="rId5"/>
    <p:sldId id="298" r:id="rId6"/>
    <p:sldId id="285" r:id="rId7"/>
    <p:sldId id="288" r:id="rId8"/>
    <p:sldId id="292" r:id="rId9"/>
    <p:sldId id="291" r:id="rId10"/>
    <p:sldId id="294" r:id="rId11"/>
    <p:sldId id="293" r:id="rId12"/>
    <p:sldId id="295" r:id="rId13"/>
    <p:sldId id="280" r:id="rId14"/>
    <p:sldId id="289" r:id="rId15"/>
    <p:sldId id="297" r:id="rId16"/>
    <p:sldId id="290" r:id="rId17"/>
    <p:sldId id="296" r:id="rId18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25" d="100"/>
          <a:sy n="125" d="100"/>
        </p:scale>
        <p:origin x="-1146" y="-34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29/10/2022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29/10/2022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PIC16F171xx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Oct </a:t>
            </a:r>
            <a:r>
              <a:rPr lang="en-GB" sz="1700" dirty="0" smtClean="0"/>
              <a:t>2022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4048" y="339502"/>
            <a:ext cx="3828106" cy="4576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</a:t>
            </a:r>
            <a:r>
              <a:rPr lang="en-GB" dirty="0" smtClean="0"/>
              <a:t>code and </a:t>
            </a:r>
            <a:r>
              <a:rPr lang="en-GB" dirty="0" smtClean="0"/>
              <a:t>r</a:t>
            </a:r>
            <a:r>
              <a:rPr lang="en-GB" dirty="0" smtClean="0"/>
              <a:t>eview </a:t>
            </a:r>
            <a:r>
              <a:rPr lang="en-GB" dirty="0" smtClean="0"/>
              <a:t>the </a:t>
            </a:r>
            <a:r>
              <a:rPr lang="en-GB" dirty="0" smtClean="0"/>
              <a:t>results</a:t>
            </a:r>
          </a:p>
          <a:p>
            <a:r>
              <a:rPr lang="en-GB" dirty="0" smtClean="0"/>
              <a:t>More insights into </a:t>
            </a:r>
            <a:r>
              <a:rPr lang="en-GB" dirty="0" err="1" smtClean="0"/>
              <a:t>GCStudio</a:t>
            </a:r>
            <a:endParaRPr lang="en-GB" dirty="0" smtClean="0"/>
          </a:p>
          <a:p>
            <a:pPr lvl="1"/>
            <a:r>
              <a:rPr lang="en-GB" dirty="0" smtClean="0"/>
              <a:t>IntelliSense and Help</a:t>
            </a:r>
          </a:p>
          <a:p>
            <a:pPr lvl="1"/>
            <a:r>
              <a:rPr lang="en-GB" dirty="0" smtClean="0"/>
              <a:t>Changing the Default Settings</a:t>
            </a:r>
          </a:p>
          <a:p>
            <a:pPr lvl="1"/>
            <a:r>
              <a:rPr lang="en-GB" dirty="0" err="1" smtClean="0"/>
              <a:t>PICInfo</a:t>
            </a:r>
            <a:r>
              <a:rPr lang="en-GB" dirty="0" smtClean="0"/>
              <a:t> – the tool to understand the microcontroller</a:t>
            </a:r>
          </a:p>
          <a:p>
            <a:pPr lvl="1"/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Great Cow 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Great Cow BASIC  for the </a:t>
            </a:r>
            <a:r>
              <a:rPr lang="en-GB" dirty="0" smtClean="0"/>
              <a:t>PIC16F17126 chip </a:t>
            </a:r>
            <a:r>
              <a:rPr lang="en-GB" dirty="0" smtClean="0"/>
              <a:t>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Oct 2022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9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1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/>
          <p:cNvSpPr/>
          <p:nvPr/>
        </p:nvSpPr>
        <p:spPr>
          <a:xfrm>
            <a:off x="3714006" y="-1892745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3714006" y="-12446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Create a variable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3714006" y="-5966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Read the ADC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06094" y="-153270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06094" y="-88463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06094" y="-23656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2"/>
          <p:cNvGrpSpPr/>
          <p:nvPr/>
        </p:nvGrpSpPr>
        <p:grpSpPr>
          <a:xfrm>
            <a:off x="3819596" y="64419"/>
            <a:ext cx="3281862" cy="792088"/>
            <a:chOff x="3819596" y="2224658"/>
            <a:chExt cx="3281862" cy="792088"/>
          </a:xfrm>
        </p:grpSpPr>
        <p:grpSp>
          <p:nvGrpSpPr>
            <p:cNvPr id="3" name="Group 20"/>
            <p:cNvGrpSpPr/>
            <p:nvPr/>
          </p:nvGrpSpPr>
          <p:grpSpPr>
            <a:xfrm>
              <a:off x="3819596" y="2224658"/>
              <a:ext cx="1692576" cy="792088"/>
              <a:chOff x="3827162" y="2787774"/>
              <a:chExt cx="1692576" cy="792088"/>
            </a:xfrm>
          </p:grpSpPr>
          <p:sp>
            <p:nvSpPr>
              <p:cNvPr id="10" name="Flowchart: Decision 9"/>
              <p:cNvSpPr/>
              <p:nvPr/>
            </p:nvSpPr>
            <p:spPr>
              <a:xfrm>
                <a:off x="3827162" y="2787774"/>
                <a:ext cx="1357865" cy="576064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ADC &lt; 50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4506094" y="3363838"/>
                <a:ext cx="1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5195888" y="3067819"/>
                <a:ext cx="32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5092080" y="2810272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Yes</a:t>
                </a:r>
                <a:endParaRPr lang="en-GB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622676" y="3296419"/>
                <a:ext cx="3353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No</a:t>
                </a:r>
                <a:endParaRPr lang="en-GB" sz="1000" dirty="0"/>
              </a:p>
            </p:txBody>
          </p:sp>
        </p:grpSp>
        <p:sp>
          <p:nvSpPr>
            <p:cNvPr id="23" name="Flowchart: Alternate Process 22"/>
            <p:cNvSpPr/>
            <p:nvPr/>
          </p:nvSpPr>
          <p:spPr>
            <a:xfrm>
              <a:off x="5517282" y="2311400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Set NO LEDS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3810418" y="843558"/>
            <a:ext cx="3281862" cy="792088"/>
            <a:chOff x="3819596" y="2224658"/>
            <a:chExt cx="3281862" cy="792088"/>
          </a:xfrm>
        </p:grpSpPr>
        <p:grpSp>
          <p:nvGrpSpPr>
            <p:cNvPr id="5" name="Group 34"/>
            <p:cNvGrpSpPr/>
            <p:nvPr/>
          </p:nvGrpSpPr>
          <p:grpSpPr>
            <a:xfrm>
              <a:off x="3819596" y="2224658"/>
              <a:ext cx="1692576" cy="792088"/>
              <a:chOff x="3827162" y="2787774"/>
              <a:chExt cx="1692576" cy="792088"/>
            </a:xfrm>
          </p:grpSpPr>
          <p:sp>
            <p:nvSpPr>
              <p:cNvPr id="39" name="Flowchart: Decision 38"/>
              <p:cNvSpPr/>
              <p:nvPr/>
            </p:nvSpPr>
            <p:spPr>
              <a:xfrm>
                <a:off x="3827162" y="2787774"/>
                <a:ext cx="1357865" cy="576064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ADC &gt;50 &lt;100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H="1">
                <a:off x="4506094" y="3363838"/>
                <a:ext cx="1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5195888" y="3067819"/>
                <a:ext cx="32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5092080" y="2810272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Yes</a:t>
                </a:r>
                <a:endParaRPr lang="en-GB" sz="1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622676" y="3296419"/>
                <a:ext cx="3353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No</a:t>
                </a:r>
                <a:endParaRPr lang="en-GB" sz="1000" dirty="0"/>
              </a:p>
            </p:txBody>
          </p:sp>
        </p:grpSp>
        <p:sp>
          <p:nvSpPr>
            <p:cNvPr id="37" name="Flowchart: Alternate Process 36"/>
            <p:cNvSpPr/>
            <p:nvPr/>
          </p:nvSpPr>
          <p:spPr>
            <a:xfrm>
              <a:off x="5517282" y="2311400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Set 1 LED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44"/>
          <p:cNvGrpSpPr/>
          <p:nvPr/>
        </p:nvGrpSpPr>
        <p:grpSpPr>
          <a:xfrm>
            <a:off x="3816644" y="1651794"/>
            <a:ext cx="3281862" cy="792088"/>
            <a:chOff x="3819596" y="2224658"/>
            <a:chExt cx="3281862" cy="792088"/>
          </a:xfrm>
        </p:grpSpPr>
        <p:grpSp>
          <p:nvGrpSpPr>
            <p:cNvPr id="11" name="Group 47"/>
            <p:cNvGrpSpPr/>
            <p:nvPr/>
          </p:nvGrpSpPr>
          <p:grpSpPr>
            <a:xfrm>
              <a:off x="3819596" y="2224658"/>
              <a:ext cx="1692576" cy="792088"/>
              <a:chOff x="3827162" y="2787774"/>
              <a:chExt cx="1692576" cy="792088"/>
            </a:xfrm>
          </p:grpSpPr>
          <p:sp>
            <p:nvSpPr>
              <p:cNvPr id="50" name="Flowchart: Decision 49"/>
              <p:cNvSpPr/>
              <p:nvPr/>
            </p:nvSpPr>
            <p:spPr>
              <a:xfrm>
                <a:off x="3827162" y="2787774"/>
                <a:ext cx="1357865" cy="576064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ADC &gt;100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&lt; 150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 flipH="1">
                <a:off x="4506094" y="3363838"/>
                <a:ext cx="1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5195888" y="3067819"/>
                <a:ext cx="32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092080" y="2810272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Yes</a:t>
                </a:r>
                <a:endParaRPr lang="en-GB" sz="1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622676" y="3296419"/>
                <a:ext cx="3353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No</a:t>
                </a:r>
                <a:endParaRPr lang="en-GB" sz="1000" dirty="0"/>
              </a:p>
            </p:txBody>
          </p:sp>
        </p:grpSp>
        <p:sp>
          <p:nvSpPr>
            <p:cNvPr id="49" name="Flowchart: Alternate Process 48"/>
            <p:cNvSpPr/>
            <p:nvPr/>
          </p:nvSpPr>
          <p:spPr>
            <a:xfrm>
              <a:off x="5517282" y="2311400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Set 2 LEDS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54"/>
          <p:cNvGrpSpPr/>
          <p:nvPr/>
        </p:nvGrpSpPr>
        <p:grpSpPr>
          <a:xfrm>
            <a:off x="3813980" y="2466773"/>
            <a:ext cx="3281862" cy="792088"/>
            <a:chOff x="3819596" y="2224658"/>
            <a:chExt cx="3281862" cy="792088"/>
          </a:xfrm>
        </p:grpSpPr>
        <p:grpSp>
          <p:nvGrpSpPr>
            <p:cNvPr id="15" name="Group 55"/>
            <p:cNvGrpSpPr/>
            <p:nvPr/>
          </p:nvGrpSpPr>
          <p:grpSpPr>
            <a:xfrm>
              <a:off x="3819596" y="2224658"/>
              <a:ext cx="1692576" cy="792088"/>
              <a:chOff x="3827162" y="2787774"/>
              <a:chExt cx="1692576" cy="792088"/>
            </a:xfrm>
          </p:grpSpPr>
          <p:sp>
            <p:nvSpPr>
              <p:cNvPr id="58" name="Flowchart: Decision 57"/>
              <p:cNvSpPr/>
              <p:nvPr/>
            </p:nvSpPr>
            <p:spPr>
              <a:xfrm>
                <a:off x="3827162" y="2787774"/>
                <a:ext cx="1357865" cy="576064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ADC &gt;150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&lt; 200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 flipH="1">
                <a:off x="4506094" y="3363838"/>
                <a:ext cx="1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5195888" y="3067819"/>
                <a:ext cx="32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5092080" y="2810272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Yes</a:t>
                </a:r>
                <a:endParaRPr lang="en-GB" sz="1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622676" y="3296419"/>
                <a:ext cx="3353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No</a:t>
                </a:r>
                <a:endParaRPr lang="en-GB" sz="1000" dirty="0"/>
              </a:p>
            </p:txBody>
          </p:sp>
        </p:grpSp>
        <p:sp>
          <p:nvSpPr>
            <p:cNvPr id="57" name="Flowchart: Alternate Process 56"/>
            <p:cNvSpPr/>
            <p:nvPr/>
          </p:nvSpPr>
          <p:spPr>
            <a:xfrm>
              <a:off x="5517282" y="2311400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Set 3 LEDS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Flowchart: Alternate Process 64"/>
          <p:cNvSpPr/>
          <p:nvPr/>
        </p:nvSpPr>
        <p:spPr>
          <a:xfrm>
            <a:off x="3779912" y="3242961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4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2" name="Elbow Connector 71"/>
          <p:cNvCxnSpPr>
            <a:stCxn id="65" idx="3"/>
            <a:endCxn id="8" idx="3"/>
          </p:cNvCxnSpPr>
          <p:nvPr/>
        </p:nvCxnSpPr>
        <p:spPr>
          <a:xfrm flipH="1" flipV="1">
            <a:off x="5298182" y="-416582"/>
            <a:ext cx="65906" cy="3839562"/>
          </a:xfrm>
          <a:prstGeom prst="bentConnector3">
            <a:avLst>
              <a:gd name="adj1" fmla="val -4439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92280" y="271576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092280" y="1923678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092280" y="113159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092280" y="33950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Alternate Process 47"/>
          <p:cNvSpPr/>
          <p:nvPr/>
        </p:nvSpPr>
        <p:spPr>
          <a:xfrm>
            <a:off x="5520348" y="-608215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Wait 100 ms</a:t>
            </a:r>
            <a:endParaRPr lang="en-GB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M164144 Microchip, Evaluation Board, PIC16G18446 MCU, Curiosity Nano |  Farnel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0982" y="3075807"/>
            <a:ext cx="4123018" cy="2067694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80116" y="411511"/>
            <a:ext cx="2867819" cy="250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8" y="1059582"/>
            <a:ext cx="2752725" cy="716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5"/>
          <p:cNvGrpSpPr/>
          <p:nvPr/>
        </p:nvGrpSpPr>
        <p:grpSpPr>
          <a:xfrm rot="1993515">
            <a:off x="378959" y="2437184"/>
            <a:ext cx="3087540" cy="2304411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6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4" y="0"/>
            <a:ext cx="8229601" cy="85725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40309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PIC16F17126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8" y="1121494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PIC16F171xx is a high performance PIC16 </a:t>
            </a:r>
          </a:p>
          <a:p>
            <a:pPr lvl="1"/>
            <a:r>
              <a:rPr lang="en-GB" b="1" dirty="0" smtClean="0"/>
              <a:t>Digital and </a:t>
            </a:r>
            <a:r>
              <a:rPr lang="en-GB" b="1" dirty="0" err="1" smtClean="0"/>
              <a:t>Analog</a:t>
            </a:r>
            <a:r>
              <a:rPr lang="en-GB" b="1" dirty="0" smtClean="0"/>
              <a:t> peripherals </a:t>
            </a:r>
          </a:p>
          <a:p>
            <a:pPr lvl="1"/>
            <a:r>
              <a:rPr lang="en-GB" b="1" dirty="0" smtClean="0"/>
              <a:t>12-bit ADC</a:t>
            </a:r>
          </a:p>
          <a:p>
            <a:pPr lvl="1"/>
            <a:r>
              <a:rPr lang="en-GB" b="1" dirty="0" smtClean="0"/>
              <a:t>Multiple communication interfaces</a:t>
            </a:r>
          </a:p>
          <a:p>
            <a:pPr lvl="2"/>
            <a:r>
              <a:rPr lang="en-GB" b="1" dirty="0" smtClean="0"/>
              <a:t>Serial, I2C, SPI</a:t>
            </a:r>
          </a:p>
          <a:p>
            <a:pPr lvl="1"/>
            <a:r>
              <a:rPr lang="en-GB" b="1" dirty="0" smtClean="0"/>
              <a:t>PWM – CCP/PWM and 16Bit</a:t>
            </a:r>
          </a:p>
          <a:p>
            <a:pPr lvl="1"/>
            <a:r>
              <a:rPr lang="en-GB" b="1" dirty="0" smtClean="0"/>
              <a:t>Configurable Logic Cells</a:t>
            </a:r>
          </a:p>
          <a:p>
            <a:pPr lvl="1"/>
            <a:r>
              <a:rPr lang="en-GB" b="1" dirty="0" err="1" smtClean="0"/>
              <a:t>OpAmp</a:t>
            </a:r>
            <a:endParaRPr lang="en-GB" b="1" dirty="0" smtClean="0"/>
          </a:p>
          <a:p>
            <a:endParaRPr lang="en-GB" dirty="0" smtClean="0"/>
          </a:p>
          <a:p>
            <a:r>
              <a:rPr lang="en-GB" dirty="0" smtClean="0"/>
              <a:t>The PIC16F171xx offers 8 to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5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35794"/>
            <a:ext cx="1800994" cy="1719957"/>
          </a:xfrm>
          <a:prstGeom prst="rect">
            <a:avLst/>
          </a:prstGeom>
          <a:noFill/>
        </p:spPr>
      </p:pic>
      <p:pic>
        <p:nvPicPr>
          <p:cNvPr id="6" name="Picture 6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933" y="1819970"/>
            <a:ext cx="1840067" cy="1421283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9" y="170765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2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</a:t>
            </a:r>
            <a:r>
              <a:rPr lang="en-GB" dirty="0" smtClean="0"/>
              <a:t>for Microchip </a:t>
            </a:r>
            <a:r>
              <a:rPr lang="en-GB" dirty="0" smtClean="0"/>
              <a:t>PIC </a:t>
            </a:r>
            <a:r>
              <a:rPr lang="en-GB" dirty="0" smtClean="0"/>
              <a:t>&amp; AVR  and LGT microcontrollers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Great Cow BASIC now supports the </a:t>
            </a:r>
            <a:r>
              <a:rPr lang="en-GB" dirty="0" smtClean="0"/>
              <a:t>16F17126 chip </a:t>
            </a:r>
            <a:r>
              <a:rPr lang="en-GB" dirty="0" smtClean="0"/>
              <a:t>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Microcontroller connectivity</a:t>
            </a:r>
            <a:endParaRPr lang="en-GB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-1211500" y="3765024"/>
            <a:ext cx="1152128" cy="0"/>
          </a:xfrm>
          <a:prstGeom prst="line">
            <a:avLst/>
          </a:prstGeom>
          <a:ln w="38100"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9063" y="1019175"/>
            <a:ext cx="6364287" cy="3676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print"/>
          <a:srcRect b="5488"/>
          <a:stretch>
            <a:fillRect/>
          </a:stretch>
        </p:blipFill>
        <p:spPr bwMode="auto">
          <a:xfrm rot="5400000">
            <a:off x="7416772" y="684017"/>
            <a:ext cx="2065015" cy="415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3275856" y="2601686"/>
            <a:ext cx="1296144" cy="33855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600" dirty="0" smtClean="0"/>
              <a:t>PIC16F17126</a:t>
            </a:r>
            <a:endParaRPr lang="en-GB" sz="16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4" y="1210800"/>
            <a:ext cx="8229601" cy="3394472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786728">
            <a:off x="323528" y="1923678"/>
            <a:ext cx="3600400" cy="2657122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26867" b="13144"/>
          <a:stretch>
            <a:fillRect/>
          </a:stretch>
        </p:blipFill>
        <p:spPr bwMode="auto">
          <a:xfrm>
            <a:off x="2407816" y="2987675"/>
            <a:ext cx="792088" cy="181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467545" y="4278340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  <p:pic>
        <p:nvPicPr>
          <p:cNvPr id="9" name="Picture 1" descr="D:\GreatCowBASICGits\Demonstration_Sources.git\trunk\Vendor_Boards\Great_Cow_Basic_Demo_Board\16F17126_chiprange_demonstrations\im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4" y="2139702"/>
            <a:ext cx="2464353" cy="1941320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5652120" y="4278340"/>
            <a:ext cx="1006954" cy="255170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sz="1100" dirty="0" smtClean="0"/>
              <a:t>By Chris Roper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An</a:t>
            </a:r>
            <a:r>
              <a:rPr lang="en-GB" dirty="0" smtClean="0"/>
              <a:t> </a:t>
            </a:r>
            <a:r>
              <a:rPr lang="en-GB" dirty="0" err="1" smtClean="0"/>
              <a:t>analog</a:t>
            </a:r>
            <a:r>
              <a:rPr lang="en-GB" dirty="0" smtClean="0"/>
              <a:t>-to-digital converter (ADC, A/D, or A-to-D) is a system that converts an </a:t>
            </a:r>
            <a:r>
              <a:rPr lang="en-GB" dirty="0" err="1" smtClean="0"/>
              <a:t>analog</a:t>
            </a:r>
            <a:r>
              <a:rPr lang="en-GB" dirty="0" smtClean="0"/>
              <a:t> signal, such as a </a:t>
            </a:r>
            <a:r>
              <a:rPr lang="en-GB" dirty="0" smtClean="0"/>
              <a:t>setting of a potentiometer, sound </a:t>
            </a:r>
            <a:r>
              <a:rPr lang="en-GB" dirty="0" smtClean="0"/>
              <a:t>picked up by a microphone or light entering a digital camera, into a digital signal.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We will configure </a:t>
            </a:r>
            <a:r>
              <a:rPr lang="en-GB" dirty="0" smtClean="0"/>
              <a:t>the </a:t>
            </a:r>
            <a:r>
              <a:rPr lang="en-GB" dirty="0" smtClean="0"/>
              <a:t>ADC on the 16F17126  </a:t>
            </a:r>
            <a:r>
              <a:rPr lang="en-GB" dirty="0" smtClean="0"/>
              <a:t>run a conversion, read the </a:t>
            </a:r>
            <a:r>
              <a:rPr lang="en-GB" dirty="0" err="1" smtClean="0"/>
              <a:t>analog</a:t>
            </a:r>
            <a:r>
              <a:rPr lang="en-GB" dirty="0" smtClean="0"/>
              <a:t> voltage controlled by the potentiometer on the board, and display the results on the LEDs.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347614"/>
            <a:ext cx="8716198" cy="304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5508104" y="2931790"/>
            <a:ext cx="3635896" cy="13681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2123728" y="2715766"/>
            <a:ext cx="338437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835698" y="2424683"/>
            <a:ext cx="904453" cy="123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smtClean="0"/>
              <a:t>Using </a:t>
            </a:r>
            <a:r>
              <a:rPr lang="en-GB" sz="1600" b="1" dirty="0" smtClean="0"/>
              <a:t>ANA0</a:t>
            </a:r>
            <a:r>
              <a:rPr lang="en-GB" sz="1600" dirty="0" smtClean="0"/>
              <a:t> connected to RA0 (PortA.0)</a:t>
            </a:r>
            <a:endParaRPr lang="en-GB" sz="16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95487"/>
            <a:ext cx="1167210" cy="139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1127016"/>
            <a:ext cx="4464496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Great Cow BASIC completes the initialisation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We need to create </a:t>
            </a:r>
            <a:r>
              <a:rPr lang="en-GB" dirty="0" smtClean="0"/>
              <a:t>a variable to store the ADC results 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Read the ADC</a:t>
            </a:r>
          </a:p>
          <a:p>
            <a:pPr marL="825368" lvl="1" indent="-400050">
              <a:buFont typeface="+mj-lt"/>
              <a:buAutoNum type="romanUcPeriod"/>
            </a:pPr>
            <a:r>
              <a:rPr lang="en-GB" dirty="0" smtClean="0"/>
              <a:t>Great Cow BASIC makes the process easy via the </a:t>
            </a:r>
            <a:r>
              <a:rPr lang="en-GB" dirty="0" err="1" smtClean="0"/>
              <a:t>ReadADC</a:t>
            </a:r>
            <a:r>
              <a:rPr lang="en-GB" dirty="0" smtClean="0"/>
              <a:t>()</a:t>
            </a:r>
          </a:p>
          <a:p>
            <a:pPr marL="825368" lvl="1" indent="-400050">
              <a:buFont typeface="+mj-lt"/>
              <a:buAutoNum type="romanUcPeriod"/>
            </a:pPr>
            <a:r>
              <a:rPr lang="en-GB" dirty="0" err="1" smtClean="0"/>
              <a:t>ReadADC</a:t>
            </a:r>
            <a:r>
              <a:rPr lang="en-GB" dirty="0" smtClean="0"/>
              <a:t> returns a value of 0 to 255</a:t>
            </a:r>
          </a:p>
          <a:p>
            <a:pPr marL="825368" lvl="1" indent="-400050">
              <a:buFont typeface="+mj-lt"/>
              <a:buAutoNum type="romanUcPeriod"/>
            </a:pPr>
            <a:endParaRPr lang="en-GB" dirty="0" smtClean="0"/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Set the </a:t>
            </a:r>
            <a:r>
              <a:rPr lang="en-GB" dirty="0" smtClean="0"/>
              <a:t>LEDs</a:t>
            </a:r>
          </a:p>
          <a:p>
            <a:pPr marL="400050" indent="-400050">
              <a:buFont typeface="+mj-lt"/>
              <a:buAutoNum type="arabicPeriod"/>
            </a:pPr>
            <a:endParaRPr lang="en-GB" dirty="0" smtClean="0"/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Wait 100 ms</a:t>
            </a:r>
            <a:endParaRPr lang="en-GB" dirty="0" smtClean="0"/>
          </a:p>
          <a:p>
            <a:pPr marL="400050" indent="-400050">
              <a:buFont typeface="+mj-lt"/>
              <a:buAutoNum type="arabicPeriod"/>
            </a:pPr>
            <a:endParaRPr lang="en-GB" dirty="0" smtClean="0"/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Do it </a:t>
            </a:r>
            <a:r>
              <a:rPr lang="en-GB" dirty="0" smtClean="0"/>
              <a:t>step 2 again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13865</TotalTime>
  <Words>574</Words>
  <Application>Microsoft Office PowerPoint</Application>
  <PresentationFormat>On-screen Show (16:9)</PresentationFormat>
  <Paragraphs>134</Paragraphs>
  <Slides>17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Great Cow BASIC Part 3</vt:lpstr>
      <vt:lpstr>PIC16F17126</vt:lpstr>
      <vt:lpstr>Videos...</vt:lpstr>
      <vt:lpstr>Great Cow BASIC Compiler</vt:lpstr>
      <vt:lpstr>Microcontroller connectivity</vt:lpstr>
      <vt:lpstr>Hardware</vt:lpstr>
      <vt:lpstr>Analog-to-Digital</vt:lpstr>
      <vt:lpstr>Analog-to-Digital</vt:lpstr>
      <vt:lpstr>Analog-to-Digital</vt:lpstr>
      <vt:lpstr>Analog-to-Digital</vt:lpstr>
      <vt:lpstr>Lab</vt:lpstr>
      <vt:lpstr>Slide 12</vt:lpstr>
      <vt:lpstr>Videos...</vt:lpstr>
      <vt:lpstr>Great Cow BASIC</vt:lpstr>
      <vt:lpstr>Backup Slides</vt:lpstr>
      <vt:lpstr>Slide 16</vt:lpstr>
      <vt:lpstr>Analog-to-Digital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755</cp:revision>
  <dcterms:created xsi:type="dcterms:W3CDTF">2019-01-08T20:03:06Z</dcterms:created>
  <dcterms:modified xsi:type="dcterms:W3CDTF">2022-10-30T06:13:04Z</dcterms:modified>
</cp:coreProperties>
</file>