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3" r:id="rId3"/>
    <p:sldId id="264" r:id="rId4"/>
    <p:sldId id="282" r:id="rId5"/>
    <p:sldId id="285" r:id="rId6"/>
    <p:sldId id="286" r:id="rId7"/>
    <p:sldId id="288" r:id="rId8"/>
    <p:sldId id="294" r:id="rId9"/>
    <p:sldId id="293" r:id="rId10"/>
    <p:sldId id="295" r:id="rId11"/>
    <p:sldId id="280" r:id="rId12"/>
    <p:sldId id="298" r:id="rId13"/>
    <p:sldId id="297" r:id="rId14"/>
    <p:sldId id="290" r:id="rId15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50" d="100"/>
          <a:sy n="150" d="100"/>
        </p:scale>
        <p:origin x="-42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01/11/2022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01/11/2022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01/11/2022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01/11/2022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01/11/2022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01/11/2022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5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PIC16F171xx chip Family</a:t>
            </a:r>
          </a:p>
          <a:p>
            <a:pPr algn="l"/>
            <a:endParaRPr lang="en-GB" dirty="0" smtClean="0"/>
          </a:p>
          <a:p>
            <a:pPr algn="l"/>
            <a:endParaRPr lang="en-GB" dirty="0" smtClean="0"/>
          </a:p>
          <a:p>
            <a:pPr algn="l"/>
            <a:r>
              <a:rPr lang="en-GB" sz="1700" dirty="0" smtClean="0"/>
              <a:t>Oct 2022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5" descr="D:\GreatCowBASICGits\Demonstration_Sources.git\trunk\Vendor_Boards\Great_Cow_Basic_Demo_Board\16F17126_chiprange_demonstrations\16F17126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67494"/>
            <a:ext cx="1800994" cy="1719957"/>
          </a:xfrm>
          <a:prstGeom prst="rect">
            <a:avLst/>
          </a:prstGeom>
          <a:noFill/>
        </p:spPr>
      </p:pic>
      <p:pic>
        <p:nvPicPr>
          <p:cNvPr id="9" name="Picture 6" descr="D:\GreatCowBASICGits\Demonstration_Sources.git\trunk\Vendor_Boards\Great_Cow_Basic_Demo_Board\16F17126_chiprange_demonstrations\16F17126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3579862"/>
            <a:ext cx="1840067" cy="1421283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PIC16F171xx chip Family</a:t>
            </a:r>
          </a:p>
          <a:p>
            <a:pPr algn="l"/>
            <a:endParaRPr lang="en-GB" dirty="0" smtClean="0"/>
          </a:p>
          <a:p>
            <a:pPr algn="l"/>
            <a:endParaRPr lang="en-GB" dirty="0" smtClean="0"/>
          </a:p>
          <a:p>
            <a:pPr algn="l"/>
            <a:r>
              <a:rPr lang="en-GB" sz="1700" dirty="0" smtClean="0"/>
              <a:t>Oct 2022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5616116" y="339502"/>
            <a:ext cx="2556284" cy="4464496"/>
            <a:chOff x="5616116" y="339502"/>
            <a:chExt cx="2556284" cy="4464496"/>
          </a:xfrm>
        </p:grpSpPr>
        <p:sp>
          <p:nvSpPr>
            <p:cNvPr id="30" name="Flowchart: Alternate Process 29"/>
            <p:cNvSpPr/>
            <p:nvPr/>
          </p:nvSpPr>
          <p:spPr>
            <a:xfrm>
              <a:off x="5616116" y="339502"/>
              <a:ext cx="1584176" cy="36004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Initialise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Alternate Process 30"/>
            <p:cNvSpPr/>
            <p:nvPr/>
          </p:nvSpPr>
          <p:spPr>
            <a:xfrm>
              <a:off x="5616116" y="987574"/>
              <a:ext cx="1584176" cy="36004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Set  LED off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Flowchart: Decision 31"/>
            <p:cNvSpPr/>
            <p:nvPr/>
          </p:nvSpPr>
          <p:spPr>
            <a:xfrm>
              <a:off x="5729272" y="1633984"/>
              <a:ext cx="1357865" cy="576064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050" dirty="0" err="1" smtClean="0">
                  <a:solidFill>
                    <a:schemeClr val="tx1"/>
                  </a:solidFill>
                </a:rPr>
                <a:t>Keypressed</a:t>
              </a:r>
              <a:r>
                <a:rPr lang="en-GB" sz="1050" dirty="0" smtClean="0">
                  <a:solidFill>
                    <a:schemeClr val="tx1"/>
                  </a:solidFill>
                </a:rPr>
                <a:t> = TRUE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408204" y="699542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408204" y="1347614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Alternate Process 34"/>
            <p:cNvSpPr/>
            <p:nvPr/>
          </p:nvSpPr>
          <p:spPr>
            <a:xfrm>
              <a:off x="5616116" y="4443958"/>
              <a:ext cx="1584176" cy="36004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Loop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Elbow Connector 35"/>
            <p:cNvCxnSpPr>
              <a:stCxn id="35" idx="1"/>
              <a:endCxn id="32" idx="1"/>
            </p:cNvCxnSpPr>
            <p:nvPr/>
          </p:nvCxnSpPr>
          <p:spPr>
            <a:xfrm rot="10800000" flipH="1">
              <a:off x="5616116" y="1922016"/>
              <a:ext cx="113156" cy="2701962"/>
            </a:xfrm>
            <a:prstGeom prst="bentConnector3">
              <a:avLst>
                <a:gd name="adj1" fmla="val -20202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lowchart: Alternate Process 36"/>
            <p:cNvSpPr/>
            <p:nvPr/>
          </p:nvSpPr>
          <p:spPr>
            <a:xfrm>
              <a:off x="7164288" y="3075806"/>
              <a:ext cx="1008112" cy="36004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Toggle LEDs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>
              <a:off x="6390202" y="2210048"/>
              <a:ext cx="36005" cy="22339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endCxn id="37" idx="0"/>
            </p:cNvCxnSpPr>
            <p:nvPr/>
          </p:nvCxnSpPr>
          <p:spPr>
            <a:xfrm rot="16200000" flipH="1">
              <a:off x="6768244" y="2175706"/>
              <a:ext cx="1152128" cy="648072"/>
            </a:xfrm>
            <a:prstGeom prst="bentConnector3">
              <a:avLst>
                <a:gd name="adj1" fmla="val 39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hape 39"/>
            <p:cNvCxnSpPr>
              <a:stCxn id="37" idx="2"/>
              <a:endCxn id="35" idx="3"/>
            </p:cNvCxnSpPr>
            <p:nvPr/>
          </p:nvCxnSpPr>
          <p:spPr>
            <a:xfrm rot="5400000">
              <a:off x="6840252" y="3795886"/>
              <a:ext cx="1188132" cy="46805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156176" y="3075806"/>
              <a:ext cx="441146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No</a:t>
              </a:r>
              <a:endParaRPr lang="en-GB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438058" y="2400548"/>
              <a:ext cx="46878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Yes</a:t>
              </a:r>
              <a:endParaRPr lang="en-GB" dirty="0"/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PIC16F17126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PIC16F171xx is a high performance PIC16 </a:t>
            </a:r>
          </a:p>
          <a:p>
            <a:pPr lvl="1"/>
            <a:r>
              <a:rPr lang="en-GB" b="1" dirty="0" smtClean="0"/>
              <a:t>Digital and </a:t>
            </a:r>
            <a:r>
              <a:rPr lang="en-GB" b="1" dirty="0" err="1" smtClean="0"/>
              <a:t>Analog</a:t>
            </a:r>
            <a:r>
              <a:rPr lang="en-GB" b="1" dirty="0" smtClean="0"/>
              <a:t> peripherals </a:t>
            </a:r>
          </a:p>
          <a:p>
            <a:pPr lvl="1"/>
            <a:r>
              <a:rPr lang="en-GB" b="1" dirty="0" smtClean="0"/>
              <a:t>12-bit ADC</a:t>
            </a:r>
          </a:p>
          <a:p>
            <a:pPr lvl="1"/>
            <a:r>
              <a:rPr lang="en-GB" b="1" dirty="0" smtClean="0"/>
              <a:t>Multiple communication interfaces</a:t>
            </a:r>
          </a:p>
          <a:p>
            <a:pPr lvl="2"/>
            <a:r>
              <a:rPr lang="en-GB" b="1" dirty="0" smtClean="0"/>
              <a:t>Serial, I2C, SPI</a:t>
            </a:r>
          </a:p>
          <a:p>
            <a:pPr lvl="1"/>
            <a:r>
              <a:rPr lang="en-GB" b="1" dirty="0" smtClean="0"/>
              <a:t>PWM – CCP/PWM and 16Bit</a:t>
            </a:r>
          </a:p>
          <a:p>
            <a:pPr lvl="1"/>
            <a:r>
              <a:rPr lang="en-GB" b="1" dirty="0" smtClean="0"/>
              <a:t>Configurable Logic Cells</a:t>
            </a:r>
          </a:p>
          <a:p>
            <a:pPr lvl="1"/>
            <a:r>
              <a:rPr lang="en-GB" b="1" dirty="0" err="1" smtClean="0"/>
              <a:t>OpAmp</a:t>
            </a:r>
            <a:endParaRPr lang="en-GB" b="1" dirty="0" smtClean="0"/>
          </a:p>
          <a:p>
            <a:endParaRPr lang="en-GB" dirty="0" smtClean="0"/>
          </a:p>
          <a:p>
            <a:r>
              <a:rPr lang="en-GB" dirty="0" smtClean="0"/>
              <a:t>The PIC16F171xx offers 8 to 20 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9" name="Picture 5" descr="D:\GreatCowBASICGits\Demonstration_Sources.git\trunk\Vendor_Boards\Great_Cow_Basic_Demo_Board\16F17126_chiprange_demonstrations\16F17126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95486"/>
            <a:ext cx="1800994" cy="1719957"/>
          </a:xfrm>
          <a:prstGeom prst="rect">
            <a:avLst/>
          </a:prstGeom>
          <a:noFill/>
        </p:spPr>
      </p:pic>
      <p:pic>
        <p:nvPicPr>
          <p:cNvPr id="10" name="Picture 6" descr="D:\GreatCowBASICGits\Demonstration_Sources.git\trunk\Vendor_Boards\Great_Cow_Basic_Demo_Board\16F17126_chiprange_demonstrations\16F17126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3933" y="1779662"/>
            <a:ext cx="1840067" cy="1421283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an input to set the state of the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20902" y="1491632"/>
            <a:ext cx="4339530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</a:t>
            </a:r>
            <a:r>
              <a:rPr lang="en-GB" dirty="0" smtClean="0"/>
              <a:t>Microchip PIC </a:t>
            </a:r>
            <a:r>
              <a:rPr lang="en-GB" dirty="0" smtClean="0"/>
              <a:t>&amp;AVR and </a:t>
            </a:r>
            <a:r>
              <a:rPr lang="en-GB" dirty="0" smtClean="0"/>
              <a:t>Logic Green </a:t>
            </a:r>
            <a:r>
              <a:rPr lang="en-GB" dirty="0" smtClean="0"/>
              <a:t>LGT8F328P </a:t>
            </a:r>
            <a:r>
              <a:rPr lang="en-GB" dirty="0" smtClean="0"/>
              <a:t>microcontrollers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Great Cow BASIC now supports the 16F171xx chip 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4" y="1210800"/>
            <a:ext cx="8229601" cy="3394472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23528" y="1923678"/>
            <a:ext cx="3600400" cy="2657122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Rectangle 7"/>
          <p:cNvSpPr/>
          <p:nvPr/>
        </p:nvSpPr>
        <p:spPr>
          <a:xfrm>
            <a:off x="467545" y="4256738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  <p:pic>
        <p:nvPicPr>
          <p:cNvPr id="9" name="Picture 1" descr="D:\GreatCowBASICGits\Demonstration_Sources.git\trunk\Vendor_Boards\Great_Cow_Basic_Demo_Board\16F17126_chiprange_demonstrations\ima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2139702"/>
            <a:ext cx="2464353" cy="194132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652120" y="4278340"/>
            <a:ext cx="1006954" cy="255170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sz="1100" dirty="0" smtClean="0"/>
              <a:t>By Chris Roper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4299943"/>
            <a:ext cx="1455602" cy="347503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dirty="0" smtClean="0"/>
              <a:t>By Chris Roper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9" y="1664449"/>
            <a:ext cx="48768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Switch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200151"/>
            <a:ext cx="5698974" cy="3394472"/>
          </a:xfrm>
        </p:spPr>
        <p:txBody>
          <a:bodyPr>
            <a:normAutofit/>
          </a:bodyPr>
          <a:lstStyle/>
          <a:p>
            <a:r>
              <a:rPr lang="en-GB" dirty="0" smtClean="0"/>
              <a:t>The switch is connected RA3</a:t>
            </a:r>
          </a:p>
          <a:p>
            <a:r>
              <a:rPr lang="en-GB" dirty="0" smtClean="0"/>
              <a:t>When the switch is depressed RA3 will transition to 0v</a:t>
            </a:r>
            <a:r>
              <a:rPr lang="en-GB" i="1" dirty="0" smtClean="0"/>
              <a:t>	</a:t>
            </a:r>
          </a:p>
          <a:p>
            <a:pPr lvl="2">
              <a:buNone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499742"/>
            <a:ext cx="3056087" cy="264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690742" y="3843784"/>
            <a:ext cx="360040" cy="248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6684491" y="3924151"/>
            <a:ext cx="373534" cy="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652120" y="2355726"/>
            <a:ext cx="3024336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Tutorial overview</a:t>
            </a:r>
            <a:endParaRPr lang="en-GB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5616116" y="33950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5616116" y="98757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LED off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5729272" y="1633984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50" dirty="0" err="1" smtClean="0">
                <a:solidFill>
                  <a:schemeClr val="tx1"/>
                </a:solidFill>
              </a:rPr>
              <a:t>Keypressed</a:t>
            </a:r>
            <a:r>
              <a:rPr lang="en-GB" sz="1050" dirty="0" smtClean="0">
                <a:solidFill>
                  <a:schemeClr val="tx1"/>
                </a:solidFill>
              </a:rPr>
              <a:t> = TRUE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408204" y="69954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408204" y="134761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3" y="1200151"/>
            <a:ext cx="4762870" cy="3394472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Initialise</a:t>
            </a:r>
          </a:p>
          <a:p>
            <a:r>
              <a:rPr lang="en-GB" dirty="0" smtClean="0"/>
              <a:t>Check the switch </a:t>
            </a:r>
          </a:p>
          <a:p>
            <a:pPr lvl="1"/>
            <a:r>
              <a:rPr lang="en-GB" dirty="0" smtClean="0"/>
              <a:t>If pushed then toggle LED</a:t>
            </a:r>
          </a:p>
          <a:p>
            <a:pPr lvl="1"/>
            <a:r>
              <a:rPr lang="en-GB" dirty="0" smtClean="0"/>
              <a:t>If not pushed then do it again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Checking the switch call a method to inspect the state</a:t>
            </a:r>
            <a:endParaRPr lang="en-GB" dirty="0"/>
          </a:p>
        </p:txBody>
      </p:sp>
      <p:sp>
        <p:nvSpPr>
          <p:cNvPr id="22" name="Flowchart: Alternate Process 21"/>
          <p:cNvSpPr/>
          <p:nvPr/>
        </p:nvSpPr>
        <p:spPr>
          <a:xfrm>
            <a:off x="5616116" y="444395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Loop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>
            <a:stCxn id="22" idx="1"/>
            <a:endCxn id="8" idx="1"/>
          </p:cNvCxnSpPr>
          <p:nvPr/>
        </p:nvCxnSpPr>
        <p:spPr>
          <a:xfrm rot="10800000" flipH="1">
            <a:off x="5616116" y="1922016"/>
            <a:ext cx="113156" cy="2701962"/>
          </a:xfrm>
          <a:prstGeom prst="bentConnector3">
            <a:avLst>
              <a:gd name="adj1" fmla="val -2020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/>
          <p:cNvSpPr/>
          <p:nvPr/>
        </p:nvSpPr>
        <p:spPr>
          <a:xfrm>
            <a:off x="7164288" y="3075806"/>
            <a:ext cx="1008112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Toggle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390202" y="2210048"/>
            <a:ext cx="36005" cy="2233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33" idx="0"/>
          </p:cNvCxnSpPr>
          <p:nvPr/>
        </p:nvCxnSpPr>
        <p:spPr>
          <a:xfrm rot="16200000" flipH="1">
            <a:off x="6768244" y="2175706"/>
            <a:ext cx="1152128" cy="648072"/>
          </a:xfrm>
          <a:prstGeom prst="bentConnector3">
            <a:avLst>
              <a:gd name="adj1" fmla="val 3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33" idx="2"/>
            <a:endCxn id="22" idx="3"/>
          </p:cNvCxnSpPr>
          <p:nvPr/>
        </p:nvCxnSpPr>
        <p:spPr>
          <a:xfrm rot="5400000">
            <a:off x="6840252" y="3795886"/>
            <a:ext cx="1188132" cy="4680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56176" y="3075806"/>
            <a:ext cx="441146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7438058" y="2400548"/>
            <a:ext cx="468783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Examine the sample code</a:t>
            </a:r>
          </a:p>
          <a:p>
            <a:r>
              <a:rPr lang="en-GB" dirty="0" smtClean="0"/>
              <a:t>Review the results</a:t>
            </a:r>
          </a:p>
          <a:p>
            <a:endParaRPr lang="en-GB" dirty="0" smtClean="0"/>
          </a:p>
          <a:p>
            <a:r>
              <a:rPr lang="en-GB" dirty="0" smtClean="0"/>
              <a:t>Change from PICKit2 to </a:t>
            </a:r>
          </a:p>
          <a:p>
            <a:pPr lvl="1"/>
            <a:r>
              <a:rPr lang="en-GB" dirty="0" smtClean="0"/>
              <a:t>PICKit3 programmer</a:t>
            </a:r>
          </a:p>
          <a:p>
            <a:pPr lvl="1"/>
            <a:r>
              <a:rPr lang="en-GB" dirty="0" smtClean="0"/>
              <a:t>PICKit4 programmer</a:t>
            </a:r>
          </a:p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12656</TotalTime>
  <Words>519</Words>
  <Application>Microsoft Office PowerPoint</Application>
  <PresentationFormat>On-screen Show (16:9)</PresentationFormat>
  <Paragraphs>115</Paragraphs>
  <Slides>14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Great Cow BASIC Part 5</vt:lpstr>
      <vt:lpstr>PIC16F17126</vt:lpstr>
      <vt:lpstr>Videos...</vt:lpstr>
      <vt:lpstr>Great Cow BASIC Compiler</vt:lpstr>
      <vt:lpstr>Hardware</vt:lpstr>
      <vt:lpstr>Hardware</vt:lpstr>
      <vt:lpstr>Switch</vt:lpstr>
      <vt:lpstr>Tutorial overview</vt:lpstr>
      <vt:lpstr>Lab</vt:lpstr>
      <vt:lpstr>Slide 10</vt:lpstr>
      <vt:lpstr>Videos...</vt:lpstr>
      <vt:lpstr>Great Cow BASIC</vt:lpstr>
      <vt:lpstr>Backup Slides</vt:lpstr>
      <vt:lpstr>Slide 14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732</cp:revision>
  <dcterms:created xsi:type="dcterms:W3CDTF">2019-01-08T20:03:06Z</dcterms:created>
  <dcterms:modified xsi:type="dcterms:W3CDTF">2022-11-01T07:30:14Z</dcterms:modified>
</cp:coreProperties>
</file>