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12" r:id="rId2"/>
    <p:sldId id="313" r:id="rId3"/>
    <p:sldId id="315" r:id="rId4"/>
    <p:sldId id="316" r:id="rId5"/>
    <p:sldId id="317" r:id="rId6"/>
    <p:sldId id="310" r:id="rId7"/>
    <p:sldId id="308" r:id="rId8"/>
    <p:sldId id="309" r:id="rId9"/>
    <p:sldId id="295" r:id="rId10"/>
    <p:sldId id="306" r:id="rId11"/>
    <p:sldId id="280" r:id="rId12"/>
    <p:sldId id="318" r:id="rId13"/>
    <p:sldId id="297" r:id="rId14"/>
  </p:sldIdLst>
  <p:sldSz cx="9144000" cy="5715000" type="screen16x10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33" d="100"/>
          <a:sy n="33" d="100"/>
        </p:scale>
        <p:origin x="-3708" y="-195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09/11/2022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09/11/2022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775361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238501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81"/>
            <a:ext cx="2057400" cy="3656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71981"/>
            <a:ext cx="6019800" cy="3656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00128"/>
            <a:ext cx="4038599" cy="28283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000128"/>
            <a:ext cx="4038599" cy="28283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8867"/>
            <a:ext cx="8229601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3"/>
            <a:ext cx="4040188" cy="53313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6"/>
            <a:ext cx="4040188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3"/>
            <a:ext cx="4041775" cy="53313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3"/>
            <a:ext cx="3008313" cy="9683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27545"/>
            <a:ext cx="5111749" cy="487759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7"/>
            <a:ext cx="5486400" cy="670719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28867"/>
            <a:ext cx="8229601" cy="95250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333501"/>
            <a:ext cx="8229601" cy="3771636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5296963"/>
            <a:ext cx="2133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09/11/2022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5296963"/>
            <a:ext cx="2895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1" y="1775361"/>
            <a:ext cx="7772400" cy="122502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14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9513" y="3238500"/>
            <a:ext cx="8784976" cy="2139280"/>
          </a:xfrm>
        </p:spPr>
        <p:txBody>
          <a:bodyPr>
            <a:normAutofit/>
          </a:bodyPr>
          <a:lstStyle/>
          <a:p>
            <a:r>
              <a:rPr lang="en-GB" dirty="0" smtClean="0"/>
              <a:t>Great Cow BASIC  for the PIC16F171xx chip Family</a:t>
            </a:r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r>
              <a:rPr lang="en-GB" sz="1700" dirty="0" smtClean="0"/>
              <a:t>Oct 2022</a:t>
            </a:r>
          </a:p>
        </p:txBody>
      </p:sp>
      <p:pic>
        <p:nvPicPr>
          <p:cNvPr id="12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50" y="0"/>
            <a:ext cx="1828859" cy="857278"/>
          </a:xfrm>
          <a:prstGeom prst="rect">
            <a:avLst/>
          </a:prstGeom>
          <a:noFill/>
        </p:spPr>
      </p:pic>
      <p:sp>
        <p:nvSpPr>
          <p:cNvPr id="13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60512"/>
            <a:ext cx="304800" cy="338668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4" name="Picture 13" descr="foxh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80728" y="137198"/>
            <a:ext cx="2857143" cy="2031747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4562" y="4617838"/>
            <a:ext cx="1353902" cy="103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" y="0"/>
            <a:ext cx="8229601" cy="95250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SPI</a:t>
            </a:r>
            <a:endParaRPr lang="en-GB" dirty="0"/>
          </a:p>
        </p:txBody>
      </p:sp>
      <p:grpSp>
        <p:nvGrpSpPr>
          <p:cNvPr id="2" name="Group 5"/>
          <p:cNvGrpSpPr/>
          <p:nvPr/>
        </p:nvGrpSpPr>
        <p:grpSpPr>
          <a:xfrm rot="1993515">
            <a:off x="388944" y="3743349"/>
            <a:ext cx="1957398" cy="149827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3" y="297217"/>
            <a:ext cx="2117229" cy="1691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 l="5195" t="53780" r="35065"/>
          <a:stretch>
            <a:fillRect/>
          </a:stretch>
        </p:blipFill>
        <p:spPr bwMode="auto">
          <a:xfrm>
            <a:off x="683568" y="857278"/>
            <a:ext cx="4968552" cy="195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03849" y="2457455"/>
            <a:ext cx="2676525" cy="2116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00193" y="137198"/>
            <a:ext cx="2638425" cy="259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60233" y="3662487"/>
            <a:ext cx="1960297" cy="1715827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-102829"/>
            <a:ext cx="8229601" cy="95250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765611"/>
            <a:ext cx="8229601" cy="3771636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I2C</a:t>
            </a:r>
            <a:r>
              <a:rPr lang="en-GB" sz="1100" dirty="0" smtClean="0"/>
              <a:t>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I2C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SPI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1" y="1775361"/>
            <a:ext cx="7772400" cy="122502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14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9513" y="3238500"/>
            <a:ext cx="8784976" cy="2139280"/>
          </a:xfrm>
        </p:spPr>
        <p:txBody>
          <a:bodyPr>
            <a:normAutofit/>
          </a:bodyPr>
          <a:lstStyle/>
          <a:p>
            <a:r>
              <a:rPr lang="en-GB" dirty="0" smtClean="0"/>
              <a:t>Great Cow BASIC  for the PIC16F171xx chip Family</a:t>
            </a:r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r>
              <a:rPr lang="en-GB" sz="1700" dirty="0" smtClean="0"/>
              <a:t>Oct 2022</a:t>
            </a:r>
          </a:p>
        </p:txBody>
      </p:sp>
      <p:pic>
        <p:nvPicPr>
          <p:cNvPr id="12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50" y="0"/>
            <a:ext cx="1828859" cy="857278"/>
          </a:xfrm>
          <a:prstGeom prst="rect">
            <a:avLst/>
          </a:prstGeom>
          <a:noFill/>
        </p:spPr>
      </p:pic>
      <p:sp>
        <p:nvSpPr>
          <p:cNvPr id="13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60512"/>
            <a:ext cx="304800" cy="338668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4" name="Picture 13" descr="foxh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80728" y="137198"/>
            <a:ext cx="2857143" cy="2031747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4562" y="4617838"/>
            <a:ext cx="1353902" cy="103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-102829"/>
            <a:ext cx="8229601" cy="95250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765611"/>
            <a:ext cx="8229601" cy="3771636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700" y="1897397"/>
            <a:ext cx="1605103" cy="158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1657370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Microchip PIC &amp;AVR and Logic Green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16F171xx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79515" y="1345333"/>
            <a:ext cx="8229601" cy="3771636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2" name="Group 5"/>
          <p:cNvGrpSpPr/>
          <p:nvPr/>
        </p:nvGrpSpPr>
        <p:grpSpPr>
          <a:xfrm>
            <a:off x="323528" y="2137420"/>
            <a:ext cx="3600400" cy="2952358"/>
            <a:chOff x="1475656" y="1851670"/>
            <a:chExt cx="3600400" cy="2657122"/>
          </a:xfrm>
        </p:grpSpPr>
        <p:pic>
          <p:nvPicPr>
            <p:cNvPr id="14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Rectangle 15"/>
          <p:cNvSpPr/>
          <p:nvPr/>
        </p:nvSpPr>
        <p:spPr>
          <a:xfrm>
            <a:off x="467546" y="4729709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  <p:pic>
        <p:nvPicPr>
          <p:cNvPr id="17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5" y="2377447"/>
            <a:ext cx="2464353" cy="215702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652120" y="4753711"/>
            <a:ext cx="1006954" cy="255170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sz="1100" dirty="0" smtClean="0"/>
              <a:t>By Chris Roper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777715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057411"/>
            <a:ext cx="4392488" cy="298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945612" y="3372115"/>
            <a:ext cx="936104" cy="2400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16F17126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8229601" cy="95250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017296"/>
            <a:ext cx="5194918" cy="4087841"/>
          </a:xfrm>
        </p:spPr>
        <p:txBody>
          <a:bodyPr>
            <a:normAutofit/>
          </a:bodyPr>
          <a:lstStyle/>
          <a:p>
            <a:r>
              <a:rPr lang="en-GB" sz="2000" dirty="0" smtClean="0"/>
              <a:t>Serial Peripheral Interface (SPI) is an interface bus commonly used to send data between microcontrollers and small peripherals such as GLCD, shift registers, sensors, and SD cards. </a:t>
            </a:r>
          </a:p>
          <a:p>
            <a:endParaRPr lang="en-GB" sz="2000" dirty="0" smtClean="0"/>
          </a:p>
          <a:p>
            <a:r>
              <a:rPr lang="en-GB" sz="2000" dirty="0" smtClean="0"/>
              <a:t>It uses separate </a:t>
            </a:r>
            <a:r>
              <a:rPr lang="en-GB" sz="2000" u="sng" dirty="0" smtClean="0"/>
              <a:t>clock</a:t>
            </a:r>
            <a:r>
              <a:rPr lang="en-GB" sz="2000" dirty="0" smtClean="0"/>
              <a:t> and </a:t>
            </a:r>
            <a:r>
              <a:rPr lang="en-GB" sz="2000" u="sng" dirty="0" smtClean="0"/>
              <a:t>data</a:t>
            </a:r>
            <a:r>
              <a:rPr lang="en-GB" sz="2000" dirty="0" smtClean="0"/>
              <a:t> lines, along with a </a:t>
            </a:r>
            <a:r>
              <a:rPr lang="en-GB" sz="2000" u="sng" dirty="0" smtClean="0"/>
              <a:t>select line </a:t>
            </a:r>
            <a:r>
              <a:rPr lang="en-GB" sz="2000" dirty="0" smtClean="0"/>
              <a:t>to choose the device you wish to talk to.</a:t>
            </a:r>
          </a:p>
          <a:p>
            <a:endParaRPr lang="en-GB" sz="2000" dirty="0" smtClean="0"/>
          </a:p>
          <a:p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7817" y="57824"/>
            <a:ext cx="3533506" cy="165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2937510"/>
            <a:ext cx="5354282" cy="228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9738" y="133788"/>
            <a:ext cx="3496511" cy="150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2937509"/>
            <a:ext cx="3816424" cy="2606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181600" y="107107"/>
            <a:ext cx="0" cy="48005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283968" y="127000"/>
            <a:ext cx="901412" cy="101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15426" y="2854905"/>
            <a:ext cx="4324" cy="103976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5306886" y="74798"/>
            <a:ext cx="8074" cy="500902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211961" y="49864"/>
            <a:ext cx="15635" cy="5447929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239640" y="61379"/>
            <a:ext cx="10801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42777" y="2242829"/>
            <a:ext cx="64107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r="14956"/>
          <a:stretch>
            <a:fillRect/>
          </a:stretch>
        </p:blipFill>
        <p:spPr bwMode="auto">
          <a:xfrm>
            <a:off x="4391040" y="538907"/>
            <a:ext cx="1837144" cy="206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Straight Connector 21"/>
          <p:cNvCxnSpPr/>
          <p:nvPr/>
        </p:nvCxnSpPr>
        <p:spPr>
          <a:xfrm>
            <a:off x="4283968" y="2857500"/>
            <a:ext cx="1331208" cy="2116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283968" y="137198"/>
            <a:ext cx="0" cy="272030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096000" y="2857500"/>
            <a:ext cx="0" cy="1037431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443364" y="280674"/>
            <a:ext cx="12556" cy="41359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436096" y="289278"/>
            <a:ext cx="1428254" cy="793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851650" y="277245"/>
            <a:ext cx="6916" cy="260142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6082308" y="2874147"/>
            <a:ext cx="769342" cy="452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861050" y="2638227"/>
            <a:ext cx="1920" cy="126026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 flipV="1">
            <a:off x="5861050" y="2638778"/>
            <a:ext cx="895350" cy="7056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6750050" y="416278"/>
            <a:ext cx="4514" cy="2248738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560318" y="437444"/>
            <a:ext cx="1196082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576838" y="429616"/>
            <a:ext cx="0" cy="140136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720557" y="523709"/>
            <a:ext cx="0" cy="14013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5969000" y="2786944"/>
            <a:ext cx="3198" cy="112045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962650" y="2786944"/>
            <a:ext cx="609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6565901" y="537971"/>
            <a:ext cx="2003" cy="224897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707582" y="536222"/>
            <a:ext cx="864669" cy="4151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4499992" y="1017295"/>
            <a:ext cx="1656184" cy="9601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/>
              <a:t>SPI GLCD</a:t>
            </a:r>
          </a:p>
          <a:p>
            <a:pPr algn="ctr"/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2" name="Rectangle 31"/>
          <p:cNvSpPr/>
          <p:nvPr/>
        </p:nvSpPr>
        <p:spPr>
          <a:xfrm>
            <a:off x="0" y="1657367"/>
            <a:ext cx="4572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100" dirty="0" smtClean="0"/>
              <a:t>    </a:t>
            </a:r>
            <a:r>
              <a:rPr lang="en-GB" sz="1100" dirty="0" smtClean="0"/>
              <a:t>This </a:t>
            </a:r>
            <a:r>
              <a:rPr lang="en-GB" sz="1100" dirty="0" smtClean="0"/>
              <a:t>is a PPS </a:t>
            </a:r>
            <a:r>
              <a:rPr lang="en-GB" sz="1100" dirty="0" smtClean="0"/>
              <a:t>chip - make </a:t>
            </a:r>
            <a:r>
              <a:rPr lang="en-GB" sz="1100" dirty="0" smtClean="0"/>
              <a:t>the PPS match these assignments</a:t>
            </a:r>
          </a:p>
          <a:p>
            <a:r>
              <a:rPr lang="en-GB" dirty="0" smtClean="0"/>
              <a:t>   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DEFINE GLCD_DO     portA.4</a:t>
            </a:r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DEFINE GLCD_SCK    portA.1</a:t>
            </a:r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000" dirty="0" smtClean="0">
                <a:latin typeface="Courier New" pitchFamily="49" charset="0"/>
                <a:cs typeface="Courier New" pitchFamily="49" charset="0"/>
              </a:rPr>
            </a:b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GLCD_DC     portC.0</a:t>
            </a:r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DEFINE GLCD_CS     portC.1</a:t>
            </a:r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GLCD_RESET  portC.2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6200000">
            <a:off x="-1784482" y="3453341"/>
            <a:ext cx="2296583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5" name="Straight Connector 54"/>
          <p:cNvCxnSpPr/>
          <p:nvPr/>
        </p:nvCxnSpPr>
        <p:spPr>
          <a:xfrm flipH="1" flipV="1">
            <a:off x="5626100" y="4569465"/>
            <a:ext cx="12700" cy="94092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203700" y="5503334"/>
            <a:ext cx="1452362" cy="2056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3" y="1333501"/>
            <a:ext cx="8229601" cy="3771636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pPr lvl="1"/>
            <a:r>
              <a:rPr lang="en-GB" dirty="0" smtClean="0"/>
              <a:t>Lines, Circles, Text etc</a:t>
            </a:r>
          </a:p>
        </p:txBody>
      </p:sp>
      <p:pic>
        <p:nvPicPr>
          <p:cNvPr id="13314" name="Picture 2" descr="https://lh3.googleusercontent.com/YkyI4ZQizYeltQy2_xj8CorgAZnTFQQs85LBNLXHHtgRAjS1DD95vQzF8Imi0NiqYCy8aCaOujvQeiBx4IkVgo2UICHCYst--zPvNaNk2zuSXD1HrrKxGn7lzVqIrplhf_CQLarby2RRYK2isBNyGlOy7Hv9kueaFUYYKSIyVvwGgMbvtm6xJ3Q3UD5U2SBZ0kGIiT7Bhk5nt1cmmxuydZmRfZclMPWnsV-4UJw_3tf057s7UvVxfogpJK-QLG1GYdDONVfD7KWr0cbonwVKcDYEG13PZ3P3N1DWaNUvVX3T8n3CVpJun00XSm03iSS55HXEUZAI8sgVusV4gDKJdhX0m90zxjVnNU6lFdrsq-ljQhXLkt1WoiPCVmh8CA3Sf6kITEIFl5nA73VoNbz7Ww8u8Y4oiGDuMrUme0JBwMOSnUJ9BwPyR09HpeI2Tl-VVWSNyb6_A-ozX69aJ583djAO2uXM8G_-p4HxNFWxxnR84ub7LO9kCDQedUi3vndhaSAgNwgejBd6NuQe_dNAWIejmI8EYu0DtAapKjo53DRWz5VrBX_wtg5sOz8lwDlSpyEtgzre-SPKCyZ6dzqgRlgCw9_71RaoZkV_K9kXB1wVDop8hNi_pzDP31OVkFTl02-9JCPaHruYs6CeAtnjkF_XEAQ41l8HL0v5nephZZLYFridf0dqpdF8337FEz5ZkLG8shlScNuiji1Mue-PH225ptZsITzGmi2tEHPlvfFXBGAA4ViEQ1fyA0q9MVzFqUZrA3jFngGRv3Tu_w8tabKV9fJJoRoUbrq27u8npHBgVGpkCgALUt2miyTMJR4qWFrscnYLAx67NFH67dlXI4i5xLcTnkBU0cvkFKlXKSZA8APin70R4W0e7oqVQIbEXINhPFAylOCMkteIQVhHBU1aDtt9Dv6B_NkqewKngfHOhivDTw=w526-h1168-no?authuser=0"/>
          <p:cNvPicPr>
            <a:picLocks noChangeAspect="1" noChangeArrowheads="1"/>
          </p:cNvPicPr>
          <p:nvPr/>
        </p:nvPicPr>
        <p:blipFill>
          <a:blip r:embed="rId2" cstate="print"/>
          <a:srcRect t="11494" b="16661"/>
          <a:stretch>
            <a:fillRect/>
          </a:stretch>
        </p:blipFill>
        <p:spPr bwMode="auto">
          <a:xfrm>
            <a:off x="5796136" y="625252"/>
            <a:ext cx="2798462" cy="4464496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13776</TotalTime>
  <Words>452</Words>
  <Application>Microsoft Office PowerPoint</Application>
  <PresentationFormat>On-screen Show (16:10)</PresentationFormat>
  <Paragraphs>91</Paragraphs>
  <Slides>13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Great Cow BASIC Part 14</vt:lpstr>
      <vt:lpstr>Videos...</vt:lpstr>
      <vt:lpstr>Great Cow BASIC Compiler</vt:lpstr>
      <vt:lpstr>Hardware</vt:lpstr>
      <vt:lpstr>Hardware</vt:lpstr>
      <vt:lpstr>SPI</vt:lpstr>
      <vt:lpstr>Setup</vt:lpstr>
      <vt:lpstr>Lab</vt:lpstr>
      <vt:lpstr>Slide 9</vt:lpstr>
      <vt:lpstr>SPI</vt:lpstr>
      <vt:lpstr>Videos...</vt:lpstr>
      <vt:lpstr>Great Cow BASIC Part 14</vt:lpstr>
      <vt:lpstr>Slide 13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856</cp:revision>
  <dcterms:created xsi:type="dcterms:W3CDTF">2019-01-08T20:03:06Z</dcterms:created>
  <dcterms:modified xsi:type="dcterms:W3CDTF">2022-11-09T11:31:28Z</dcterms:modified>
</cp:coreProperties>
</file>