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3" r:id="rId3"/>
    <p:sldId id="264" r:id="rId4"/>
    <p:sldId id="282" r:id="rId5"/>
    <p:sldId id="285" r:id="rId6"/>
    <p:sldId id="291" r:id="rId7"/>
    <p:sldId id="288" r:id="rId8"/>
    <p:sldId id="294" r:id="rId9"/>
    <p:sldId id="293" r:id="rId10"/>
    <p:sldId id="300" r:id="rId11"/>
    <p:sldId id="298" r:id="rId12"/>
    <p:sldId id="299" r:id="rId13"/>
    <p:sldId id="295" r:id="rId14"/>
    <p:sldId id="280" r:id="rId15"/>
    <p:sldId id="289" r:id="rId16"/>
    <p:sldId id="297" r:id="rId17"/>
    <p:sldId id="290" r:id="rId18"/>
    <p:sldId id="296" r:id="rId19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062" y="-5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31/10/2022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4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 2022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Scale</a:t>
            </a:r>
            <a:endParaRPr lang="en-GB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5519624" y="256032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Scale()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/>
          <a:lstStyle/>
          <a:p>
            <a:r>
              <a:rPr lang="en-GB" dirty="0" smtClean="0"/>
              <a:t>Scale transforms an existing value to a new value within a specified scale</a:t>
            </a:r>
            <a:endParaRPr lang="en-GB" dirty="0"/>
          </a:p>
        </p:txBody>
      </p:sp>
      <p:sp>
        <p:nvSpPr>
          <p:cNvPr id="23" name="Flowchart: Alternate Process 22"/>
          <p:cNvSpPr/>
          <p:nvPr/>
        </p:nvSpPr>
        <p:spPr>
          <a:xfrm>
            <a:off x="5508104" y="5147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4" name="Flowchart: Alternate Process 23"/>
          <p:cNvSpPr/>
          <p:nvPr/>
        </p:nvSpPr>
        <p:spPr>
          <a:xfrm>
            <a:off x="5508104" y="6995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5" name="Flowchart: Alternate Process 24"/>
          <p:cNvSpPr/>
          <p:nvPr/>
        </p:nvSpPr>
        <p:spPr>
          <a:xfrm>
            <a:off x="5508104" y="199568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for a Delay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26" name="Flowchart: Alternate Process 25"/>
          <p:cNvSpPr/>
          <p:nvPr/>
        </p:nvSpPr>
        <p:spPr>
          <a:xfrm>
            <a:off x="5508104" y="451596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27" name="Flowchart: Decision 26"/>
          <p:cNvSpPr/>
          <p:nvPr/>
        </p:nvSpPr>
        <p:spPr>
          <a:xfrm>
            <a:off x="5621260" y="3723878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00192" y="411510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00192" y="105958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6300192" y="4299942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23"/>
          <p:cNvCxnSpPr>
            <a:stCxn id="26" idx="2"/>
            <a:endCxn id="38" idx="3"/>
          </p:cNvCxnSpPr>
          <p:nvPr/>
        </p:nvCxnSpPr>
        <p:spPr>
          <a:xfrm rot="5400000" flipH="1" flipV="1">
            <a:off x="5022050" y="2805776"/>
            <a:ext cx="3348372" cy="792088"/>
          </a:xfrm>
          <a:prstGeom prst="bentConnector4">
            <a:avLst>
              <a:gd name="adj1" fmla="val -6827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989986" y="4003923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5508104" y="314781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300192" y="2362200"/>
            <a:ext cx="1548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300192" y="3507854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86178" y="3746376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37" name="TextBox 36"/>
          <p:cNvSpPr txBox="1"/>
          <p:nvPr/>
        </p:nvSpPr>
        <p:spPr>
          <a:xfrm>
            <a:off x="6416774" y="423252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38" name="Flowchart: Alternate Process 37"/>
          <p:cNvSpPr/>
          <p:nvPr/>
        </p:nvSpPr>
        <p:spPr>
          <a:xfrm>
            <a:off x="5508104" y="134761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Read ADC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300192" y="170765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6300192" y="2931790"/>
            <a:ext cx="1548" cy="209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Revise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 2022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371400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3714006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3714006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3" name="Flowchart: Alternate Process 62"/>
          <p:cNvSpPr/>
          <p:nvPr/>
        </p:nvSpPr>
        <p:spPr>
          <a:xfrm>
            <a:off x="3714006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64" name="Flowchart: Decision 63"/>
          <p:cNvSpPr/>
          <p:nvPr/>
        </p:nvSpPr>
        <p:spPr>
          <a:xfrm>
            <a:off x="3827162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0609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06094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506094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3"/>
          <p:cNvCxnSpPr>
            <a:stCxn id="63" idx="2"/>
            <a:endCxn id="56" idx="3"/>
          </p:cNvCxnSpPr>
          <p:nvPr/>
        </p:nvCxnSpPr>
        <p:spPr>
          <a:xfrm rot="5400000" flipH="1" flipV="1">
            <a:off x="3804016" y="3165816"/>
            <a:ext cx="2196244" cy="792088"/>
          </a:xfrm>
          <a:prstGeom prst="bentConnector4">
            <a:avLst>
              <a:gd name="adj1" fmla="val -10409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195888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Alternate Process 70"/>
          <p:cNvSpPr/>
          <p:nvPr/>
        </p:nvSpPr>
        <p:spPr>
          <a:xfrm>
            <a:off x="3714006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506094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06094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92080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22676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M164144 Microchip, Evaluation Board, PIC16G18446 MCU, Curiosity Nano |  Farn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0982" y="3075807"/>
            <a:ext cx="4123018" cy="2067694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6" y="411511"/>
            <a:ext cx="2867819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8" y="1059582"/>
            <a:ext cx="2752725" cy="716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378959" y="2437184"/>
            <a:ext cx="3087540" cy="230441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PIC16F17126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PIC16F171xx is a high performance PIC16 </a:t>
            </a:r>
          </a:p>
          <a:p>
            <a:pPr lvl="1"/>
            <a:r>
              <a:rPr lang="en-GB" b="1" dirty="0" smtClean="0"/>
              <a:t>Digital and </a:t>
            </a:r>
            <a:r>
              <a:rPr lang="en-GB" b="1" dirty="0" err="1" smtClean="0"/>
              <a:t>Analog</a:t>
            </a:r>
            <a:r>
              <a:rPr lang="en-GB" b="1" dirty="0" smtClean="0"/>
              <a:t> peripherals </a:t>
            </a:r>
          </a:p>
          <a:p>
            <a:pPr lvl="1"/>
            <a:r>
              <a:rPr lang="en-GB" b="1" dirty="0" smtClean="0"/>
              <a:t>12-bit ADC</a:t>
            </a:r>
          </a:p>
          <a:p>
            <a:pPr lvl="1"/>
            <a:r>
              <a:rPr lang="en-GB" b="1" dirty="0" smtClean="0"/>
              <a:t>Multiple communication interfaces</a:t>
            </a:r>
          </a:p>
          <a:p>
            <a:pPr lvl="2"/>
            <a:r>
              <a:rPr lang="en-GB" b="1" dirty="0" smtClean="0"/>
              <a:t>Serial, I2C, SPI</a:t>
            </a:r>
          </a:p>
          <a:p>
            <a:pPr lvl="1"/>
            <a:r>
              <a:rPr lang="en-GB" b="1" dirty="0" smtClean="0"/>
              <a:t>PWM – CCP/PWM and 16Bit</a:t>
            </a:r>
          </a:p>
          <a:p>
            <a:pPr lvl="1"/>
            <a:r>
              <a:rPr lang="en-GB" b="1" dirty="0" smtClean="0"/>
              <a:t>Configurable Logic Cells</a:t>
            </a:r>
          </a:p>
          <a:p>
            <a:pPr lvl="1"/>
            <a:r>
              <a:rPr lang="en-GB" b="1" dirty="0" err="1" smtClean="0"/>
              <a:t>OpAmp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The PIC16F171xx offers 8 to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9" name="Picture 5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195486"/>
            <a:ext cx="1800994" cy="1719957"/>
          </a:xfrm>
          <a:prstGeom prst="rect">
            <a:avLst/>
          </a:prstGeom>
          <a:noFill/>
        </p:spPr>
      </p:pic>
      <p:pic>
        <p:nvPicPr>
          <p:cNvPr id="10" name="Picture 6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933" y="1779662"/>
            <a:ext cx="1840067" cy="142128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</a:t>
            </a:r>
            <a:r>
              <a:rPr lang="en-GB" smtClean="0"/>
              <a:t>the </a:t>
            </a:r>
            <a:r>
              <a:rPr lang="en-GB" smtClean="0"/>
              <a:t>16F171xx chip </a:t>
            </a:r>
            <a:r>
              <a:rPr lang="en-GB" dirty="0" smtClean="0"/>
              <a:t>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pic>
        <p:nvPicPr>
          <p:cNvPr id="13" name="Picture 2" descr="See the source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86728">
            <a:off x="323528" y="1923678"/>
            <a:ext cx="3600400" cy="2657122"/>
          </a:xfrm>
          <a:prstGeom prst="rect">
            <a:avLst/>
          </a:prstGeom>
          <a:noFill/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3" cstate="print"/>
          <a:srcRect t="26867" b="13144"/>
          <a:stretch>
            <a:fillRect/>
          </a:stretch>
        </p:blipFill>
        <p:spPr bwMode="auto">
          <a:xfrm>
            <a:off x="2407816" y="2987675"/>
            <a:ext cx="792088" cy="18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Rectangle 14"/>
          <p:cNvSpPr/>
          <p:nvPr/>
        </p:nvSpPr>
        <p:spPr>
          <a:xfrm>
            <a:off x="467545" y="4278340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  <p:pic>
        <p:nvPicPr>
          <p:cNvPr id="16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139702"/>
            <a:ext cx="2464353" cy="1941320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5652120" y="4278340"/>
            <a:ext cx="1006954" cy="255170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sz="1100" dirty="0" smtClean="0"/>
              <a:t>By Chris Roper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Overview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95487"/>
            <a:ext cx="1167210" cy="139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1275606"/>
            <a:ext cx="568863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Great Cow BASIC completes the initialisation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Create a variable to store the ADC results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Read the ADC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smtClean="0"/>
              <a:t>Great Cow BASIC makes the process easy via the ReadADC12() - a value of 0 to 4095</a:t>
            </a:r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Wait for a time period  based on ADC</a:t>
            </a:r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Set the LEDs</a:t>
            </a:r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Do it again….and, again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Time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This tutorial combines previous tutorials by using </a:t>
            </a:r>
            <a:r>
              <a:rPr lang="en-GB" b="1" dirty="0" smtClean="0"/>
              <a:t>WAIT() </a:t>
            </a:r>
            <a:r>
              <a:rPr lang="en-GB" dirty="0" smtClean="0"/>
              <a:t>to control the </a:t>
            </a:r>
            <a:r>
              <a:rPr lang="en-GB" i="1" dirty="0" smtClean="0"/>
              <a:t>speed</a:t>
            </a:r>
            <a:r>
              <a:rPr lang="en-GB" dirty="0" smtClean="0"/>
              <a:t> of LED rotation based on the ADC value.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Where </a:t>
            </a:r>
            <a:r>
              <a:rPr lang="en-GB" i="1" dirty="0" smtClean="0"/>
              <a:t>speed </a:t>
            </a:r>
            <a:r>
              <a:rPr lang="en-GB" dirty="0" smtClean="0"/>
              <a:t>is a time delay</a:t>
            </a:r>
          </a:p>
          <a:p>
            <a:pPr lvl="2"/>
            <a:r>
              <a:rPr lang="en-GB" dirty="0" smtClean="0"/>
              <a:t>us, 10us, ms, 10ms, s, m or h</a:t>
            </a:r>
          </a:p>
          <a:p>
            <a:pPr lvl="2"/>
            <a:r>
              <a:rPr lang="en-GB" dirty="0" smtClean="0"/>
              <a:t>wait </a:t>
            </a:r>
            <a:r>
              <a:rPr lang="en-GB" i="1" dirty="0" smtClean="0"/>
              <a:t>time unit - </a:t>
            </a:r>
            <a:r>
              <a:rPr lang="en-GB" b="1" i="1" dirty="0" smtClean="0"/>
              <a:t>wait 1 ms</a:t>
            </a:r>
          </a:p>
          <a:p>
            <a:pPr lvl="2"/>
            <a:endParaRPr lang="en-GB" b="1" i="1" dirty="0" smtClean="0"/>
          </a:p>
          <a:p>
            <a:pPr lvl="1"/>
            <a:r>
              <a:rPr lang="en-GB" sz="3000" dirty="0" smtClean="0"/>
              <a:t>Where the code, by Great Cow BASIC, generated is a function of the frequency of the microcontroller automatically</a:t>
            </a:r>
            <a:r>
              <a:rPr lang="en-GB" i="1" dirty="0" smtClean="0"/>
              <a:t>	</a:t>
            </a:r>
          </a:p>
          <a:p>
            <a:pPr lvl="2">
              <a:buNone/>
            </a:pP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Flow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08104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08104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6" name="Flowchart: Alternate Process 5"/>
          <p:cNvSpPr/>
          <p:nvPr/>
        </p:nvSpPr>
        <p:spPr>
          <a:xfrm>
            <a:off x="5508104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5508104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8" name="Flowchart: Decision 7"/>
          <p:cNvSpPr/>
          <p:nvPr/>
        </p:nvSpPr>
        <p:spPr>
          <a:xfrm>
            <a:off x="5621260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00192" y="69954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00192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300192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23"/>
          <p:cNvCxnSpPr>
            <a:stCxn id="7" idx="2"/>
            <a:endCxn id="21" idx="3"/>
          </p:cNvCxnSpPr>
          <p:nvPr/>
        </p:nvCxnSpPr>
        <p:spPr>
          <a:xfrm rot="5400000" flipH="1" flipV="1">
            <a:off x="5274078" y="2841780"/>
            <a:ext cx="2844316" cy="792088"/>
          </a:xfrm>
          <a:prstGeom prst="bentConnector4">
            <a:avLst>
              <a:gd name="adj1" fmla="val -8037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989986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owchart: Alternate Process 13"/>
          <p:cNvSpPr/>
          <p:nvPr/>
        </p:nvSpPr>
        <p:spPr>
          <a:xfrm>
            <a:off x="5508104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300192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00192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6178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6416774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/>
          <a:lstStyle/>
          <a:p>
            <a:r>
              <a:rPr lang="en-GB" dirty="0" smtClean="0"/>
              <a:t>Time delays are sometimes key to the operation of a program</a:t>
            </a:r>
            <a:endParaRPr lang="en-GB" dirty="0"/>
          </a:p>
        </p:txBody>
      </p:sp>
      <p:sp>
        <p:nvSpPr>
          <p:cNvPr id="21" name="Flowchart: Alternate Process 20"/>
          <p:cNvSpPr/>
          <p:nvPr/>
        </p:nvSpPr>
        <p:spPr>
          <a:xfrm>
            <a:off x="5508104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Read ADC </a:t>
            </a:r>
            <a:r>
              <a:rPr lang="en-GB" sz="1000" b="1" dirty="0" smtClean="0">
                <a:solidFill>
                  <a:schemeClr val="tx1"/>
                </a:solidFill>
              </a:rPr>
              <a:t>12 bit</a:t>
            </a:r>
            <a:endParaRPr lang="en-GB" sz="10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300192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596336" y="1635646"/>
            <a:ext cx="1176925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( 0 – 4095 )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13417</TotalTime>
  <Words>664</Words>
  <Application>Microsoft Office PowerPoint</Application>
  <PresentationFormat>On-screen Show (16:9)</PresentationFormat>
  <Paragraphs>136</Paragraphs>
  <Slides>18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Great Cow BASIC Part 4</vt:lpstr>
      <vt:lpstr>PIC16F17126</vt:lpstr>
      <vt:lpstr>Videos...</vt:lpstr>
      <vt:lpstr>Great Cow BASIC Compiler</vt:lpstr>
      <vt:lpstr>Hardware</vt:lpstr>
      <vt:lpstr>Overview</vt:lpstr>
      <vt:lpstr>Time </vt:lpstr>
      <vt:lpstr>Flow</vt:lpstr>
      <vt:lpstr>Lab</vt:lpstr>
      <vt:lpstr>Slide 10</vt:lpstr>
      <vt:lpstr>Scale</vt:lpstr>
      <vt:lpstr>Lab</vt:lpstr>
      <vt:lpstr>Slide 13</vt:lpstr>
      <vt:lpstr>Videos...</vt:lpstr>
      <vt:lpstr>Great Cow BASIC</vt:lpstr>
      <vt:lpstr>Backup Slides</vt:lpstr>
      <vt:lpstr>Slide 17</vt:lpstr>
      <vt:lpstr>Analog-to-Digital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731</cp:revision>
  <dcterms:created xsi:type="dcterms:W3CDTF">2019-01-08T20:03:06Z</dcterms:created>
  <dcterms:modified xsi:type="dcterms:W3CDTF">2022-10-31T07:49:30Z</dcterms:modified>
</cp:coreProperties>
</file>