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98" r:id="rId6"/>
    <p:sldId id="285" r:id="rId7"/>
    <p:sldId id="288" r:id="rId8"/>
    <p:sldId id="292" r:id="rId9"/>
    <p:sldId id="291" r:id="rId10"/>
    <p:sldId id="294" r:id="rId11"/>
    <p:sldId id="293" r:id="rId12"/>
    <p:sldId id="295" r:id="rId13"/>
    <p:sldId id="280" r:id="rId14"/>
    <p:sldId id="289" r:id="rId15"/>
    <p:sldId id="297" r:id="rId16"/>
    <p:sldId id="290" r:id="rId17"/>
    <p:sldId id="296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7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</a:t>
            </a:r>
            <a:r>
              <a:rPr lang="en-GB" sz="1700" dirty="0" smtClean="0"/>
              <a:t>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9502"/>
            <a:ext cx="3828106" cy="45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</a:t>
            </a:r>
            <a:r>
              <a:rPr lang="en-GB" dirty="0" smtClean="0"/>
              <a:t>code and </a:t>
            </a:r>
            <a:r>
              <a:rPr lang="en-GB" dirty="0" smtClean="0"/>
              <a:t>r</a:t>
            </a:r>
            <a:r>
              <a:rPr lang="en-GB" dirty="0" smtClean="0"/>
              <a:t>eview </a:t>
            </a:r>
            <a:r>
              <a:rPr lang="en-GB" dirty="0" smtClean="0"/>
              <a:t>the </a:t>
            </a:r>
            <a:r>
              <a:rPr lang="en-GB" dirty="0" smtClean="0"/>
              <a:t>results</a:t>
            </a:r>
          </a:p>
          <a:p>
            <a:r>
              <a:rPr lang="en-GB" dirty="0" smtClean="0"/>
              <a:t>More insights into </a:t>
            </a:r>
            <a:r>
              <a:rPr lang="en-GB" dirty="0" err="1" smtClean="0"/>
              <a:t>GCStudio</a:t>
            </a:r>
            <a:endParaRPr lang="en-GB" dirty="0" smtClean="0"/>
          </a:p>
          <a:p>
            <a:pPr lvl="1"/>
            <a:r>
              <a:rPr lang="en-GB" dirty="0" smtClean="0"/>
              <a:t>IntelliSense and Help</a:t>
            </a:r>
          </a:p>
          <a:p>
            <a:pPr lvl="1"/>
            <a:r>
              <a:rPr lang="en-GB" dirty="0" smtClean="0"/>
              <a:t>Changing the Default Settings</a:t>
            </a:r>
          </a:p>
          <a:p>
            <a:pPr lvl="1"/>
            <a:r>
              <a:rPr lang="en-GB" dirty="0" err="1" smtClean="0"/>
              <a:t>PICInfo</a:t>
            </a:r>
            <a:r>
              <a:rPr lang="en-GB" dirty="0" smtClean="0"/>
              <a:t> – the tool to understand the microcontroller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</a:t>
            </a:r>
            <a:r>
              <a:rPr lang="en-GB" dirty="0" smtClean="0"/>
              <a:t>PIC16F17126 chip </a:t>
            </a:r>
            <a:r>
              <a:rPr lang="en-GB" dirty="0" smtClean="0"/>
              <a:t>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3714006" y="-189274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-12446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a variable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-5966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the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-15327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-88463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06094" y="-2365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2"/>
          <p:cNvGrpSpPr/>
          <p:nvPr/>
        </p:nvGrpSpPr>
        <p:grpSpPr>
          <a:xfrm>
            <a:off x="3819596" y="64419"/>
            <a:ext cx="3281862" cy="792088"/>
            <a:chOff x="3819596" y="2224658"/>
            <a:chExt cx="3281862" cy="792088"/>
          </a:xfrm>
        </p:grpSpPr>
        <p:grpSp>
          <p:nvGrpSpPr>
            <p:cNvPr id="3" name="Group 20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10" name="Flowchart: Decision 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&lt; 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23" name="Flowchart: Alternate Process 22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NO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810418" y="843558"/>
            <a:ext cx="3281862" cy="792088"/>
            <a:chOff x="3819596" y="2224658"/>
            <a:chExt cx="3281862" cy="792088"/>
          </a:xfrm>
        </p:grpSpPr>
        <p:grpSp>
          <p:nvGrpSpPr>
            <p:cNvPr id="5" name="Group 34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&gt;50 &lt;100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37" name="Flowchart: Alternate Process 3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1 LED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816644" y="1651794"/>
            <a:ext cx="3281862" cy="792088"/>
            <a:chOff x="3819596" y="2224658"/>
            <a:chExt cx="3281862" cy="792088"/>
          </a:xfrm>
        </p:grpSpPr>
        <p:grpSp>
          <p:nvGrpSpPr>
            <p:cNvPr id="11" name="Group 47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0" name="Flowchart: Decision 4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&gt;100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150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49" name="Flowchart: Alternate Process 48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2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4"/>
          <p:cNvGrpSpPr/>
          <p:nvPr/>
        </p:nvGrpSpPr>
        <p:grpSpPr>
          <a:xfrm>
            <a:off x="3813980" y="2466773"/>
            <a:ext cx="3281862" cy="792088"/>
            <a:chOff x="3819596" y="2224658"/>
            <a:chExt cx="3281862" cy="792088"/>
          </a:xfrm>
        </p:grpSpPr>
        <p:grpSp>
          <p:nvGrpSpPr>
            <p:cNvPr id="15" name="Group 55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8" name="Flowchart: Decision 57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&gt;150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200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57" name="Flowchart: Alternate Process 5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3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Flowchart: Alternate Process 64"/>
          <p:cNvSpPr/>
          <p:nvPr/>
        </p:nvSpPr>
        <p:spPr>
          <a:xfrm>
            <a:off x="3779912" y="3242961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4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65" idx="3"/>
            <a:endCxn id="8" idx="3"/>
          </p:cNvCxnSpPr>
          <p:nvPr/>
        </p:nvCxnSpPr>
        <p:spPr>
          <a:xfrm flipH="1" flipV="1">
            <a:off x="5298182" y="-416582"/>
            <a:ext cx="65906" cy="3839562"/>
          </a:xfrm>
          <a:prstGeom prst="bentConnector3">
            <a:avLst>
              <a:gd name="adj1" fmla="val -443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92280" y="27157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280" y="192367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92280" y="113159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2280" y="3395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5520348" y="-60821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100 ms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6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</a:t>
            </a:r>
            <a:r>
              <a:rPr lang="en-GB" dirty="0" smtClean="0"/>
              <a:t>for Microchip </a:t>
            </a:r>
            <a:r>
              <a:rPr lang="en-GB" dirty="0" smtClean="0"/>
              <a:t>PIC </a:t>
            </a:r>
            <a:r>
              <a:rPr lang="en-GB" dirty="0" smtClean="0"/>
              <a:t>&amp; AVR  and LGT microcontrollers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Great Cow BASIC now supports the </a:t>
            </a:r>
            <a:r>
              <a:rPr lang="en-GB" dirty="0" smtClean="0"/>
              <a:t>16F17126 chip </a:t>
            </a:r>
            <a:r>
              <a:rPr lang="en-GB" dirty="0" smtClean="0"/>
              <a:t>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Microcontroller connectivity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-1211500" y="3765024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063" y="1019175"/>
            <a:ext cx="636428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 b="5488"/>
          <a:stretch>
            <a:fillRect/>
          </a:stretch>
        </p:blipFill>
        <p:spPr bwMode="auto">
          <a:xfrm rot="5400000">
            <a:off x="7416772" y="684017"/>
            <a:ext cx="2065015" cy="415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275856" y="2601686"/>
            <a:ext cx="1296144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PIC16F17126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6728">
            <a:off x="323528" y="1923678"/>
            <a:ext cx="3600400" cy="265712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26867" b="13144"/>
          <a:stretch>
            <a:fillRect/>
          </a:stretch>
        </p:blipFill>
        <p:spPr bwMode="auto">
          <a:xfrm>
            <a:off x="2407816" y="2987675"/>
            <a:ext cx="792088" cy="1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78340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</a:t>
            </a:r>
            <a:r>
              <a:rPr lang="en-GB" dirty="0" smtClean="0"/>
              <a:t> </a:t>
            </a:r>
            <a:r>
              <a:rPr lang="en-GB" dirty="0" err="1" smtClean="0"/>
              <a:t>analog</a:t>
            </a:r>
            <a:r>
              <a:rPr lang="en-GB" dirty="0" smtClean="0"/>
              <a:t>-to-digital converter (ADC, A/D, or A-to-D) is a system that converts an </a:t>
            </a:r>
            <a:r>
              <a:rPr lang="en-GB" dirty="0" err="1" smtClean="0"/>
              <a:t>analog</a:t>
            </a:r>
            <a:r>
              <a:rPr lang="en-GB" dirty="0" smtClean="0"/>
              <a:t> signal, such as a </a:t>
            </a:r>
            <a:r>
              <a:rPr lang="en-GB" dirty="0" smtClean="0"/>
              <a:t>setting of a potentiometer, sound </a:t>
            </a:r>
            <a:r>
              <a:rPr lang="en-GB" dirty="0" smtClean="0"/>
              <a:t>picked up by a microphone or light entering a digital camera, into a digital signal.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will configure </a:t>
            </a:r>
            <a:r>
              <a:rPr lang="en-GB" dirty="0" smtClean="0"/>
              <a:t>the </a:t>
            </a:r>
            <a:r>
              <a:rPr lang="en-GB" dirty="0" smtClean="0"/>
              <a:t>ADC on the 16F17126  </a:t>
            </a:r>
            <a:r>
              <a:rPr lang="en-GB" dirty="0" smtClean="0"/>
              <a:t>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7614"/>
            <a:ext cx="8716198" cy="30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508104" y="2931790"/>
            <a:ext cx="3635896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23728" y="2715766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835698" y="2424683"/>
            <a:ext cx="904453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Using </a:t>
            </a:r>
            <a:r>
              <a:rPr lang="en-GB" sz="1600" b="1" dirty="0" smtClean="0"/>
              <a:t>ANA0</a:t>
            </a:r>
            <a:r>
              <a:rPr lang="en-GB" sz="1600" dirty="0" smtClean="0"/>
              <a:t> connected to RA0 (PortA.0)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127016"/>
            <a:ext cx="446449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Great Cow 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We need to create </a:t>
            </a:r>
            <a:r>
              <a:rPr lang="en-GB" dirty="0" smtClean="0"/>
              <a:t>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Great Cow 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</a:t>
            </a:r>
            <a:r>
              <a:rPr lang="en-GB" dirty="0" smtClean="0"/>
              <a:t>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100 ms</a:t>
            </a: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</a:t>
            </a:r>
            <a:r>
              <a:rPr lang="en-GB" dirty="0" smtClean="0"/>
              <a:t>step 2 again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13122</TotalTime>
  <Words>574</Words>
  <Application>Microsoft Office PowerPoint</Application>
  <PresentationFormat>On-screen Show (16:9)</PresentationFormat>
  <Paragraphs>134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3</vt:lpstr>
      <vt:lpstr>PIC16F17126</vt:lpstr>
      <vt:lpstr>Videos...</vt:lpstr>
      <vt:lpstr>Great Cow BASIC Compiler</vt:lpstr>
      <vt:lpstr>Microcontroller connectivity</vt:lpstr>
      <vt:lpstr>Hardware</vt:lpstr>
      <vt:lpstr>Analog-to-Digital</vt:lpstr>
      <vt:lpstr>Analog-to-Digital</vt:lpstr>
      <vt:lpstr>Analog-to-Digital</vt:lpstr>
      <vt:lpstr>Analog-to-Digital</vt:lpstr>
      <vt:lpstr>Lab</vt:lpstr>
      <vt:lpstr>Slide 12</vt:lpstr>
      <vt:lpstr>Videos...</vt:lpstr>
      <vt:lpstr>Great Cow BASIC</vt:lpstr>
      <vt:lpstr>Backup Slides</vt:lpstr>
      <vt:lpstr>Slide 16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752</cp:revision>
  <dcterms:created xsi:type="dcterms:W3CDTF">2019-01-08T20:03:06Z</dcterms:created>
  <dcterms:modified xsi:type="dcterms:W3CDTF">2022-10-29T17:50:32Z</dcterms:modified>
</cp:coreProperties>
</file>