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67" r:id="rId4"/>
    <p:sldId id="258" r:id="rId5"/>
    <p:sldId id="281" r:id="rId6"/>
    <p:sldId id="284" r:id="rId7"/>
    <p:sldId id="272" r:id="rId8"/>
    <p:sldId id="273" r:id="rId9"/>
    <p:sldId id="274" r:id="rId10"/>
    <p:sldId id="293" r:id="rId11"/>
    <p:sldId id="297" r:id="rId12"/>
    <p:sldId id="299" r:id="rId13"/>
    <p:sldId id="294" r:id="rId14"/>
    <p:sldId id="295" r:id="rId15"/>
    <p:sldId id="311" r:id="rId16"/>
    <p:sldId id="298" r:id="rId17"/>
    <p:sldId id="312" r:id="rId18"/>
    <p:sldId id="296" r:id="rId19"/>
    <p:sldId id="309" r:id="rId20"/>
    <p:sldId id="310" r:id="rId21"/>
    <p:sldId id="313" r:id="rId22"/>
    <p:sldId id="315" r:id="rId23"/>
    <p:sldId id="264" r:id="rId24"/>
    <p:sldId id="265" r:id="rId25"/>
    <p:sldId id="270" r:id="rId26"/>
    <p:sldId id="314" r:id="rId27"/>
    <p:sldId id="268" r:id="rId28"/>
    <p:sldId id="328" r:id="rId29"/>
    <p:sldId id="303" r:id="rId30"/>
    <p:sldId id="263" r:id="rId31"/>
    <p:sldId id="304" r:id="rId32"/>
    <p:sldId id="30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alpha val="100000"/>
          </a:schemeClr>
        </a:solidFill>
        <a:effectLst/>
      </p:bgPr>
    </p:bg>
    <p:spTree>
      <p:nvGrpSpPr>
        <p:cNvPr id="1" name=""/>
        <p:cNvGrpSpPr/>
        <p:nvPr/>
      </p:nvGrpSpPr>
      <p:grpSpPr/>
      <p:pic>
        <p:nvPicPr>
          <p:cNvPr id="2050" name="图片 2049"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miter/>
          </a:ln>
        </p:spPr>
      </p:pic>
      <p:sp>
        <p:nvSpPr>
          <p:cNvPr id="2051" name="副标题 2050"/>
          <p:cNvSpPr/>
          <p:nvPr>
            <p:ph type="subTitle" idx="1"/>
          </p:nvPr>
        </p:nvSpPr>
        <p:spPr>
          <a:xfrm>
            <a:off x="2544233" y="2492375"/>
            <a:ext cx="7393517" cy="122237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endParaRPr lang="zh-CN" altLang="en-US"/>
          </a:p>
        </p:txBody>
      </p:sp>
      <p:sp>
        <p:nvSpPr>
          <p:cNvPr id="2052" name="日期占位符 2051"/>
          <p:cNvSpPr/>
          <p:nvPr>
            <p:ph type="dt" sz="half" idx="2"/>
          </p:nvPr>
        </p:nvSpPr>
        <p:spPr>
          <a:xfrm>
            <a:off x="609600" y="6245225"/>
            <a:ext cx="2844800" cy="476250"/>
          </a:xfrm>
          <a:prstGeom prst="rect">
            <a:avLst/>
          </a:prstGeom>
          <a:noFill/>
          <a:ln w="9525">
            <a:noFill/>
            <a:miter/>
          </a:ln>
        </p:spPr>
        <p:txBody>
          <a:bodyPr anchor="t"/>
          <a:p>
            <a:endParaRPr lang="zh-CN" altLang="en-US"/>
          </a:p>
        </p:txBody>
      </p:sp>
      <p:sp>
        <p:nvSpPr>
          <p:cNvPr id="2053" name="页脚占位符 2052"/>
          <p:cNvSpPr/>
          <p:nvPr>
            <p:ph type="ftr" sz="quarter" idx="3"/>
          </p:nvPr>
        </p:nvSpPr>
        <p:spPr>
          <a:xfrm>
            <a:off x="4165600" y="6245225"/>
            <a:ext cx="3860800" cy="476250"/>
          </a:xfrm>
          <a:prstGeom prst="rect">
            <a:avLst/>
          </a:prstGeom>
          <a:noFill/>
          <a:ln w="9525">
            <a:noFill/>
            <a:miter/>
          </a:ln>
        </p:spPr>
        <p:txBody>
          <a:bodyPr anchor="t"/>
          <a:p>
            <a:endParaRPr lang="zh-CN" altLang="en-US"/>
          </a:p>
        </p:txBody>
      </p:sp>
      <p:sp>
        <p:nvSpPr>
          <p:cNvPr id="2054" name="灯片编号占位符 2053"/>
          <p:cNvSpPr/>
          <p:nvPr>
            <p:ph type="sldNum" sz="quarter" idx="4"/>
          </p:nvPr>
        </p:nvSpPr>
        <p:spPr>
          <a:xfrm>
            <a:off x="8737600" y="6245225"/>
            <a:ext cx="2844800" cy="476250"/>
          </a:xfrm>
          <a:prstGeom prst="rect">
            <a:avLst/>
          </a:prstGeom>
          <a:noFill/>
          <a:ln w="9525">
            <a:noFill/>
            <a:miter/>
          </a:ln>
        </p:spPr>
        <p:txBody>
          <a:bodyPr anchor="t"/>
          <a:p>
            <a:fld id="{7D9BB5D0-35E4-459D-AEF3-FE4D7C45CC19}" type="slidenum">
              <a:rPr lang="zh-CN" altLang="en-US" smtClean="0"/>
            </a:fld>
            <a:endParaRPr lang="zh-CN" altLang="en-US"/>
          </a:p>
        </p:txBody>
      </p:sp>
      <p:sp>
        <p:nvSpPr>
          <p:cNvPr id="2055" name="矩形 2054"/>
          <p:cNvSpPr/>
          <p:nvPr/>
        </p:nvSpPr>
        <p:spPr>
          <a:xfrm>
            <a:off x="2117" y="549275"/>
            <a:ext cx="12192000" cy="1511300"/>
          </a:xfrm>
          <a:prstGeom prst="rect">
            <a:avLst/>
          </a:prstGeom>
          <a:gradFill rotWithShape="0">
            <a:gsLst>
              <a:gs pos="0">
                <a:schemeClr val="bg2">
                  <a:gamma/>
                  <a:tint val="0"/>
                  <a:invGamma/>
                  <a:alpha val="100000"/>
                </a:schemeClr>
              </a:gs>
              <a:gs pos="100000">
                <a:schemeClr val="bg2">
                  <a:alpha val="53999"/>
                </a:schemeClr>
              </a:gs>
            </a:gsLst>
            <a:lin ang="0" scaled="1"/>
            <a:tileRect/>
          </a:gradFill>
          <a:ln w="9525">
            <a:noFill/>
            <a:miter/>
          </a:ln>
        </p:spPr>
        <p:txBody>
          <a:bodyPr/>
          <a:p>
            <a:endParaRPr lang="zh-CN" altLang="en-US"/>
          </a:p>
        </p:txBody>
      </p:sp>
      <p:sp>
        <p:nvSpPr>
          <p:cNvPr id="2056" name="标题 2055"/>
          <p:cNvSpPr/>
          <p:nvPr>
            <p:ph type="ctrTitle"/>
          </p:nvPr>
        </p:nvSpPr>
        <p:spPr>
          <a:xfrm>
            <a:off x="1007533" y="620713"/>
            <a:ext cx="10363200" cy="1470025"/>
          </a:xfrm>
          <a:prstGeom prst="rect">
            <a:avLst/>
          </a:prstGeom>
          <a:noFill/>
          <a:ln w="9525">
            <a:noFill/>
            <a:miter/>
          </a:ln>
        </p:spPr>
        <p:txBody>
          <a:bodyPr anchor="ctr"/>
          <a:lstStyle>
            <a:lvl1pPr lvl="0">
              <a:defRPr sz="3600" b="0" kern="1200"/>
            </a:lvl1pPr>
          </a:lstStyle>
          <a:p>
            <a:pPr lvl="0"/>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2055"/>
                                        </p:tgtEl>
                                        <p:attrNameLst>
                                          <p:attrName>style.visibility</p:attrName>
                                        </p:attrNameLst>
                                      </p:cBhvr>
                                      <p:to>
                                        <p:strVal val="visible"/>
                                      </p:to>
                                    </p:set>
                                    <p:anim calcmode="lin" valueType="num">
                                      <p:cBhvr>
                                        <p:cTn id="7" dur="1000" fill="hold"/>
                                        <p:tgtEl>
                                          <p:spTgt spid="2055"/>
                                        </p:tgtEl>
                                        <p:attrNameLst>
                                          <p:attrName>ppt_x</p:attrName>
                                        </p:attrNameLst>
                                      </p:cBhvr>
                                      <p:tavLst>
                                        <p:tav tm="0">
                                          <p:val>
                                            <p:strVal val="#ppt_x-.2"/>
                                          </p:val>
                                        </p:tav>
                                        <p:tav tm="100000">
                                          <p:val>
                                            <p:strVal val="#ppt_x"/>
                                          </p:val>
                                        </p:tav>
                                      </p:tavLst>
                                    </p:anim>
                                    <p:anim calcmode="lin" valueType="num">
                                      <p:cBhvr>
                                        <p:cTn id="8" dur="1000" fill="hold"/>
                                        <p:tgtEl>
                                          <p:spTgt spid="2055"/>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5"/>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056"/>
                                        </p:tgtEl>
                                        <p:attrNameLst>
                                          <p:attrName>style.visibility</p:attrName>
                                        </p:attrNameLst>
                                      </p:cBhvr>
                                      <p:to>
                                        <p:strVal val="visible"/>
                                      </p:to>
                                    </p:set>
                                    <p:anim calcmode="lin" valueType="num">
                                      <p:cBhvr>
                                        <p:cTn id="12" dur="1000" fill="hold"/>
                                        <p:tgtEl>
                                          <p:spTgt spid="2056"/>
                                        </p:tgtEl>
                                        <p:attrNameLst>
                                          <p:attrName>ppt_x</p:attrName>
                                        </p:attrNameLst>
                                      </p:cBhvr>
                                      <p:tavLst>
                                        <p:tav tm="0">
                                          <p:val>
                                            <p:strVal val="#ppt_x-.2"/>
                                          </p:val>
                                        </p:tav>
                                        <p:tav tm="100000">
                                          <p:val>
                                            <p:strVal val="#ppt_x"/>
                                          </p:val>
                                        </p:tav>
                                      </p:tavLst>
                                    </p:anim>
                                    <p:anim calcmode="lin" valueType="num">
                                      <p:cBhvr>
                                        <p:cTn id="13" dur="1000" fill="hold"/>
                                        <p:tgtEl>
                                          <p:spTgt spid="205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ldLvl="0"/>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矩形 1025"/>
          <p:cNvSpPr/>
          <p:nvPr/>
        </p:nvSpPr>
        <p:spPr>
          <a:xfrm>
            <a:off x="2117" y="333375"/>
            <a:ext cx="12192000" cy="1009650"/>
          </a:xfrm>
          <a:prstGeom prst="rect">
            <a:avLst/>
          </a:prstGeom>
          <a:gradFill rotWithShape="0">
            <a:gsLst>
              <a:gs pos="0">
                <a:schemeClr val="bg2">
                  <a:gamma/>
                  <a:tint val="0"/>
                  <a:invGamma/>
                  <a:alpha val="100000"/>
                </a:schemeClr>
              </a:gs>
              <a:gs pos="100000">
                <a:schemeClr val="bg2">
                  <a:alpha val="53999"/>
                </a:schemeClr>
              </a:gs>
            </a:gsLst>
            <a:lin ang="0" scaled="1"/>
            <a:tileRect/>
          </a:gradFill>
          <a:ln w="9525">
            <a:noFill/>
            <a:miter/>
          </a:ln>
        </p:spPr>
        <p:txBody>
          <a:bodyPr/>
          <a:p>
            <a:endParaRPr lang="zh-CN" altLang="en-US"/>
          </a:p>
        </p:txBody>
      </p:sp>
      <p:pic>
        <p:nvPicPr>
          <p:cNvPr id="1027" name="图片 1026"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miter/>
          </a:ln>
        </p:spPr>
      </p:pic>
      <p:sp>
        <p:nvSpPr>
          <p:cNvPr id="1028" name="标题 1027"/>
          <p:cNvSpPr/>
          <p:nvPr>
            <p:ph type="title"/>
          </p:nvPr>
        </p:nvSpPr>
        <p:spPr>
          <a:xfrm>
            <a:off x="609600" y="274638"/>
            <a:ext cx="10972800" cy="1143000"/>
          </a:xfrm>
          <a:prstGeom prst="rect">
            <a:avLst/>
          </a:prstGeom>
          <a:noFill/>
          <a:ln w="9525">
            <a:noFill/>
            <a:miter/>
          </a:ln>
        </p:spPr>
        <p:txBody>
          <a:bodyPr anchor="ctr"/>
          <a:p>
            <a:pPr lvl="0"/>
            <a:r>
              <a:rPr lang="zh-CN" altLang="en-US"/>
              <a:t>单击此处编辑母版标题样式</a:t>
            </a:r>
            <a:endParaRPr lang="zh-CN" altLang="en-US"/>
          </a:p>
        </p:txBody>
      </p:sp>
      <p:sp>
        <p:nvSpPr>
          <p:cNvPr id="1029" name="文本占位符 1028"/>
          <p:cNvSpPr/>
          <p:nvPr>
            <p:ph type="body" idx="1"/>
          </p:nvPr>
        </p:nvSpPr>
        <p:spPr>
          <a:xfrm>
            <a:off x="609600" y="1600200"/>
            <a:ext cx="10972800" cy="4525963"/>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0" name="日期占位符 1029"/>
          <p:cNvSpPr/>
          <p:nvPr>
            <p:ph type="dt" sz="half" idx="2"/>
          </p:nvPr>
        </p:nvSpPr>
        <p:spPr>
          <a:xfrm>
            <a:off x="609600" y="6245225"/>
            <a:ext cx="2844800" cy="476250"/>
          </a:xfrm>
          <a:prstGeom prst="rect">
            <a:avLst/>
          </a:prstGeom>
          <a:noFill/>
          <a:ln w="9525">
            <a:noFill/>
            <a:miter/>
          </a:ln>
        </p:spPr>
        <p:txBody>
          <a:bodyPr/>
          <a:lstStyle>
            <a:lvl1pPr>
              <a:defRPr sz="1400"/>
            </a:lvl1pPr>
          </a:lstStyle>
          <a:p>
            <a:endParaRPr lang="zh-CN" altLang="en-US"/>
          </a:p>
        </p:txBody>
      </p:sp>
      <p:sp>
        <p:nvSpPr>
          <p:cNvPr id="1031" name="页脚占位符 1030"/>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endParaRPr lang="zh-CN" altLang="en-US"/>
          </a:p>
        </p:txBody>
      </p:sp>
      <p:sp>
        <p:nvSpPr>
          <p:cNvPr id="1032" name="灯片编号占位符 103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ldLvl="0"/>
    </p:bldLst>
  </p:timing>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p:nvPr>
            <p:ph type="subTitle" idx="1"/>
          </p:nvPr>
        </p:nvSpPr>
        <p:spPr>
          <a:xfrm>
            <a:off x="2652818" y="3100070"/>
            <a:ext cx="7393517" cy="1222375"/>
          </a:xfrm>
        </p:spPr>
        <p:txBody>
          <a:bodyPr/>
          <a:p>
            <a:r>
              <a:rPr lang="x-none" altLang="zh-CN" sz="2800"/>
              <a:t>企业管理 罗颖</a:t>
            </a:r>
            <a:endParaRPr lang="x-none" altLang="zh-CN" sz="2800"/>
          </a:p>
          <a:p>
            <a:r>
              <a:rPr lang="x-none" altLang="zh-CN" sz="2800"/>
              <a:t>2111601024</a:t>
            </a:r>
            <a:endParaRPr lang="x-none" altLang="zh-CN" sz="2800"/>
          </a:p>
        </p:txBody>
      </p:sp>
      <p:sp>
        <p:nvSpPr>
          <p:cNvPr id="2" name="标题 1"/>
          <p:cNvSpPr>
            <a:spLocks noGrp="1"/>
          </p:cNvSpPr>
          <p:nvPr>
            <p:ph type="ctrTitle"/>
          </p:nvPr>
        </p:nvSpPr>
        <p:spPr/>
        <p:txBody>
          <a:bodyPr/>
          <a:p>
            <a:r>
              <a:rPr lang="x-none" altLang="zh-CN"/>
              <a:t>论文第一次汇报</a:t>
            </a:r>
            <a:endParaRPr lang="x-none"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消费者幸福感--现有研究总结</a:t>
            </a:r>
            <a:endParaRPr lang="x-none" altLang="zh-CN" sz="2800"/>
          </a:p>
        </p:txBody>
      </p:sp>
      <p:pic>
        <p:nvPicPr>
          <p:cNvPr id="4" name="内容占位符 3"/>
          <p:cNvPicPr>
            <a:picLocks noChangeAspect="1"/>
          </p:cNvPicPr>
          <p:nvPr>
            <p:ph idx="1"/>
          </p:nvPr>
        </p:nvPicPr>
        <p:blipFill>
          <a:blip r:embed="rId1"/>
          <a:stretch>
            <a:fillRect/>
          </a:stretch>
        </p:blipFill>
        <p:spPr>
          <a:xfrm>
            <a:off x="1409065" y="2001520"/>
            <a:ext cx="9372600" cy="3362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消费者幸福感--现有研究总结</a:t>
            </a:r>
            <a:endParaRPr lang="x-none" altLang="zh-CN" sz="2800"/>
          </a:p>
        </p:txBody>
      </p:sp>
      <p:pic>
        <p:nvPicPr>
          <p:cNvPr id="5" name="内容占位符 4"/>
          <p:cNvPicPr>
            <a:picLocks noChangeAspect="1"/>
          </p:cNvPicPr>
          <p:nvPr>
            <p:ph idx="1"/>
          </p:nvPr>
        </p:nvPicPr>
        <p:blipFill>
          <a:blip r:embed="rId1"/>
          <a:stretch>
            <a:fillRect/>
          </a:stretch>
        </p:blipFill>
        <p:spPr>
          <a:xfrm>
            <a:off x="780415" y="2189480"/>
            <a:ext cx="10858500" cy="20669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a:t>
            </a:r>
            <a:r>
              <a:rPr lang="x-none" altLang="zh-CN" sz="2800">
                <a:sym typeface="+mn-ea"/>
              </a:rPr>
              <a:t>测量方法</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endParaRPr lang="x-none" altLang="zh-CN" sz="2600"/>
          </a:p>
          <a:p>
            <a:pPr marL="0" indent="0">
              <a:buNone/>
            </a:pPr>
            <a:r>
              <a:rPr lang="x-none" altLang="zh-CN" sz="2400"/>
              <a:t>      自我报告法</a:t>
            </a:r>
            <a:endParaRPr lang="x-none" altLang="zh-CN" sz="2400"/>
          </a:p>
          <a:p>
            <a:pPr marL="0" indent="0">
              <a:buNone/>
            </a:pPr>
            <a:r>
              <a:rPr lang="x-none" altLang="zh-CN" sz="2400"/>
              <a:t>      </a:t>
            </a:r>
            <a:r>
              <a:rPr lang="x-none" altLang="zh-CN" sz="2000"/>
              <a:t>测量幸福的方法有很多,但大部分文献普遍采用的还是通过自我报告对这一构念进行测量,通过询问快乐感受作为基本方式,这一方法在前人对消费类型与幸福的关系的研究中显示出了较好的信度和效度,也一再被后续研究者采用</a:t>
            </a:r>
            <a:endParaRPr lang="x-none" altLang="zh-CN" sz="2000"/>
          </a:p>
          <a:p>
            <a:pPr marL="0" indent="0">
              <a:buNone/>
            </a:pPr>
            <a:endParaRPr lang="x-none" altLang="zh-CN" sz="2000"/>
          </a:p>
          <a:p>
            <a:pPr marL="0" indent="0">
              <a:buNone/>
            </a:pPr>
            <a:r>
              <a:rPr lang="x-none" altLang="zh-CN" sz="2400"/>
              <a:t>      其他类型报告法</a:t>
            </a:r>
            <a:endParaRPr lang="x-none" altLang="zh-CN" sz="2400"/>
          </a:p>
          <a:p>
            <a:pPr marL="0" indent="0">
              <a:buNone/>
            </a:pPr>
            <a:r>
              <a:rPr lang="x-none" altLang="zh-CN" sz="2000"/>
              <a:t>       也有研究将幸福的追溯测量和即时的情绪测量进行配合,或考虑带来幸福感的适应过程从而进行动态性的多次追踪以及预期式自我报告</a:t>
            </a:r>
            <a:endParaRPr lang="x-none" altLang="zh-CN"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endParaRPr lang="x-none" altLang="zh-CN" sz="2600"/>
          </a:p>
          <a:p>
            <a:pPr marL="0" indent="0">
              <a:buNone/>
            </a:pPr>
            <a:r>
              <a:rPr lang="x-none" altLang="zh-CN" sz="2400"/>
              <a:t>     </a:t>
            </a:r>
            <a:endParaRPr lang="x-none" altLang="zh-CN" sz="2400"/>
          </a:p>
        </p:txBody>
      </p:sp>
      <p:pic>
        <p:nvPicPr>
          <p:cNvPr id="1073742856" name="图片 1073742855"/>
          <p:cNvPicPr>
            <a:picLocks noChangeAspect="1"/>
          </p:cNvPicPr>
          <p:nvPr/>
        </p:nvPicPr>
        <p:blipFill>
          <a:blip r:embed="rId1"/>
          <a:stretch>
            <a:fillRect/>
          </a:stretch>
        </p:blipFill>
        <p:spPr>
          <a:xfrm>
            <a:off x="3743960" y="1593850"/>
            <a:ext cx="5710555" cy="3931285"/>
          </a:xfrm>
          <a:prstGeom prst="rect">
            <a:avLst/>
          </a:prstGeom>
          <a:solidFill>
            <a:srgbClr val="FFFFFF"/>
          </a:solidFill>
          <a:ln w="9525">
            <a:noFill/>
            <a:miter/>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973320"/>
          </a:xfrm>
        </p:spPr>
        <p:txBody>
          <a:bodyPr/>
          <a:p>
            <a:pPr marL="0" indent="0">
              <a:buNone/>
            </a:pPr>
            <a:r>
              <a:rPr lang="x-none" altLang="zh-CN" sz="1800"/>
              <a:t> 生活满意单项量表：</a:t>
            </a:r>
            <a:endParaRPr lang="x-none" altLang="zh-CN" sz="1800"/>
          </a:p>
          <a:p>
            <a:pPr marL="0" indent="0">
              <a:buNone/>
            </a:pPr>
            <a:r>
              <a:rPr lang="x-none" altLang="zh-CN" sz="1800"/>
              <a:t>life satisfaction measure we used was a single-item Delighted-Terrible (D-T) scale.</a:t>
            </a:r>
            <a:endParaRPr lang="x-none" altLang="zh-CN" sz="1800"/>
          </a:p>
          <a:p>
            <a:pPr marL="0" indent="0">
              <a:buNone/>
            </a:pPr>
            <a:endParaRPr lang="x-none" altLang="zh-CN" sz="1800"/>
          </a:p>
          <a:p>
            <a:pPr marL="0" indent="0">
              <a:buNone/>
            </a:pPr>
            <a:endParaRPr lang="x-none" altLang="zh-CN" sz="1800"/>
          </a:p>
          <a:p>
            <a:pPr marL="0" indent="0">
              <a:buNone/>
            </a:pPr>
            <a:endParaRPr lang="x-none" altLang="zh-CN" sz="1800"/>
          </a:p>
          <a:p>
            <a:pPr marL="0" indent="0">
              <a:buNone/>
            </a:pPr>
            <a:r>
              <a:rPr lang="x-none" altLang="zh-CN" sz="1800"/>
              <a:t>The D-T measure is a well-established measure of subjective well-being (Andrews and Withey 1976).(sirgy,2002.developing a subjective measuer of consumer well-being)</a:t>
            </a:r>
            <a:endParaRPr lang="x-none" altLang="zh-CN" sz="1800"/>
          </a:p>
          <a:p>
            <a:pPr marL="0" indent="0">
              <a:buNone/>
            </a:pPr>
            <a:r>
              <a:rPr lang="x-none" altLang="zh-CN" sz="1800"/>
              <a:t>消费者幸福感量表：</a:t>
            </a:r>
            <a:endParaRPr lang="x-none" altLang="zh-CN" sz="1800"/>
          </a:p>
          <a:p>
            <a:pPr marL="0" indent="0">
              <a:buNone/>
            </a:pPr>
            <a:r>
              <a:rPr lang="x-none" altLang="zh-CN" sz="1800">
                <a:sym typeface="+mn-ea"/>
              </a:rPr>
              <a:t>carter，gilovich （2012）在验证物质性/体验性购买对幸福感的影响时the tendency to cling more closely to cherished experiential memories is connected to the greater satisfaction people derive from experiences than possessions (Study 5Memory Exchange).使用：Participants were first asked to recall and briefly describe either a significant material or experiential purchase they had made and to indicate its cost and how long ago they had made it. </a:t>
            </a:r>
            <a:endParaRPr lang="x-none" altLang="zh-CN" sz="1800">
              <a:sym typeface="+mn-ea"/>
            </a:endParaRPr>
          </a:p>
          <a:p>
            <a:pPr marL="0" indent="0">
              <a:buNone/>
            </a:pPr>
            <a:endParaRPr lang="x-none" altLang="zh-CN" sz="1800">
              <a:solidFill>
                <a:schemeClr val="tx1"/>
              </a:solidFill>
              <a:sym typeface="+mn-ea"/>
            </a:endParaRPr>
          </a:p>
          <a:p>
            <a:pPr marL="0" indent="0">
              <a:buNone/>
            </a:pPr>
            <a:endParaRPr lang="x-none" altLang="zh-CN" sz="1800">
              <a:solidFill>
                <a:srgbClr val="FF0000"/>
              </a:solidFill>
              <a:sym typeface="+mn-ea"/>
            </a:endParaRPr>
          </a:p>
        </p:txBody>
      </p:sp>
      <p:graphicFrame>
        <p:nvGraphicFramePr>
          <p:cNvPr id="0" name="表格 -1"/>
          <p:cNvGraphicFramePr/>
          <p:nvPr/>
        </p:nvGraphicFramePr>
        <p:xfrm>
          <a:off x="802005" y="2180590"/>
          <a:ext cx="10039350" cy="720725"/>
        </p:xfrm>
        <a:graphic>
          <a:graphicData uri="http://schemas.openxmlformats.org/drawingml/2006/table">
            <a:tbl>
              <a:tblPr firstRow="1" bandRow="1">
                <a:tableStyleId>{5C22544A-7EE6-4342-B048-85BDC9FD1C3A}</a:tableStyleId>
              </a:tblPr>
              <a:tblGrid>
                <a:gridCol w="2914650"/>
                <a:gridCol w="742950"/>
                <a:gridCol w="809625"/>
                <a:gridCol w="1504950"/>
                <a:gridCol w="1285875"/>
                <a:gridCol w="1209675"/>
                <a:gridCol w="809625"/>
                <a:gridCol w="762000"/>
              </a:tblGrid>
              <a:tr h="240665">
                <a:tc gridSpan="8">
                  <a:txBody>
                    <a:bodyPr/>
                    <a:p>
                      <a:pPr marL="0" indent="0" algn="ctr">
                        <a:buNone/>
                      </a:pPr>
                      <a:r>
                        <a:rPr lang="en-US" altLang="zh-CN" sz="1100" b="0" u="none">
                          <a:solidFill>
                            <a:srgbClr val="4C4C4C"/>
                          </a:solidFill>
                          <a:latin typeface="宋体" charset="0"/>
                          <a:ea typeface="宋体" charset="0"/>
                          <a:cs typeface="宋体" charset="0"/>
                        </a:rPr>
                        <a:t>Delighted-Terrible (D-T) scale</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a:noFill/>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r>
              <a:tr h="239395">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terrible 1</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unhappy 2</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 mostly dissatisfied 3</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 mixed feelings 4</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mostly satisfied5</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pleased 6</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 delighted 7</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0665">
                <a:tc>
                  <a:txBody>
                    <a:bodyPr/>
                    <a:p>
                      <a:pPr marL="0" indent="0" algn="l">
                        <a:buNone/>
                      </a:pPr>
                      <a:r>
                        <a:rPr lang="en-US" altLang="zh-CN" sz="1100" b="0" u="none">
                          <a:solidFill>
                            <a:srgbClr val="4C4C4C"/>
                          </a:solidFill>
                          <a:latin typeface="宋体" charset="0"/>
                          <a:ea typeface="宋体" charset="0"/>
                          <a:cs typeface="宋体" charset="0"/>
                        </a:rPr>
                        <a:t>How do you feel about your life as a whole</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1402080" y="5355590"/>
          <a:ext cx="8968740" cy="918210"/>
        </p:xfrm>
        <a:graphic>
          <a:graphicData uri="http://schemas.openxmlformats.org/drawingml/2006/table">
            <a:tbl>
              <a:tblPr firstRow="1" bandRow="1">
                <a:tableStyleId>{5C22544A-7EE6-4342-B048-85BDC9FD1C3A}</a:tableStyleId>
              </a:tblPr>
              <a:tblGrid>
                <a:gridCol w="2987040"/>
                <a:gridCol w="742950"/>
                <a:gridCol w="485775"/>
                <a:gridCol w="762000"/>
                <a:gridCol w="762000"/>
                <a:gridCol w="885825"/>
                <a:gridCol w="390525"/>
                <a:gridCol w="762000"/>
                <a:gridCol w="386715"/>
                <a:gridCol w="803910"/>
              </a:tblGrid>
              <a:tr h="17780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1 not at all important/satisfied</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5 somewhat important/satisfied</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8</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9very important/satisfied</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how important the purchase was to you</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your  satisfaction with the purchase</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581660" y="1391920"/>
            <a:ext cx="10972800" cy="4525963"/>
          </a:xfrm>
        </p:spPr>
        <p:txBody>
          <a:bodyPr/>
          <a:p>
            <a:pPr marL="0" indent="0">
              <a:buNone/>
            </a:pPr>
            <a:r>
              <a:rPr lang="x-none" altLang="zh-CN" sz="1800">
                <a:solidFill>
                  <a:schemeClr val="tx1"/>
                </a:solidFill>
              </a:rPr>
              <a:t>Leaf Van Boven ，Thomas Gilovich(2003)研究物质性/体验性购买时Study 1: Recent Purchases采用的测量消费者幸福感的量表(To Do or to Have? That Is the Question）</a:t>
            </a:r>
            <a:endParaRPr lang="x-none" altLang="zh-CN" sz="1800">
              <a:solidFill>
                <a:schemeClr val="tx1"/>
              </a:solidFill>
            </a:endParaRPr>
          </a:p>
          <a:p>
            <a:pPr marL="0" indent="0">
              <a:buNone/>
            </a:pPr>
            <a:endParaRPr lang="x-none" altLang="zh-CN" sz="1800">
              <a:solidFill>
                <a:schemeClr val="tx1"/>
              </a:solidFill>
            </a:endParaRPr>
          </a:p>
          <a:p>
            <a:pPr marL="0" indent="0">
              <a:buNone/>
            </a:pPr>
            <a:endParaRPr lang="x-none" altLang="zh-CN" sz="1800">
              <a:solidFill>
                <a:schemeClr val="tx1"/>
              </a:solidFill>
            </a:endParaRPr>
          </a:p>
          <a:p>
            <a:pPr marL="0" indent="0">
              <a:buNone/>
            </a:pPr>
            <a:endParaRPr lang="x-none" altLang="zh-CN" sz="1800">
              <a:solidFill>
                <a:schemeClr val="tx1"/>
              </a:solidFill>
            </a:endParaRPr>
          </a:p>
          <a:p>
            <a:pPr marL="0" indent="0">
              <a:buNone/>
            </a:pPr>
            <a:endParaRPr lang="x-none" altLang="zh-CN" sz="1800">
              <a:solidFill>
                <a:schemeClr val="tx1"/>
              </a:solidFill>
            </a:endParaRPr>
          </a:p>
          <a:p>
            <a:pPr marL="0" indent="0">
              <a:buNone/>
            </a:pPr>
            <a:endParaRPr lang="x-none" altLang="zh-CN" sz="1800">
              <a:solidFill>
                <a:schemeClr val="tx1"/>
              </a:solidFill>
            </a:endParaRPr>
          </a:p>
          <a:p>
            <a:pPr marL="0" indent="0">
              <a:buNone/>
            </a:pPr>
            <a:endParaRPr lang="x-none" altLang="zh-CN" sz="1800">
              <a:solidFill>
                <a:schemeClr val="tx1"/>
              </a:solidFill>
            </a:endParaRPr>
          </a:p>
          <a:p>
            <a:pPr marL="0" indent="0">
              <a:buNone/>
            </a:pPr>
            <a:endParaRPr lang="x-none" altLang="zh-CN" sz="1800">
              <a:solidFill>
                <a:schemeClr val="tx1"/>
              </a:solidFill>
            </a:endParaRPr>
          </a:p>
          <a:p>
            <a:pPr marL="0" indent="0">
              <a:buNone/>
            </a:pPr>
            <a:endParaRPr lang="x-none" altLang="zh-CN" sz="1800">
              <a:solidFill>
                <a:schemeClr val="tx1"/>
              </a:solidFill>
            </a:endParaRPr>
          </a:p>
          <a:p>
            <a:pPr marL="0" indent="0">
              <a:buNone/>
            </a:pPr>
            <a:endParaRPr lang="x-none" altLang="zh-CN" sz="1800">
              <a:solidFill>
                <a:srgbClr val="FF0000"/>
              </a:solidFill>
              <a:sym typeface="+mn-ea"/>
            </a:endParaRPr>
          </a:p>
          <a:p>
            <a:pPr marL="0" indent="0">
              <a:buNone/>
            </a:pPr>
            <a:endParaRPr lang="x-none" altLang="zh-CN" sz="1800">
              <a:solidFill>
                <a:srgbClr val="FF0000"/>
              </a:solidFill>
              <a:sym typeface="+mn-ea"/>
            </a:endParaRPr>
          </a:p>
          <a:p>
            <a:pPr marL="0" indent="0">
              <a:buNone/>
            </a:pPr>
            <a:endParaRPr lang="x-none" altLang="zh-CN" sz="1800">
              <a:solidFill>
                <a:schemeClr val="tx1"/>
              </a:solidFill>
            </a:endParaRPr>
          </a:p>
        </p:txBody>
      </p:sp>
      <p:graphicFrame>
        <p:nvGraphicFramePr>
          <p:cNvPr id="6" name="表格 5"/>
          <p:cNvGraphicFramePr/>
          <p:nvPr/>
        </p:nvGraphicFramePr>
        <p:xfrm>
          <a:off x="894080" y="2188210"/>
          <a:ext cx="10132060" cy="4048760"/>
        </p:xfrm>
        <a:graphic>
          <a:graphicData uri="http://schemas.openxmlformats.org/drawingml/2006/table">
            <a:tbl>
              <a:tblPr firstRow="1" bandRow="1">
                <a:tableStyleId>{5C22544A-7EE6-4342-B048-85BDC9FD1C3A}</a:tableStyleId>
              </a:tblPr>
              <a:tblGrid>
                <a:gridCol w="4166870"/>
                <a:gridCol w="908050"/>
                <a:gridCol w="306070"/>
                <a:gridCol w="280035"/>
                <a:gridCol w="328295"/>
                <a:gridCol w="1411605"/>
                <a:gridCol w="545465"/>
                <a:gridCol w="582295"/>
                <a:gridCol w="538480"/>
                <a:gridCol w="1064895"/>
              </a:tblGrid>
              <a:tr h="612775">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1 (not happy) </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5(moderately happy)</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8</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9 (extremely happy)</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67030">
                <a:tc>
                  <a:txBody>
                    <a:bodyPr/>
                    <a:p>
                      <a:pPr marL="0" indent="0" algn="l">
                        <a:buNone/>
                      </a:pPr>
                      <a:r>
                        <a:rPr lang="en-US" altLang="zh-CN" sz="1200" b="0" u="none">
                          <a:solidFill>
                            <a:srgbClr val="4C4C4C"/>
                          </a:solidFill>
                          <a:latin typeface="宋体" charset="0"/>
                          <a:ea typeface="宋体" charset="0"/>
                          <a:cs typeface="宋体" charset="0"/>
                        </a:rPr>
                        <a:t>When you think about this purchase, how happy does it make you</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34975">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1 (not at all) </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 5 (moderately) </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8</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 9 (very much)</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67030">
                <a:tc>
                  <a:txBody>
                    <a:bodyPr/>
                    <a:p>
                      <a:pPr marL="0" indent="0" algn="l">
                        <a:buNone/>
                      </a:pPr>
                      <a:r>
                        <a:rPr lang="en-US" altLang="zh-CN" sz="1200" b="0" u="none">
                          <a:solidFill>
                            <a:srgbClr val="4C4C4C"/>
                          </a:solidFill>
                          <a:latin typeface="宋体" charset="0"/>
                          <a:ea typeface="宋体" charset="0"/>
                          <a:cs typeface="宋体" charset="0"/>
                        </a:rPr>
                        <a:t>How much does this purchase contribute to your happiness in life</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61722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1 (not well-spent)</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 5 (moderately well-spent)</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8</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9 (very well-spent)</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67030">
                <a:tc>
                  <a:txBody>
                    <a:bodyPr/>
                    <a:p>
                      <a:pPr marL="0" indent="0" algn="l">
                        <a:buNone/>
                      </a:pPr>
                      <a:r>
                        <a:rPr lang="en-US" altLang="zh-CN" sz="1200" b="0" u="none">
                          <a:solidFill>
                            <a:srgbClr val="4C4C4C"/>
                          </a:solidFill>
                          <a:latin typeface="宋体" charset="0"/>
                          <a:ea typeface="宋体" charset="0"/>
                          <a:cs typeface="宋体" charset="0"/>
                        </a:rPr>
                        <a:t>To what extent would you say this purchase is money well-spent</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54991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 1 (not at all) </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5 (moderately)</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8</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9 (very much)</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732790">
                <a:tc>
                  <a:txBody>
                    <a:bodyPr/>
                    <a:p>
                      <a:pPr marL="0" indent="0" algn="l">
                        <a:buNone/>
                      </a:pPr>
                      <a:r>
                        <a:rPr lang="en-US" altLang="zh-CN" sz="1200" b="0" u="none">
                          <a:solidFill>
                            <a:srgbClr val="4C4C4C"/>
                          </a:solidFill>
                          <a:latin typeface="宋体" charset="0"/>
                          <a:ea typeface="宋体" charset="0"/>
                          <a:cs typeface="宋体" charset="0"/>
                        </a:rPr>
                        <a:t>To what extent do you think the money spent on this purchase would have been better spent on something else—some other type of purchase that would have made you happier?</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endParaRPr lang="x-none" altLang="zh-CN" sz="2600"/>
          </a:p>
          <a:p>
            <a:pPr marL="0" indent="0">
              <a:buNone/>
            </a:pPr>
            <a:r>
              <a:rPr lang="x-none" altLang="zh-CN" sz="2400"/>
              <a:t>   </a:t>
            </a:r>
            <a:r>
              <a:rPr lang="x-none" altLang="zh-CN" sz="2400">
                <a:sym typeface="+mn-ea"/>
              </a:rPr>
              <a:t>Nakano, McDonald, and Douthitt (1995) used a </a:t>
            </a:r>
            <a:r>
              <a:rPr lang="x-none" altLang="zh-CN" sz="2400">
                <a:solidFill>
                  <a:schemeClr val="tx1"/>
                </a:solidFill>
                <a:sym typeface="+mn-ea"/>
              </a:rPr>
              <a:t>two-question measure</a:t>
            </a:r>
            <a:r>
              <a:rPr lang="x-none" altLang="zh-CN" sz="2400">
                <a:sym typeface="+mn-ea"/>
              </a:rPr>
              <a:t> to capture consumer well-being</a:t>
            </a:r>
            <a:endParaRPr lang="x-none" altLang="zh-CN" sz="2400"/>
          </a:p>
        </p:txBody>
      </p:sp>
      <p:graphicFrame>
        <p:nvGraphicFramePr>
          <p:cNvPr id="0" name="表格 -1"/>
          <p:cNvGraphicFramePr/>
          <p:nvPr/>
        </p:nvGraphicFramePr>
        <p:xfrm>
          <a:off x="1063625" y="3054985"/>
          <a:ext cx="10067925" cy="1181735"/>
        </p:xfrm>
        <a:graphic>
          <a:graphicData uri="http://schemas.openxmlformats.org/drawingml/2006/table">
            <a:tbl>
              <a:tblPr firstRow="1" bandRow="1">
                <a:tableStyleId>{5C22544A-7EE6-4342-B048-85BDC9FD1C3A}</a:tableStyleId>
              </a:tblPr>
              <a:tblGrid>
                <a:gridCol w="4876800"/>
                <a:gridCol w="639445"/>
                <a:gridCol w="551180"/>
                <a:gridCol w="762000"/>
                <a:gridCol w="762000"/>
                <a:gridCol w="904240"/>
                <a:gridCol w="810260"/>
                <a:gridCol w="762000"/>
              </a:tblGrid>
              <a:tr h="290195">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1</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5</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601345">
                <a:tc>
                  <a:txBody>
                    <a:bodyPr/>
                    <a:p>
                      <a:pPr marL="0" indent="0" algn="l">
                        <a:buNone/>
                      </a:pPr>
                      <a:r>
                        <a:rPr lang="en-US" altLang="zh-CN" sz="1200" b="0" u="none">
                          <a:solidFill>
                            <a:srgbClr val="4C4C4C"/>
                          </a:solidFill>
                          <a:latin typeface="宋体" charset="0"/>
                          <a:ea typeface="宋体" charset="0"/>
                          <a:cs typeface="宋体" charset="0"/>
                        </a:rPr>
                        <a:t>How do you feel about your standard of living—the things you have like housing, car, furniture, recreation, and the like?</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90195">
                <a:tc>
                  <a:txBody>
                    <a:bodyPr/>
                    <a:p>
                      <a:pPr marL="0" indent="0" algn="l">
                        <a:buNone/>
                      </a:pPr>
                      <a:r>
                        <a:rPr lang="en-US" altLang="zh-CN" sz="1200" b="0" u="none">
                          <a:solidFill>
                            <a:srgbClr val="4C4C4C"/>
                          </a:solidFill>
                          <a:latin typeface="宋体" charset="0"/>
                          <a:ea typeface="宋体" charset="0"/>
                          <a:cs typeface="宋体" charset="0"/>
                        </a:rPr>
                        <a:t>How do you feel about the extent to which your physicalneeds are met?</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r>
              <a:rPr lang="x-none" altLang="zh-CN" sz="2400"/>
              <a:t>sirgy等人（2002）提出的五维度模型</a:t>
            </a:r>
            <a:endParaRPr lang="x-none" altLang="zh-CN" sz="2400"/>
          </a:p>
          <a:p>
            <a:pPr marL="0" indent="0">
              <a:buNone/>
            </a:pPr>
            <a:endParaRPr lang="x-none" altLang="zh-CN" sz="2400"/>
          </a:p>
        </p:txBody>
      </p:sp>
      <p:pic>
        <p:nvPicPr>
          <p:cNvPr id="5" name="图片 4"/>
          <p:cNvPicPr>
            <a:picLocks noChangeAspect="1"/>
          </p:cNvPicPr>
          <p:nvPr/>
        </p:nvPicPr>
        <p:blipFill>
          <a:blip r:embed="rId1"/>
          <a:stretch>
            <a:fillRect/>
          </a:stretch>
        </p:blipFill>
        <p:spPr>
          <a:xfrm>
            <a:off x="452120" y="1869440"/>
            <a:ext cx="3766185" cy="4308475"/>
          </a:xfrm>
          <a:prstGeom prst="rect">
            <a:avLst/>
          </a:prstGeom>
        </p:spPr>
      </p:pic>
      <p:pic>
        <p:nvPicPr>
          <p:cNvPr id="6" name="图片 5"/>
          <p:cNvPicPr>
            <a:picLocks noChangeAspect="1"/>
          </p:cNvPicPr>
          <p:nvPr/>
        </p:nvPicPr>
        <p:blipFill>
          <a:blip r:embed="rId2"/>
          <a:stretch>
            <a:fillRect/>
          </a:stretch>
        </p:blipFill>
        <p:spPr>
          <a:xfrm>
            <a:off x="4268470" y="2011045"/>
            <a:ext cx="3939540" cy="3390265"/>
          </a:xfrm>
          <a:prstGeom prst="rect">
            <a:avLst/>
          </a:prstGeom>
        </p:spPr>
      </p:pic>
      <p:sp>
        <p:nvSpPr>
          <p:cNvPr id="7" name="文本框 6"/>
          <p:cNvSpPr txBox="1"/>
          <p:nvPr/>
        </p:nvSpPr>
        <p:spPr>
          <a:xfrm>
            <a:off x="4417695" y="5405120"/>
            <a:ext cx="3819525" cy="1371600"/>
          </a:xfrm>
          <a:prstGeom prst="rect">
            <a:avLst/>
          </a:prstGeom>
          <a:noFill/>
        </p:spPr>
        <p:txBody>
          <a:bodyPr wrap="square" rtlCol="0" anchor="t">
            <a:spAutoFit/>
          </a:bodyPr>
          <a:p>
            <a:r>
              <a:rPr lang="zh-CN" altLang="en-US" sz="1200"/>
              <a:t>Mathematical formulation of multi-attribute composite index:</a:t>
            </a:r>
            <a:endParaRPr lang="zh-CN" altLang="en-US" sz="1200"/>
          </a:p>
          <a:p>
            <a:r>
              <a:rPr lang="zh-CN" altLang="en-US" sz="1200"/>
              <a:t>OPS = ( ∑ SP i ) / 6where OPS = overall possession satisfaction and SP i = satisfaction</a:t>
            </a:r>
            <a:endParaRPr lang="zh-CN" altLang="en-US" sz="1200"/>
          </a:p>
          <a:p>
            <a:r>
              <a:rPr lang="zh-CN" altLang="en-US" sz="1200"/>
              <a:t>with a specific category of material possessions (i) in which there are</a:t>
            </a:r>
            <a:endParaRPr lang="zh-CN" altLang="en-US" sz="1200"/>
          </a:p>
          <a:p>
            <a:r>
              <a:rPr lang="zh-CN" altLang="en-US" sz="1200"/>
              <a:t>six categories of material possessions.</a:t>
            </a:r>
            <a:endParaRPr lang="zh-CN" altLang="en-US" sz="1200"/>
          </a:p>
        </p:txBody>
      </p:sp>
      <p:pic>
        <p:nvPicPr>
          <p:cNvPr id="8" name="图片 7"/>
          <p:cNvPicPr>
            <a:picLocks noChangeAspect="1"/>
          </p:cNvPicPr>
          <p:nvPr/>
        </p:nvPicPr>
        <p:blipFill>
          <a:blip r:embed="rId3"/>
          <a:stretch>
            <a:fillRect/>
          </a:stretch>
        </p:blipFill>
        <p:spPr>
          <a:xfrm>
            <a:off x="8242935" y="2000250"/>
            <a:ext cx="3123565" cy="46570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r>
              <a:rPr lang="x-none" altLang="zh-CN" sz="2400"/>
              <a:t>sirgy等人</a:t>
            </a:r>
            <a:r>
              <a:rPr lang="x-none" altLang="zh-CN" sz="2400">
                <a:sym typeface="+mn-ea"/>
              </a:rPr>
              <a:t>（2002）</a:t>
            </a:r>
            <a:r>
              <a:rPr lang="x-none" altLang="zh-CN" sz="2400"/>
              <a:t>提出的五维度模型</a:t>
            </a:r>
            <a:endParaRPr lang="x-none" altLang="zh-CN" sz="2400"/>
          </a:p>
          <a:p>
            <a:pPr marL="0" indent="0">
              <a:buNone/>
            </a:pPr>
            <a:endParaRPr lang="x-none" altLang="zh-CN" sz="2400"/>
          </a:p>
        </p:txBody>
      </p:sp>
      <p:pic>
        <p:nvPicPr>
          <p:cNvPr id="4" name="图片 3"/>
          <p:cNvPicPr>
            <a:picLocks noChangeAspect="1"/>
          </p:cNvPicPr>
          <p:nvPr/>
        </p:nvPicPr>
        <p:blipFill>
          <a:blip r:embed="rId1"/>
          <a:stretch>
            <a:fillRect/>
          </a:stretch>
        </p:blipFill>
        <p:spPr>
          <a:xfrm>
            <a:off x="636905" y="1983740"/>
            <a:ext cx="3467100" cy="3130550"/>
          </a:xfrm>
          <a:prstGeom prst="rect">
            <a:avLst/>
          </a:prstGeom>
        </p:spPr>
      </p:pic>
      <p:sp>
        <p:nvSpPr>
          <p:cNvPr id="9" name="文本框 8"/>
          <p:cNvSpPr txBox="1"/>
          <p:nvPr/>
        </p:nvSpPr>
        <p:spPr>
          <a:xfrm>
            <a:off x="330200" y="5200650"/>
            <a:ext cx="4032885" cy="1188720"/>
          </a:xfrm>
          <a:prstGeom prst="rect">
            <a:avLst/>
          </a:prstGeom>
          <a:noFill/>
        </p:spPr>
        <p:txBody>
          <a:bodyPr wrap="square" rtlCol="0" anchor="t">
            <a:spAutoFit/>
          </a:bodyPr>
          <a:p>
            <a:r>
              <a:rPr lang="zh-CN" altLang="en-US" sz="900"/>
              <a:t>(1 = awful, 2 = bad, 3 = unsatisfactory, 4 = neutral, 5 = satisfactory,</a:t>
            </a:r>
            <a:endParaRPr lang="zh-CN" altLang="en-US" sz="900"/>
          </a:p>
          <a:p>
            <a:r>
              <a:rPr lang="zh-CN" altLang="en-US" sz="900"/>
              <a:t>6 = good, 7 = wonderful, 0 = no opinion, missing value)</a:t>
            </a:r>
            <a:endParaRPr lang="zh-CN" altLang="en-US" sz="900"/>
          </a:p>
          <a:p>
            <a:r>
              <a:rPr lang="zh-CN" altLang="en-US" sz="900"/>
              <a:t>Mathematical formulation of multi-attribute composite index:</a:t>
            </a:r>
            <a:endParaRPr lang="zh-CN" altLang="en-US" sz="900"/>
          </a:p>
          <a:p>
            <a:r>
              <a:rPr lang="zh-CN" altLang="en-US" sz="900"/>
              <a:t>OSRS = ( ∑ SRS i ) / 9</a:t>
            </a:r>
            <a:endParaRPr lang="zh-CN" altLang="en-US" sz="900"/>
          </a:p>
          <a:p>
            <a:r>
              <a:rPr lang="zh-CN" altLang="en-US" sz="900"/>
              <a:t>where OSRS = overall satisfaction with repair services and SRS i =</a:t>
            </a:r>
            <a:endParaRPr lang="zh-CN" altLang="en-US" sz="900"/>
          </a:p>
          <a:p>
            <a:r>
              <a:rPr lang="zh-CN" altLang="en-US" sz="900"/>
              <a:t>satisfaction with a specific aspect (i) of repair services in the com-</a:t>
            </a:r>
            <a:endParaRPr lang="zh-CN" altLang="en-US" sz="900"/>
          </a:p>
          <a:p>
            <a:r>
              <a:rPr lang="zh-CN" altLang="en-US" sz="900"/>
              <a:t>munity in which there are nine specific aspects of repair services.</a:t>
            </a:r>
            <a:endParaRPr lang="zh-CN" altLang="en-US" sz="900"/>
          </a:p>
          <a:p>
            <a:r>
              <a:rPr lang="zh-CN" altLang="en-US" sz="900"/>
              <a:t>These are:</a:t>
            </a:r>
            <a:endParaRPr lang="zh-CN" altLang="en-US" sz="900"/>
          </a:p>
        </p:txBody>
      </p:sp>
      <p:pic>
        <p:nvPicPr>
          <p:cNvPr id="10" name="图片 9"/>
          <p:cNvPicPr>
            <a:picLocks noChangeAspect="1"/>
          </p:cNvPicPr>
          <p:nvPr/>
        </p:nvPicPr>
        <p:blipFill>
          <a:blip r:embed="rId2"/>
          <a:stretch>
            <a:fillRect/>
          </a:stretch>
        </p:blipFill>
        <p:spPr>
          <a:xfrm>
            <a:off x="4425950" y="1965960"/>
            <a:ext cx="3209290" cy="2400300"/>
          </a:xfrm>
          <a:prstGeom prst="rect">
            <a:avLst/>
          </a:prstGeom>
        </p:spPr>
      </p:pic>
      <p:sp>
        <p:nvSpPr>
          <p:cNvPr id="11" name="文本框 10"/>
          <p:cNvSpPr txBox="1"/>
          <p:nvPr/>
        </p:nvSpPr>
        <p:spPr>
          <a:xfrm>
            <a:off x="4579620" y="4446905"/>
            <a:ext cx="2540000" cy="1737360"/>
          </a:xfrm>
          <a:prstGeom prst="rect">
            <a:avLst/>
          </a:prstGeom>
          <a:noFill/>
        </p:spPr>
        <p:txBody>
          <a:bodyPr wrap="square" rtlCol="0" anchor="t">
            <a:spAutoFit/>
          </a:bodyPr>
          <a:p>
            <a:r>
              <a:rPr lang="zh-CN" altLang="en-US" sz="900"/>
              <a:t>(1 = awful, 2 = bad, 3 = unsatisfactory, 4 = neutral, 5 = satisfactory,</a:t>
            </a:r>
            <a:endParaRPr lang="zh-CN" altLang="en-US" sz="900"/>
          </a:p>
          <a:p>
            <a:r>
              <a:rPr lang="zh-CN" altLang="en-US" sz="900"/>
              <a:t>6 = good, 7 = wonderful, 0 = no opinion, missing value)</a:t>
            </a:r>
            <a:endParaRPr lang="zh-CN" altLang="en-US" sz="900"/>
          </a:p>
          <a:p>
            <a:r>
              <a:rPr lang="zh-CN" altLang="en-US" sz="900"/>
              <a:t>Mathematical formulation of multi-attribute composite index:</a:t>
            </a:r>
            <a:endParaRPr lang="zh-CN" altLang="en-US" sz="900"/>
          </a:p>
          <a:p>
            <a:r>
              <a:rPr lang="zh-CN" altLang="en-US" sz="900"/>
              <a:t>ODS = ( ∑ SD i ) / 7</a:t>
            </a:r>
            <a:endParaRPr lang="zh-CN" altLang="en-US" sz="900"/>
          </a:p>
          <a:p>
            <a:r>
              <a:rPr lang="zh-CN" altLang="en-US" sz="900"/>
              <a:t>where ODS = overall disposition satisfaction and SD i = satisfaction</a:t>
            </a:r>
            <a:endParaRPr lang="zh-CN" altLang="en-US" sz="900"/>
          </a:p>
          <a:p>
            <a:r>
              <a:rPr lang="zh-CN" altLang="en-US" sz="900"/>
              <a:t>with disposition of a specific disposal service (i) in which there are</a:t>
            </a:r>
            <a:endParaRPr lang="zh-CN" altLang="en-US" sz="900"/>
          </a:p>
          <a:p>
            <a:r>
              <a:rPr lang="zh-CN" altLang="en-US" sz="900"/>
              <a:t>seven categories of disposed products.</a:t>
            </a:r>
            <a:endParaRPr lang="zh-CN" altLang="en-US" sz="900"/>
          </a:p>
        </p:txBody>
      </p:sp>
      <p:pic>
        <p:nvPicPr>
          <p:cNvPr id="12" name="图片 11"/>
          <p:cNvPicPr>
            <a:picLocks noChangeAspect="1"/>
          </p:cNvPicPr>
          <p:nvPr/>
        </p:nvPicPr>
        <p:blipFill>
          <a:blip r:embed="rId3"/>
          <a:stretch>
            <a:fillRect/>
          </a:stretch>
        </p:blipFill>
        <p:spPr>
          <a:xfrm>
            <a:off x="7670800" y="1929765"/>
            <a:ext cx="3114040" cy="41522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r>
              <a:rPr lang="x-none" altLang="zh-CN" sz="2400"/>
              <a:t>sirgy等人（2006）提出的五维度改进模型</a:t>
            </a:r>
            <a:endParaRPr lang="x-none" altLang="zh-CN" sz="2400"/>
          </a:p>
          <a:p>
            <a:pPr marL="0" indent="0">
              <a:buNone/>
            </a:pPr>
            <a:endParaRPr lang="x-none" altLang="zh-CN" sz="2400"/>
          </a:p>
        </p:txBody>
      </p:sp>
      <p:pic>
        <p:nvPicPr>
          <p:cNvPr id="5" name="图片 4"/>
          <p:cNvPicPr>
            <a:picLocks noChangeAspect="1"/>
          </p:cNvPicPr>
          <p:nvPr/>
        </p:nvPicPr>
        <p:blipFill>
          <a:blip r:embed="rId1"/>
          <a:stretch>
            <a:fillRect/>
          </a:stretch>
        </p:blipFill>
        <p:spPr>
          <a:xfrm>
            <a:off x="2733040" y="1790065"/>
            <a:ext cx="6583045" cy="50012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目录</a:t>
            </a:r>
            <a:endParaRPr lang="x-none" altLang="zh-CN" sz="2800"/>
          </a:p>
        </p:txBody>
      </p:sp>
      <p:sp>
        <p:nvSpPr>
          <p:cNvPr id="3" name="内容占位符 2"/>
          <p:cNvSpPr>
            <a:spLocks noGrp="1"/>
          </p:cNvSpPr>
          <p:nvPr>
            <p:ph idx="1"/>
          </p:nvPr>
        </p:nvSpPr>
        <p:spPr/>
        <p:txBody>
          <a:bodyPr/>
          <a:p>
            <a:r>
              <a:rPr lang="x-none" altLang="zh-CN" sz="2400"/>
              <a:t>现有研究回顾</a:t>
            </a:r>
            <a:endParaRPr lang="x-none" altLang="zh-CN" sz="2400"/>
          </a:p>
          <a:p>
            <a:pPr lvl="1"/>
            <a:r>
              <a:rPr lang="x-none" altLang="zh-CN" sz="2000"/>
              <a:t>幸福感</a:t>
            </a:r>
            <a:endParaRPr lang="x-none" altLang="zh-CN" sz="2000"/>
          </a:p>
          <a:p>
            <a:pPr lvl="1"/>
            <a:r>
              <a:rPr lang="x-none" altLang="zh-CN" sz="2000"/>
              <a:t>主观幸福感</a:t>
            </a:r>
            <a:endParaRPr lang="x-none" altLang="zh-CN" sz="2000"/>
          </a:p>
          <a:p>
            <a:pPr lvl="1"/>
            <a:r>
              <a:rPr lang="x-none" altLang="zh-CN" sz="2000"/>
              <a:t>心理幸福感</a:t>
            </a:r>
            <a:endParaRPr lang="x-none" altLang="zh-CN" sz="2000"/>
          </a:p>
          <a:p>
            <a:pPr lvl="1"/>
            <a:r>
              <a:rPr lang="x-none" altLang="zh-CN" sz="2000"/>
              <a:t>消费者幸福感</a:t>
            </a:r>
            <a:endParaRPr lang="x-none" altLang="zh-CN" sz="2000"/>
          </a:p>
          <a:p>
            <a:pPr lvl="0"/>
            <a:r>
              <a:rPr lang="x-none" altLang="zh-CN" sz="2400">
                <a:sym typeface="+mn-ea"/>
              </a:rPr>
              <a:t>拟采用理论和测量方法</a:t>
            </a:r>
            <a:endParaRPr lang="x-none" altLang="zh-CN" sz="2400"/>
          </a:p>
          <a:p>
            <a:pPr lvl="0"/>
            <a:r>
              <a:rPr lang="x-none" altLang="zh-CN" sz="2400"/>
              <a:t>拟研究框架</a:t>
            </a:r>
            <a:endParaRPr lang="x-none" altLang="zh-CN" sz="2400"/>
          </a:p>
          <a:p>
            <a:pPr lvl="1"/>
            <a:r>
              <a:rPr lang="x-none" altLang="zh-CN" sz="2000"/>
              <a:t>框架一</a:t>
            </a:r>
            <a:endParaRPr lang="x-none" altLang="zh-CN" sz="2000"/>
          </a:p>
          <a:p>
            <a:pPr lvl="1"/>
            <a:r>
              <a:rPr lang="x-none" altLang="zh-CN" sz="2000"/>
              <a:t>框架二</a:t>
            </a:r>
            <a:endParaRPr lang="x-none" altLang="zh-CN" sz="2000"/>
          </a:p>
          <a:p>
            <a:pPr lvl="1"/>
            <a:endParaRPr lang="x-none" altLang="zh-CN"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r>
              <a:rPr lang="x-none" altLang="zh-CN" sz="2400"/>
              <a:t>关于购买决策的消费者幸福感测量</a:t>
            </a:r>
            <a:endParaRPr lang="x-none" altLang="zh-CN" sz="2400"/>
          </a:p>
          <a:p>
            <a:pPr marL="0" indent="0">
              <a:buNone/>
            </a:pPr>
            <a:r>
              <a:rPr lang="x-none" altLang="zh-CN" sz="1800"/>
              <a:t>（</a:t>
            </a:r>
            <a:r>
              <a:rPr lang="x-none" altLang="zh-CN" sz="1800">
                <a:sym typeface="+mn-ea"/>
              </a:rPr>
              <a:t>Travis J. Carter and Thomas Gilovich2010</a:t>
            </a:r>
            <a:r>
              <a:rPr lang="x-none" altLang="zh-CN" sz="1800"/>
              <a:t>The Relative Relativity of Material and Experiential Purchases</a:t>
            </a:r>
            <a:endParaRPr lang="x-none" altLang="zh-CN" sz="1800"/>
          </a:p>
          <a:p>
            <a:pPr marL="0" indent="0">
              <a:buNone/>
            </a:pPr>
            <a:r>
              <a:rPr lang="x-none" altLang="zh-CN" sz="1200"/>
              <a:t>）</a:t>
            </a:r>
            <a:endParaRPr lang="x-none" altLang="zh-CN" sz="1200"/>
          </a:p>
          <a:p>
            <a:pPr marL="0" indent="0">
              <a:buNone/>
            </a:pPr>
            <a:endParaRPr lang="x-none" altLang="zh-CN" sz="1400"/>
          </a:p>
        </p:txBody>
      </p:sp>
      <p:graphicFrame>
        <p:nvGraphicFramePr>
          <p:cNvPr id="5" name="表格 4"/>
          <p:cNvGraphicFramePr/>
          <p:nvPr/>
        </p:nvGraphicFramePr>
        <p:xfrm>
          <a:off x="1168083" y="2480945"/>
          <a:ext cx="9725025" cy="3159760"/>
        </p:xfrm>
        <a:graphic>
          <a:graphicData uri="http://schemas.openxmlformats.org/drawingml/2006/table">
            <a:tbl>
              <a:tblPr firstRow="1" bandRow="1">
                <a:tableStyleId>{5C22544A-7EE6-4342-B048-85BDC9FD1C3A}</a:tableStyleId>
              </a:tblPr>
              <a:tblGrid>
                <a:gridCol w="6391275"/>
                <a:gridCol w="440690"/>
                <a:gridCol w="431800"/>
                <a:gridCol w="565150"/>
                <a:gridCol w="384810"/>
                <a:gridCol w="452120"/>
                <a:gridCol w="560070"/>
                <a:gridCol w="499110"/>
              </a:tblGrid>
              <a:tr h="200660">
                <a:tc>
                  <a:txBody>
                    <a:bodyPr/>
                    <a:p>
                      <a:pPr marL="0" indent="0" algn="l">
                        <a:buNone/>
                      </a:pPr>
                      <a:r>
                        <a:rPr lang="en-US" altLang="zh-CN" sz="1200" b="0" u="none">
                          <a:solidFill>
                            <a:srgbClr val="4C4C4C"/>
                          </a:solidFill>
                          <a:latin typeface="宋体" charset="0"/>
                          <a:ea typeface="宋体" charset="0"/>
                          <a:cs typeface="宋体" charset="0"/>
                        </a:rPr>
                        <a:t>gilovich</a:t>
                      </a:r>
                      <a:r>
                        <a:rPr lang="zh-CN" altLang="en-US" sz="1200" b="0" u="none">
                          <a:solidFill>
                            <a:srgbClr val="4C4C4C"/>
                          </a:solidFill>
                          <a:latin typeface="宋体" charset="0"/>
                          <a:ea typeface="宋体" charset="0"/>
                          <a:cs typeface="宋体" charset="0"/>
                        </a:rPr>
                        <a:t>的购买决策的研究，</a:t>
                      </a:r>
                      <a:r>
                        <a:rPr lang="en-US" altLang="zh-CN" sz="1200" b="0" u="none">
                          <a:solidFill>
                            <a:srgbClr val="4C4C4C"/>
                          </a:solidFill>
                          <a:latin typeface="宋体" charset="0"/>
                          <a:ea typeface="宋体" charset="0"/>
                          <a:cs typeface="宋体" charset="0"/>
                        </a:rPr>
                        <a:t>the relative relativity</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1</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5</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 the difficulty of the decision</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 how concerned they had been about whether they had made the right choice</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how torn they had been between the option they chose and the other options</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ctr">
                        <a:buNone/>
                      </a:pPr>
                      <a:r>
                        <a:rPr lang="en-US" altLang="zh-CN" sz="1200" b="0" u="none">
                          <a:solidFill>
                            <a:srgbClr val="4C4C4C"/>
                          </a:solidFill>
                          <a:latin typeface="宋体" charset="0"/>
                          <a:ea typeface="宋体" charset="0"/>
                          <a:cs typeface="宋体" charset="0"/>
                        </a:rPr>
                        <a:t>past difficulty with the decision</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1</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5</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their concern about whether they had made the right choice</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 their concern about whether another option might have been better</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 how often they thought about whether other options might have been better</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ctr">
                        <a:buNone/>
                      </a:pPr>
                      <a:r>
                        <a:rPr lang="en-US" altLang="zh-CN" sz="1200" b="0" u="none">
                          <a:solidFill>
                            <a:srgbClr val="4C4C4C"/>
                          </a:solidFill>
                          <a:latin typeface="宋体" charset="0"/>
                          <a:ea typeface="宋体" charset="0"/>
                          <a:cs typeface="宋体" charset="0"/>
                        </a:rPr>
                        <a:t> present concern </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1</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5</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381000">
                <a:tc>
                  <a:txBody>
                    <a:bodyPr/>
                    <a:p>
                      <a:pPr marL="0" indent="0" algn="l">
                        <a:buNone/>
                      </a:pPr>
                      <a:r>
                        <a:rPr lang="en-US" altLang="zh-CN" sz="1200" b="0" u="none">
                          <a:solidFill>
                            <a:srgbClr val="4C4C4C"/>
                          </a:solidFill>
                          <a:latin typeface="宋体" charset="0"/>
                          <a:ea typeface="宋体" charset="0"/>
                          <a:cs typeface="宋体" charset="0"/>
                        </a:rPr>
                        <a:t> whether they had thought of the purchase more in absolute terms or more in comparison to other</a:t>
                      </a:r>
                      <a:r>
                        <a:rPr lang="zh-CN" altLang="en-US" sz="1200" b="0" u="none">
                          <a:solidFill>
                            <a:srgbClr val="4C4C4C"/>
                          </a:solidFill>
                          <a:latin typeface="宋体" charset="0"/>
                          <a:ea typeface="宋体" charset="0"/>
                          <a:cs typeface="宋体" charset="0"/>
                        </a:rPr>
                        <a:t>，</a:t>
                      </a:r>
                      <a:r>
                        <a:rPr lang="en-US" altLang="zh-CN" sz="1200" b="0" u="none">
                          <a:solidFill>
                            <a:srgbClr val="4C4C4C"/>
                          </a:solidFill>
                          <a:latin typeface="宋体" charset="0"/>
                          <a:ea typeface="宋体" charset="0"/>
                          <a:cs typeface="宋体" charset="0"/>
                        </a:rPr>
                        <a:t>similar items</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1</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5</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satisfaction with the purchase</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sym typeface="+mn-ea"/>
              </a:rPr>
              <a:t>消费者幸福感--测量量表总结</a:t>
            </a:r>
            <a:endParaRPr lang="x-none" altLang="zh-CN" sz="2800">
              <a:sym typeface="+mn-ea"/>
            </a:endParaRPr>
          </a:p>
        </p:txBody>
      </p:sp>
      <p:sp>
        <p:nvSpPr>
          <p:cNvPr id="3" name="内容占位符 2"/>
          <p:cNvSpPr>
            <a:spLocks noGrp="1"/>
          </p:cNvSpPr>
          <p:nvPr>
            <p:ph idx="1"/>
          </p:nvPr>
        </p:nvSpPr>
        <p:spPr/>
        <p:txBody>
          <a:bodyPr/>
          <a:p>
            <a:r>
              <a:rPr lang="x-none" altLang="zh-CN" sz="2000"/>
              <a:t>量表分宏观测量量表（sirgy 2002）和微观测量量表（其他研究者）</a:t>
            </a:r>
            <a:endParaRPr lang="x-none" altLang="zh-CN" sz="2000"/>
          </a:p>
          <a:p>
            <a:r>
              <a:rPr lang="x-none" altLang="zh-CN" sz="2000"/>
              <a:t>量表多属单项和双项9点李克特量表</a:t>
            </a:r>
            <a:endParaRPr lang="x-none" altLang="zh-CN" sz="2000"/>
          </a:p>
          <a:p>
            <a:r>
              <a:rPr lang="x-none" altLang="zh-CN" sz="2000"/>
              <a:t>针对不同的研究自变量，量表的使用存在很大程度的不一致性</a:t>
            </a:r>
            <a:endParaRPr lang="x-none" altLang="zh-CN" sz="2000"/>
          </a:p>
          <a:p>
            <a:endParaRPr lang="x-none" altLang="zh-CN"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x-none" altLang="zh-CN" sz="3200"/>
              <a:t>拟研究框架一</a:t>
            </a:r>
            <a:r>
              <a:rPr lang="x-none" altLang="zh-CN"/>
              <a:t>：</a:t>
            </a:r>
            <a:r>
              <a:rPr lang="x-none" altLang="zh-CN" sz="2800"/>
              <a:t>娱乐营销信息性对消费者幸福感影响机制研究</a:t>
            </a:r>
            <a:br>
              <a:rPr lang="x-none" altLang="zh-CN" sz="2800"/>
            </a:br>
            <a:r>
              <a:rPr lang="x-none" altLang="zh-CN" sz="2800"/>
              <a:t>--以大众体验营销为例</a:t>
            </a:r>
            <a:endParaRPr lang="x-none" altLang="zh-CN" sz="2800"/>
          </a:p>
        </p:txBody>
      </p:sp>
      <p:pic>
        <p:nvPicPr>
          <p:cNvPr id="9" name="图片 8"/>
          <p:cNvPicPr>
            <a:picLocks noChangeAspect="1"/>
          </p:cNvPicPr>
          <p:nvPr/>
        </p:nvPicPr>
        <p:blipFill>
          <a:blip r:embed="rId1"/>
          <a:stretch>
            <a:fillRect/>
          </a:stretch>
        </p:blipFill>
        <p:spPr>
          <a:xfrm>
            <a:off x="2043430" y="1894205"/>
            <a:ext cx="8361680" cy="38569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x-none" altLang="zh-CN" sz="3200"/>
              <a:t>拟路径分析</a:t>
            </a:r>
            <a:r>
              <a:rPr lang="x-none" altLang="zh-CN"/>
              <a:t>：</a:t>
            </a:r>
            <a:r>
              <a:rPr lang="x-none" altLang="zh-CN" sz="2800"/>
              <a:t>娱乐营销信息性对消费者幸福感影响机制研究</a:t>
            </a:r>
            <a:br>
              <a:rPr lang="x-none" altLang="zh-CN" sz="2800"/>
            </a:br>
            <a:r>
              <a:rPr lang="x-none" altLang="zh-CN" sz="2800"/>
              <a:t>--以大众体验营销为例</a:t>
            </a:r>
            <a:endParaRPr lang="x-none" altLang="zh-CN" sz="2800"/>
          </a:p>
        </p:txBody>
      </p:sp>
      <p:pic>
        <p:nvPicPr>
          <p:cNvPr id="3" name="图片 2"/>
          <p:cNvPicPr>
            <a:picLocks noChangeAspect="1"/>
          </p:cNvPicPr>
          <p:nvPr/>
        </p:nvPicPr>
        <p:blipFill>
          <a:blip r:embed="rId1"/>
          <a:stretch>
            <a:fillRect/>
          </a:stretch>
        </p:blipFill>
        <p:spPr>
          <a:xfrm>
            <a:off x="1605915" y="1791335"/>
            <a:ext cx="8914130" cy="37998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2800"/>
              <a:t>拟采用理论</a:t>
            </a:r>
            <a:endParaRPr lang="x-none" altLang="zh-CN" sz="2800"/>
          </a:p>
        </p:txBody>
      </p:sp>
      <p:sp>
        <p:nvSpPr>
          <p:cNvPr id="3" name="文本框 2"/>
          <p:cNvSpPr txBox="1"/>
          <p:nvPr/>
        </p:nvSpPr>
        <p:spPr>
          <a:xfrm>
            <a:off x="724535" y="1586230"/>
            <a:ext cx="10104120" cy="1282700"/>
          </a:xfrm>
          <a:prstGeom prst="rect">
            <a:avLst/>
          </a:prstGeom>
          <a:noFill/>
        </p:spPr>
        <p:txBody>
          <a:bodyPr wrap="square" rtlCol="0" anchor="t">
            <a:spAutoFit/>
          </a:bodyPr>
          <a:p>
            <a:pPr marL="0" indent="0">
              <a:buNone/>
            </a:pPr>
            <a:r>
              <a:rPr lang="x-none" altLang="zh-CN" sz="2400">
                <a:sym typeface="+mn-ea"/>
              </a:rPr>
              <a:t>自下而上生活满意理论</a:t>
            </a:r>
            <a:endParaRPr lang="x-none" altLang="zh-CN" sz="2400">
              <a:sym typeface="+mn-ea"/>
            </a:endParaRPr>
          </a:p>
          <a:p>
            <a:pPr marL="0" indent="0">
              <a:buNone/>
            </a:pPr>
            <a:r>
              <a:rPr lang="x-none" altLang="zh-CN">
                <a:sym typeface="+mn-ea"/>
              </a:rPr>
              <a:t>      生活满意理论认为,满意是分层级的,生活领域的具体活动可通过自下而上溢出来的形式来影响该领域的生活满意以及整体生活满意 </a:t>
            </a:r>
            <a:endParaRPr lang="x-none" altLang="zh-CN">
              <a:sym typeface="+mn-ea"/>
            </a:endParaRPr>
          </a:p>
          <a:p>
            <a:pPr marL="0" indent="0">
              <a:buNone/>
            </a:pPr>
            <a:r>
              <a:rPr lang="zh-CN" altLang="en-US"/>
              <a:t>      </a:t>
            </a:r>
            <a:r>
              <a:rPr lang="x-none" altLang="zh-CN"/>
              <a:t>（用于支持自变量对消费者幸福感的影响，以及消费者幸福感对于整体生活质量的影响）</a:t>
            </a:r>
            <a:endParaRPr lang="x-none"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2800"/>
              <a:t>拟采用实验方法</a:t>
            </a:r>
            <a:endParaRPr lang="x-none" altLang="zh-CN" sz="2800"/>
          </a:p>
        </p:txBody>
      </p:sp>
      <p:sp>
        <p:nvSpPr>
          <p:cNvPr id="4" name="文本框 3"/>
          <p:cNvSpPr txBox="1"/>
          <p:nvPr/>
        </p:nvSpPr>
        <p:spPr>
          <a:xfrm>
            <a:off x="1355090" y="1617345"/>
            <a:ext cx="9898380" cy="2836545"/>
          </a:xfrm>
          <a:prstGeom prst="rect">
            <a:avLst/>
          </a:prstGeom>
          <a:noFill/>
        </p:spPr>
        <p:txBody>
          <a:bodyPr wrap="square" rtlCol="0" anchor="t">
            <a:spAutoFit/>
          </a:bodyPr>
          <a:p>
            <a:pPr marL="0" indent="0">
              <a:buNone/>
            </a:pPr>
            <a:r>
              <a:rPr lang="x-none" altLang="zh-CN">
                <a:sym typeface="+mn-ea"/>
              </a:rPr>
              <a:t>主效应实验：</a:t>
            </a:r>
            <a:endParaRPr lang="x-none" altLang="zh-CN">
              <a:sym typeface="+mn-ea"/>
            </a:endParaRPr>
          </a:p>
          <a:p>
            <a:pPr marL="0" indent="0">
              <a:buNone/>
            </a:pPr>
            <a:r>
              <a:rPr lang="x-none" altLang="zh-CN">
                <a:sym typeface="+mn-ea"/>
              </a:rPr>
              <a:t>    采用回忆法，让被试回忆制定某种商品购买决策时触到的有关商品的信息渠道，信息类型等，来分析有无娱乐营销的成分。再让被试回忆做决策时的难易程度以及对该决策的感受，评价该决策制定对消费者幸福感的影响和生活满意的影响？（参考Travis J. Carter and Thomas Gilovich2010 The Relative Relativity of Material and Experiential  Purchases  实验一）</a:t>
            </a:r>
            <a:endParaRPr lang="x-none" altLang="zh-CN">
              <a:sym typeface="+mn-ea"/>
            </a:endParaRPr>
          </a:p>
          <a:p>
            <a:pPr marL="0" indent="0">
              <a:buNone/>
            </a:pPr>
            <a:endParaRPr lang="x-none" altLang="zh-CN">
              <a:sym typeface="+mn-ea"/>
            </a:endParaRPr>
          </a:p>
          <a:p>
            <a:pPr marL="0" indent="0">
              <a:buNone/>
            </a:pPr>
            <a:r>
              <a:rPr lang="x-none" altLang="zh-CN"/>
              <a:t>调节一实验：</a:t>
            </a:r>
            <a:endParaRPr lang="x-none" altLang="zh-CN"/>
          </a:p>
          <a:p>
            <a:pPr marL="0" indent="0">
              <a:buNone/>
            </a:pPr>
            <a:r>
              <a:rPr lang="x-none" altLang="zh-CN"/>
              <a:t>     采用想象法，想象某种商品的购买决策制定，文本描述某种娱乐营销场景，让被试回答对于商品信息和娱乐营销信息的一致性问题，以及决策制定难易程度，最后测量被试从中体验的消费者幸福感和生活满意程度。</a:t>
            </a:r>
            <a:endParaRPr lang="x-none"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2800"/>
              <a:t>拟采用测量方法</a:t>
            </a:r>
            <a:endParaRPr lang="x-none" altLang="zh-CN" sz="2800"/>
          </a:p>
        </p:txBody>
      </p:sp>
      <p:graphicFrame>
        <p:nvGraphicFramePr>
          <p:cNvPr id="6" name="表格 5"/>
          <p:cNvGraphicFramePr/>
          <p:nvPr/>
        </p:nvGraphicFramePr>
        <p:xfrm>
          <a:off x="1216978" y="2332990"/>
          <a:ext cx="9725025" cy="3159760"/>
        </p:xfrm>
        <a:graphic>
          <a:graphicData uri="http://schemas.openxmlformats.org/drawingml/2006/table">
            <a:tbl>
              <a:tblPr firstRow="1" bandRow="1">
                <a:tableStyleId>{5C22544A-7EE6-4342-B048-85BDC9FD1C3A}</a:tableStyleId>
              </a:tblPr>
              <a:tblGrid>
                <a:gridCol w="6391275"/>
                <a:gridCol w="440690"/>
                <a:gridCol w="431800"/>
                <a:gridCol w="565150"/>
                <a:gridCol w="384810"/>
                <a:gridCol w="452120"/>
                <a:gridCol w="560070"/>
                <a:gridCol w="499110"/>
              </a:tblGrid>
              <a:tr h="200660">
                <a:tc>
                  <a:txBody>
                    <a:bodyPr/>
                    <a:p>
                      <a:pPr marL="0" indent="0" algn="l">
                        <a:buNone/>
                      </a:pPr>
                      <a:r>
                        <a:rPr lang="en-US" altLang="zh-CN" sz="1200" b="0" u="none">
                          <a:solidFill>
                            <a:srgbClr val="4C4C4C"/>
                          </a:solidFill>
                          <a:latin typeface="宋体" charset="0"/>
                          <a:ea typeface="宋体" charset="0"/>
                          <a:cs typeface="宋体" charset="0"/>
                        </a:rPr>
                        <a:t>gilovich</a:t>
                      </a:r>
                      <a:r>
                        <a:rPr lang="x-none" altLang="en-US" sz="1200" b="0" u="none">
                          <a:solidFill>
                            <a:srgbClr val="4C4C4C"/>
                          </a:solidFill>
                          <a:latin typeface="宋体" charset="0"/>
                          <a:ea typeface="宋体" charset="0"/>
                          <a:cs typeface="宋体" charset="0"/>
                        </a:rPr>
                        <a:t>（2010）</a:t>
                      </a:r>
                      <a:r>
                        <a:rPr lang="zh-CN" altLang="en-US" sz="1200" b="0" u="none">
                          <a:solidFill>
                            <a:srgbClr val="4C4C4C"/>
                          </a:solidFill>
                          <a:latin typeface="宋体" charset="0"/>
                          <a:ea typeface="宋体" charset="0"/>
                          <a:cs typeface="宋体" charset="0"/>
                        </a:rPr>
                        <a:t>的购买决策的研究，</a:t>
                      </a:r>
                      <a:r>
                        <a:rPr lang="en-US" altLang="zh-CN" sz="1200" b="0" u="none">
                          <a:solidFill>
                            <a:srgbClr val="4C4C4C"/>
                          </a:solidFill>
                          <a:latin typeface="宋体" charset="0"/>
                          <a:ea typeface="宋体" charset="0"/>
                          <a:cs typeface="宋体" charset="0"/>
                        </a:rPr>
                        <a:t>the relative relativity</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1</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5</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 the difficulty of the decision</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 how concerned they had been about whether they had made the right choice</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how torn they had been between the option they chose and the other options</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ctr">
                        <a:buNone/>
                      </a:pPr>
                      <a:r>
                        <a:rPr lang="en-US" altLang="zh-CN" sz="1200" b="0" u="none">
                          <a:solidFill>
                            <a:srgbClr val="4C4C4C"/>
                          </a:solidFill>
                          <a:latin typeface="宋体" charset="0"/>
                          <a:ea typeface="宋体" charset="0"/>
                          <a:cs typeface="宋体" charset="0"/>
                        </a:rPr>
                        <a:t>past difficulty with the decision</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1</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5</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their concern about whether they had made the right choice</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 their concern about whether another option might have been better</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 how often they thought about whether other options might have been better</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ctr">
                        <a:buNone/>
                      </a:pPr>
                      <a:r>
                        <a:rPr lang="en-US" altLang="zh-CN" sz="1200" b="0" u="none">
                          <a:solidFill>
                            <a:srgbClr val="4C4C4C"/>
                          </a:solidFill>
                          <a:latin typeface="宋体" charset="0"/>
                          <a:ea typeface="宋体" charset="0"/>
                          <a:cs typeface="宋体" charset="0"/>
                        </a:rPr>
                        <a:t> present concern </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1</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5</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381000">
                <a:tc>
                  <a:txBody>
                    <a:bodyPr/>
                    <a:p>
                      <a:pPr marL="0" indent="0" algn="l">
                        <a:buNone/>
                      </a:pPr>
                      <a:r>
                        <a:rPr lang="en-US" altLang="zh-CN" sz="1200" b="0" u="none">
                          <a:solidFill>
                            <a:srgbClr val="4C4C4C"/>
                          </a:solidFill>
                          <a:latin typeface="宋体" charset="0"/>
                          <a:ea typeface="宋体" charset="0"/>
                          <a:cs typeface="宋体" charset="0"/>
                        </a:rPr>
                        <a:t> whether they had thought of the purchase more in absolute terms or more in comparison to other</a:t>
                      </a:r>
                      <a:r>
                        <a:rPr lang="zh-CN" altLang="en-US" sz="1200" b="0" u="none">
                          <a:solidFill>
                            <a:srgbClr val="4C4C4C"/>
                          </a:solidFill>
                          <a:latin typeface="宋体" charset="0"/>
                          <a:ea typeface="宋体" charset="0"/>
                          <a:cs typeface="宋体" charset="0"/>
                        </a:rPr>
                        <a:t>，</a:t>
                      </a:r>
                      <a:r>
                        <a:rPr lang="en-US" altLang="zh-CN" sz="1200" b="0" u="none">
                          <a:solidFill>
                            <a:srgbClr val="4C4C4C"/>
                          </a:solidFill>
                          <a:latin typeface="宋体" charset="0"/>
                          <a:ea typeface="宋体" charset="0"/>
                          <a:cs typeface="宋体" charset="0"/>
                        </a:rPr>
                        <a:t>similar items</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1</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5</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satisfaction with the purchase</a:t>
                      </a:r>
                      <a:endParaRPr lang="en-US" altLang="zh-CN"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6350" cap="flat" cmpd="sng">
                      <a:solidFill>
                        <a:srgbClr val="4C4C4C"/>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6350" cap="flat" cmpd="sng">
                      <a:solidFill>
                        <a:srgbClr val="4C4C4C"/>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4C4C4C"/>
                      </a:solidFill>
                      <a:prstDash val="solid"/>
                      <a:headEnd type="none" w="med" len="med"/>
                      <a:tailEnd type="none" w="med" len="med"/>
                    </a:lnT>
                    <a:lnB w="6350" cap="flat" cmpd="sng">
                      <a:solidFill>
                        <a:srgbClr val="4C4C4C"/>
                      </a:solidFill>
                      <a:prstDash val="solid"/>
                      <a:headEnd type="none" w="med" len="med"/>
                      <a:tailEnd type="none" w="med" len="med"/>
                    </a:lnB>
                    <a:lnTlToBr>
                      <a:noFill/>
                    </a:lnTlToBr>
                    <a:lnBlToTr>
                      <a:noFill/>
                    </a:lnBlToTr>
                    <a:noFill/>
                  </a:tcPr>
                </a:tc>
              </a:tr>
            </a:tbl>
          </a:graphicData>
        </a:graphic>
      </p:graphicFrame>
      <p:sp>
        <p:nvSpPr>
          <p:cNvPr id="7" name="文本框 6"/>
          <p:cNvSpPr txBox="1"/>
          <p:nvPr/>
        </p:nvSpPr>
        <p:spPr>
          <a:xfrm>
            <a:off x="1066165" y="1713230"/>
            <a:ext cx="7760970" cy="367665"/>
          </a:xfrm>
          <a:prstGeom prst="rect">
            <a:avLst/>
          </a:prstGeom>
          <a:noFill/>
        </p:spPr>
        <p:txBody>
          <a:bodyPr wrap="square" rtlCol="0">
            <a:spAutoFit/>
          </a:bodyPr>
          <a:p>
            <a:r>
              <a:rPr lang="x-none" altLang="zh-CN"/>
              <a:t>购买决策制定的难易程度及消费者幸福感的测量</a:t>
            </a:r>
            <a:endParaRPr lang="x-none"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2800"/>
              <a:t>拟采用测量方法</a:t>
            </a:r>
            <a:endParaRPr lang="x-none" altLang="zh-CN" sz="2800"/>
          </a:p>
        </p:txBody>
      </p:sp>
      <p:sp>
        <p:nvSpPr>
          <p:cNvPr id="3" name="文本框 2"/>
          <p:cNvSpPr txBox="1"/>
          <p:nvPr/>
        </p:nvSpPr>
        <p:spPr>
          <a:xfrm>
            <a:off x="1193165" y="1977390"/>
            <a:ext cx="9221470" cy="367665"/>
          </a:xfrm>
          <a:prstGeom prst="rect">
            <a:avLst/>
          </a:prstGeom>
          <a:noFill/>
        </p:spPr>
        <p:txBody>
          <a:bodyPr wrap="square" rtlCol="0">
            <a:spAutoFit/>
          </a:bodyPr>
          <a:p>
            <a:r>
              <a:rPr lang="x-none" altLang="zh-CN"/>
              <a:t>生活满意单项量表</a:t>
            </a:r>
            <a:endParaRPr lang="x-none" altLang="zh-CN"/>
          </a:p>
        </p:txBody>
      </p:sp>
      <p:graphicFrame>
        <p:nvGraphicFramePr>
          <p:cNvPr id="0" name="表格 -1"/>
          <p:cNvGraphicFramePr/>
          <p:nvPr/>
        </p:nvGraphicFramePr>
        <p:xfrm>
          <a:off x="1137920" y="2637790"/>
          <a:ext cx="10039350" cy="720725"/>
        </p:xfrm>
        <a:graphic>
          <a:graphicData uri="http://schemas.openxmlformats.org/drawingml/2006/table">
            <a:tbl>
              <a:tblPr firstRow="1" bandRow="1">
                <a:tableStyleId>{5C22544A-7EE6-4342-B048-85BDC9FD1C3A}</a:tableStyleId>
              </a:tblPr>
              <a:tblGrid>
                <a:gridCol w="2914650"/>
                <a:gridCol w="742950"/>
                <a:gridCol w="809625"/>
                <a:gridCol w="1504950"/>
                <a:gridCol w="1285875"/>
                <a:gridCol w="1209675"/>
                <a:gridCol w="809625"/>
                <a:gridCol w="762000"/>
              </a:tblGrid>
              <a:tr h="240665">
                <a:tc gridSpan="8">
                  <a:txBody>
                    <a:bodyPr/>
                    <a:p>
                      <a:pPr marL="0" indent="0" algn="ctr">
                        <a:buNone/>
                      </a:pPr>
                      <a:r>
                        <a:rPr lang="en-US" altLang="zh-CN" sz="1100" b="0" u="none">
                          <a:solidFill>
                            <a:srgbClr val="4C4C4C"/>
                          </a:solidFill>
                          <a:latin typeface="宋体" charset="0"/>
                          <a:ea typeface="宋体" charset="0"/>
                          <a:cs typeface="宋体" charset="0"/>
                        </a:rPr>
                        <a:t>Delighted-Terrible (D-T) scale</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a:noFill/>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r>
              <a:tr h="239395">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terrible 1</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unhappy 2</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 mostly dissatisfied 3</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 mixed feelings 4</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mostly satisfied5</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pleased 6</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 delighted 7</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0665">
                <a:tc>
                  <a:txBody>
                    <a:bodyPr/>
                    <a:p>
                      <a:pPr marL="0" indent="0" algn="l">
                        <a:buNone/>
                      </a:pPr>
                      <a:r>
                        <a:rPr lang="en-US" altLang="zh-CN" sz="1100" b="0" u="none">
                          <a:solidFill>
                            <a:srgbClr val="4C4C4C"/>
                          </a:solidFill>
                          <a:latin typeface="宋体" charset="0"/>
                          <a:ea typeface="宋体" charset="0"/>
                          <a:cs typeface="宋体" charset="0"/>
                        </a:rPr>
                        <a:t>How do you feel about your life as a whole</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3200"/>
              <a:t>存在疑问</a:t>
            </a:r>
            <a:endParaRPr lang="x-none" altLang="zh-CN" sz="2800"/>
          </a:p>
        </p:txBody>
      </p:sp>
      <p:sp>
        <p:nvSpPr>
          <p:cNvPr id="4" name="文本框 3"/>
          <p:cNvSpPr txBox="1"/>
          <p:nvPr/>
        </p:nvSpPr>
        <p:spPr>
          <a:xfrm>
            <a:off x="1508760" y="2090420"/>
            <a:ext cx="8811895" cy="3110865"/>
          </a:xfrm>
          <a:prstGeom prst="rect">
            <a:avLst/>
          </a:prstGeom>
          <a:noFill/>
        </p:spPr>
        <p:txBody>
          <a:bodyPr wrap="square" rtlCol="0">
            <a:spAutoFit/>
          </a:bodyPr>
          <a:p>
            <a:r>
              <a:rPr lang="x-none" altLang="zh-CN"/>
              <a:t>1.信息性，信息一致性欠缺深入了解，量表，理论支持暂未找到。</a:t>
            </a:r>
            <a:endParaRPr lang="x-none" altLang="zh-CN"/>
          </a:p>
          <a:p>
            <a:r>
              <a:rPr lang="x-none" altLang="zh-CN"/>
              <a:t>2.调节变量选择。</a:t>
            </a:r>
            <a:endParaRPr lang="x-none" altLang="zh-CN"/>
          </a:p>
          <a:p>
            <a:r>
              <a:rPr lang="x-none" altLang="zh-CN"/>
              <a:t>3.satisfaction 和happy，是都可以译成幸福感还是有的就是满意度？比如购买满意度，而不是消费者幸福感</a:t>
            </a:r>
            <a:endParaRPr lang="x-none" altLang="zh-CN"/>
          </a:p>
          <a:p>
            <a:r>
              <a:rPr lang="x-none" altLang="zh-CN"/>
              <a:t> 在国外学术研究中，学者们经常使用不同的术语来表示消费者幸福这一概念。像消费者幸福( Consumer well － being) 、消费者生活质量( Quality of consumer life) 、消费者生活满意( Consumer life satisfaction) 、消费者快乐( Consumer happiness) 、消费者福利( Consumer welfare) 等都出现在与消费者幸福有关的研究文献中。尽管学者们对这些术语存在着理解上的差异，但是它们在表示消费者幸福这一概念内涵上并没有本质区别。消费者幸福感研究述评 *谢凤华，刘国栋 2012 湘 潭 大 学 学 报 ( 哲 学 社 会 科 学 版 )</a:t>
            </a:r>
            <a:endParaRPr lang="x-none"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x-none" altLang="zh-CN" sz="3200"/>
              <a:t>拟研究二</a:t>
            </a:r>
            <a:r>
              <a:rPr lang="x-none" altLang="zh-CN"/>
              <a:t>：</a:t>
            </a:r>
            <a:r>
              <a:rPr lang="x-none" altLang="zh-CN" sz="2800"/>
              <a:t>娱乐营销互动性对消费者幸福感影响机制研究</a:t>
            </a:r>
            <a:br>
              <a:rPr lang="x-none" altLang="zh-CN" sz="2800"/>
            </a:br>
            <a:r>
              <a:rPr lang="x-none" altLang="zh-CN" sz="2800"/>
              <a:t>--以大众体验营销为例</a:t>
            </a:r>
            <a:endParaRPr lang="x-none" altLang="zh-CN" sz="2800"/>
          </a:p>
        </p:txBody>
      </p:sp>
      <p:pic>
        <p:nvPicPr>
          <p:cNvPr id="4" name="内容占位符 3"/>
          <p:cNvPicPr>
            <a:picLocks noChangeAspect="1"/>
          </p:cNvPicPr>
          <p:nvPr>
            <p:ph idx="1"/>
          </p:nvPr>
        </p:nvPicPr>
        <p:blipFill>
          <a:blip r:embed="rId1"/>
          <a:stretch>
            <a:fillRect/>
          </a:stretch>
        </p:blipFill>
        <p:spPr>
          <a:xfrm>
            <a:off x="2008505" y="1856105"/>
            <a:ext cx="8010525" cy="3305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幸福感</a:t>
            </a:r>
            <a:endParaRPr lang="x-none" altLang="zh-CN" sz="2800"/>
          </a:p>
        </p:txBody>
      </p:sp>
      <p:sp>
        <p:nvSpPr>
          <p:cNvPr id="3" name="内容占位符 2"/>
          <p:cNvSpPr>
            <a:spLocks noGrp="1"/>
          </p:cNvSpPr>
          <p:nvPr>
            <p:ph idx="1"/>
          </p:nvPr>
        </p:nvSpPr>
        <p:spPr/>
        <p:txBody>
          <a:bodyPr/>
          <a:p>
            <a:pPr marL="0" indent="0">
              <a:buNone/>
            </a:pPr>
            <a:r>
              <a:rPr lang="x-none" altLang="zh-CN" sz="2400"/>
              <a:t>关于幸福的哲学理论可以分为两大派别： 享乐主义（hedonic） 和幸福论（eudaimonia）</a:t>
            </a:r>
            <a:endParaRPr lang="x-none" altLang="zh-CN" sz="2400"/>
          </a:p>
          <a:p>
            <a:pPr marL="457200" lvl="1" indent="0">
              <a:buNone/>
            </a:pPr>
            <a:r>
              <a:rPr lang="x-none" altLang="zh-CN" sz="2100"/>
              <a:t> 享乐主义认为幸福是由高兴和快乐组成</a:t>
            </a:r>
            <a:endParaRPr lang="x-none" altLang="zh-CN" sz="2100"/>
          </a:p>
          <a:p>
            <a:pPr marL="457200" lvl="1" indent="0">
              <a:buNone/>
            </a:pPr>
            <a:r>
              <a:rPr lang="x-none" altLang="zh-CN" sz="2100"/>
              <a:t> 幸福论认为幸福不仅仅包括快乐， 还包括人类潜能的展现</a:t>
            </a:r>
            <a:endParaRPr lang="x-none" altLang="zh-CN" sz="2100"/>
          </a:p>
          <a:p>
            <a:pPr marL="457200" lvl="1" indent="0">
              <a:buNone/>
            </a:pPr>
            <a:endParaRPr lang="x-none" altLang="zh-CN" sz="2100"/>
          </a:p>
          <a:p>
            <a:pPr marL="0" indent="0">
              <a:buNone/>
            </a:pPr>
            <a:r>
              <a:rPr lang="x-none" altLang="zh-CN" sz="2400"/>
              <a:t>这两个哲学派别衍生出了两种幸福感研究的心理学取向</a:t>
            </a:r>
            <a:endParaRPr lang="x-none" altLang="zh-CN" sz="2400"/>
          </a:p>
          <a:p>
            <a:pPr marL="0" indent="0">
              <a:buNone/>
            </a:pPr>
            <a:r>
              <a:rPr lang="x-none" altLang="zh-CN" sz="2000"/>
              <a:t>    主观幸福感（ Subjective Well -being， SWB）</a:t>
            </a:r>
            <a:endParaRPr lang="x-none" altLang="zh-CN" sz="2000"/>
          </a:p>
          <a:p>
            <a:pPr marL="0" indent="0">
              <a:buNone/>
            </a:pPr>
            <a:r>
              <a:rPr lang="x-none" altLang="zh-CN" sz="2000"/>
              <a:t>    心理幸福感（Psychological Well-being， PWB）</a:t>
            </a:r>
            <a:endParaRPr lang="x-none" altLang="zh-CN" sz="2000"/>
          </a:p>
          <a:p>
            <a:pPr marL="457200" lvl="1" indent="0">
              <a:buNone/>
            </a:pPr>
            <a:endParaRPr lang="x-none" altLang="zh-CN" sz="21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3200"/>
              <a:t>存在疑问</a:t>
            </a:r>
            <a:endParaRPr lang="x-none" altLang="zh-CN" sz="2800"/>
          </a:p>
        </p:txBody>
      </p:sp>
      <p:sp>
        <p:nvSpPr>
          <p:cNvPr id="4" name="文本框 3"/>
          <p:cNvSpPr txBox="1"/>
          <p:nvPr/>
        </p:nvSpPr>
        <p:spPr>
          <a:xfrm>
            <a:off x="1508760" y="2090420"/>
            <a:ext cx="8811895" cy="1190625"/>
          </a:xfrm>
          <a:prstGeom prst="rect">
            <a:avLst/>
          </a:prstGeom>
          <a:noFill/>
        </p:spPr>
        <p:txBody>
          <a:bodyPr wrap="square" rtlCol="0">
            <a:spAutoFit/>
          </a:bodyPr>
          <a:p>
            <a:r>
              <a:rPr lang="x-none" altLang="zh-CN"/>
              <a:t>1.各变量欠缺深入了解，量表，理论支持暂未找到。</a:t>
            </a:r>
            <a:endParaRPr lang="x-none" altLang="zh-CN"/>
          </a:p>
          <a:p>
            <a:r>
              <a:rPr lang="x-none" altLang="zh-CN"/>
              <a:t>2.调节变量选择。</a:t>
            </a:r>
            <a:endParaRPr lang="x-none" altLang="zh-CN"/>
          </a:p>
          <a:p>
            <a:r>
              <a:rPr lang="x-none" altLang="zh-CN"/>
              <a:t>3.消费者幸福感和幸福感的区分，两者的测量量表除了sirgy的五阶段模型，其他的有点混。参考原文找</a:t>
            </a:r>
            <a:endParaRPr lang="x-none"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x-none" altLang="zh-CN"/>
              <a:t>谢谢！</a:t>
            </a:r>
            <a:endParaRPr lang="x-none"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幸福感</a:t>
            </a:r>
            <a:endParaRPr lang="x-none" altLang="zh-CN" sz="2800"/>
          </a:p>
        </p:txBody>
      </p:sp>
      <p:sp>
        <p:nvSpPr>
          <p:cNvPr id="3" name="内容占位符 2"/>
          <p:cNvSpPr>
            <a:spLocks noGrp="1"/>
          </p:cNvSpPr>
          <p:nvPr>
            <p:ph idx="1"/>
          </p:nvPr>
        </p:nvSpPr>
        <p:spPr>
          <a:xfrm>
            <a:off x="577215" y="1616710"/>
            <a:ext cx="10972800" cy="4525963"/>
          </a:xfrm>
        </p:spPr>
        <p:txBody>
          <a:bodyPr/>
          <a:p>
            <a:pPr marL="0" lvl="1" algn="l">
              <a:buNone/>
            </a:pPr>
            <a:r>
              <a:rPr lang="x-none" altLang="zh-CN" sz="2400">
                <a:sym typeface="+mn-ea"/>
              </a:rPr>
              <a:t>两种幸福感有着相同的影响因素</a:t>
            </a:r>
            <a:endParaRPr lang="x-none" altLang="zh-CN" sz="2400">
              <a:sym typeface="+mn-ea"/>
            </a:endParaRPr>
          </a:p>
          <a:p>
            <a:pPr marL="457200" lvl="2" algn="l">
              <a:buNone/>
            </a:pPr>
            <a:r>
              <a:rPr lang="x-none" altLang="zh-CN" sz="2055">
                <a:sym typeface="+mn-ea"/>
              </a:rPr>
              <a:t>   Ryff等人的一系列研究表明心理幸福感的各个维度与主观幸福感之间存在着一定程度相关</a:t>
            </a:r>
            <a:endParaRPr lang="x-none" altLang="zh-CN" sz="2055"/>
          </a:p>
          <a:p>
            <a:pPr marL="457200" lvl="2" algn="l">
              <a:buNone/>
            </a:pPr>
            <a:r>
              <a:rPr lang="x-none" altLang="zh-CN" sz="2055">
                <a:sym typeface="+mn-ea"/>
              </a:rPr>
              <a:t>   Waterman实证研究证明了两者之间的相关</a:t>
            </a:r>
            <a:endParaRPr lang="x-none" altLang="zh-CN" sz="2055">
              <a:sym typeface="+mn-ea"/>
            </a:endParaRPr>
          </a:p>
          <a:p>
            <a:pPr marL="457200" lvl="2" algn="l">
              <a:buNone/>
            </a:pPr>
            <a:endParaRPr lang="x-none" altLang="zh-CN" sz="2055"/>
          </a:p>
          <a:p>
            <a:pPr marL="0" indent="0">
              <a:buNone/>
            </a:pPr>
            <a:r>
              <a:rPr lang="x-none" altLang="zh-CN" sz="2400"/>
              <a:t>两种幸福感之间也存在着差异</a:t>
            </a:r>
            <a:endParaRPr lang="x-none" altLang="zh-CN" sz="2400"/>
          </a:p>
          <a:p>
            <a:pPr marL="0" indent="0">
              <a:buNone/>
            </a:pPr>
            <a:r>
              <a:rPr lang="x-none" altLang="zh-CN" sz="2000"/>
              <a:t>     两种幸福感的出发点是不同的，SWB 以快乐论为基础，PWB 以实现论为导向；SWB 从实证经验出发，PWB从心理理论着手</a:t>
            </a:r>
            <a:endParaRPr lang="x-none" altLang="zh-CN" sz="2000"/>
          </a:p>
          <a:p>
            <a:pPr marL="0" indent="0">
              <a:buNone/>
            </a:pPr>
            <a:endParaRPr lang="x-none" altLang="zh-C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主观幸福感</a:t>
            </a:r>
            <a:endParaRPr lang="x-none" altLang="zh-CN" sz="2800"/>
          </a:p>
        </p:txBody>
      </p:sp>
      <p:pic>
        <p:nvPicPr>
          <p:cNvPr id="9" name="内容占位符 8"/>
          <p:cNvPicPr>
            <a:picLocks noChangeAspect="1"/>
          </p:cNvPicPr>
          <p:nvPr>
            <p:ph idx="1"/>
          </p:nvPr>
        </p:nvPicPr>
        <p:blipFill>
          <a:blip r:embed="rId1"/>
          <a:stretch>
            <a:fillRect/>
          </a:stretch>
        </p:blipFill>
        <p:spPr>
          <a:xfrm>
            <a:off x="1908810" y="1624330"/>
            <a:ext cx="8440420" cy="42151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主观幸福感</a:t>
            </a:r>
            <a:endParaRPr lang="x-none" altLang="zh-CN" sz="2800"/>
          </a:p>
        </p:txBody>
      </p:sp>
      <p:pic>
        <p:nvPicPr>
          <p:cNvPr id="7" name="内容占位符 6"/>
          <p:cNvPicPr>
            <a:picLocks noChangeAspect="1"/>
          </p:cNvPicPr>
          <p:nvPr>
            <p:ph idx="1"/>
          </p:nvPr>
        </p:nvPicPr>
        <p:blipFill>
          <a:blip r:embed="rId1"/>
          <a:stretch>
            <a:fillRect/>
          </a:stretch>
        </p:blipFill>
        <p:spPr>
          <a:xfrm>
            <a:off x="2701290" y="1937385"/>
            <a:ext cx="7575550" cy="3787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心理幸福感</a:t>
            </a:r>
            <a:endParaRPr lang="x-none" altLang="zh-CN" sz="2800"/>
          </a:p>
        </p:txBody>
      </p:sp>
      <p:pic>
        <p:nvPicPr>
          <p:cNvPr id="5" name="内容占位符 4"/>
          <p:cNvPicPr>
            <a:picLocks noChangeAspect="1"/>
          </p:cNvPicPr>
          <p:nvPr>
            <p:ph idx="1"/>
          </p:nvPr>
        </p:nvPicPr>
        <p:blipFill>
          <a:blip r:embed="rId1"/>
          <a:stretch>
            <a:fillRect/>
          </a:stretch>
        </p:blipFill>
        <p:spPr>
          <a:xfrm>
            <a:off x="1217295" y="1647825"/>
            <a:ext cx="10355580" cy="3263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a:t>
            </a:r>
            <a:r>
              <a:rPr lang="x-none" altLang="zh-CN" sz="2800">
                <a:sym typeface="+mn-ea"/>
              </a:rPr>
              <a:t>概念提出</a:t>
            </a:r>
            <a:endParaRPr lang="x-none" altLang="zh-CN" sz="2800"/>
          </a:p>
        </p:txBody>
      </p:sp>
      <p:sp>
        <p:nvSpPr>
          <p:cNvPr id="3" name="内容占位符 2"/>
          <p:cNvSpPr>
            <a:spLocks noGrp="1"/>
          </p:cNvSpPr>
          <p:nvPr>
            <p:ph idx="1"/>
          </p:nvPr>
        </p:nvSpPr>
        <p:spPr>
          <a:xfrm>
            <a:off x="675005" y="1468755"/>
            <a:ext cx="10972800" cy="4525963"/>
          </a:xfrm>
        </p:spPr>
        <p:txBody>
          <a:bodyPr/>
          <a:p>
            <a:pPr marL="0" indent="0">
              <a:buNone/>
            </a:pPr>
            <a:endParaRPr lang="x-none" altLang="zh-CN" sz="2600"/>
          </a:p>
          <a:p>
            <a:pPr marL="0" indent="0">
              <a:buNone/>
            </a:pPr>
            <a:r>
              <a:rPr lang="x-none" altLang="zh-CN" sz="2400"/>
              <a:t>    借助主观幸福感研究成果的消费者幸福感定义</a:t>
            </a:r>
            <a:endParaRPr lang="x-none" altLang="zh-CN" sz="2400"/>
          </a:p>
          <a:p>
            <a:pPr marL="0" indent="0">
              <a:buNone/>
            </a:pPr>
            <a:r>
              <a:rPr lang="x-none" altLang="zh-CN" sz="2000"/>
              <a:t>      Desmeules( 2002) 把消费者幸福感定义为消费者对其消费活动的一种总体满意度评价和积极 / 消极的情感反映</a:t>
            </a:r>
            <a:endParaRPr lang="x-none" altLang="zh-CN" sz="2000"/>
          </a:p>
          <a:p>
            <a:pPr marL="0" indent="0">
              <a:buNone/>
            </a:pPr>
            <a:r>
              <a:rPr lang="x-none" altLang="zh-CN" sz="2400"/>
              <a:t>     以生活满意理论为指导的消费幸福感定义（大多数学者采用）</a:t>
            </a:r>
            <a:endParaRPr lang="x-none" altLang="zh-CN" sz="2400"/>
          </a:p>
          <a:p>
            <a:pPr marL="0" indent="0">
              <a:buNone/>
            </a:pPr>
            <a:r>
              <a:rPr lang="x-none" altLang="zh-CN" sz="2000"/>
              <a:t>      sirgy等人认为消费幸福感便是人们在消费生活领域的满意状况,消费生活领域的满意源自对消费生活中具体事件和体验的满意</a:t>
            </a:r>
            <a:endParaRPr lang="x-none" altLang="zh-CN" sz="2000"/>
          </a:p>
          <a:p>
            <a:pPr marL="0" indent="0">
              <a:buNone/>
            </a:pPr>
            <a:r>
              <a:rPr lang="x-none" altLang="zh-CN" sz="2400"/>
              <a:t>      其他观点：</a:t>
            </a:r>
            <a:r>
              <a:rPr lang="x-none" altLang="zh-CN"/>
              <a:t> 	</a:t>
            </a:r>
            <a:endParaRPr lang="x-none" altLang="zh-CN"/>
          </a:p>
          <a:p>
            <a:pPr marL="0" indent="0">
              <a:buNone/>
            </a:pPr>
            <a:r>
              <a:rPr lang="x-none" altLang="zh-CN" sz="2000"/>
              <a:t>    sirgy, Lee, Kressmann( 2006) 认为,特定产品( 品牌、 服务) 会对消费者许多子生活领域( 工作、 休闲、 家庭等)的生活质量( QOL)产生积极影响,消费者幸福感就是消费者对这些积极影响的感知程度</a:t>
            </a:r>
            <a:endParaRPr lang="x-none" altLang="zh-CN"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a:t>
            </a:r>
            <a:r>
              <a:rPr lang="x-none" altLang="zh-CN" sz="2800">
                <a:sym typeface="+mn-ea"/>
              </a:rPr>
              <a:t>相关理论</a:t>
            </a:r>
            <a:endParaRPr lang="x-none" altLang="zh-CN" sz="2800"/>
          </a:p>
        </p:txBody>
      </p:sp>
      <p:sp>
        <p:nvSpPr>
          <p:cNvPr id="3" name="内容占位符 2"/>
          <p:cNvSpPr>
            <a:spLocks noGrp="1"/>
          </p:cNvSpPr>
          <p:nvPr>
            <p:ph idx="1"/>
          </p:nvPr>
        </p:nvSpPr>
        <p:spPr>
          <a:xfrm>
            <a:off x="609600" y="1600835"/>
            <a:ext cx="10972800" cy="5018405"/>
          </a:xfrm>
        </p:spPr>
        <p:txBody>
          <a:bodyPr/>
          <a:p>
            <a:pPr marL="0" indent="0">
              <a:buNone/>
            </a:pPr>
            <a:endParaRPr lang="x-none" altLang="zh-CN" sz="2400"/>
          </a:p>
          <a:p>
            <a:pPr marL="0" indent="0">
              <a:buNone/>
            </a:pPr>
            <a:r>
              <a:rPr lang="x-none" altLang="zh-CN" sz="2400"/>
              <a:t>      自下而上生活满意理论</a:t>
            </a:r>
            <a:endParaRPr lang="x-none" altLang="zh-CN" sz="2400"/>
          </a:p>
          <a:p>
            <a:pPr marL="0" indent="0">
              <a:buNone/>
            </a:pPr>
            <a:r>
              <a:rPr lang="x-none" altLang="zh-CN" sz="2400"/>
              <a:t>      </a:t>
            </a:r>
            <a:r>
              <a:rPr lang="x-none" altLang="zh-CN" sz="2000"/>
              <a:t>生活满意理论认为,满意是分层级的,生活领域的具体活动可通过自下而上溢出来的形式来影响该领域的生活满意以及整体生活满意 </a:t>
            </a:r>
            <a:endParaRPr lang="x-none" altLang="zh-CN" sz="2000"/>
          </a:p>
          <a:p>
            <a:pPr marL="0" indent="0">
              <a:buNone/>
            </a:pPr>
            <a:r>
              <a:rPr lang="x-none" altLang="zh-CN" sz="2000"/>
              <a:t>    </a:t>
            </a:r>
            <a:endParaRPr lang="x-none" altLang="zh-CN" sz="2000"/>
          </a:p>
          <a:p>
            <a:pPr marL="0" indent="0">
              <a:buNone/>
            </a:pPr>
            <a:r>
              <a:rPr lang="x-none" altLang="zh-CN" sz="2400"/>
              <a:t>   </a:t>
            </a:r>
            <a:endParaRPr lang="x-none" altLang="zh-CN" sz="2400"/>
          </a:p>
          <a:p>
            <a:pPr marL="0" indent="0">
              <a:buNone/>
            </a:pPr>
            <a:endParaRPr lang="x-none" altLang="zh-CN" sz="2400"/>
          </a:p>
          <a:p>
            <a:pPr marL="0" indent="0">
              <a:buNone/>
            </a:pPr>
            <a:endParaRPr lang="x-none" altLang="zh-CN" sz="2400"/>
          </a:p>
          <a:p>
            <a:pPr marL="0" indent="0">
              <a:buNone/>
            </a:pPr>
            <a:endParaRPr lang="x-none" altLang="zh-CN" sz="2400"/>
          </a:p>
          <a:p>
            <a:pPr marL="0" indent="0">
              <a:buNone/>
            </a:pPr>
            <a:r>
              <a:rPr lang="x-none" altLang="zh-CN" sz="2400"/>
              <a:t> 马斯洛的需求层次理论</a:t>
            </a:r>
            <a:endParaRPr lang="x-none" altLang="zh-CN" sz="2400"/>
          </a:p>
          <a:p>
            <a:pPr marL="0" algn="l">
              <a:buNone/>
            </a:pPr>
            <a:r>
              <a:rPr lang="x-none" altLang="zh-CN" sz="2400"/>
              <a:t> logic implicit in the satisfac-tion hierarchy and bottom-up spillover theory</a:t>
            </a:r>
            <a:endParaRPr lang="x-none" altLang="zh-CN" sz="2400"/>
          </a:p>
        </p:txBody>
      </p:sp>
      <p:pic>
        <p:nvPicPr>
          <p:cNvPr id="4" name="图片 3"/>
          <p:cNvPicPr>
            <a:picLocks noChangeAspect="1"/>
          </p:cNvPicPr>
          <p:nvPr/>
        </p:nvPicPr>
        <p:blipFill>
          <a:blip r:embed="rId1"/>
          <a:stretch>
            <a:fillRect/>
          </a:stretch>
        </p:blipFill>
        <p:spPr>
          <a:xfrm>
            <a:off x="5076190" y="2879725"/>
            <a:ext cx="3942715" cy="2742565"/>
          </a:xfrm>
          <a:prstGeom prst="rect">
            <a:avLst/>
          </a:prstGeom>
        </p:spPr>
      </p:pic>
    </p:spTree>
  </p:cSld>
  <p:clrMapOvr>
    <a:masterClrMapping/>
  </p:clrMapOvr>
</p:sld>
</file>

<file path=ppt/theme/theme1.xml><?xml version="1.0" encoding="utf-8"?>
<a:theme xmlns:a="http://schemas.openxmlformats.org/drawingml/2006/main" name="商务合作">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7659</Words>
  <Application>Kingsoft Office WPP</Application>
  <PresentationFormat>宽屏</PresentationFormat>
  <Paragraphs>548</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商务合作</vt:lpstr>
      <vt:lpstr>论文第一次汇报</vt:lpstr>
      <vt:lpstr>目录</vt:lpstr>
      <vt:lpstr>幸福感</vt:lpstr>
      <vt:lpstr>幸福感</vt:lpstr>
      <vt:lpstr>主观幸福感</vt:lpstr>
      <vt:lpstr>主观幸福感</vt:lpstr>
      <vt:lpstr>心理幸福感</vt:lpstr>
      <vt:lpstr>消费者幸福感--概念提出</vt:lpstr>
      <vt:lpstr>消费者幸福感--相关理论</vt:lpstr>
      <vt:lpstr>消费者幸福感--现有研究总结</vt:lpstr>
      <vt:lpstr>消费者幸福感--现有研究总结</vt:lpstr>
      <vt:lpstr>消费者幸福感--测量方法</vt:lpstr>
      <vt:lpstr>消费者幸福感--测量量表</vt:lpstr>
      <vt:lpstr>消费者幸福感--测量量表</vt:lpstr>
      <vt:lpstr>消费者幸福感--测量量表</vt:lpstr>
      <vt:lpstr>消费者幸福感--测量量表</vt:lpstr>
      <vt:lpstr>消费者幸福感--测量量表</vt:lpstr>
      <vt:lpstr>消费者幸福感--测量量表</vt:lpstr>
      <vt:lpstr>消费者幸福感--测量量表</vt:lpstr>
      <vt:lpstr>消费者幸福感--测量量表</vt:lpstr>
      <vt:lpstr>消费者幸福感--测量量表总结</vt:lpstr>
      <vt:lpstr>拟研究框架一：娱乐营销信息性对消费者幸福感影响机制研究 --以大众体验营销为例</vt:lpstr>
      <vt:lpstr>拟路径分析：娱乐营销信息性对消费者幸福感影响机制研究 --以大众体验营销为例</vt:lpstr>
      <vt:lpstr>拟采用理论</vt:lpstr>
      <vt:lpstr>拟采用实验方法</vt:lpstr>
      <vt:lpstr>拟采用测量方法</vt:lpstr>
      <vt:lpstr>拟采用测量方法</vt:lpstr>
      <vt:lpstr>存在疑问</vt:lpstr>
      <vt:lpstr>拟研究二：娱乐营销互动性对消费者幸福感影响机制研究 --以大众体验营销为例</vt:lpstr>
      <vt:lpstr>存在疑问</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dc:creator>
  <cp:lastModifiedBy>luo</cp:lastModifiedBy>
  <cp:revision>56</cp:revision>
  <dcterms:created xsi:type="dcterms:W3CDTF">2017-11-07T06:28:53Z</dcterms:created>
  <dcterms:modified xsi:type="dcterms:W3CDTF">2017-11-07T06:28:53Z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