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7" r:id="rId4"/>
    <p:sldId id="258" r:id="rId5"/>
    <p:sldId id="281" r:id="rId6"/>
    <p:sldId id="284" r:id="rId7"/>
    <p:sldId id="272" r:id="rId8"/>
    <p:sldId id="273" r:id="rId9"/>
    <p:sldId id="274" r:id="rId10"/>
    <p:sldId id="270" r:id="rId11"/>
    <p:sldId id="268" r:id="rId12"/>
    <p:sldId id="264" r:id="rId13"/>
    <p:sldId id="265" r:id="rId14"/>
    <p:sldId id="26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alpha val="100000"/>
          </a:schemeClr>
        </a:solidFill>
        <a:effectLst/>
      </p:bgPr>
    </p:bg>
    <p:spTree>
      <p:nvGrpSpPr>
        <p:cNvPr id="1" name=""/>
        <p:cNvGrpSpPr/>
        <p:nvPr/>
      </p:nvGrpSpPr>
      <p:grpSpPr/>
      <p:pic>
        <p:nvPicPr>
          <p:cNvPr id="2050" name="图片 2049"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miter/>
          </a:ln>
        </p:spPr>
      </p:pic>
      <p:sp>
        <p:nvSpPr>
          <p:cNvPr id="2051" name="副标题 2050"/>
          <p:cNvSpPr/>
          <p:nvPr>
            <p:ph type="subTitle" idx="1"/>
          </p:nvPr>
        </p:nvSpPr>
        <p:spPr>
          <a:xfrm>
            <a:off x="2544233" y="2492375"/>
            <a:ext cx="7393517" cy="1222375"/>
          </a:xfrm>
          <a:prstGeom prst="rect">
            <a:avLst/>
          </a:prstGeom>
          <a:noFill/>
          <a:ln w="9525">
            <a:noFill/>
            <a:miter/>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2" name="日期占位符 2051"/>
          <p:cNvSpPr/>
          <p:nvPr>
            <p:ph type="dt" sz="half" idx="2"/>
          </p:nvPr>
        </p:nvSpPr>
        <p:spPr>
          <a:xfrm>
            <a:off x="609600" y="6245225"/>
            <a:ext cx="2844800" cy="476250"/>
          </a:xfrm>
          <a:prstGeom prst="rect">
            <a:avLst/>
          </a:prstGeom>
          <a:noFill/>
          <a:ln w="9525">
            <a:noFill/>
            <a:miter/>
          </a:ln>
        </p:spPr>
        <p:txBody>
          <a:bodyPr anchor="t"/>
          <a:p>
            <a:fld id="{82F288E0-7875-42C4-84C8-98DBBD3BF4D2}" type="datetimeFigureOut">
              <a:rPr lang="zh-CN" altLang="en-US" smtClean="0"/>
            </a:fld>
            <a:endParaRPr lang="zh-CN" altLang="en-US"/>
          </a:p>
        </p:txBody>
      </p:sp>
      <p:sp>
        <p:nvSpPr>
          <p:cNvPr id="2053" name="页脚占位符 2052"/>
          <p:cNvSpPr/>
          <p:nvPr>
            <p:ph type="ftr" sz="quarter" idx="3"/>
          </p:nvPr>
        </p:nvSpPr>
        <p:spPr>
          <a:xfrm>
            <a:off x="4165600" y="6245225"/>
            <a:ext cx="3860800" cy="476250"/>
          </a:xfrm>
          <a:prstGeom prst="rect">
            <a:avLst/>
          </a:prstGeom>
          <a:noFill/>
          <a:ln w="9525">
            <a:noFill/>
            <a:miter/>
          </a:ln>
        </p:spPr>
        <p:txBody>
          <a:bodyPr anchor="t"/>
          <a:p>
            <a:endParaRPr lang="zh-CN" altLang="en-US"/>
          </a:p>
        </p:txBody>
      </p:sp>
      <p:sp>
        <p:nvSpPr>
          <p:cNvPr id="2054" name="灯片编号占位符 2053"/>
          <p:cNvSpPr/>
          <p:nvPr>
            <p:ph type="sldNum" sz="quarter" idx="4"/>
          </p:nvPr>
        </p:nvSpPr>
        <p:spPr>
          <a:xfrm>
            <a:off x="8737600" y="6245225"/>
            <a:ext cx="2844800" cy="476250"/>
          </a:xfrm>
          <a:prstGeom prst="rect">
            <a:avLst/>
          </a:prstGeom>
          <a:noFill/>
          <a:ln w="9525">
            <a:noFill/>
            <a:miter/>
          </a:ln>
        </p:spPr>
        <p:txBody>
          <a:bodyPr anchor="t"/>
          <a:p>
            <a:fld id="{7D9BB5D0-35E4-459D-AEF3-FE4D7C45CC19}" type="slidenum">
              <a:rPr lang="zh-CN" altLang="en-US" smtClean="0"/>
            </a:fld>
            <a:endParaRPr lang="zh-CN" altLang="en-US"/>
          </a:p>
        </p:txBody>
      </p:sp>
      <p:sp>
        <p:nvSpPr>
          <p:cNvPr id="2055" name="矩形 2054"/>
          <p:cNvSpPr/>
          <p:nvPr/>
        </p:nvSpPr>
        <p:spPr>
          <a:xfrm>
            <a:off x="2117" y="549275"/>
            <a:ext cx="12192000" cy="1511300"/>
          </a:xfrm>
          <a:prstGeom prst="rect">
            <a:avLst/>
          </a:prstGeom>
          <a:gradFill rotWithShape="0">
            <a:gsLst>
              <a:gs pos="0">
                <a:schemeClr val="bg2">
                  <a:gamma/>
                  <a:tint val="0"/>
                  <a:invGamma/>
                  <a:alpha val="100000"/>
                </a:schemeClr>
              </a:gs>
              <a:gs pos="100000">
                <a:schemeClr val="bg2">
                  <a:alpha val="53999"/>
                </a:schemeClr>
              </a:gs>
            </a:gsLst>
            <a:lin ang="0" scaled="1"/>
            <a:tileRect/>
          </a:gradFill>
          <a:ln w="9525">
            <a:noFill/>
            <a:miter/>
          </a:ln>
        </p:spPr>
        <p:txBody>
          <a:bodyPr/>
          <a:p>
            <a:endParaRPr lang="zh-CN" altLang="en-US"/>
          </a:p>
        </p:txBody>
      </p:sp>
      <p:sp>
        <p:nvSpPr>
          <p:cNvPr id="2056" name="标题 2055"/>
          <p:cNvSpPr/>
          <p:nvPr>
            <p:ph type="ctrTitle"/>
          </p:nvPr>
        </p:nvSpPr>
        <p:spPr>
          <a:xfrm>
            <a:off x="1007533" y="620713"/>
            <a:ext cx="10363200" cy="1470025"/>
          </a:xfrm>
          <a:prstGeom prst="rect">
            <a:avLst/>
          </a:prstGeom>
          <a:noFill/>
          <a:ln w="9525">
            <a:noFill/>
            <a:miter/>
          </a:ln>
        </p:spPr>
        <p:txBody>
          <a:bodyPr anchor="ctr"/>
          <a:lstStyle>
            <a:lvl1pPr lvl="0">
              <a:defRPr sz="3600" b="0" kern="1200"/>
            </a:lvl1pPr>
          </a:lstStyle>
          <a:p>
            <a:pPr lvl="0"/>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2055"/>
                                        </p:tgtEl>
                                        <p:attrNameLst>
                                          <p:attrName>style.visibility</p:attrName>
                                        </p:attrNameLst>
                                      </p:cBhvr>
                                      <p:to>
                                        <p:strVal val="visible"/>
                                      </p:to>
                                    </p:set>
                                    <p:anim calcmode="lin" valueType="num">
                                      <p:cBhvr>
                                        <p:cTn id="7" dur="1000" fill="hold"/>
                                        <p:tgtEl>
                                          <p:spTgt spid="2055"/>
                                        </p:tgtEl>
                                        <p:attrNameLst>
                                          <p:attrName>ppt_x</p:attrName>
                                        </p:attrNameLst>
                                      </p:cBhvr>
                                      <p:tavLst>
                                        <p:tav tm="0">
                                          <p:val>
                                            <p:strVal val="#ppt_x-.2"/>
                                          </p:val>
                                        </p:tav>
                                        <p:tav tm="100000">
                                          <p:val>
                                            <p:strVal val="#ppt_x"/>
                                          </p:val>
                                        </p:tav>
                                      </p:tavLst>
                                    </p:anim>
                                    <p:anim calcmode="lin" valueType="num">
                                      <p:cBhvr>
                                        <p:cTn id="8" dur="1000" fill="hold"/>
                                        <p:tgtEl>
                                          <p:spTgt spid="2055"/>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55"/>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056"/>
                                        </p:tgtEl>
                                        <p:attrNameLst>
                                          <p:attrName>style.visibility</p:attrName>
                                        </p:attrNameLst>
                                      </p:cBhvr>
                                      <p:to>
                                        <p:strVal val="visible"/>
                                      </p:to>
                                    </p:set>
                                    <p:anim calcmode="lin" valueType="num">
                                      <p:cBhvr>
                                        <p:cTn id="12" dur="1000" fill="hold"/>
                                        <p:tgtEl>
                                          <p:spTgt spid="2056"/>
                                        </p:tgtEl>
                                        <p:attrNameLst>
                                          <p:attrName>ppt_x</p:attrName>
                                        </p:attrNameLst>
                                      </p:cBhvr>
                                      <p:tavLst>
                                        <p:tav tm="0">
                                          <p:val>
                                            <p:strVal val="#ppt_x-.2"/>
                                          </p:val>
                                        </p:tav>
                                        <p:tav tm="100000">
                                          <p:val>
                                            <p:strVal val="#ppt_x"/>
                                          </p:val>
                                        </p:tav>
                                      </p:tavLst>
                                    </p:anim>
                                    <p:anim calcmode="lin" valueType="num">
                                      <p:cBhvr>
                                        <p:cTn id="13" dur="1000" fill="hold"/>
                                        <p:tgtEl>
                                          <p:spTgt spid="205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bldLvl="0"/>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矩形 1025"/>
          <p:cNvSpPr/>
          <p:nvPr/>
        </p:nvSpPr>
        <p:spPr>
          <a:xfrm>
            <a:off x="2117" y="333375"/>
            <a:ext cx="12192000" cy="1009650"/>
          </a:xfrm>
          <a:prstGeom prst="rect">
            <a:avLst/>
          </a:prstGeom>
          <a:gradFill rotWithShape="0">
            <a:gsLst>
              <a:gs pos="0">
                <a:schemeClr val="bg2">
                  <a:gamma/>
                  <a:tint val="0"/>
                  <a:invGamma/>
                  <a:alpha val="100000"/>
                </a:schemeClr>
              </a:gs>
              <a:gs pos="100000">
                <a:schemeClr val="bg2">
                  <a:alpha val="53999"/>
                </a:schemeClr>
              </a:gs>
            </a:gsLst>
            <a:lin ang="0" scaled="1"/>
            <a:tileRect/>
          </a:gradFill>
          <a:ln w="9525">
            <a:noFill/>
            <a:miter/>
          </a:ln>
        </p:spPr>
        <p:txBody>
          <a:bodyPr/>
          <a:p>
            <a:endParaRPr lang="zh-CN" altLang="en-US"/>
          </a:p>
        </p:txBody>
      </p:sp>
      <p:pic>
        <p:nvPicPr>
          <p:cNvPr id="1027" name="图片 1026"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miter/>
          </a:ln>
        </p:spPr>
      </p:pic>
      <p:sp>
        <p:nvSpPr>
          <p:cNvPr id="1028" name="标题 1027"/>
          <p:cNvSpPr/>
          <p:nvPr>
            <p:ph type="title"/>
          </p:nvPr>
        </p:nvSpPr>
        <p:spPr>
          <a:xfrm>
            <a:off x="609600" y="274638"/>
            <a:ext cx="10972800" cy="1143000"/>
          </a:xfrm>
          <a:prstGeom prst="rect">
            <a:avLst/>
          </a:prstGeom>
          <a:noFill/>
          <a:ln w="9525">
            <a:noFill/>
            <a:miter/>
          </a:ln>
        </p:spPr>
        <p:txBody>
          <a:bodyPr anchor="ctr"/>
          <a:p>
            <a:pPr lvl="0"/>
            <a:r>
              <a:rPr lang="zh-CN" altLang="en-US"/>
              <a:t>单击此处编辑母版标题样式</a:t>
            </a:r>
            <a:endParaRPr lang="zh-CN" altLang="en-US"/>
          </a:p>
        </p:txBody>
      </p:sp>
      <p:sp>
        <p:nvSpPr>
          <p:cNvPr id="1029" name="文本占位符 1028"/>
          <p:cNvSpPr/>
          <p:nvPr>
            <p:ph type="body" idx="1"/>
          </p:nvPr>
        </p:nvSpPr>
        <p:spPr>
          <a:xfrm>
            <a:off x="609600" y="1600200"/>
            <a:ext cx="109728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0" name="日期占位符 1029"/>
          <p:cNvSpPr/>
          <p:nvPr>
            <p:ph type="dt" sz="half" idx="2"/>
          </p:nvPr>
        </p:nvSpPr>
        <p:spPr>
          <a:xfrm>
            <a:off x="609600" y="6245225"/>
            <a:ext cx="2844800" cy="476250"/>
          </a:xfrm>
          <a:prstGeom prst="rect">
            <a:avLst/>
          </a:prstGeom>
          <a:noFill/>
          <a:ln w="9525">
            <a:noFill/>
            <a:miter/>
          </a:ln>
        </p:spPr>
        <p:txBody>
          <a:bodyPr/>
          <a:lstStyle>
            <a:lvl1pPr>
              <a:defRPr sz="1400"/>
            </a:lvl1pPr>
          </a:lstStyle>
          <a:p>
            <a:fld id="{82F288E0-7875-42C4-84C8-98DBBD3BF4D2}" type="datetimeFigureOut">
              <a:rPr lang="zh-CN" altLang="en-US" smtClean="0"/>
            </a:fld>
            <a:endParaRPr lang="zh-CN" altLang="en-US"/>
          </a:p>
        </p:txBody>
      </p:sp>
      <p:sp>
        <p:nvSpPr>
          <p:cNvPr id="1031" name="页脚占位符 1030"/>
          <p:cNvSpPr/>
          <p:nvPr>
            <p:ph type="ftr" sz="quarter" idx="3"/>
          </p:nvPr>
        </p:nvSpPr>
        <p:spPr>
          <a:xfrm>
            <a:off x="4165600" y="6245225"/>
            <a:ext cx="3860800" cy="476250"/>
          </a:xfrm>
          <a:prstGeom prst="rect">
            <a:avLst/>
          </a:prstGeom>
          <a:noFill/>
          <a:ln w="9525">
            <a:noFill/>
            <a:miter/>
          </a:ln>
        </p:spPr>
        <p:txBody>
          <a:bodyPr/>
          <a:lstStyle>
            <a:lvl1pPr algn="ctr">
              <a:defRPr sz="1400"/>
            </a:lvl1pPr>
          </a:lstStyle>
          <a:p>
            <a:endParaRPr lang="zh-CN" altLang="en-US"/>
          </a:p>
        </p:txBody>
      </p:sp>
      <p:sp>
        <p:nvSpPr>
          <p:cNvPr id="1032" name="灯片编号占位符 1031"/>
          <p:cNvSpPr/>
          <p:nvPr>
            <p:ph type="sldNum" sz="quarter" idx="4"/>
          </p:nvPr>
        </p:nvSpPr>
        <p:spPr>
          <a:xfrm>
            <a:off x="8737600" y="6245225"/>
            <a:ext cx="2844800" cy="476250"/>
          </a:xfrm>
          <a:prstGeom prst="rect">
            <a:avLst/>
          </a:prstGeom>
          <a:noFill/>
          <a:ln w="9525">
            <a:noFill/>
            <a:miter/>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ldLvl="0"/>
    </p:bldLst>
  </p:timing>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p:nvPr>
            <p:ph type="subTitle" idx="1"/>
          </p:nvPr>
        </p:nvSpPr>
        <p:spPr>
          <a:xfrm>
            <a:off x="2652818" y="3100070"/>
            <a:ext cx="7393517" cy="1222375"/>
          </a:xfrm>
        </p:spPr>
        <p:txBody>
          <a:bodyPr/>
          <a:p>
            <a:r>
              <a:rPr lang="x-none" altLang="zh-CN" sz="2800"/>
              <a:t>企业管理 罗颖</a:t>
            </a:r>
            <a:endParaRPr lang="x-none" altLang="zh-CN" sz="2800"/>
          </a:p>
          <a:p>
            <a:r>
              <a:rPr lang="x-none" altLang="zh-CN" sz="2800"/>
              <a:t>2111601024</a:t>
            </a:r>
            <a:endParaRPr lang="x-none" altLang="zh-CN" sz="2800"/>
          </a:p>
        </p:txBody>
      </p:sp>
      <p:sp>
        <p:nvSpPr>
          <p:cNvPr id="2" name="标题 1"/>
          <p:cNvSpPr>
            <a:spLocks noGrp="1"/>
          </p:cNvSpPr>
          <p:nvPr>
            <p:ph type="ctrTitle"/>
          </p:nvPr>
        </p:nvSpPr>
        <p:spPr/>
        <p:txBody>
          <a:bodyPr/>
          <a:p>
            <a:r>
              <a:rPr lang="x-none" altLang="zh-CN"/>
              <a:t>论文第一次汇报</a:t>
            </a:r>
            <a:endParaRPr lang="x-none"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2800"/>
              <a:t>拟采用测量方法</a:t>
            </a:r>
            <a:endParaRPr lang="x-none" altLang="zh-CN"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拟研究框架一</a:t>
            </a:r>
            <a:r>
              <a:rPr lang="x-none" altLang="zh-CN"/>
              <a:t>：</a:t>
            </a:r>
            <a:r>
              <a:rPr lang="x-none" altLang="zh-CN" sz="2800"/>
              <a:t>娱乐营销信息性对消费者幸福感影响机制研究</a:t>
            </a:r>
            <a:br>
              <a:rPr lang="x-none" altLang="zh-CN" sz="2800"/>
            </a:br>
            <a:r>
              <a:rPr lang="x-none" altLang="zh-CN" sz="2800"/>
              <a:t>--以大众体验营销为例</a:t>
            </a:r>
            <a:endParaRPr lang="x-none" altLang="zh-CN" sz="2800"/>
          </a:p>
        </p:txBody>
      </p:sp>
      <p:pic>
        <p:nvPicPr>
          <p:cNvPr id="9" name="图片 8"/>
          <p:cNvPicPr>
            <a:picLocks noChangeAspect="1"/>
          </p:cNvPicPr>
          <p:nvPr/>
        </p:nvPicPr>
        <p:blipFill>
          <a:blip r:embed="rId1"/>
          <a:stretch>
            <a:fillRect/>
          </a:stretch>
        </p:blipFill>
        <p:spPr>
          <a:xfrm>
            <a:off x="2029460" y="1894205"/>
            <a:ext cx="8361680" cy="3856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拟路径分析</a:t>
            </a:r>
            <a:r>
              <a:rPr lang="x-none" altLang="zh-CN"/>
              <a:t>：</a:t>
            </a:r>
            <a:r>
              <a:rPr lang="x-none" altLang="zh-CN" sz="2800"/>
              <a:t>娱乐营销信息性对消费者幸福感影响机制研究</a:t>
            </a:r>
            <a:br>
              <a:rPr lang="x-none" altLang="zh-CN" sz="2800"/>
            </a:br>
            <a:r>
              <a:rPr lang="x-none" altLang="zh-CN" sz="2800"/>
              <a:t>--以大众体验营销为例</a:t>
            </a:r>
            <a:endParaRPr lang="x-none" altLang="zh-CN" sz="2800"/>
          </a:p>
        </p:txBody>
      </p:sp>
      <p:pic>
        <p:nvPicPr>
          <p:cNvPr id="3" name="图片 2"/>
          <p:cNvPicPr>
            <a:picLocks noChangeAspect="1"/>
          </p:cNvPicPr>
          <p:nvPr/>
        </p:nvPicPr>
        <p:blipFill>
          <a:blip r:embed="rId1"/>
          <a:stretch>
            <a:fillRect/>
          </a:stretch>
        </p:blipFill>
        <p:spPr>
          <a:xfrm>
            <a:off x="1605915" y="1791335"/>
            <a:ext cx="8914130" cy="37998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sz="3200"/>
              <a:t>拟研究二</a:t>
            </a:r>
            <a:r>
              <a:rPr lang="x-none" altLang="zh-CN"/>
              <a:t>：</a:t>
            </a:r>
            <a:r>
              <a:rPr lang="x-none" altLang="zh-CN" sz="2800"/>
              <a:t>娱乐营销互动性对消费者幸福感影响机制研究</a:t>
            </a:r>
            <a:br>
              <a:rPr lang="x-none" altLang="zh-CN" sz="2800"/>
            </a:br>
            <a:r>
              <a:rPr lang="x-none" altLang="zh-CN" sz="2800"/>
              <a:t>--以大众体验营销为例</a:t>
            </a:r>
            <a:endParaRPr lang="x-none" altLang="zh-CN" sz="2800"/>
          </a:p>
        </p:txBody>
      </p:sp>
      <p:pic>
        <p:nvPicPr>
          <p:cNvPr id="4" name="内容占位符 3"/>
          <p:cNvPicPr>
            <a:picLocks noChangeAspect="1"/>
          </p:cNvPicPr>
          <p:nvPr>
            <p:ph idx="1"/>
          </p:nvPr>
        </p:nvPicPr>
        <p:blipFill>
          <a:blip r:embed="rId1"/>
          <a:stretch>
            <a:fillRect/>
          </a:stretch>
        </p:blipFill>
        <p:spPr>
          <a:xfrm>
            <a:off x="2008505" y="1856105"/>
            <a:ext cx="8010525" cy="3305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目录</a:t>
            </a:r>
            <a:endParaRPr lang="x-none" altLang="zh-CN" sz="2800"/>
          </a:p>
        </p:txBody>
      </p:sp>
      <p:sp>
        <p:nvSpPr>
          <p:cNvPr id="3" name="内容占位符 2"/>
          <p:cNvSpPr>
            <a:spLocks noGrp="1"/>
          </p:cNvSpPr>
          <p:nvPr>
            <p:ph idx="1"/>
          </p:nvPr>
        </p:nvSpPr>
        <p:spPr/>
        <p:txBody>
          <a:bodyPr/>
          <a:p>
            <a:r>
              <a:rPr lang="x-none" altLang="zh-CN" sz="2400"/>
              <a:t>现有研究回顾</a:t>
            </a:r>
            <a:endParaRPr lang="x-none" altLang="zh-CN" sz="2400"/>
          </a:p>
          <a:p>
            <a:pPr lvl="1"/>
            <a:r>
              <a:rPr lang="x-none" altLang="zh-CN" sz="2000"/>
              <a:t>幸福感</a:t>
            </a:r>
            <a:endParaRPr lang="x-none" altLang="zh-CN" sz="2000"/>
          </a:p>
          <a:p>
            <a:pPr lvl="1"/>
            <a:r>
              <a:rPr lang="x-none" altLang="zh-CN" sz="2000"/>
              <a:t>主观幸福感</a:t>
            </a:r>
            <a:endParaRPr lang="x-none" altLang="zh-CN" sz="2000"/>
          </a:p>
          <a:p>
            <a:pPr lvl="1"/>
            <a:r>
              <a:rPr lang="x-none" altLang="zh-CN" sz="2000"/>
              <a:t>心理幸福感</a:t>
            </a:r>
            <a:endParaRPr lang="x-none" altLang="zh-CN" sz="2000"/>
          </a:p>
          <a:p>
            <a:pPr lvl="1"/>
            <a:r>
              <a:rPr lang="x-none" altLang="zh-CN" sz="2000"/>
              <a:t>消费者幸福感</a:t>
            </a:r>
            <a:endParaRPr lang="x-none" altLang="zh-CN" sz="2000"/>
          </a:p>
          <a:p>
            <a:pPr lvl="0"/>
            <a:r>
              <a:rPr lang="x-none" altLang="zh-CN" sz="2400">
                <a:sym typeface="+mn-ea"/>
              </a:rPr>
              <a:t>拟采用理论和测量方法</a:t>
            </a:r>
            <a:endParaRPr lang="x-none" altLang="zh-CN" sz="2400"/>
          </a:p>
          <a:p>
            <a:pPr lvl="0"/>
            <a:r>
              <a:rPr lang="x-none" altLang="zh-CN" sz="2400"/>
              <a:t>拟研究框架</a:t>
            </a:r>
            <a:endParaRPr lang="x-none" altLang="zh-CN" sz="2400"/>
          </a:p>
          <a:p>
            <a:pPr lvl="1"/>
            <a:r>
              <a:rPr lang="x-none" altLang="zh-CN" sz="2000"/>
              <a:t>框架一</a:t>
            </a:r>
            <a:endParaRPr lang="x-none" altLang="zh-CN" sz="2000"/>
          </a:p>
          <a:p>
            <a:pPr lvl="1"/>
            <a:r>
              <a:rPr lang="x-none" altLang="zh-CN" sz="2000"/>
              <a:t>框架二</a:t>
            </a:r>
            <a:endParaRPr lang="x-none" altLang="zh-CN" sz="2000"/>
          </a:p>
          <a:p>
            <a:pPr lvl="1"/>
            <a:endParaRPr lang="x-none"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幸福感</a:t>
            </a:r>
            <a:endParaRPr lang="x-none" altLang="zh-CN" sz="2800"/>
          </a:p>
        </p:txBody>
      </p:sp>
      <p:sp>
        <p:nvSpPr>
          <p:cNvPr id="3" name="内容占位符 2"/>
          <p:cNvSpPr>
            <a:spLocks noGrp="1"/>
          </p:cNvSpPr>
          <p:nvPr>
            <p:ph idx="1"/>
          </p:nvPr>
        </p:nvSpPr>
        <p:spPr/>
        <p:txBody>
          <a:bodyPr/>
          <a:p>
            <a:pPr marL="0" indent="0">
              <a:buNone/>
            </a:pPr>
            <a:r>
              <a:rPr lang="x-none" altLang="zh-CN" sz="2400"/>
              <a:t>关于幸福的哲学理论可以分为两大派别： 享乐主义（hedonic） 和幸福论（eudaimonia）</a:t>
            </a:r>
            <a:endParaRPr lang="x-none" altLang="zh-CN" sz="2400"/>
          </a:p>
          <a:p>
            <a:pPr marL="457200" lvl="1" indent="0">
              <a:buNone/>
            </a:pPr>
            <a:r>
              <a:rPr lang="x-none" altLang="zh-CN" sz="2100"/>
              <a:t> 享乐主义认为幸福是由高兴和快乐组成</a:t>
            </a:r>
            <a:endParaRPr lang="x-none" altLang="zh-CN" sz="2100"/>
          </a:p>
          <a:p>
            <a:pPr marL="457200" lvl="1" indent="0">
              <a:buNone/>
            </a:pPr>
            <a:r>
              <a:rPr lang="x-none" altLang="zh-CN" sz="2100"/>
              <a:t> 幸福论认为幸福不仅仅包括快乐， 还包括人类潜能的展现</a:t>
            </a:r>
            <a:endParaRPr lang="x-none" altLang="zh-CN" sz="2100"/>
          </a:p>
          <a:p>
            <a:pPr marL="0" indent="0">
              <a:buNone/>
            </a:pPr>
            <a:r>
              <a:rPr lang="x-none" altLang="zh-CN" sz="2400"/>
              <a:t>这两个哲学派别衍生出了两种幸福感研究的心理学取向</a:t>
            </a:r>
            <a:endParaRPr lang="x-none" altLang="zh-CN" sz="2400"/>
          </a:p>
          <a:p>
            <a:pPr marL="0" indent="0">
              <a:buNone/>
            </a:pPr>
            <a:r>
              <a:rPr lang="x-none" altLang="zh-CN" sz="2400"/>
              <a:t>主观幸福感（ Subjective Well -being， SWB）</a:t>
            </a:r>
            <a:endParaRPr lang="x-none" altLang="zh-CN" sz="2400"/>
          </a:p>
          <a:p>
            <a:pPr marL="0" indent="0">
              <a:buNone/>
            </a:pPr>
            <a:r>
              <a:rPr lang="x-none" altLang="zh-CN" sz="2400"/>
              <a:t>心理幸福感（Psychological Well-being， PWB）</a:t>
            </a:r>
            <a:endParaRPr lang="x-none" altLang="zh-CN" sz="2400"/>
          </a:p>
          <a:p>
            <a:pPr marL="457200" lvl="1" indent="0">
              <a:buNone/>
            </a:pPr>
            <a:endParaRPr lang="x-none" altLang="zh-CN"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幸福感</a:t>
            </a:r>
            <a:endParaRPr lang="x-none" altLang="zh-CN" sz="2800"/>
          </a:p>
        </p:txBody>
      </p:sp>
      <p:sp>
        <p:nvSpPr>
          <p:cNvPr id="3" name="内容占位符 2"/>
          <p:cNvSpPr>
            <a:spLocks noGrp="1"/>
          </p:cNvSpPr>
          <p:nvPr>
            <p:ph idx="1"/>
          </p:nvPr>
        </p:nvSpPr>
        <p:spPr/>
        <p:txBody>
          <a:bodyPr/>
          <a:p>
            <a:pPr marL="0" lvl="1" algn="l">
              <a:buNone/>
            </a:pPr>
            <a:r>
              <a:rPr lang="x-none" altLang="zh-CN" sz="2400">
                <a:sym typeface="+mn-ea"/>
              </a:rPr>
              <a:t>两种幸福感有着相同的影响因素</a:t>
            </a:r>
            <a:endParaRPr lang="x-none" altLang="zh-CN" sz="2400">
              <a:sym typeface="+mn-ea"/>
            </a:endParaRPr>
          </a:p>
          <a:p>
            <a:pPr marL="457200" lvl="2" algn="l">
              <a:buNone/>
            </a:pPr>
            <a:r>
              <a:rPr lang="x-none" altLang="zh-CN" sz="2055">
                <a:sym typeface="+mn-ea"/>
              </a:rPr>
              <a:t>Ryff等人的一系列研究表明心理幸福感的各个维度与主观幸福感之间存在着一定程度的相关</a:t>
            </a:r>
            <a:endParaRPr lang="x-none" altLang="zh-CN" sz="2055"/>
          </a:p>
          <a:p>
            <a:pPr marL="457200" lvl="2" algn="l">
              <a:buNone/>
            </a:pPr>
            <a:r>
              <a:rPr lang="x-none" altLang="zh-CN" sz="2055">
                <a:sym typeface="+mn-ea"/>
              </a:rPr>
              <a:t>Waterman实证研究证明了两者之间的相关</a:t>
            </a:r>
            <a:endParaRPr lang="x-none" altLang="zh-CN" sz="2055"/>
          </a:p>
          <a:p>
            <a:pPr marL="0" indent="0">
              <a:buNone/>
            </a:pPr>
            <a:r>
              <a:rPr lang="x-none" altLang="zh-CN" sz="2400"/>
              <a:t>两种幸福感之间也存在着差异</a:t>
            </a:r>
            <a:endParaRPr lang="x-none" altLang="zh-CN" sz="2400"/>
          </a:p>
          <a:p>
            <a:pPr marL="0" indent="0">
              <a:buNone/>
            </a:pPr>
            <a:r>
              <a:rPr lang="x-none" altLang="zh-CN" sz="2400"/>
              <a:t>两种幸福感的出发点是不同的，SWB 以快乐论为基础，PWB 以实现论为导向；SWB 从实证经验出发，PWB从心理理论着手。</a:t>
            </a:r>
            <a:endParaRPr lang="x-none" altLang="zh-CN" sz="2400"/>
          </a:p>
          <a:p>
            <a:pPr marL="0" indent="0">
              <a:buNone/>
            </a:pPr>
            <a:endParaRPr lang="x-none"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主观幸福感</a:t>
            </a:r>
            <a:endParaRPr lang="x-none" altLang="zh-CN" sz="2800"/>
          </a:p>
        </p:txBody>
      </p:sp>
      <p:pic>
        <p:nvPicPr>
          <p:cNvPr id="9" name="内容占位符 8"/>
          <p:cNvPicPr>
            <a:picLocks noChangeAspect="1"/>
          </p:cNvPicPr>
          <p:nvPr>
            <p:ph idx="1"/>
          </p:nvPr>
        </p:nvPicPr>
        <p:blipFill>
          <a:blip r:embed="rId1"/>
          <a:stretch>
            <a:fillRect/>
          </a:stretch>
        </p:blipFill>
        <p:spPr>
          <a:xfrm>
            <a:off x="1908810" y="1624330"/>
            <a:ext cx="8440420" cy="4215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主观幸福感</a:t>
            </a:r>
            <a:endParaRPr lang="x-none" altLang="zh-CN" sz="2800"/>
          </a:p>
        </p:txBody>
      </p:sp>
      <p:pic>
        <p:nvPicPr>
          <p:cNvPr id="7" name="内容占位符 6"/>
          <p:cNvPicPr>
            <a:picLocks noChangeAspect="1"/>
          </p:cNvPicPr>
          <p:nvPr>
            <p:ph idx="1"/>
          </p:nvPr>
        </p:nvPicPr>
        <p:blipFill>
          <a:blip r:embed="rId1"/>
          <a:stretch>
            <a:fillRect/>
          </a:stretch>
        </p:blipFill>
        <p:spPr>
          <a:xfrm>
            <a:off x="2701290" y="1937385"/>
            <a:ext cx="7575550" cy="3787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心理幸福感</a:t>
            </a:r>
            <a:endParaRPr lang="x-none" altLang="zh-CN" sz="2800"/>
          </a:p>
        </p:txBody>
      </p:sp>
      <p:pic>
        <p:nvPicPr>
          <p:cNvPr id="5" name="内容占位符 4"/>
          <p:cNvPicPr>
            <a:picLocks noChangeAspect="1"/>
          </p:cNvPicPr>
          <p:nvPr>
            <p:ph idx="1"/>
          </p:nvPr>
        </p:nvPicPr>
        <p:blipFill>
          <a:blip r:embed="rId1"/>
          <a:stretch>
            <a:fillRect/>
          </a:stretch>
        </p:blipFill>
        <p:spPr>
          <a:xfrm>
            <a:off x="1217295" y="1647825"/>
            <a:ext cx="10355580" cy="3263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sz="2800"/>
              <a:t>消费者幸福感</a:t>
            </a:r>
            <a:endParaRPr lang="x-none" altLang="zh-CN" sz="2800"/>
          </a:p>
        </p:txBody>
      </p:sp>
      <p:sp>
        <p:nvSpPr>
          <p:cNvPr id="3" name="内容占位符 2"/>
          <p:cNvSpPr>
            <a:spLocks noGrp="1"/>
          </p:cNvSpPr>
          <p:nvPr>
            <p:ph idx="1"/>
          </p:nvPr>
        </p:nvSpPr>
        <p:spPr/>
        <p:txBody>
          <a:bodyPr/>
          <a:p>
            <a:pPr marL="0" indent="0">
              <a:buNone/>
            </a:pPr>
            <a:endParaRPr lang="x-none"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x-none" altLang="zh-CN" sz="2800"/>
              <a:t>拟采用理论</a:t>
            </a:r>
            <a:endParaRPr lang="x-none" altLang="zh-CN" sz="2800"/>
          </a:p>
        </p:txBody>
      </p:sp>
    </p:spTree>
  </p:cSld>
  <p:clrMapOvr>
    <a:masterClrMapping/>
  </p:clrMapOvr>
</p:sld>
</file>

<file path=ppt/theme/theme1.xml><?xml version="1.0" encoding="utf-8"?>
<a:theme xmlns:a="http://schemas.openxmlformats.org/drawingml/2006/main" name="商务合作">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Words>
  <Application>Kingsoft Office WPP</Application>
  <PresentationFormat>宽屏</PresentationFormat>
  <Paragraphs>55</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商务合作</vt:lpstr>
      <vt:lpstr>论文第一次汇报</vt:lpstr>
      <vt:lpstr>目录</vt:lpstr>
      <vt:lpstr>幸福感</vt:lpstr>
      <vt:lpstr>幸福感</vt:lpstr>
      <vt:lpstr>主观幸福感</vt:lpstr>
      <vt:lpstr>主观幸福感</vt:lpstr>
      <vt:lpstr>心理幸福感</vt:lpstr>
      <vt:lpstr>消费者幸福感</vt:lpstr>
      <vt:lpstr>拟采用理论</vt:lpstr>
      <vt:lpstr>拟采用测量方法</vt:lpstr>
      <vt:lpstr>拟研究框架一：娱乐营销信息性对消费者幸福感影响机制研究 --以大众体验营销为例</vt:lpstr>
      <vt:lpstr>拟路径分析：娱乐营销信息性对消费者幸福感影响机制研究 --以大众体验营销为例</vt:lpstr>
      <vt:lpstr>拟研究二：娱乐营销互动性对消费者幸福感影响机制研究 --以大众体验营销为例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dc:creator>
  <cp:lastModifiedBy>luo</cp:lastModifiedBy>
  <cp:revision>11</cp:revision>
  <dcterms:created xsi:type="dcterms:W3CDTF">2017-11-06T08:26:45Z</dcterms:created>
  <dcterms:modified xsi:type="dcterms:W3CDTF">2017-11-06T08:26:45Z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