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7" r:id="rId4"/>
    <p:sldId id="258" r:id="rId5"/>
    <p:sldId id="281" r:id="rId6"/>
    <p:sldId id="284" r:id="rId7"/>
    <p:sldId id="272" r:id="rId8"/>
    <p:sldId id="273" r:id="rId9"/>
    <p:sldId id="274" r:id="rId10"/>
    <p:sldId id="293" r:id="rId11"/>
    <p:sldId id="297" r:id="rId12"/>
    <p:sldId id="299" r:id="rId13"/>
    <p:sldId id="294" r:id="rId14"/>
    <p:sldId id="295" r:id="rId15"/>
    <p:sldId id="311" r:id="rId16"/>
    <p:sldId id="298" r:id="rId17"/>
    <p:sldId id="312" r:id="rId18"/>
    <p:sldId id="296" r:id="rId19"/>
    <p:sldId id="309" r:id="rId20"/>
    <p:sldId id="310" r:id="rId21"/>
    <p:sldId id="313" r:id="rId22"/>
    <p:sldId id="315" r:id="rId23"/>
    <p:sldId id="264" r:id="rId24"/>
    <p:sldId id="265" r:id="rId25"/>
    <p:sldId id="270" r:id="rId26"/>
    <p:sldId id="314" r:id="rId27"/>
    <p:sldId id="268" r:id="rId28"/>
    <p:sldId id="303" r:id="rId29"/>
    <p:sldId id="263" r:id="rId30"/>
    <p:sldId id="304" r:id="rId31"/>
    <p:sldId id="30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miter/>
          </a:ln>
        </p:spPr>
      </p:pic>
      <p:sp>
        <p:nvSpPr>
          <p:cNvPr id="2051" name="副标题 2050"/>
          <p:cNvSpPr/>
          <p:nvPr>
            <p:ph type="subTitle" idx="1"/>
          </p:nvPr>
        </p:nvSpPr>
        <p:spPr>
          <a:xfrm>
            <a:off x="2544233" y="2492375"/>
            <a:ext cx="7393517" cy="122237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miter/>
          </a:ln>
        </p:spPr>
        <p:txBody>
          <a:bodyPr anchor="t"/>
          <a:p>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miter/>
          </a:ln>
        </p:spPr>
        <p:txBody>
          <a:bodyPr anchor="t"/>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miter/>
          </a:ln>
        </p:spPr>
        <p:txBody>
          <a:bodyPr anchor="t"/>
          <a:p>
            <a:fld id="{7D9BB5D0-35E4-459D-AEF3-FE4D7C45CC19}" type="slidenum">
              <a:rPr lang="zh-CN" altLang="en-US" smtClean="0"/>
            </a:fld>
            <a:endParaRPr lang="zh-CN" altLang="en-US"/>
          </a:p>
        </p:txBody>
      </p:sp>
      <p:sp>
        <p:nvSpPr>
          <p:cNvPr id="2055" name="矩形 2054"/>
          <p:cNvSpPr/>
          <p:nvPr/>
        </p:nvSpPr>
        <p:spPr>
          <a:xfrm>
            <a:off x="2117" y="549275"/>
            <a:ext cx="12192000" cy="151130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sp>
        <p:nvSpPr>
          <p:cNvPr id="2056" name="标题 2055"/>
          <p:cNvSpPr/>
          <p:nvPr>
            <p:ph type="ctrTitle"/>
          </p:nvPr>
        </p:nvSpPr>
        <p:spPr>
          <a:xfrm>
            <a:off x="1007533" y="620713"/>
            <a:ext cx="10363200" cy="1470025"/>
          </a:xfrm>
          <a:prstGeom prst="rect">
            <a:avLst/>
          </a:prstGeom>
          <a:noFill/>
          <a:ln w="9525">
            <a:noFill/>
            <a:miter/>
          </a:ln>
        </p:spPr>
        <p:txBody>
          <a:bodyPr anchor="ctr"/>
          <a:lstStyle>
            <a:lvl1pPr lvl="0">
              <a:defRPr sz="3600" b="0" kern="1200"/>
            </a:lvl1pPr>
          </a:lstStyle>
          <a:p>
            <a:pPr lvl="0"/>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p:cTn id="7" dur="1000" fill="hold"/>
                                        <p:tgtEl>
                                          <p:spTgt spid="2055"/>
                                        </p:tgtEl>
                                        <p:attrNameLst>
                                          <p:attrName>ppt_x</p:attrName>
                                        </p:attrNameLst>
                                      </p:cBhvr>
                                      <p:tavLst>
                                        <p:tav tm="0">
                                          <p:val>
                                            <p:strVal val="#ppt_x-.2"/>
                                          </p:val>
                                        </p:tav>
                                        <p:tav tm="100000">
                                          <p:val>
                                            <p:strVal val="#ppt_x"/>
                                          </p:val>
                                        </p:tav>
                                      </p:tavLst>
                                    </p:anim>
                                    <p:anim calcmode="lin" valueType="num">
                                      <p:cBhvr>
                                        <p:cTn id="8" dur="1000" fill="hold"/>
                                        <p:tgtEl>
                                          <p:spTgt spid="2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056"/>
                                        </p:tgtEl>
                                        <p:attrNameLst>
                                          <p:attrName>style.visibility</p:attrName>
                                        </p:attrNameLst>
                                      </p:cBhvr>
                                      <p:to>
                                        <p:strVal val="visible"/>
                                      </p:to>
                                    </p:set>
                                    <p:anim calcmode="lin" valueType="num">
                                      <p:cBhvr>
                                        <p:cTn id="12" dur="1000" fill="hold"/>
                                        <p:tgtEl>
                                          <p:spTgt spid="2056"/>
                                        </p:tgtEl>
                                        <p:attrNameLst>
                                          <p:attrName>ppt_x</p:attrName>
                                        </p:attrNameLst>
                                      </p:cBhvr>
                                      <p:tavLst>
                                        <p:tav tm="0">
                                          <p:val>
                                            <p:strVal val="#ppt_x-.2"/>
                                          </p:val>
                                        </p:tav>
                                        <p:tav tm="100000">
                                          <p:val>
                                            <p:strVal val="#ppt_x"/>
                                          </p:val>
                                        </p:tav>
                                      </p:tavLst>
                                    </p:anim>
                                    <p:anim calcmode="lin" valueType="num">
                                      <p:cBhvr>
                                        <p:cTn id="13" dur="1000" fill="hold"/>
                                        <p:tgtEl>
                                          <p:spTgt spid="20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ldLvl="0"/>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矩形 1025"/>
          <p:cNvSpPr/>
          <p:nvPr/>
        </p:nvSpPr>
        <p:spPr>
          <a:xfrm>
            <a:off x="2117" y="333375"/>
            <a:ext cx="12192000" cy="100965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pic>
        <p:nvPicPr>
          <p:cNvPr id="1027" name="图片 1026"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miter/>
          </a:ln>
        </p:spPr>
      </p:pic>
      <p:sp>
        <p:nvSpPr>
          <p:cNvPr id="1028" name="标题 1027"/>
          <p:cNvSpPr/>
          <p:nvPr>
            <p:ph type="title"/>
          </p:nvPr>
        </p:nvSpPr>
        <p:spPr>
          <a:xfrm>
            <a:off x="609600" y="274638"/>
            <a:ext cx="109728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9" name="文本占位符 1028"/>
          <p:cNvSpPr/>
          <p:nvPr>
            <p:ph type="body" idx="1"/>
          </p:nvPr>
        </p:nvSpPr>
        <p:spPr>
          <a:xfrm>
            <a:off x="609600" y="1600200"/>
            <a:ext cx="109728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p:nvPr>
            <p:ph type="dt" sz="half" idx="2"/>
          </p:nvPr>
        </p:nvSpPr>
        <p:spPr>
          <a:xfrm>
            <a:off x="609600" y="6245225"/>
            <a:ext cx="2844800" cy="476250"/>
          </a:xfrm>
          <a:prstGeom prst="rect">
            <a:avLst/>
          </a:prstGeom>
          <a:noFill/>
          <a:ln w="9525">
            <a:noFill/>
            <a:miter/>
          </a:ln>
        </p:spPr>
        <p:txBody>
          <a:bodyPr/>
          <a:lstStyle>
            <a:lvl1pPr>
              <a:defRPr sz="1400"/>
            </a:lvl1pPr>
          </a:lstStyle>
          <a:p>
            <a:endParaRPr lang="zh-CN" altLang="en-US"/>
          </a:p>
        </p:txBody>
      </p:sp>
      <p:sp>
        <p:nvSpPr>
          <p:cNvPr id="1031" name="页脚占位符 1030"/>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zh-CN" altLang="en-US"/>
          </a:p>
        </p:txBody>
      </p:sp>
      <p:sp>
        <p:nvSpPr>
          <p:cNvPr id="1032" name="灯片编号占位符 103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0"/>
    </p:bldLst>
  </p:timing>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2652818" y="3100070"/>
            <a:ext cx="7393517" cy="1222375"/>
          </a:xfrm>
        </p:spPr>
        <p:txBody>
          <a:bodyPr/>
          <a:p>
            <a:r>
              <a:rPr lang="x-none" altLang="zh-CN" sz="2800"/>
              <a:t>企业管理 罗颖</a:t>
            </a:r>
            <a:endParaRPr lang="x-none" altLang="zh-CN" sz="2800"/>
          </a:p>
          <a:p>
            <a:r>
              <a:rPr lang="x-none" altLang="zh-CN" sz="2800"/>
              <a:t>2111601024</a:t>
            </a:r>
            <a:endParaRPr lang="x-none" altLang="zh-CN" sz="2800"/>
          </a:p>
        </p:txBody>
      </p:sp>
      <p:sp>
        <p:nvSpPr>
          <p:cNvPr id="2" name="标题 1"/>
          <p:cNvSpPr>
            <a:spLocks noGrp="1"/>
          </p:cNvSpPr>
          <p:nvPr>
            <p:ph type="ctrTitle"/>
          </p:nvPr>
        </p:nvSpPr>
        <p:spPr/>
        <p:txBody>
          <a:bodyPr/>
          <a:p>
            <a:r>
              <a:rPr lang="x-none" altLang="zh-CN"/>
              <a:t>论文第一次汇报</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4" name="内容占位符 3"/>
          <p:cNvPicPr>
            <a:picLocks noChangeAspect="1"/>
          </p:cNvPicPr>
          <p:nvPr>
            <p:ph idx="1"/>
          </p:nvPr>
        </p:nvPicPr>
        <p:blipFill>
          <a:blip r:embed="rId1"/>
          <a:stretch>
            <a:fillRect/>
          </a:stretch>
        </p:blipFill>
        <p:spPr>
          <a:xfrm>
            <a:off x="1409065" y="2001520"/>
            <a:ext cx="9372600" cy="3362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5" name="内容占位符 4"/>
          <p:cNvPicPr>
            <a:picLocks noChangeAspect="1"/>
          </p:cNvPicPr>
          <p:nvPr>
            <p:ph idx="1"/>
          </p:nvPr>
        </p:nvPicPr>
        <p:blipFill>
          <a:blip r:embed="rId1"/>
          <a:stretch>
            <a:fillRect/>
          </a:stretch>
        </p:blipFill>
        <p:spPr>
          <a:xfrm>
            <a:off x="780415" y="2189480"/>
            <a:ext cx="10858500" cy="2066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测量方法</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自我报告法</a:t>
            </a:r>
            <a:endParaRPr lang="x-none" altLang="zh-CN" sz="2400"/>
          </a:p>
          <a:p>
            <a:pPr marL="0" indent="0">
              <a:buNone/>
            </a:pPr>
            <a:r>
              <a:rPr lang="x-none" altLang="zh-CN" sz="2400"/>
              <a:t>      </a:t>
            </a:r>
            <a:r>
              <a:rPr lang="x-none" altLang="zh-CN" sz="2000"/>
              <a:t>测量幸福的方法有很多,但大部分文献普遍采用的还是通过自我报告对这一构念进行测量,通过询问快乐感受作为基本方式,这一方法在前人对消费类型与幸福的关系的研究中显示出了较好的信度和效度,也一再被后续研究者采用</a:t>
            </a:r>
            <a:endParaRPr lang="x-none" altLang="zh-CN" sz="2000"/>
          </a:p>
          <a:p>
            <a:pPr marL="0" indent="0">
              <a:buNone/>
            </a:pPr>
            <a:endParaRPr lang="x-none" altLang="zh-CN" sz="2000"/>
          </a:p>
          <a:p>
            <a:pPr marL="0" indent="0">
              <a:buNone/>
            </a:pPr>
            <a:r>
              <a:rPr lang="x-none" altLang="zh-CN" sz="2400"/>
              <a:t>      其他类型报告法</a:t>
            </a:r>
            <a:endParaRPr lang="x-none" altLang="zh-CN" sz="2400"/>
          </a:p>
          <a:p>
            <a:pPr marL="0" indent="0">
              <a:buNone/>
            </a:pPr>
            <a:r>
              <a:rPr lang="x-none" altLang="zh-CN" sz="2000"/>
              <a:t>       也有研究将幸福的追溯测量和即时的情绪测量进行配合,或考虑带来幸福感的适应过程从而进行动态性的多次追踪以及预期式自我报告</a:t>
            </a:r>
            <a:endParaRPr lang="x-none"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a:t>
            </a:r>
            <a:endParaRPr lang="x-none" altLang="zh-CN" sz="2400"/>
          </a:p>
        </p:txBody>
      </p:sp>
      <p:pic>
        <p:nvPicPr>
          <p:cNvPr id="1073742856" name="图片 1073742855"/>
          <p:cNvPicPr>
            <a:picLocks noChangeAspect="1"/>
          </p:cNvPicPr>
          <p:nvPr/>
        </p:nvPicPr>
        <p:blipFill>
          <a:blip r:embed="rId1"/>
          <a:stretch>
            <a:fillRect/>
          </a:stretch>
        </p:blipFill>
        <p:spPr>
          <a:xfrm>
            <a:off x="3743960" y="1593850"/>
            <a:ext cx="5710555" cy="3931285"/>
          </a:xfrm>
          <a:prstGeom prst="rect">
            <a:avLst/>
          </a:prstGeom>
          <a:solidFill>
            <a:srgbClr val="FFFFFF"/>
          </a:solidFill>
          <a:ln w="9525">
            <a:noFill/>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973320"/>
          </a:xfrm>
        </p:spPr>
        <p:txBody>
          <a:bodyPr/>
          <a:p>
            <a:pPr marL="0" indent="0">
              <a:buNone/>
            </a:pPr>
            <a:r>
              <a:rPr lang="x-none" altLang="zh-CN" sz="1800"/>
              <a:t> 生活满意单项量表：</a:t>
            </a:r>
            <a:endParaRPr lang="x-none" altLang="zh-CN" sz="1800"/>
          </a:p>
          <a:p>
            <a:pPr marL="0" indent="0">
              <a:buNone/>
            </a:pPr>
            <a:r>
              <a:rPr lang="x-none" altLang="zh-CN" sz="1800"/>
              <a:t>life satisfaction measure we used was a single-item Delighted-Terrible (D-T) scale.</a:t>
            </a:r>
            <a:endParaRPr lang="x-none" altLang="zh-CN" sz="1800"/>
          </a:p>
          <a:p>
            <a:pPr marL="0" indent="0">
              <a:buNone/>
            </a:pPr>
            <a:endParaRPr lang="x-none" altLang="zh-CN" sz="1800"/>
          </a:p>
          <a:p>
            <a:pPr marL="0" indent="0">
              <a:buNone/>
            </a:pPr>
            <a:endParaRPr lang="x-none" altLang="zh-CN" sz="1800"/>
          </a:p>
          <a:p>
            <a:pPr marL="0" indent="0">
              <a:buNone/>
            </a:pPr>
            <a:endParaRPr lang="x-none" altLang="zh-CN" sz="1800"/>
          </a:p>
          <a:p>
            <a:pPr marL="0" indent="0">
              <a:buNone/>
            </a:pPr>
            <a:r>
              <a:rPr lang="x-none" altLang="zh-CN" sz="1800"/>
              <a:t>The D-T measure is a well-established measure of subjective well-being (Andrews and Withey 1976).(sirgy,2002.developing a subjective measuer of consumer well-being)</a:t>
            </a:r>
            <a:endParaRPr lang="x-none" altLang="zh-CN" sz="1800"/>
          </a:p>
          <a:p>
            <a:pPr marL="0" indent="0">
              <a:buNone/>
            </a:pPr>
            <a:r>
              <a:rPr lang="x-none" altLang="zh-CN" sz="1800"/>
              <a:t>消费者幸福感量表：</a:t>
            </a:r>
            <a:endParaRPr lang="x-none" altLang="zh-CN" sz="1800"/>
          </a:p>
          <a:p>
            <a:pPr marL="0" indent="0">
              <a:buNone/>
            </a:pPr>
            <a:r>
              <a:rPr lang="x-none" altLang="zh-CN" sz="1800">
                <a:sym typeface="+mn-ea"/>
              </a:rPr>
              <a:t>carter，gilovich （2012）在验证物质性/体验性购买对幸福感的影响时the tendency to cling more closely to cherished experiential memories is connected to the greater satisfaction people derive from experiences than possessions (Study 5Memory Exchange).使用：Participants were first asked to recall and briefly describe either a significant material or experiential purchase they had made and to indicate its cost and how long ago they had made it. </a:t>
            </a:r>
            <a:endParaRPr lang="x-none" altLang="zh-CN" sz="1800">
              <a:sym typeface="+mn-ea"/>
            </a:endParaRPr>
          </a:p>
          <a:p>
            <a:pPr marL="0" indent="0">
              <a:buNone/>
            </a:pPr>
            <a:endParaRPr lang="x-none" altLang="zh-CN" sz="1800">
              <a:solidFill>
                <a:schemeClr val="tx1"/>
              </a:solidFill>
              <a:sym typeface="+mn-ea"/>
            </a:endParaRPr>
          </a:p>
          <a:p>
            <a:pPr marL="0" indent="0">
              <a:buNone/>
            </a:pPr>
            <a:endParaRPr lang="x-none" altLang="zh-CN" sz="1800">
              <a:solidFill>
                <a:srgbClr val="FF0000"/>
              </a:solidFill>
              <a:sym typeface="+mn-ea"/>
            </a:endParaRPr>
          </a:p>
        </p:txBody>
      </p:sp>
      <p:graphicFrame>
        <p:nvGraphicFramePr>
          <p:cNvPr id="0" name="表格 -1"/>
          <p:cNvGraphicFramePr/>
          <p:nvPr/>
        </p:nvGraphicFramePr>
        <p:xfrm>
          <a:off x="802005" y="2180590"/>
          <a:ext cx="10039350" cy="720725"/>
        </p:xfrm>
        <a:graphic>
          <a:graphicData uri="http://schemas.openxmlformats.org/drawingml/2006/table">
            <a:tbl>
              <a:tblPr firstRow="1" bandRow="1">
                <a:tableStyleId>{5C22544A-7EE6-4342-B048-85BDC9FD1C3A}</a:tableStyleId>
              </a:tblPr>
              <a:tblGrid>
                <a:gridCol w="2914650"/>
                <a:gridCol w="742950"/>
                <a:gridCol w="809625"/>
                <a:gridCol w="1504950"/>
                <a:gridCol w="1285875"/>
                <a:gridCol w="1209675"/>
                <a:gridCol w="809625"/>
                <a:gridCol w="762000"/>
              </a:tblGrid>
              <a:tr h="240665">
                <a:tc gridSpan="8">
                  <a:txBody>
                    <a:bodyPr/>
                    <a:p>
                      <a:pPr marL="0" indent="0" algn="ctr">
                        <a:buNone/>
                      </a:pPr>
                      <a:r>
                        <a:rPr lang="en-US" altLang="zh-CN" sz="1100" b="0" u="none">
                          <a:solidFill>
                            <a:srgbClr val="4C4C4C"/>
                          </a:solidFill>
                          <a:latin typeface="宋体" charset="0"/>
                          <a:ea typeface="宋体" charset="0"/>
                          <a:cs typeface="宋体" charset="0"/>
                        </a:rPr>
                        <a:t>Delighted-Terrible (D-T) scale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239395">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terrible 1</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unhappy 2</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mostly dissatisfied 3</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mixed feelings 4</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mostly satisfied5</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pleased 6</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delighted 7</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0665">
                <a:tc>
                  <a:txBody>
                    <a:bodyPr/>
                    <a:p>
                      <a:pPr marL="0" indent="0" algn="l">
                        <a:buNone/>
                      </a:pPr>
                      <a:r>
                        <a:rPr lang="en-US" altLang="zh-CN" sz="1100" b="0" u="none">
                          <a:solidFill>
                            <a:srgbClr val="4C4C4C"/>
                          </a:solidFill>
                          <a:latin typeface="宋体" charset="0"/>
                          <a:ea typeface="宋体" charset="0"/>
                          <a:cs typeface="宋体" charset="0"/>
                        </a:rPr>
                        <a:t>How do you feel about your life as a whole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1402080" y="5355590"/>
          <a:ext cx="8968740" cy="918210"/>
        </p:xfrm>
        <a:graphic>
          <a:graphicData uri="http://schemas.openxmlformats.org/drawingml/2006/table">
            <a:tbl>
              <a:tblPr firstRow="1" bandRow="1">
                <a:tableStyleId>{5C22544A-7EE6-4342-B048-85BDC9FD1C3A}</a:tableStyleId>
              </a:tblPr>
              <a:tblGrid>
                <a:gridCol w="2987040"/>
                <a:gridCol w="742950"/>
                <a:gridCol w="485775"/>
                <a:gridCol w="762000"/>
                <a:gridCol w="762000"/>
                <a:gridCol w="885825"/>
                <a:gridCol w="390525"/>
                <a:gridCol w="762000"/>
                <a:gridCol w="386715"/>
                <a:gridCol w="803910"/>
              </a:tblGrid>
              <a:tr h="17780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at all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 somewhat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9very important/satisfied</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how important the purchase was to you</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lgn="l">
                        <a:buNone/>
                      </a:pPr>
                      <a:r>
                        <a:rPr lang="en-US" altLang="zh-CN" sz="1200" b="0" u="none">
                          <a:solidFill>
                            <a:srgbClr val="4C4C4C"/>
                          </a:solidFill>
                          <a:latin typeface="宋体" charset="0"/>
                          <a:ea typeface="宋体" charset="0"/>
                          <a:cs typeface="宋体" charset="0"/>
                        </a:rPr>
                        <a:t>your  satisfaction with the purchase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581660" y="1391920"/>
            <a:ext cx="10972800" cy="4525963"/>
          </a:xfrm>
        </p:spPr>
        <p:txBody>
          <a:bodyPr/>
          <a:p>
            <a:pPr marL="0" indent="0">
              <a:buNone/>
            </a:pPr>
            <a:r>
              <a:rPr lang="x-none" altLang="zh-CN" sz="1800">
                <a:solidFill>
                  <a:schemeClr val="tx1"/>
                </a:solidFill>
              </a:rPr>
              <a:t>Leaf Van Boven ，Thomas Gilovich(2003)研究物质性/体验性购买时Study 1: Recent Purchases采用的测量消费者幸福感的量表(To Do or to Have? That Is the Question）</a:t>
            </a: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endParaRPr lang="x-none" altLang="zh-CN" sz="1800">
              <a:solidFill>
                <a:schemeClr val="tx1"/>
              </a:solidFill>
            </a:endParaRPr>
          </a:p>
          <a:p>
            <a:pPr marL="0" indent="0">
              <a:buNone/>
            </a:pPr>
            <a:r>
              <a:rPr lang="x-none" altLang="zh-CN" sz="1800">
                <a:solidFill>
                  <a:srgbClr val="FF0000"/>
                </a:solidFill>
                <a:sym typeface="+mn-ea"/>
              </a:rPr>
              <a:t>”</a:t>
            </a:r>
            <a:endParaRPr lang="x-none" altLang="zh-CN" sz="1800">
              <a:solidFill>
                <a:srgbClr val="FF0000"/>
              </a:solidFill>
              <a:sym typeface="+mn-ea"/>
            </a:endParaRPr>
          </a:p>
          <a:p>
            <a:pPr marL="0" indent="0">
              <a:buNone/>
            </a:pPr>
            <a:endParaRPr lang="x-none" altLang="zh-CN" sz="1800">
              <a:solidFill>
                <a:srgbClr val="FF0000"/>
              </a:solidFill>
              <a:sym typeface="+mn-ea"/>
            </a:endParaRPr>
          </a:p>
          <a:p>
            <a:pPr marL="0" indent="0">
              <a:buNone/>
            </a:pPr>
            <a:endParaRPr lang="x-none" altLang="zh-CN" sz="1800">
              <a:solidFill>
                <a:schemeClr val="tx1"/>
              </a:solidFill>
            </a:endParaRPr>
          </a:p>
        </p:txBody>
      </p:sp>
      <p:graphicFrame>
        <p:nvGraphicFramePr>
          <p:cNvPr id="6" name="表格 5"/>
          <p:cNvGraphicFramePr/>
          <p:nvPr/>
        </p:nvGraphicFramePr>
        <p:xfrm>
          <a:off x="1009015" y="2303145"/>
          <a:ext cx="10132060" cy="4048760"/>
        </p:xfrm>
        <a:graphic>
          <a:graphicData uri="http://schemas.openxmlformats.org/drawingml/2006/table">
            <a:tbl>
              <a:tblPr firstRow="1" bandRow="1">
                <a:tableStyleId>{5C22544A-7EE6-4342-B048-85BDC9FD1C3A}</a:tableStyleId>
              </a:tblPr>
              <a:tblGrid>
                <a:gridCol w="4166870"/>
                <a:gridCol w="908050"/>
                <a:gridCol w="306070"/>
                <a:gridCol w="280035"/>
                <a:gridCol w="328295"/>
                <a:gridCol w="1411605"/>
                <a:gridCol w="545465"/>
                <a:gridCol w="582295"/>
                <a:gridCol w="538480"/>
                <a:gridCol w="1064895"/>
              </a:tblGrid>
              <a:tr h="61277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happy)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5(moderately happy)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(extremely happy)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When you think about this purchase, how happy does it make you</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3497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at all)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5 (moderately)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9 (very much)</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How much does this purchase contribute to your happiness in life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1722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1 (not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5 (moderately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(very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7030">
                <a:tc>
                  <a:txBody>
                    <a:bodyPr/>
                    <a:p>
                      <a:pPr marL="0" indent="0" algn="l">
                        <a:buNone/>
                      </a:pPr>
                      <a:r>
                        <a:rPr lang="en-US" altLang="zh-CN" sz="1200" b="0" u="none">
                          <a:solidFill>
                            <a:srgbClr val="4C4C4C"/>
                          </a:solidFill>
                          <a:latin typeface="宋体" charset="0"/>
                          <a:ea typeface="宋体" charset="0"/>
                          <a:cs typeface="宋体" charset="0"/>
                        </a:rPr>
                        <a:t>To what extent would you say this purchase is money well-spent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49910">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 1 (not at all) </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5 (moderately)</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8</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solidFill>
                            <a:srgbClr val="4C4C4C"/>
                          </a:solidFill>
                          <a:latin typeface="宋体" charset="0"/>
                          <a:ea typeface="宋体" charset="0"/>
                          <a:cs typeface="宋体" charset="0"/>
                        </a:rPr>
                        <a:t>9 (very much)</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32790">
                <a:tc>
                  <a:txBody>
                    <a:bodyPr/>
                    <a:p>
                      <a:pPr marL="0" indent="0" algn="l">
                        <a:buNone/>
                      </a:pPr>
                      <a:r>
                        <a:rPr lang="en-US" altLang="zh-CN" sz="1200" b="0" u="none">
                          <a:solidFill>
                            <a:srgbClr val="4C4C4C"/>
                          </a:solidFill>
                          <a:latin typeface="宋体" charset="0"/>
                          <a:ea typeface="宋体" charset="0"/>
                          <a:cs typeface="宋体" charset="0"/>
                        </a:rPr>
                        <a:t>To what extent do you think the money spent on this purchase would have been better spent on something else—some other type of purchase that would have made you happier?</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a:t>
            </a:r>
            <a:r>
              <a:rPr lang="x-none" altLang="zh-CN" sz="2400">
                <a:sym typeface="+mn-ea"/>
              </a:rPr>
              <a:t>Nakano, McDonald, and Douthitt (1995) used a </a:t>
            </a:r>
            <a:r>
              <a:rPr lang="x-none" altLang="zh-CN" sz="2400">
                <a:solidFill>
                  <a:srgbClr val="FF0000"/>
                </a:solidFill>
                <a:sym typeface="+mn-ea"/>
              </a:rPr>
              <a:t>two-question measure</a:t>
            </a:r>
            <a:r>
              <a:rPr lang="x-none" altLang="zh-CN" sz="2400">
                <a:sym typeface="+mn-ea"/>
              </a:rPr>
              <a:t> to capture consumer well-being</a:t>
            </a:r>
            <a:endParaRPr lang="x-none" altLang="zh-CN" sz="2400"/>
          </a:p>
        </p:txBody>
      </p:sp>
      <p:graphicFrame>
        <p:nvGraphicFramePr>
          <p:cNvPr id="0" name="表格 -1"/>
          <p:cNvGraphicFramePr/>
          <p:nvPr/>
        </p:nvGraphicFramePr>
        <p:xfrm>
          <a:off x="1063625" y="3054985"/>
          <a:ext cx="10067925" cy="1181735"/>
        </p:xfrm>
        <a:graphic>
          <a:graphicData uri="http://schemas.openxmlformats.org/drawingml/2006/table">
            <a:tbl>
              <a:tblPr firstRow="1" bandRow="1">
                <a:tableStyleId>{5C22544A-7EE6-4342-B048-85BDC9FD1C3A}</a:tableStyleId>
              </a:tblPr>
              <a:tblGrid>
                <a:gridCol w="4876800"/>
                <a:gridCol w="639445"/>
                <a:gridCol w="551180"/>
                <a:gridCol w="762000"/>
                <a:gridCol w="762000"/>
                <a:gridCol w="904240"/>
                <a:gridCol w="810260"/>
                <a:gridCol w="762000"/>
              </a:tblGrid>
              <a:tr h="290195">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1</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2</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3</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4</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5</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6</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solidFill>
                            <a:srgbClr val="4C4C4C"/>
                          </a:solidFill>
                          <a:latin typeface="宋体" charset="0"/>
                          <a:ea typeface="宋体" charset="0"/>
                          <a:cs typeface="宋体" charset="0"/>
                        </a:rPr>
                        <a:t>7</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01345">
                <a:tc>
                  <a:txBody>
                    <a:bodyPr/>
                    <a:p>
                      <a:pPr marL="0" indent="0" algn="l">
                        <a:buNone/>
                      </a:pPr>
                      <a:r>
                        <a:rPr lang="en-US" altLang="zh-CN" sz="1200" b="0" u="none">
                          <a:solidFill>
                            <a:srgbClr val="4C4C4C"/>
                          </a:solidFill>
                          <a:latin typeface="宋体" charset="0"/>
                          <a:ea typeface="宋体" charset="0"/>
                          <a:cs typeface="宋体" charset="0"/>
                        </a:rPr>
                        <a:t>How do you feel about your standard of living—the things you have like housing, car, furniture, recreation, and the like?</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90195">
                <a:tc>
                  <a:txBody>
                    <a:bodyPr/>
                    <a:p>
                      <a:pPr marL="0" indent="0" algn="l">
                        <a:buNone/>
                      </a:pPr>
                      <a:r>
                        <a:rPr lang="en-US" altLang="zh-CN" sz="1200" b="0" u="none">
                          <a:solidFill>
                            <a:srgbClr val="4C4C4C"/>
                          </a:solidFill>
                          <a:latin typeface="宋体" charset="0"/>
                          <a:ea typeface="宋体" charset="0"/>
                          <a:cs typeface="宋体" charset="0"/>
                        </a:rPr>
                        <a:t>How do you feel about the extent to which your physicalneeds are met?</a:t>
                      </a:r>
                      <a:endParaRPr lang="en-US" altLang="zh-CN"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2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sirgy等人（2002）提出的五维度模型</a:t>
            </a:r>
            <a:endParaRPr lang="x-none" altLang="zh-CN" sz="2400"/>
          </a:p>
          <a:p>
            <a:pPr marL="0" indent="0">
              <a:buNone/>
            </a:pPr>
            <a:endParaRPr lang="x-none" altLang="zh-CN" sz="2400"/>
          </a:p>
        </p:txBody>
      </p:sp>
      <p:pic>
        <p:nvPicPr>
          <p:cNvPr id="5" name="图片 4"/>
          <p:cNvPicPr>
            <a:picLocks noChangeAspect="1"/>
          </p:cNvPicPr>
          <p:nvPr/>
        </p:nvPicPr>
        <p:blipFill>
          <a:blip r:embed="rId1"/>
          <a:stretch>
            <a:fillRect/>
          </a:stretch>
        </p:blipFill>
        <p:spPr>
          <a:xfrm>
            <a:off x="452120" y="1869440"/>
            <a:ext cx="3766185" cy="4308475"/>
          </a:xfrm>
          <a:prstGeom prst="rect">
            <a:avLst/>
          </a:prstGeom>
        </p:spPr>
      </p:pic>
      <p:pic>
        <p:nvPicPr>
          <p:cNvPr id="6" name="图片 5"/>
          <p:cNvPicPr>
            <a:picLocks noChangeAspect="1"/>
          </p:cNvPicPr>
          <p:nvPr/>
        </p:nvPicPr>
        <p:blipFill>
          <a:blip r:embed="rId2"/>
          <a:stretch>
            <a:fillRect/>
          </a:stretch>
        </p:blipFill>
        <p:spPr>
          <a:xfrm>
            <a:off x="4268470" y="2011045"/>
            <a:ext cx="3939540" cy="3390265"/>
          </a:xfrm>
          <a:prstGeom prst="rect">
            <a:avLst/>
          </a:prstGeom>
        </p:spPr>
      </p:pic>
      <p:sp>
        <p:nvSpPr>
          <p:cNvPr id="7" name="文本框 6"/>
          <p:cNvSpPr txBox="1"/>
          <p:nvPr/>
        </p:nvSpPr>
        <p:spPr>
          <a:xfrm>
            <a:off x="4417695" y="5405120"/>
            <a:ext cx="3819525" cy="1371600"/>
          </a:xfrm>
          <a:prstGeom prst="rect">
            <a:avLst/>
          </a:prstGeom>
          <a:noFill/>
        </p:spPr>
        <p:txBody>
          <a:bodyPr wrap="square" rtlCol="0" anchor="t">
            <a:spAutoFit/>
          </a:bodyPr>
          <a:p>
            <a:r>
              <a:rPr lang="zh-CN" altLang="en-US" sz="1200"/>
              <a:t>Mathematical formulation of multi-attribute composite index:</a:t>
            </a:r>
            <a:endParaRPr lang="zh-CN" altLang="en-US" sz="1200"/>
          </a:p>
          <a:p>
            <a:r>
              <a:rPr lang="zh-CN" altLang="en-US" sz="1200"/>
              <a:t>OPS = ( ∑ SP i ) / 6where OPS = overall possession satisfaction and SP i = satisfaction</a:t>
            </a:r>
            <a:endParaRPr lang="zh-CN" altLang="en-US" sz="1200"/>
          </a:p>
          <a:p>
            <a:r>
              <a:rPr lang="zh-CN" altLang="en-US" sz="1200"/>
              <a:t>with a specific category of material possessions (i) in which there are</a:t>
            </a:r>
            <a:endParaRPr lang="zh-CN" altLang="en-US" sz="1200"/>
          </a:p>
          <a:p>
            <a:r>
              <a:rPr lang="zh-CN" altLang="en-US" sz="1200"/>
              <a:t>six categories of material possessions.</a:t>
            </a:r>
            <a:endParaRPr lang="zh-CN" altLang="en-US" sz="1200"/>
          </a:p>
        </p:txBody>
      </p:sp>
      <p:pic>
        <p:nvPicPr>
          <p:cNvPr id="8" name="图片 7"/>
          <p:cNvPicPr>
            <a:picLocks noChangeAspect="1"/>
          </p:cNvPicPr>
          <p:nvPr/>
        </p:nvPicPr>
        <p:blipFill>
          <a:blip r:embed="rId3"/>
          <a:stretch>
            <a:fillRect/>
          </a:stretch>
        </p:blipFill>
        <p:spPr>
          <a:xfrm>
            <a:off x="8242935" y="2000250"/>
            <a:ext cx="3123565" cy="4657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a:t>
            </a:r>
            <a:r>
              <a:rPr lang="x-none" altLang="zh-CN" sz="2400">
                <a:sym typeface="+mn-ea"/>
              </a:rPr>
              <a:t>（2002）</a:t>
            </a:r>
            <a:r>
              <a:rPr lang="x-none" altLang="zh-CN" sz="2400"/>
              <a:t>提出的五维度模型</a:t>
            </a:r>
            <a:endParaRPr lang="x-none" altLang="zh-CN" sz="2400"/>
          </a:p>
          <a:p>
            <a:pPr marL="0" indent="0">
              <a:buNone/>
            </a:pPr>
            <a:endParaRPr lang="x-none" altLang="zh-CN" sz="2400"/>
          </a:p>
        </p:txBody>
      </p:sp>
      <p:pic>
        <p:nvPicPr>
          <p:cNvPr id="4" name="图片 3"/>
          <p:cNvPicPr>
            <a:picLocks noChangeAspect="1"/>
          </p:cNvPicPr>
          <p:nvPr/>
        </p:nvPicPr>
        <p:blipFill>
          <a:blip r:embed="rId1"/>
          <a:stretch>
            <a:fillRect/>
          </a:stretch>
        </p:blipFill>
        <p:spPr>
          <a:xfrm>
            <a:off x="636905" y="1983740"/>
            <a:ext cx="3467100" cy="3130550"/>
          </a:xfrm>
          <a:prstGeom prst="rect">
            <a:avLst/>
          </a:prstGeom>
        </p:spPr>
      </p:pic>
      <p:sp>
        <p:nvSpPr>
          <p:cNvPr id="9" name="文本框 8"/>
          <p:cNvSpPr txBox="1"/>
          <p:nvPr/>
        </p:nvSpPr>
        <p:spPr>
          <a:xfrm>
            <a:off x="330200" y="5200650"/>
            <a:ext cx="4032885" cy="1188720"/>
          </a:xfrm>
          <a:prstGeom prst="rect">
            <a:avLst/>
          </a:prstGeom>
          <a:noFill/>
        </p:spPr>
        <p:txBody>
          <a:bodyPr wrap="square" rtlCol="0" anchor="t">
            <a:spAutoFit/>
          </a:bodyPr>
          <a:p>
            <a:r>
              <a:rPr lang="zh-CN" altLang="en-US" sz="900"/>
              <a:t>(1 = awful, 2 = bad, 3 = unsatisfactory, 4 = neutral, 5 = satisfactory,</a:t>
            </a:r>
            <a:endParaRPr lang="zh-CN" altLang="en-US" sz="900"/>
          </a:p>
          <a:p>
            <a:r>
              <a:rPr lang="zh-CN" altLang="en-US" sz="900"/>
              <a:t>6 = good, 7 = wonderful, 0 = no opinion, missing value)</a:t>
            </a:r>
            <a:endParaRPr lang="zh-CN" altLang="en-US" sz="900"/>
          </a:p>
          <a:p>
            <a:r>
              <a:rPr lang="zh-CN" altLang="en-US" sz="900"/>
              <a:t>Mathematical formulation of multi-attribute composite index:</a:t>
            </a:r>
            <a:endParaRPr lang="zh-CN" altLang="en-US" sz="900"/>
          </a:p>
          <a:p>
            <a:r>
              <a:rPr lang="zh-CN" altLang="en-US" sz="900"/>
              <a:t>OSRS = ( ∑ SRS i ) / 9</a:t>
            </a:r>
            <a:endParaRPr lang="zh-CN" altLang="en-US" sz="900"/>
          </a:p>
          <a:p>
            <a:r>
              <a:rPr lang="zh-CN" altLang="en-US" sz="900"/>
              <a:t>where OSRS = overall satisfaction with repair services and SRS i =</a:t>
            </a:r>
            <a:endParaRPr lang="zh-CN" altLang="en-US" sz="900"/>
          </a:p>
          <a:p>
            <a:r>
              <a:rPr lang="zh-CN" altLang="en-US" sz="900"/>
              <a:t>satisfaction with a specific aspect (i) of repair services in the com-</a:t>
            </a:r>
            <a:endParaRPr lang="zh-CN" altLang="en-US" sz="900"/>
          </a:p>
          <a:p>
            <a:r>
              <a:rPr lang="zh-CN" altLang="en-US" sz="900"/>
              <a:t>munity in which there are nine specific aspects of repair services.</a:t>
            </a:r>
            <a:endParaRPr lang="zh-CN" altLang="en-US" sz="900"/>
          </a:p>
          <a:p>
            <a:r>
              <a:rPr lang="zh-CN" altLang="en-US" sz="900"/>
              <a:t>These are:</a:t>
            </a:r>
            <a:endParaRPr lang="zh-CN" altLang="en-US" sz="900"/>
          </a:p>
        </p:txBody>
      </p:sp>
      <p:pic>
        <p:nvPicPr>
          <p:cNvPr id="10" name="图片 9"/>
          <p:cNvPicPr>
            <a:picLocks noChangeAspect="1"/>
          </p:cNvPicPr>
          <p:nvPr/>
        </p:nvPicPr>
        <p:blipFill>
          <a:blip r:embed="rId2"/>
          <a:stretch>
            <a:fillRect/>
          </a:stretch>
        </p:blipFill>
        <p:spPr>
          <a:xfrm>
            <a:off x="4425950" y="1965960"/>
            <a:ext cx="3209290" cy="2400300"/>
          </a:xfrm>
          <a:prstGeom prst="rect">
            <a:avLst/>
          </a:prstGeom>
        </p:spPr>
      </p:pic>
      <p:sp>
        <p:nvSpPr>
          <p:cNvPr id="11" name="文本框 10"/>
          <p:cNvSpPr txBox="1"/>
          <p:nvPr/>
        </p:nvSpPr>
        <p:spPr>
          <a:xfrm>
            <a:off x="4579620" y="4446905"/>
            <a:ext cx="2540000" cy="1737360"/>
          </a:xfrm>
          <a:prstGeom prst="rect">
            <a:avLst/>
          </a:prstGeom>
          <a:noFill/>
        </p:spPr>
        <p:txBody>
          <a:bodyPr wrap="square" rtlCol="0" anchor="t">
            <a:spAutoFit/>
          </a:bodyPr>
          <a:p>
            <a:r>
              <a:rPr lang="zh-CN" altLang="en-US" sz="900"/>
              <a:t>(1 = awful, 2 = bad, 3 = unsatisfactory, 4 = neutral, 5 = satisfactory,</a:t>
            </a:r>
            <a:endParaRPr lang="zh-CN" altLang="en-US" sz="900"/>
          </a:p>
          <a:p>
            <a:r>
              <a:rPr lang="zh-CN" altLang="en-US" sz="900"/>
              <a:t>6 = good, 7 = wonderful, 0 = no opinion, missing value)</a:t>
            </a:r>
            <a:endParaRPr lang="zh-CN" altLang="en-US" sz="900"/>
          </a:p>
          <a:p>
            <a:r>
              <a:rPr lang="zh-CN" altLang="en-US" sz="900"/>
              <a:t>Mathematical formulation of multi-attribute composite index:</a:t>
            </a:r>
            <a:endParaRPr lang="zh-CN" altLang="en-US" sz="900"/>
          </a:p>
          <a:p>
            <a:r>
              <a:rPr lang="zh-CN" altLang="en-US" sz="900"/>
              <a:t>ODS = ( ∑ SD i ) / 7</a:t>
            </a:r>
            <a:endParaRPr lang="zh-CN" altLang="en-US" sz="900"/>
          </a:p>
          <a:p>
            <a:r>
              <a:rPr lang="zh-CN" altLang="en-US" sz="900"/>
              <a:t>where ODS = overall disposition satisfaction and SD i = satisfaction</a:t>
            </a:r>
            <a:endParaRPr lang="zh-CN" altLang="en-US" sz="900"/>
          </a:p>
          <a:p>
            <a:r>
              <a:rPr lang="zh-CN" altLang="en-US" sz="900"/>
              <a:t>with disposition of a specific disposal service (i) in which there are</a:t>
            </a:r>
            <a:endParaRPr lang="zh-CN" altLang="en-US" sz="900"/>
          </a:p>
          <a:p>
            <a:r>
              <a:rPr lang="zh-CN" altLang="en-US" sz="900"/>
              <a:t>seven categories of disposed products.</a:t>
            </a:r>
            <a:endParaRPr lang="zh-CN" altLang="en-US" sz="900"/>
          </a:p>
        </p:txBody>
      </p:sp>
      <p:pic>
        <p:nvPicPr>
          <p:cNvPr id="12" name="图片 11"/>
          <p:cNvPicPr>
            <a:picLocks noChangeAspect="1"/>
          </p:cNvPicPr>
          <p:nvPr/>
        </p:nvPicPr>
        <p:blipFill>
          <a:blip r:embed="rId3"/>
          <a:stretch>
            <a:fillRect/>
          </a:stretch>
        </p:blipFill>
        <p:spPr>
          <a:xfrm>
            <a:off x="7670800" y="1929765"/>
            <a:ext cx="3114040" cy="4152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sirgy等人（2006）提出的五维度改进模型</a:t>
            </a:r>
            <a:endParaRPr lang="x-none" altLang="zh-CN" sz="2400"/>
          </a:p>
          <a:p>
            <a:pPr marL="0" indent="0">
              <a:buNone/>
            </a:pPr>
            <a:endParaRPr lang="x-none" altLang="zh-CN" sz="2400"/>
          </a:p>
        </p:txBody>
      </p:sp>
      <p:pic>
        <p:nvPicPr>
          <p:cNvPr id="5" name="图片 4"/>
          <p:cNvPicPr>
            <a:picLocks noChangeAspect="1"/>
          </p:cNvPicPr>
          <p:nvPr/>
        </p:nvPicPr>
        <p:blipFill>
          <a:blip r:embed="rId1"/>
          <a:stretch>
            <a:fillRect/>
          </a:stretch>
        </p:blipFill>
        <p:spPr>
          <a:xfrm>
            <a:off x="2733040" y="1790065"/>
            <a:ext cx="6583045" cy="5001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目录</a:t>
            </a:r>
            <a:endParaRPr lang="x-none" altLang="zh-CN" sz="2800"/>
          </a:p>
        </p:txBody>
      </p:sp>
      <p:sp>
        <p:nvSpPr>
          <p:cNvPr id="3" name="内容占位符 2"/>
          <p:cNvSpPr>
            <a:spLocks noGrp="1"/>
          </p:cNvSpPr>
          <p:nvPr>
            <p:ph idx="1"/>
          </p:nvPr>
        </p:nvSpPr>
        <p:spPr/>
        <p:txBody>
          <a:bodyPr/>
          <a:p>
            <a:r>
              <a:rPr lang="x-none" altLang="zh-CN" sz="2400"/>
              <a:t>现有研究回顾</a:t>
            </a:r>
            <a:endParaRPr lang="x-none" altLang="zh-CN" sz="2400"/>
          </a:p>
          <a:p>
            <a:pPr lvl="1"/>
            <a:r>
              <a:rPr lang="x-none" altLang="zh-CN" sz="2000"/>
              <a:t>幸福感</a:t>
            </a:r>
            <a:endParaRPr lang="x-none" altLang="zh-CN" sz="2000"/>
          </a:p>
          <a:p>
            <a:pPr lvl="1"/>
            <a:r>
              <a:rPr lang="x-none" altLang="zh-CN" sz="2000"/>
              <a:t>主观幸福感</a:t>
            </a:r>
            <a:endParaRPr lang="x-none" altLang="zh-CN" sz="2000"/>
          </a:p>
          <a:p>
            <a:pPr lvl="1"/>
            <a:r>
              <a:rPr lang="x-none" altLang="zh-CN" sz="2000"/>
              <a:t>心理幸福感</a:t>
            </a:r>
            <a:endParaRPr lang="x-none" altLang="zh-CN" sz="2000"/>
          </a:p>
          <a:p>
            <a:pPr lvl="1"/>
            <a:r>
              <a:rPr lang="x-none" altLang="zh-CN" sz="2000"/>
              <a:t>消费者幸福感</a:t>
            </a:r>
            <a:endParaRPr lang="x-none" altLang="zh-CN" sz="2000"/>
          </a:p>
          <a:p>
            <a:pPr lvl="0"/>
            <a:r>
              <a:rPr lang="x-none" altLang="zh-CN" sz="2400">
                <a:sym typeface="+mn-ea"/>
              </a:rPr>
              <a:t>拟采用理论和测量方法</a:t>
            </a:r>
            <a:endParaRPr lang="x-none" altLang="zh-CN" sz="2400"/>
          </a:p>
          <a:p>
            <a:pPr lvl="0"/>
            <a:r>
              <a:rPr lang="x-none" altLang="zh-CN" sz="2400"/>
              <a:t>拟研究框架</a:t>
            </a:r>
            <a:endParaRPr lang="x-none" altLang="zh-CN" sz="2400"/>
          </a:p>
          <a:p>
            <a:pPr lvl="1"/>
            <a:r>
              <a:rPr lang="x-none" altLang="zh-CN" sz="2000"/>
              <a:t>框架一</a:t>
            </a:r>
            <a:endParaRPr lang="x-none" altLang="zh-CN" sz="2000"/>
          </a:p>
          <a:p>
            <a:pPr lvl="1"/>
            <a:r>
              <a:rPr lang="x-none" altLang="zh-CN" sz="2000"/>
              <a:t>框架二</a:t>
            </a:r>
            <a:endParaRPr lang="x-none" altLang="zh-CN" sz="2000"/>
          </a:p>
          <a:p>
            <a:pPr lvl="1"/>
            <a:endParaRPr lang="x-none" altLang="zh-C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r>
              <a:rPr lang="x-none" altLang="zh-CN" sz="2400"/>
              <a:t>做决策时的消费者幸福感测量</a:t>
            </a:r>
            <a:endParaRPr lang="x-none" altLang="zh-CN" sz="2400"/>
          </a:p>
          <a:p>
            <a:pPr marL="0" indent="0">
              <a:buNone/>
            </a:pPr>
            <a:r>
              <a:rPr lang="x-none" altLang="zh-CN" sz="1200"/>
              <a:t>我做实验也可以采用回忆的方式，回忆接触到的商品信息类型，信息渠道（有无娱乐营销成分），回忆做决策时的难以程度以及对该决策的感受，让消费者觉得开心吗，幸福吗？（The Relative Relativity of Material and Experiential Purchases</a:t>
            </a:r>
            <a:endParaRPr lang="x-none" altLang="zh-CN" sz="1200"/>
          </a:p>
          <a:p>
            <a:pPr marL="0" indent="0">
              <a:buNone/>
            </a:pPr>
            <a:r>
              <a:rPr lang="x-none" altLang="zh-CN" sz="1200"/>
              <a:t>Travis J. Carter and Thomas Gilovich2010）</a:t>
            </a:r>
            <a:endParaRPr lang="x-none" altLang="zh-CN" sz="1200"/>
          </a:p>
          <a:p>
            <a:pPr marL="0" indent="0">
              <a:buNone/>
            </a:pPr>
            <a:r>
              <a:rPr lang="x-none" altLang="zh-CN" sz="1400"/>
              <a:t> The survey first asked participants to recall either</a:t>
            </a:r>
            <a:endParaRPr lang="x-none" altLang="zh-CN" sz="1400"/>
          </a:p>
          <a:p>
            <a:pPr marL="0" indent="0">
              <a:buNone/>
            </a:pPr>
            <a:r>
              <a:rPr lang="x-none" altLang="zh-CN" sz="1400"/>
              <a:t>a material or an experiential purchase that had cost at least $50 (to</a:t>
            </a:r>
            <a:endParaRPr lang="x-none" altLang="zh-CN" sz="1400"/>
          </a:p>
          <a:p>
            <a:pPr marL="0" indent="0">
              <a:buNone/>
            </a:pPr>
            <a:r>
              <a:rPr lang="x-none" altLang="zh-CN" sz="1400"/>
              <a:t>ensure that it was of sufficient importance to generate continued</a:t>
            </a:r>
            <a:endParaRPr lang="x-none" altLang="zh-CN" sz="1400"/>
          </a:p>
          <a:p>
            <a:pPr marL="0" indent="0">
              <a:buNone/>
            </a:pPr>
            <a:r>
              <a:rPr lang="x-none" altLang="zh-CN" sz="1400"/>
              <a:t>thought). They were asked to provide a brief description of the</a:t>
            </a:r>
            <a:endParaRPr lang="x-none" altLang="zh-CN" sz="1400"/>
          </a:p>
          <a:p>
            <a:pPr marL="0" indent="0">
              <a:buNone/>
            </a:pPr>
            <a:r>
              <a:rPr lang="x-none" altLang="zh-CN" sz="1400"/>
              <a:t>purchase and to indicate how much it cost, how long ago it was</a:t>
            </a:r>
            <a:endParaRPr lang="x-none" altLang="zh-CN" sz="1400"/>
          </a:p>
          <a:p>
            <a:pPr marL="0" indent="0">
              <a:buNone/>
            </a:pPr>
            <a:r>
              <a:rPr lang="x-none" altLang="zh-CN" sz="1400"/>
              <a:t>made, and how important it was (on a 7-point scale; 1 _x0001_ not at all</a:t>
            </a:r>
            <a:endParaRPr lang="x-none" altLang="zh-CN" sz="1400"/>
          </a:p>
          <a:p>
            <a:pPr marL="0" indent="0">
              <a:buNone/>
            </a:pPr>
            <a:r>
              <a:rPr lang="x-none" altLang="zh-CN" sz="1400"/>
              <a:t>important, 7 _x0001_ very important).</a:t>
            </a:r>
            <a:endParaRPr lang="x-none" altLang="zh-CN" sz="1400"/>
          </a:p>
          <a:p>
            <a:pPr marL="0" indent="0">
              <a:buNone/>
            </a:pPr>
            <a:r>
              <a:rPr lang="x-none" altLang="zh-CN" sz="1400"/>
              <a:t>we wanted to know how participants felt about the</a:t>
            </a:r>
            <a:endParaRPr lang="x-none" altLang="zh-CN" sz="1400"/>
          </a:p>
          <a:p>
            <a:pPr marL="0" indent="0">
              <a:buNone/>
            </a:pPr>
            <a:r>
              <a:rPr lang="x-none" altLang="zh-CN" sz="1400"/>
              <a:t>decision at the time, the survey included three questions assessing</a:t>
            </a:r>
            <a:endParaRPr lang="x-none" altLang="zh-CN" sz="1400"/>
          </a:p>
          <a:p>
            <a:pPr marL="0" indent="0">
              <a:buNone/>
            </a:pPr>
            <a:r>
              <a:rPr lang="x-none" altLang="zh-CN" sz="1400"/>
              <a:t>the difficulty of the decision at the time it was made: (a) a direct</a:t>
            </a:r>
            <a:endParaRPr lang="x-none" altLang="zh-CN" sz="1400"/>
          </a:p>
          <a:p>
            <a:pPr marL="0" indent="0">
              <a:buNone/>
            </a:pPr>
            <a:r>
              <a:rPr lang="x-none" altLang="zh-CN" sz="1400"/>
              <a:t>question about the difficulty of the decision, (b) a question about</a:t>
            </a:r>
            <a:endParaRPr lang="x-none" altLang="zh-CN" sz="1400"/>
          </a:p>
          <a:p>
            <a:pPr marL="0" indent="0">
              <a:buNone/>
            </a:pPr>
            <a:r>
              <a:rPr lang="x-none" altLang="zh-CN" sz="1400"/>
              <a:t>how concerned they had been about whether they had made the</a:t>
            </a:r>
            <a:endParaRPr lang="x-none" altLang="zh-CN" sz="1400"/>
          </a:p>
          <a:p>
            <a:pPr marL="0" indent="0">
              <a:buNone/>
            </a:pPr>
            <a:r>
              <a:rPr lang="x-none" altLang="zh-CN" sz="1400"/>
              <a:t>right choice, and (c) a question about how torn they had been</a:t>
            </a:r>
            <a:endParaRPr lang="x-none" altLang="zh-CN" sz="1400"/>
          </a:p>
          <a:p>
            <a:pPr marL="0" indent="0">
              <a:buNone/>
            </a:pPr>
            <a:r>
              <a:rPr lang="x-none" altLang="zh-CN" sz="1400"/>
              <a:t>between the option they chose and the other options. Participants’</a:t>
            </a:r>
            <a:endParaRPr lang="x-none" altLang="zh-CN" sz="1400"/>
          </a:p>
          <a:p>
            <a:pPr marL="0" indent="0">
              <a:buNone/>
            </a:pPr>
            <a:r>
              <a:rPr lang="x-none" altLang="zh-CN" sz="1400"/>
              <a:t>responses to these questions (each made on a 7-point scale) were</a:t>
            </a:r>
            <a:endParaRPr lang="x-none" altLang="zh-CN" sz="1400"/>
          </a:p>
          <a:p>
            <a:pPr marL="0" indent="0">
              <a:buNone/>
            </a:pPr>
            <a:r>
              <a:rPr lang="x-none" altLang="zh-CN" sz="1400"/>
              <a:t>combined into a composite score of past difficulty with the deci-</a:t>
            </a:r>
            <a:endParaRPr lang="x-none" altLang="zh-CN" sz="1400"/>
          </a:p>
          <a:p>
            <a:pPr marL="0" indent="0">
              <a:buNone/>
            </a:pPr>
            <a:r>
              <a:rPr lang="x-none" altLang="zh-CN" sz="1400"/>
              <a:t>sion ( _x0002_ _x0001_ .72).</a:t>
            </a:r>
            <a:endParaRPr lang="x-none"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sym typeface="+mn-ea"/>
              </a:rPr>
              <a:t>消费者幸福感--测量量表总结</a:t>
            </a:r>
            <a:endParaRPr lang="x-none" altLang="zh-CN" sz="2800">
              <a:sym typeface="+mn-ea"/>
            </a:endParaRPr>
          </a:p>
        </p:txBody>
      </p:sp>
      <p:sp>
        <p:nvSpPr>
          <p:cNvPr id="3" name="内容占位符 2"/>
          <p:cNvSpPr>
            <a:spLocks noGrp="1"/>
          </p:cNvSpPr>
          <p:nvPr>
            <p:ph idx="1"/>
          </p:nvPr>
        </p:nvSpPr>
        <p:spPr/>
        <p:txBody>
          <a:bodyPr/>
          <a:p>
            <a:r>
              <a:rPr lang="x-none" altLang="zh-CN" sz="2000"/>
              <a:t>量表分宏观测量量表（sirgy 2002）和微观测量量表（其他研究者）</a:t>
            </a:r>
            <a:endParaRPr lang="x-none" altLang="zh-CN" sz="2000"/>
          </a:p>
          <a:p>
            <a:r>
              <a:rPr lang="x-none" altLang="zh-CN" sz="2000"/>
              <a:t>量表多属单项和双项9点李克特量表</a:t>
            </a:r>
            <a:endParaRPr lang="x-none" altLang="zh-CN" sz="2000"/>
          </a:p>
          <a:p>
            <a:r>
              <a:rPr lang="x-none" altLang="zh-CN" sz="2000"/>
              <a:t>针对不同的研究自变量，量表的使用存在很大程度的不一致性</a:t>
            </a:r>
            <a:endParaRPr lang="x-none" altLang="zh-CN" sz="2000"/>
          </a:p>
          <a:p>
            <a:endParaRPr lang="x-none"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拟研究框架一</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9" name="图片 8"/>
          <p:cNvPicPr>
            <a:picLocks noChangeAspect="1"/>
          </p:cNvPicPr>
          <p:nvPr/>
        </p:nvPicPr>
        <p:blipFill>
          <a:blip r:embed="rId1"/>
          <a:stretch>
            <a:fillRect/>
          </a:stretch>
        </p:blipFill>
        <p:spPr>
          <a:xfrm>
            <a:off x="2043430" y="1894205"/>
            <a:ext cx="8361680" cy="3856990"/>
          </a:xfrm>
          <a:prstGeom prst="rect">
            <a:avLst/>
          </a:prstGeom>
        </p:spPr>
      </p:pic>
      <p:sp>
        <p:nvSpPr>
          <p:cNvPr id="3" name="文本框 2"/>
          <p:cNvSpPr txBox="1"/>
          <p:nvPr/>
        </p:nvSpPr>
        <p:spPr>
          <a:xfrm>
            <a:off x="8621395" y="2712085"/>
            <a:ext cx="2540000" cy="640080"/>
          </a:xfrm>
          <a:prstGeom prst="rect">
            <a:avLst/>
          </a:prstGeom>
          <a:noFill/>
        </p:spPr>
        <p:txBody>
          <a:bodyPr wrap="square" rtlCol="0" anchor="t">
            <a:spAutoFit/>
          </a:bodyPr>
          <a:p>
            <a:r>
              <a:rPr lang="zh-CN" altLang="en-US"/>
              <a:t> life satisfaction (or subjective quality of life)</a:t>
            </a:r>
            <a:endParaRPr lang="zh-CN" altLang="en-US"/>
          </a:p>
        </p:txBody>
      </p:sp>
      <p:sp>
        <p:nvSpPr>
          <p:cNvPr id="4" name="文本框 3"/>
          <p:cNvSpPr txBox="1"/>
          <p:nvPr/>
        </p:nvSpPr>
        <p:spPr>
          <a:xfrm>
            <a:off x="8549005" y="3353435"/>
            <a:ext cx="2987040" cy="1188720"/>
          </a:xfrm>
          <a:prstGeom prst="rect">
            <a:avLst/>
          </a:prstGeom>
          <a:noFill/>
        </p:spPr>
        <p:txBody>
          <a:bodyPr wrap="square" rtlCol="0" anchor="t">
            <a:spAutoFit/>
          </a:bodyPr>
          <a:p>
            <a:r>
              <a:rPr lang="zh-CN" altLang="en-US"/>
              <a:t>Life satisfaction is predicted by satisfaction experiences</a:t>
            </a:r>
            <a:endParaRPr lang="zh-CN" altLang="en-US"/>
          </a:p>
          <a:p>
            <a:r>
              <a:rPr lang="zh-CN" altLang="en-US"/>
              <a:t>from different life domains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拟路径分析</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3" name="图片 2"/>
          <p:cNvPicPr>
            <a:picLocks noChangeAspect="1"/>
          </p:cNvPicPr>
          <p:nvPr/>
        </p:nvPicPr>
        <p:blipFill>
          <a:blip r:embed="rId1"/>
          <a:stretch>
            <a:fillRect/>
          </a:stretch>
        </p:blipFill>
        <p:spPr>
          <a:xfrm>
            <a:off x="1605915" y="1791335"/>
            <a:ext cx="8914130" cy="37998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拟采用理论</a:t>
            </a:r>
            <a:endParaRPr lang="x-none" altLang="zh-CN" sz="2800"/>
          </a:p>
        </p:txBody>
      </p:sp>
      <p:sp>
        <p:nvSpPr>
          <p:cNvPr id="3" name="文本框 2"/>
          <p:cNvSpPr txBox="1"/>
          <p:nvPr/>
        </p:nvSpPr>
        <p:spPr>
          <a:xfrm>
            <a:off x="724535" y="1586230"/>
            <a:ext cx="10104120" cy="1282700"/>
          </a:xfrm>
          <a:prstGeom prst="rect">
            <a:avLst/>
          </a:prstGeom>
          <a:noFill/>
        </p:spPr>
        <p:txBody>
          <a:bodyPr wrap="square" rtlCol="0" anchor="t">
            <a:spAutoFit/>
          </a:bodyPr>
          <a:p>
            <a:pPr marL="0" indent="0">
              <a:buNone/>
            </a:pPr>
            <a:r>
              <a:rPr lang="x-none" altLang="zh-CN" sz="2400">
                <a:sym typeface="+mn-ea"/>
              </a:rPr>
              <a:t>自下而上生活满意理论</a:t>
            </a:r>
            <a:endParaRPr lang="x-none" altLang="zh-CN" sz="2400">
              <a:sym typeface="+mn-ea"/>
            </a:endParaRPr>
          </a:p>
          <a:p>
            <a:pPr marL="0" indent="0">
              <a:buNone/>
            </a:pPr>
            <a:r>
              <a:rPr lang="x-none" altLang="zh-CN">
                <a:sym typeface="+mn-ea"/>
              </a:rPr>
              <a:t>      生活满意理论认为,满意是分层级的,生活领域的具体活动可通过自下而上溢出来的形式来影响该领域的生活满意以及整体生活满意 </a:t>
            </a:r>
            <a:endParaRPr lang="x-none" altLang="zh-CN">
              <a:sym typeface="+mn-ea"/>
            </a:endParaRPr>
          </a:p>
          <a:p>
            <a:pPr marL="0" indent="0">
              <a:buNone/>
            </a:pPr>
            <a:r>
              <a:rPr lang="zh-CN" altLang="en-US"/>
              <a:t>      </a:t>
            </a:r>
            <a:r>
              <a:rPr lang="x-none" altLang="zh-CN"/>
              <a:t>（用于支持自变量对消费者幸福感的影响，以及消费者幸福感对于整体生活质量的影响）</a:t>
            </a:r>
            <a:endParaRPr lang="x-none"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拟采用实验方法</a:t>
            </a:r>
            <a:endParaRPr lang="x-none" altLang="zh-CN" sz="2800"/>
          </a:p>
        </p:txBody>
      </p:sp>
      <p:sp>
        <p:nvSpPr>
          <p:cNvPr id="4" name="文本框 3"/>
          <p:cNvSpPr txBox="1"/>
          <p:nvPr/>
        </p:nvSpPr>
        <p:spPr>
          <a:xfrm>
            <a:off x="944880" y="1419860"/>
            <a:ext cx="8831580" cy="3110865"/>
          </a:xfrm>
          <a:prstGeom prst="rect">
            <a:avLst/>
          </a:prstGeom>
          <a:noFill/>
        </p:spPr>
        <p:txBody>
          <a:bodyPr wrap="square" rtlCol="0" anchor="t">
            <a:spAutoFit/>
          </a:bodyPr>
          <a:p>
            <a:pPr marL="0" indent="0">
              <a:buNone/>
            </a:pPr>
            <a:r>
              <a:rPr lang="x-none" altLang="zh-CN">
                <a:sym typeface="+mn-ea"/>
              </a:rPr>
              <a:t>主效应实验：</a:t>
            </a:r>
            <a:endParaRPr lang="x-none" altLang="zh-CN">
              <a:sym typeface="+mn-ea"/>
            </a:endParaRPr>
          </a:p>
          <a:p>
            <a:pPr marL="0" indent="0">
              <a:buNone/>
            </a:pPr>
            <a:r>
              <a:rPr lang="x-none" altLang="zh-CN">
                <a:sym typeface="+mn-ea"/>
              </a:rPr>
              <a:t>    采用回忆法，让被试回忆制定某种商品购买决策时触到的有关商品的</a:t>
            </a:r>
            <a:r>
              <a:rPr lang="x-none" altLang="zh-CN">
                <a:sym typeface="+mn-ea"/>
              </a:rPr>
              <a:t>信息渠道，</a:t>
            </a:r>
            <a:r>
              <a:rPr lang="x-none" altLang="zh-CN">
                <a:sym typeface="+mn-ea"/>
              </a:rPr>
              <a:t>信息类型等，来分析有无娱乐营销的成分。再让被试回忆做决策时的难易程度以及对该决策的感受，评价该决策制定对消费者幸福感的影响和生活满意的影响？（参考</a:t>
            </a:r>
            <a:r>
              <a:rPr lang="x-none" altLang="zh-CN">
                <a:sym typeface="+mn-ea"/>
              </a:rPr>
              <a:t>Travis J. Carter and Thomas Gilovich2010 </a:t>
            </a:r>
            <a:r>
              <a:rPr lang="x-none" altLang="zh-CN">
                <a:sym typeface="+mn-ea"/>
              </a:rPr>
              <a:t>The Relative Relativity of Material and Experiential Purchases</a:t>
            </a:r>
            <a:endParaRPr lang="x-none" altLang="zh-CN"/>
          </a:p>
          <a:p>
            <a:pPr marL="0" indent="0">
              <a:buNone/>
            </a:pPr>
            <a:r>
              <a:rPr lang="x-none" altLang="zh-CN">
                <a:sym typeface="+mn-ea"/>
              </a:rPr>
              <a:t>实验一）</a:t>
            </a:r>
            <a:endParaRPr lang="x-none" altLang="zh-CN">
              <a:sym typeface="+mn-ea"/>
            </a:endParaRPr>
          </a:p>
          <a:p>
            <a:pPr marL="0" indent="0">
              <a:buNone/>
            </a:pPr>
            <a:r>
              <a:rPr lang="x-none" altLang="zh-CN"/>
              <a:t>调节一实验：</a:t>
            </a:r>
            <a:endParaRPr lang="x-none" altLang="zh-CN"/>
          </a:p>
          <a:p>
            <a:pPr marL="0" indent="0">
              <a:buNone/>
            </a:pPr>
            <a:r>
              <a:rPr lang="x-none" altLang="zh-CN"/>
              <a:t>     采用想象法，想象某种商品的购买决策制定，文本描述某种娱乐营销场景，让被试回答对于商品信息和娱乐营销信息的一致性问题，以及决策制定难易程度，最后测量被试从中体验的消费者幸福感和生活满意程度。</a:t>
            </a:r>
            <a:endParaRPr lang="x-none"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拟采用测量方法</a:t>
            </a:r>
            <a:endParaRPr lang="x-none" altLang="zh-CN" sz="2800"/>
          </a:p>
        </p:txBody>
      </p:sp>
      <p:sp>
        <p:nvSpPr>
          <p:cNvPr id="3" name="文本框 2"/>
          <p:cNvSpPr txBox="1"/>
          <p:nvPr/>
        </p:nvSpPr>
        <p:spPr>
          <a:xfrm>
            <a:off x="1094740" y="4733925"/>
            <a:ext cx="9221470" cy="367665"/>
          </a:xfrm>
          <a:prstGeom prst="rect">
            <a:avLst/>
          </a:prstGeom>
          <a:noFill/>
        </p:spPr>
        <p:txBody>
          <a:bodyPr wrap="square" rtlCol="0">
            <a:spAutoFit/>
          </a:bodyPr>
          <a:p>
            <a:r>
              <a:rPr lang="x-none" altLang="zh-CN"/>
              <a:t>生活满意单项量表</a:t>
            </a:r>
            <a:endParaRPr lang="x-none" altLang="zh-CN"/>
          </a:p>
        </p:txBody>
      </p:sp>
      <p:graphicFrame>
        <p:nvGraphicFramePr>
          <p:cNvPr id="0" name="表格 -1"/>
          <p:cNvGraphicFramePr/>
          <p:nvPr/>
        </p:nvGraphicFramePr>
        <p:xfrm>
          <a:off x="744220" y="5313045"/>
          <a:ext cx="10039350" cy="720725"/>
        </p:xfrm>
        <a:graphic>
          <a:graphicData uri="http://schemas.openxmlformats.org/drawingml/2006/table">
            <a:tbl>
              <a:tblPr firstRow="1" bandRow="1">
                <a:tableStyleId>{5C22544A-7EE6-4342-B048-85BDC9FD1C3A}</a:tableStyleId>
              </a:tblPr>
              <a:tblGrid>
                <a:gridCol w="2914650"/>
                <a:gridCol w="742950"/>
                <a:gridCol w="809625"/>
                <a:gridCol w="1504950"/>
                <a:gridCol w="1285875"/>
                <a:gridCol w="1209675"/>
                <a:gridCol w="809625"/>
                <a:gridCol w="762000"/>
              </a:tblGrid>
              <a:tr h="240665">
                <a:tc gridSpan="8">
                  <a:txBody>
                    <a:bodyPr/>
                    <a:p>
                      <a:pPr marL="0" indent="0" algn="ctr">
                        <a:buNone/>
                      </a:pPr>
                      <a:r>
                        <a:rPr lang="en-US" altLang="zh-CN" sz="1100" b="0" u="none">
                          <a:solidFill>
                            <a:srgbClr val="4C4C4C"/>
                          </a:solidFill>
                          <a:latin typeface="宋体" charset="0"/>
                          <a:ea typeface="宋体" charset="0"/>
                          <a:cs typeface="宋体" charset="0"/>
                        </a:rPr>
                        <a:t>Delighted-Terrible (D-T) scale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239395">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terrible 1</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unhappy 2</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mostly dissatisfied 3</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mixed feelings 4</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mostly satisfied5</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pleased 6</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100" b="0" u="none">
                          <a:solidFill>
                            <a:srgbClr val="4C4C4C"/>
                          </a:solidFill>
                          <a:latin typeface="宋体" charset="0"/>
                          <a:ea typeface="宋体" charset="0"/>
                          <a:cs typeface="宋体" charset="0"/>
                        </a:rPr>
                        <a:t> delighted 7</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0665">
                <a:tc>
                  <a:txBody>
                    <a:bodyPr/>
                    <a:p>
                      <a:pPr marL="0" indent="0" algn="l">
                        <a:buNone/>
                      </a:pPr>
                      <a:r>
                        <a:rPr lang="en-US" altLang="zh-CN" sz="1100" b="0" u="none">
                          <a:solidFill>
                            <a:srgbClr val="4C4C4C"/>
                          </a:solidFill>
                          <a:latin typeface="宋体" charset="0"/>
                          <a:ea typeface="宋体" charset="0"/>
                          <a:cs typeface="宋体" charset="0"/>
                        </a:rPr>
                        <a:t>How do you feel about your life as a whole</a:t>
                      </a:r>
                      <a:endParaRPr lang="en-US" altLang="zh-CN"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sz="1100" b="0" u="none">
                        <a:solidFill>
                          <a:srgbClr val="4C4C4C"/>
                        </a:solidFill>
                        <a:latin typeface="宋体" charset="0"/>
                        <a:ea typeface="宋体" charset="0"/>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641985"/>
          </a:xfrm>
          <a:prstGeom prst="rect">
            <a:avLst/>
          </a:prstGeom>
          <a:noFill/>
        </p:spPr>
        <p:txBody>
          <a:bodyPr wrap="square" rtlCol="0">
            <a:spAutoFit/>
          </a:bodyPr>
          <a:p>
            <a:r>
              <a:rPr lang="x-none" altLang="zh-CN"/>
              <a:t>1.信息性，信息一致性欠缺深入了解，量表，理论支持暂未找到。</a:t>
            </a:r>
            <a:endParaRPr lang="x-none" altLang="zh-CN"/>
          </a:p>
          <a:p>
            <a:r>
              <a:rPr lang="x-none" altLang="zh-CN"/>
              <a:t>2.调节变量选择。</a:t>
            </a:r>
            <a:endParaRPr lang="x-none"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拟研究二</a:t>
            </a:r>
            <a:r>
              <a:rPr lang="x-none" altLang="zh-CN"/>
              <a:t>：</a:t>
            </a:r>
            <a:r>
              <a:rPr lang="x-none" altLang="zh-CN" sz="2800"/>
              <a:t>娱乐营销互动性对消费者幸福感影响机制研究</a:t>
            </a:r>
            <a:br>
              <a:rPr lang="x-none" altLang="zh-CN" sz="2800"/>
            </a:br>
            <a:r>
              <a:rPr lang="x-none" altLang="zh-CN" sz="2800"/>
              <a:t>--以大众体验营销为例</a:t>
            </a:r>
            <a:endParaRPr lang="x-none" altLang="zh-CN" sz="2800"/>
          </a:p>
        </p:txBody>
      </p:sp>
      <p:pic>
        <p:nvPicPr>
          <p:cNvPr id="4" name="内容占位符 3"/>
          <p:cNvPicPr>
            <a:picLocks noChangeAspect="1"/>
          </p:cNvPicPr>
          <p:nvPr>
            <p:ph idx="1"/>
          </p:nvPr>
        </p:nvPicPr>
        <p:blipFill>
          <a:blip r:embed="rId1"/>
          <a:stretch>
            <a:fillRect/>
          </a:stretch>
        </p:blipFill>
        <p:spPr>
          <a:xfrm>
            <a:off x="2008505" y="1856105"/>
            <a:ext cx="8010525" cy="33051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1190625"/>
          </a:xfrm>
          <a:prstGeom prst="rect">
            <a:avLst/>
          </a:prstGeom>
          <a:noFill/>
        </p:spPr>
        <p:txBody>
          <a:bodyPr wrap="square" rtlCol="0">
            <a:spAutoFit/>
          </a:bodyPr>
          <a:p>
            <a:r>
              <a:rPr lang="x-none" altLang="zh-CN"/>
              <a:t>1.各变量欠缺深入了解，量表，理论支持暂未找到。</a:t>
            </a:r>
            <a:endParaRPr lang="x-none" altLang="zh-CN"/>
          </a:p>
          <a:p>
            <a:r>
              <a:rPr lang="x-none" altLang="zh-CN"/>
              <a:t>2.调节变量选择。</a:t>
            </a:r>
            <a:endParaRPr lang="x-none" altLang="zh-CN"/>
          </a:p>
          <a:p>
            <a:r>
              <a:rPr lang="x-none" altLang="zh-CN"/>
              <a:t>3.消费者幸福感和幸福感的区分，两者的测量量表除了sirgy的五阶段模型，其他的有点混。参考原文找</a:t>
            </a:r>
            <a:endParaRPr lang="x-none"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p:txBody>
          <a:bodyPr/>
          <a:p>
            <a:pPr marL="0" indent="0">
              <a:buNone/>
            </a:pPr>
            <a:r>
              <a:rPr lang="x-none" altLang="zh-CN" sz="2400"/>
              <a:t>关于幸福的哲学理论可以分为两大派别： 享乐主义（hedonic） 和幸福论（eudaimonia）</a:t>
            </a:r>
            <a:endParaRPr lang="x-none" altLang="zh-CN" sz="2400"/>
          </a:p>
          <a:p>
            <a:pPr marL="457200" lvl="1" indent="0">
              <a:buNone/>
            </a:pPr>
            <a:r>
              <a:rPr lang="x-none" altLang="zh-CN" sz="2100"/>
              <a:t> 享乐主义认为幸福是由高兴和快乐组成</a:t>
            </a:r>
            <a:endParaRPr lang="x-none" altLang="zh-CN" sz="2100"/>
          </a:p>
          <a:p>
            <a:pPr marL="457200" lvl="1" indent="0">
              <a:buNone/>
            </a:pPr>
            <a:r>
              <a:rPr lang="x-none" altLang="zh-CN" sz="2100"/>
              <a:t> 幸福论认为幸福不仅仅包括快乐， 还包括人类潜能的展现</a:t>
            </a:r>
            <a:endParaRPr lang="x-none" altLang="zh-CN" sz="2100"/>
          </a:p>
          <a:p>
            <a:pPr marL="457200" lvl="1" indent="0">
              <a:buNone/>
            </a:pPr>
            <a:endParaRPr lang="x-none" altLang="zh-CN" sz="2100"/>
          </a:p>
          <a:p>
            <a:pPr marL="0" indent="0">
              <a:buNone/>
            </a:pPr>
            <a:r>
              <a:rPr lang="x-none" altLang="zh-CN" sz="2400"/>
              <a:t>这两个哲学派别衍生出了两种幸福感研究的心理学取向</a:t>
            </a:r>
            <a:endParaRPr lang="x-none" altLang="zh-CN" sz="2400"/>
          </a:p>
          <a:p>
            <a:pPr marL="0" indent="0">
              <a:buNone/>
            </a:pPr>
            <a:r>
              <a:rPr lang="x-none" altLang="zh-CN" sz="2000"/>
              <a:t>    主观幸福感（ Subjective Well -being， SWB）</a:t>
            </a:r>
            <a:endParaRPr lang="x-none" altLang="zh-CN" sz="2000"/>
          </a:p>
          <a:p>
            <a:pPr marL="0" indent="0">
              <a:buNone/>
            </a:pPr>
            <a:r>
              <a:rPr lang="x-none" altLang="zh-CN" sz="2000"/>
              <a:t>    心理幸福感（Psychological Well-being， PWB）</a:t>
            </a:r>
            <a:endParaRPr lang="x-none" altLang="zh-CN" sz="2000"/>
          </a:p>
          <a:p>
            <a:pPr marL="457200" lvl="1" indent="0">
              <a:buNone/>
            </a:pPr>
            <a:endParaRPr lang="x-none" altLang="zh-CN" sz="2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x-none" altLang="zh-CN"/>
              <a:t>谢谢！</a:t>
            </a:r>
            <a:endParaRPr lang="x-none"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a:xfrm>
            <a:off x="577215" y="1616710"/>
            <a:ext cx="10972800" cy="4525963"/>
          </a:xfrm>
        </p:spPr>
        <p:txBody>
          <a:bodyPr/>
          <a:p>
            <a:pPr marL="0" lvl="1" algn="l">
              <a:buNone/>
            </a:pPr>
            <a:r>
              <a:rPr lang="x-none" altLang="zh-CN" sz="2400">
                <a:sym typeface="+mn-ea"/>
              </a:rPr>
              <a:t>两种幸福感有着相同的影响因素</a:t>
            </a:r>
            <a:endParaRPr lang="x-none" altLang="zh-CN" sz="2400">
              <a:sym typeface="+mn-ea"/>
            </a:endParaRPr>
          </a:p>
          <a:p>
            <a:pPr marL="457200" lvl="2" algn="l">
              <a:buNone/>
            </a:pPr>
            <a:r>
              <a:rPr lang="x-none" altLang="zh-CN" sz="2055">
                <a:sym typeface="+mn-ea"/>
              </a:rPr>
              <a:t>   Ryff等人的一系列研究表明心理幸福感的各个维度与主观幸福感之间存在着一定程度相关</a:t>
            </a:r>
            <a:endParaRPr lang="x-none" altLang="zh-CN" sz="2055"/>
          </a:p>
          <a:p>
            <a:pPr marL="457200" lvl="2" algn="l">
              <a:buNone/>
            </a:pPr>
            <a:r>
              <a:rPr lang="x-none" altLang="zh-CN" sz="2055">
                <a:sym typeface="+mn-ea"/>
              </a:rPr>
              <a:t>   Waterman实证研究证明了两者之间的相关</a:t>
            </a:r>
            <a:endParaRPr lang="x-none" altLang="zh-CN" sz="2055">
              <a:sym typeface="+mn-ea"/>
            </a:endParaRPr>
          </a:p>
          <a:p>
            <a:pPr marL="457200" lvl="2" algn="l">
              <a:buNone/>
            </a:pPr>
            <a:endParaRPr lang="x-none" altLang="zh-CN" sz="2055"/>
          </a:p>
          <a:p>
            <a:pPr marL="0" indent="0">
              <a:buNone/>
            </a:pPr>
            <a:r>
              <a:rPr lang="x-none" altLang="zh-CN" sz="2400"/>
              <a:t>两种幸福感之间也存在着差异</a:t>
            </a:r>
            <a:endParaRPr lang="x-none" altLang="zh-CN" sz="2400"/>
          </a:p>
          <a:p>
            <a:pPr marL="0" indent="0">
              <a:buNone/>
            </a:pPr>
            <a:r>
              <a:rPr lang="x-none" altLang="zh-CN" sz="2000"/>
              <a:t>     两种幸福感的出发点是不同的，SWB 以快乐论为基础，PWB 以实现论为导向；SWB 从实证经验出发，PWB从心理理论着手</a:t>
            </a:r>
            <a:endParaRPr lang="x-none" altLang="zh-CN" sz="2000"/>
          </a:p>
          <a:p>
            <a:pPr marL="0" indent="0">
              <a:buNone/>
            </a:pPr>
            <a:endParaRPr lang="x-none"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9" name="内容占位符 8"/>
          <p:cNvPicPr>
            <a:picLocks noChangeAspect="1"/>
          </p:cNvPicPr>
          <p:nvPr>
            <p:ph idx="1"/>
          </p:nvPr>
        </p:nvPicPr>
        <p:blipFill>
          <a:blip r:embed="rId1"/>
          <a:stretch>
            <a:fillRect/>
          </a:stretch>
        </p:blipFill>
        <p:spPr>
          <a:xfrm>
            <a:off x="1908810" y="1624330"/>
            <a:ext cx="8440420" cy="421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7" name="内容占位符 6"/>
          <p:cNvPicPr>
            <a:picLocks noChangeAspect="1"/>
          </p:cNvPicPr>
          <p:nvPr>
            <p:ph idx="1"/>
          </p:nvPr>
        </p:nvPicPr>
        <p:blipFill>
          <a:blip r:embed="rId1"/>
          <a:stretch>
            <a:fillRect/>
          </a:stretch>
        </p:blipFill>
        <p:spPr>
          <a:xfrm>
            <a:off x="2701290" y="1937385"/>
            <a:ext cx="7575550" cy="3787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心理幸福感</a:t>
            </a:r>
            <a:endParaRPr lang="x-none" altLang="zh-CN" sz="2800"/>
          </a:p>
        </p:txBody>
      </p:sp>
      <p:pic>
        <p:nvPicPr>
          <p:cNvPr id="5" name="内容占位符 4"/>
          <p:cNvPicPr>
            <a:picLocks noChangeAspect="1"/>
          </p:cNvPicPr>
          <p:nvPr>
            <p:ph idx="1"/>
          </p:nvPr>
        </p:nvPicPr>
        <p:blipFill>
          <a:blip r:embed="rId1"/>
          <a:stretch>
            <a:fillRect/>
          </a:stretch>
        </p:blipFill>
        <p:spPr>
          <a:xfrm>
            <a:off x="1217295" y="1647825"/>
            <a:ext cx="10355580" cy="326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概念提出</a:t>
            </a:r>
            <a:endParaRPr lang="x-none" altLang="zh-CN" sz="2800"/>
          </a:p>
        </p:txBody>
      </p:sp>
      <p:sp>
        <p:nvSpPr>
          <p:cNvPr id="3" name="内容占位符 2"/>
          <p:cNvSpPr>
            <a:spLocks noGrp="1"/>
          </p:cNvSpPr>
          <p:nvPr>
            <p:ph idx="1"/>
          </p:nvPr>
        </p:nvSpPr>
        <p:spPr>
          <a:xfrm>
            <a:off x="675005" y="1468755"/>
            <a:ext cx="10972800" cy="4525963"/>
          </a:xfrm>
        </p:spPr>
        <p:txBody>
          <a:bodyPr/>
          <a:p>
            <a:pPr marL="0" indent="0">
              <a:buNone/>
            </a:pPr>
            <a:endParaRPr lang="x-none" altLang="zh-CN" sz="2600"/>
          </a:p>
          <a:p>
            <a:pPr marL="0" indent="0">
              <a:buNone/>
            </a:pPr>
            <a:r>
              <a:rPr lang="x-none" altLang="zh-CN" sz="2400"/>
              <a:t>    借助主观幸福感研究成果的消费者幸福感定义</a:t>
            </a:r>
            <a:endParaRPr lang="x-none" altLang="zh-CN" sz="2400"/>
          </a:p>
          <a:p>
            <a:pPr marL="0" indent="0">
              <a:buNone/>
            </a:pPr>
            <a:r>
              <a:rPr lang="x-none" altLang="zh-CN" sz="2000"/>
              <a:t>      Desmeules( 2002) 把消费者幸福感定义为消费者对其消费活动的一种总体满意度评价和积极 / 消极的情感反映</a:t>
            </a:r>
            <a:endParaRPr lang="x-none" altLang="zh-CN" sz="2000"/>
          </a:p>
          <a:p>
            <a:pPr marL="0" indent="0">
              <a:buNone/>
            </a:pPr>
            <a:r>
              <a:rPr lang="x-none" altLang="zh-CN" sz="2400"/>
              <a:t>     以生活满意理论为指导的消费幸福感定义（大多数学者采用）</a:t>
            </a:r>
            <a:endParaRPr lang="x-none" altLang="zh-CN" sz="2400"/>
          </a:p>
          <a:p>
            <a:pPr marL="0" indent="0">
              <a:buNone/>
            </a:pPr>
            <a:r>
              <a:rPr lang="x-none" altLang="zh-CN" sz="2000"/>
              <a:t>      sirgy等人认为消费幸福感便是人们在消费生活领域的满意状况,消费生活领域的满意源自对消费生活中具体事件和体验的满意</a:t>
            </a:r>
            <a:endParaRPr lang="x-none" altLang="zh-CN" sz="2000"/>
          </a:p>
          <a:p>
            <a:pPr marL="0" indent="0">
              <a:buNone/>
            </a:pPr>
            <a:r>
              <a:rPr lang="x-none" altLang="zh-CN" sz="2400"/>
              <a:t>      其他观点：</a:t>
            </a:r>
            <a:r>
              <a:rPr lang="x-none" altLang="zh-CN"/>
              <a:t> 	</a:t>
            </a:r>
            <a:endParaRPr lang="x-none" altLang="zh-CN"/>
          </a:p>
          <a:p>
            <a:pPr marL="0" indent="0">
              <a:buNone/>
            </a:pPr>
            <a:r>
              <a:rPr lang="x-none" altLang="zh-CN" sz="2000"/>
              <a:t>    sirgy, Lee, Kressmann( 2006) 认为,特定产品( 品牌、 服务) 会对消费者许多子生活领域( 工作、 休闲、 家庭等)的生活质量( QOL)产生积极影响,消费者幸福感就是消费者对这些积极影响的感知程度</a:t>
            </a:r>
            <a:endParaRPr lang="x-none" altLang="zh-CN"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相关理论</a:t>
            </a:r>
            <a:endParaRPr lang="x-none" altLang="zh-CN" sz="2800"/>
          </a:p>
        </p:txBody>
      </p:sp>
      <p:sp>
        <p:nvSpPr>
          <p:cNvPr id="3" name="内容占位符 2"/>
          <p:cNvSpPr>
            <a:spLocks noGrp="1"/>
          </p:cNvSpPr>
          <p:nvPr>
            <p:ph idx="1"/>
          </p:nvPr>
        </p:nvSpPr>
        <p:spPr/>
        <p:txBody>
          <a:bodyPr/>
          <a:p>
            <a:pPr marL="0" indent="0">
              <a:buNone/>
            </a:pPr>
            <a:endParaRPr lang="x-none" altLang="zh-CN" sz="2400"/>
          </a:p>
          <a:p>
            <a:pPr marL="0" indent="0">
              <a:buNone/>
            </a:pPr>
            <a:r>
              <a:rPr lang="x-none" altLang="zh-CN" sz="2400"/>
              <a:t>      自下而上生活满意理论</a:t>
            </a:r>
            <a:endParaRPr lang="x-none" altLang="zh-CN" sz="2400"/>
          </a:p>
          <a:p>
            <a:pPr marL="0" indent="0">
              <a:buNone/>
            </a:pPr>
            <a:r>
              <a:rPr lang="x-none" altLang="zh-CN" sz="2400"/>
              <a:t>      </a:t>
            </a:r>
            <a:r>
              <a:rPr lang="x-none" altLang="zh-CN" sz="2000"/>
              <a:t>生活满意理论认为,满意是分层级的,生活领域的具体活动可通过自下而上溢出来的形式来影响该领域的生活满意以及整体生活满意 </a:t>
            </a:r>
            <a:endParaRPr lang="x-none" altLang="zh-CN" sz="2000"/>
          </a:p>
          <a:p>
            <a:pPr marL="0" indent="0">
              <a:buNone/>
            </a:pPr>
            <a:r>
              <a:rPr lang="x-none" altLang="zh-CN" sz="2000"/>
              <a:t>    </a:t>
            </a:r>
            <a:endParaRPr lang="x-none" altLang="zh-CN" sz="2000"/>
          </a:p>
          <a:p>
            <a:pPr marL="0" indent="0">
              <a:buNone/>
            </a:pPr>
            <a:r>
              <a:rPr lang="x-none" altLang="zh-CN" sz="2400"/>
              <a:t>   </a:t>
            </a:r>
            <a:endParaRPr lang="x-none" altLang="zh-CN" sz="2400"/>
          </a:p>
          <a:p>
            <a:pPr marL="0" indent="0">
              <a:buNone/>
            </a:pPr>
            <a:endParaRPr lang="x-none" altLang="zh-CN" sz="2400"/>
          </a:p>
          <a:p>
            <a:pPr marL="0" indent="0">
              <a:buNone/>
            </a:pPr>
            <a:endParaRPr lang="x-none" altLang="zh-CN" sz="2400"/>
          </a:p>
          <a:p>
            <a:pPr marL="0" indent="0">
              <a:buNone/>
            </a:pPr>
            <a:endParaRPr lang="x-none" altLang="zh-CN" sz="2400"/>
          </a:p>
          <a:p>
            <a:pPr marL="0" indent="0">
              <a:buNone/>
            </a:pPr>
            <a:r>
              <a:rPr lang="x-none" altLang="zh-CN" sz="2400"/>
              <a:t> 马斯洛的需求层次理论</a:t>
            </a:r>
            <a:endParaRPr lang="x-none" altLang="zh-CN" sz="2400"/>
          </a:p>
          <a:p>
            <a:pPr marL="0" indent="0">
              <a:buNone/>
            </a:pPr>
            <a:r>
              <a:rPr lang="x-none" altLang="zh-CN" sz="2400"/>
              <a:t>        logic implicit in the satisfac-</a:t>
            </a:r>
            <a:endParaRPr lang="x-none" altLang="zh-CN" sz="2400"/>
          </a:p>
          <a:p>
            <a:pPr marL="0" indent="0">
              <a:buNone/>
            </a:pPr>
            <a:r>
              <a:rPr lang="x-none" altLang="zh-CN" sz="2000"/>
              <a:t>tion hierarchy and bottom-up spillover theory,</a:t>
            </a:r>
            <a:endParaRPr lang="x-none" altLang="zh-CN" sz="2000"/>
          </a:p>
        </p:txBody>
      </p:sp>
      <p:pic>
        <p:nvPicPr>
          <p:cNvPr id="4" name="图片 3"/>
          <p:cNvPicPr>
            <a:picLocks noChangeAspect="1"/>
          </p:cNvPicPr>
          <p:nvPr/>
        </p:nvPicPr>
        <p:blipFill>
          <a:blip r:embed="rId1"/>
          <a:stretch>
            <a:fillRect/>
          </a:stretch>
        </p:blipFill>
        <p:spPr>
          <a:xfrm>
            <a:off x="5076190" y="2879725"/>
            <a:ext cx="3942715" cy="2742565"/>
          </a:xfrm>
          <a:prstGeom prst="rect">
            <a:avLst/>
          </a:prstGeom>
        </p:spPr>
      </p:pic>
    </p:spTree>
  </p:cSld>
  <p:clrMapOvr>
    <a:masterClrMapping/>
  </p:clrMapOvr>
</p:sld>
</file>

<file path=ppt/theme/theme1.xml><?xml version="1.0" encoding="utf-8"?>
<a:theme xmlns:a="http://schemas.openxmlformats.org/drawingml/2006/main" name="商务合作">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7195</Words>
  <Application>Kingsoft Office WPP</Application>
  <PresentationFormat>宽屏</PresentationFormat>
  <Paragraphs>408</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商务合作</vt:lpstr>
      <vt:lpstr>论文第一次汇报</vt:lpstr>
      <vt:lpstr>目录</vt:lpstr>
      <vt:lpstr>幸福感</vt:lpstr>
      <vt:lpstr>幸福感</vt:lpstr>
      <vt:lpstr>主观幸福感</vt:lpstr>
      <vt:lpstr>主观幸福感</vt:lpstr>
      <vt:lpstr>心理幸福感</vt:lpstr>
      <vt:lpstr>消费者幸福感--概念提出</vt:lpstr>
      <vt:lpstr>消费者幸福感--相关理论</vt:lpstr>
      <vt:lpstr>消费者幸福感--现有研究总结</vt:lpstr>
      <vt:lpstr>消费者幸福感--现有研究总结</vt:lpstr>
      <vt:lpstr>消费者幸福感--测量方法</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消费者幸福感--测量量表</vt:lpstr>
      <vt:lpstr>PowerPoint 演示文稿</vt:lpstr>
      <vt:lpstr>拟研究框架一：娱乐营销信息性对消费者幸福感影响机制研究 --以大众体验营销为例</vt:lpstr>
      <vt:lpstr>拟路径分析：娱乐营销信息性对消费者幸福感影响机制研究 --以大众体验营销为例</vt:lpstr>
      <vt:lpstr>拟采用理论</vt:lpstr>
      <vt:lpstr>拟采用测量方法</vt:lpstr>
      <vt:lpstr>拟采用测量方法</vt:lpstr>
      <vt:lpstr>存在疑问</vt:lpstr>
      <vt:lpstr>拟研究二：娱乐营销互动性对消费者幸福感影响机制研究 --以大众体验营销为例</vt:lpstr>
      <vt:lpstr>存在疑问</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luo</cp:lastModifiedBy>
  <cp:revision>43</cp:revision>
  <dcterms:created xsi:type="dcterms:W3CDTF">2017-11-07T02:51:27Z</dcterms:created>
  <dcterms:modified xsi:type="dcterms:W3CDTF">2017-11-07T02:51:27Z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