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thehistoryofco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Ross_Ihaka" TargetMode="External"/><Relationship Id="rId3" Type="http://schemas.openxmlformats.org/officeDocument/2006/relationships/hyperlink" Target="https://en.wikipedia.org/wiki/Robert_Gentleman_%28statistician%29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unige.ch/ses/sococ/cl/r/srdiff.e.html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8dc6ebe02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8dc6ebe02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2"/>
              </a:rPr>
              <a:t>https://thehistoryofco</a:t>
            </a:r>
            <a:r>
              <a:rPr lang="es"/>
              <a:t> mputing-net.translate.goog/the-r-programming-language?external_link=true&amp;_x_tr_sl=en&amp;_x_tr_tl=es&amp;_x_tr_hl=es&amp;_x_tr_pto=wapp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8dc6ebe029_33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8dc6ebe029_33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8dc6ebe029_33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8dc6ebe029_33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8dc6ebe029_3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8dc6ebe029_3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2"/>
              </a:rPr>
              <a:t>https://en.wikipedia.org/wiki/Ross_Ihaka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https://en.wikipedia.org/wiki/Robert_Gentleman_%28statistician%29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8dc6ebe029_33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8dc6ebe029_33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2"/>
              </a:rPr>
              <a:t>http://www.unige.ch/ses/sococ/cl/r/srdiff.e.html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8dc6ebe029_33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8dc6ebe029_33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8dc6ebe0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8dc6ebe0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8dc6ebe02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8dc6ebe02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8dc6ebe02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8dc6ebe02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9" Type="http://schemas.openxmlformats.org/officeDocument/2006/relationships/image" Target="../media/image20.png"/><Relationship Id="rId5" Type="http://schemas.openxmlformats.org/officeDocument/2006/relationships/image" Target="../media/image14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5" Type="http://schemas.openxmlformats.org/officeDocument/2006/relationships/image" Target="../media/image11.png"/><Relationship Id="rId6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91058" y="1794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lenguaje de programación 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7550" y="3063875"/>
            <a:ext cx="2428875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211425" y="144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66"/>
              <a:t>Integrated development environments (IDEs) </a:t>
            </a:r>
            <a:endParaRPr b="1" sz="3466"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282733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s" sz="1100">
                <a:solidFill>
                  <a:schemeClr val="dk1"/>
                </a:solidFill>
              </a:rPr>
              <a:t>RStudio</a:t>
            </a:r>
            <a:endParaRPr b="1" sz="1100">
              <a:solidFill>
                <a:schemeClr val="dk1"/>
              </a:solidFill>
            </a:endParaRPr>
          </a:p>
          <a:p>
            <a:pPr indent="-282733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s" sz="1100">
                <a:solidFill>
                  <a:schemeClr val="dk1"/>
                </a:solidFill>
              </a:rPr>
              <a:t> Visual Studio Code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-282733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s" sz="1100">
                <a:solidFill>
                  <a:schemeClr val="dk1"/>
                </a:solidFill>
              </a:rPr>
              <a:t> PyCharm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-282733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s" sz="1100">
                <a:solidFill>
                  <a:schemeClr val="dk1"/>
                </a:solidFill>
              </a:rPr>
              <a:t> Eclipse</a:t>
            </a:r>
            <a:endParaRPr b="1"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-282733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s" sz="1100">
                <a:solidFill>
                  <a:schemeClr val="dk1"/>
                </a:solidFill>
              </a:rPr>
              <a:t>RKWard</a:t>
            </a:r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2099" y="877100"/>
            <a:ext cx="1947780" cy="110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9925" y="2151074"/>
            <a:ext cx="3755175" cy="2111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49375" y="1466700"/>
            <a:ext cx="627175" cy="52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47775" y="916000"/>
            <a:ext cx="984248" cy="52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2"/>
          <p:cNvSpPr txBox="1"/>
          <p:nvPr/>
        </p:nvSpPr>
        <p:spPr>
          <a:xfrm>
            <a:off x="7258200" y="1466700"/>
            <a:ext cx="188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/>
              <a:t>https://posit.co/resources/videos/rstudio-a-single-home-for-r-and-python/</a:t>
            </a:r>
            <a:endParaRPr sz="700"/>
          </a:p>
        </p:txBody>
      </p:sp>
      <p:sp>
        <p:nvSpPr>
          <p:cNvPr id="150" name="Google Shape;150;p22"/>
          <p:cNvSpPr txBox="1"/>
          <p:nvPr/>
        </p:nvSpPr>
        <p:spPr>
          <a:xfrm>
            <a:off x="929613" y="199492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/>
              <a:t>Visual Studio Code es un editor de código fuente desarrollado por Microsoft para Windows, Linux, macOS y Web. Incluye soporte para la depuración, control integrado de Git, resaltado de sintaxis, finalización inteligente de código, fragmentos y refactorización de código</a:t>
            </a:r>
            <a:endParaRPr sz="700"/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93950" y="2571750"/>
            <a:ext cx="1822450" cy="79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559050" y="3494095"/>
            <a:ext cx="1305375" cy="140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436693" y="4127493"/>
            <a:ext cx="868350" cy="86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625850" y="1152475"/>
            <a:ext cx="5282700" cy="11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R es probablemente el mejor lenguaje que existe para programar en tareas de estadísticas y de machine learning.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200" y="206375"/>
            <a:ext cx="2827875" cy="26987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1293825" y="3130700"/>
            <a:ext cx="688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T</a:t>
            </a:r>
            <a:r>
              <a:rPr lang="es" sz="1800"/>
              <a:t>iene un rendimiento increíble en todas las matemáticas</a:t>
            </a:r>
            <a:endParaRPr sz="1800"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4650" y="3476625"/>
            <a:ext cx="2619375" cy="17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857250" y="4089575"/>
            <a:ext cx="6802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Es un </a:t>
            </a:r>
            <a:r>
              <a:rPr lang="es" sz="1700"/>
              <a:t>lenguaje</a:t>
            </a:r>
            <a:r>
              <a:rPr lang="es" sz="1700"/>
              <a:t> </a:t>
            </a:r>
            <a:r>
              <a:rPr lang="es" sz="1700"/>
              <a:t>esencial para los científicos de datos.</a:t>
            </a:r>
            <a:endParaRPr sz="1700"/>
          </a:p>
        </p:txBody>
      </p:sp>
      <p:sp>
        <p:nvSpPr>
          <p:cNvPr id="67" name="Google Shape;67;p14"/>
          <p:cNvSpPr txBox="1"/>
          <p:nvPr/>
        </p:nvSpPr>
        <p:spPr>
          <a:xfrm>
            <a:off x="3933825" y="2479675"/>
            <a:ext cx="484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 fue escrito principalmente en C pero usó Fortran e incluso el propio R.</a:t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358775" y="4697100"/>
            <a:ext cx="4881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Es un lenguaje  de código abierto </a:t>
            </a:r>
            <a:endParaRPr sz="1700"/>
          </a:p>
        </p:txBody>
      </p:sp>
      <p:sp>
        <p:nvSpPr>
          <p:cNvPr id="69" name="Google Shape;69;p14"/>
          <p:cNvSpPr txBox="1"/>
          <p:nvPr/>
        </p:nvSpPr>
        <p:spPr>
          <a:xfrm>
            <a:off x="1219200" y="3581400"/>
            <a:ext cx="619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2015, más de 10 millones de personas usaban R cada mes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Paquetes estadísticos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B</a:t>
            </a:r>
            <a:r>
              <a:rPr lang="es"/>
              <a:t>MDP     -&gt;    </a:t>
            </a:r>
            <a:r>
              <a:rPr lang="es"/>
              <a:t>IBM - 1957-</a:t>
            </a:r>
            <a:r>
              <a:rPr lang="es"/>
              <a:t>UCLA Health Computing Facility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SPSS      -&gt;             1968 -  U. de Chicago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SAS        -&gt;            1968  - </a:t>
            </a:r>
            <a:r>
              <a:rPr lang="es"/>
              <a:t>Universidad Estatal de Carolina del Norte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371"/>
              <a:t>                                                  continuaron en los 80’s y 90’s</a:t>
            </a:r>
            <a:endParaRPr sz="237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BMDP fue adquirida por SPSS, que luego fue adquirida por IBM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"/>
              <a:t>Se volvieron más caros pero no recibían muchas actualizaciones clave para las mismas comunidades científicas y médicas.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2428875" y="4087825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R ha sido descrito como un cruce entre MATLAB y SPSS, pero mucho más rápido.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616500" y="542875"/>
            <a:ext cx="8520600" cy="7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El lenguaje de programación R fue creado en </a:t>
            </a:r>
            <a:r>
              <a:rPr b="1" lang="es"/>
              <a:t>1993 </a:t>
            </a:r>
            <a:r>
              <a:rPr lang="es"/>
              <a:t>por dos estadísticos, Robert Gentleman y Ross Ihaka, de la Universidad de Auckland, Nueva Zelanda.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050" y="1543088"/>
            <a:ext cx="2095500" cy="21526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097150" y="36957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Robert Gentleman</a:t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574300" y="4095750"/>
            <a:ext cx="472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Canadian statistician and bioinformatician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5650" y="1606625"/>
            <a:ext cx="2879425" cy="19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5391150" y="36957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Ross Ihaka</a:t>
            </a:r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5100450" y="41338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Estadístico</a:t>
            </a:r>
            <a:r>
              <a:rPr lang="es"/>
              <a:t> Neozelandes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/>
        </p:nvSpPr>
        <p:spPr>
          <a:xfrm>
            <a:off x="580150" y="684350"/>
            <a:ext cx="7890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S es un lenguaje/entorno de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 programación para estadísticas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y gráficos estadísticos. </a:t>
            </a:r>
            <a:endParaRPr sz="1600"/>
          </a:p>
        </p:txBody>
      </p:sp>
      <p:sp>
        <p:nvSpPr>
          <p:cNvPr id="93" name="Google Shape;93;p17"/>
          <p:cNvSpPr txBox="1"/>
          <p:nvPr/>
        </p:nvSpPr>
        <p:spPr>
          <a:xfrm>
            <a:off x="481025" y="2336800"/>
            <a:ext cx="49212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</a:rPr>
              <a:t>S-Plus y R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</a:rPr>
              <a:t>son implementaciones de S. Esto significa que ambos productos se construyen sobre la misma base</a:t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1933575" y="1643075"/>
            <a:ext cx="1023900" cy="635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2890275" y="3562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</a:t>
            </a:r>
            <a:r>
              <a:rPr lang="es"/>
              <a:t>tatistics</a:t>
            </a:r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80100" y="4535475"/>
            <a:ext cx="8374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dice que i</a:t>
            </a:r>
            <a:r>
              <a:rPr lang="es"/>
              <a:t>nicialmente llamado "S", el nombre cambió a "R" para evitar un problema de marca registrada con un paquete de software comercial que discutiremos más adelante.</a:t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3750" y="3269376"/>
            <a:ext cx="1023900" cy="97714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/>
        </p:nvSpPr>
        <p:spPr>
          <a:xfrm>
            <a:off x="2276475" y="79375"/>
            <a:ext cx="4075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/>
              <a:t>S</a:t>
            </a:r>
            <a:endParaRPr b="1" sz="3200"/>
          </a:p>
        </p:txBody>
      </p:sp>
      <p:sp>
        <p:nvSpPr>
          <p:cNvPr id="99" name="Google Shape;99;p17"/>
          <p:cNvSpPr/>
          <p:nvPr/>
        </p:nvSpPr>
        <p:spPr>
          <a:xfrm>
            <a:off x="5524525" y="198450"/>
            <a:ext cx="651000" cy="3690900"/>
          </a:xfrm>
          <a:prstGeom prst="leftBrace">
            <a:avLst>
              <a:gd fmla="val 50000" name="adj1"/>
              <a:gd fmla="val 16129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 txBox="1"/>
          <p:nvPr/>
        </p:nvSpPr>
        <p:spPr>
          <a:xfrm>
            <a:off x="6215075" y="452425"/>
            <a:ext cx="24051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Laboratorios BELL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en los años 70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Calidad e implementaciones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enfocaron más en trabajos de portabilidad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1593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Hay más de 18.000 paquetes para 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ggplot  es un paquete de visualización de datos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dplyr es principalmente un conjunto de funciones diseñadas para permitir la manipulación de marcos de datos de una manera intuitiva y fácil de usar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tidyr es una herramientas para crear tablas de datos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shiny es un paquete que facilita la creación de aplicaciones web interactivas </a:t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300" y="110251"/>
            <a:ext cx="1023900" cy="977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9213" y="36538"/>
            <a:ext cx="1990725" cy="22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34350" y="2153225"/>
            <a:ext cx="909650" cy="105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14523" y="3644050"/>
            <a:ext cx="749300" cy="86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89575" y="4215332"/>
            <a:ext cx="909650" cy="1058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Repositorios de Paquetes de R</a:t>
            </a:r>
            <a:endParaRPr/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solidFill>
                  <a:schemeClr val="dk1"/>
                </a:solidFill>
              </a:rPr>
              <a:t>Dos de los repositorios más populares de paquetes R son Comprehensive R ArchiveRed (CRAN) y Bioconductor.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6688" y="1862138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1288" y="2374900"/>
            <a:ext cx="1990725" cy="230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 txBox="1"/>
          <p:nvPr/>
        </p:nvSpPr>
        <p:spPr>
          <a:xfrm>
            <a:off x="5568950" y="4121150"/>
            <a:ext cx="360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http://cran.r-project.org</a:t>
            </a:r>
            <a:r>
              <a:rPr lang="es" sz="1800">
                <a:solidFill>
                  <a:schemeClr val="dk1"/>
                </a:solidFill>
              </a:rPr>
              <a:t>. 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1142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</a:t>
            </a:r>
            <a:endParaRPr/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Windows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Mac 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Linux</a:t>
            </a:r>
            <a:endParaRPr/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3300" y="-129337"/>
            <a:ext cx="3028950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3800" y="720013"/>
            <a:ext cx="2619375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31875" y="2244775"/>
            <a:ext cx="1962150" cy="232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43175" y="3264038"/>
            <a:ext cx="1714500" cy="119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 txBox="1"/>
          <p:nvPr/>
        </p:nvSpPr>
        <p:spPr>
          <a:xfrm>
            <a:off x="193375" y="4610100"/>
            <a:ext cx="914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pueden utilizar los mismos comandos para todas las plataformas, pero la R basada en Linux carece de la interfaz gráfica de usuario (GUI) predeterminada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 rotWithShape="1">
          <a:blip r:embed="rId3">
            <a:alphaModFix/>
          </a:blip>
          <a:srcRect b="17335" l="7540" r="26487" t="19787"/>
          <a:stretch/>
        </p:blipFill>
        <p:spPr>
          <a:xfrm>
            <a:off x="311700" y="0"/>
            <a:ext cx="8520600" cy="4567998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1"/>
          <p:cNvSpPr txBox="1"/>
          <p:nvPr/>
        </p:nvSpPr>
        <p:spPr>
          <a:xfrm>
            <a:off x="311700" y="4461725"/>
            <a:ext cx="7379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100">
                <a:solidFill>
                  <a:schemeClr val="dk1"/>
                </a:solidFill>
              </a:rPr>
              <a:t>Fedora</a:t>
            </a:r>
            <a:r>
              <a:rPr lang="es" sz="1100">
                <a:solidFill>
                  <a:schemeClr val="dk1"/>
                </a:solidFill>
              </a:rPr>
              <a:t> Project es un proyecto de colaboración de código abierto que cuenta con el apoyo de la comunidad global y con el patrocinio de </a:t>
            </a:r>
            <a:r>
              <a:rPr i="1" lang="es" sz="1100">
                <a:solidFill>
                  <a:schemeClr val="dk1"/>
                </a:solidFill>
              </a:rPr>
              <a:t>Red Hat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