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6D2B7-258D-A43A-F7E2-2C918843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B8BA1-B09B-5059-0AE4-0334355CF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D7C1A-1C37-DA3C-3B18-AAAF3189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8DF67-1C1C-BE04-1744-A063FC83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8ABBF8-3064-556E-750F-3D3569AE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9FD95-4CA7-5969-6D82-9BD40609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8E815D-4E3C-C7FC-8930-0FA0F97BA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84B57F-FA60-28CA-A308-81EABF29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9499E-BAC4-E543-EAB1-9F869F74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06163-07B9-6ECE-6DEB-F41B1389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690201-E0DD-68B7-ED58-0E0557EBE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B434EE-8C53-8BC9-F4F3-D462770A9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8F68A-B970-30E7-080C-C75D117E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2202F-568E-14DF-B485-15577B29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A3F23-D4E7-2713-8FEA-6C0C4859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D36EE-11CB-0A77-677F-3DE3EB89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523D6-1FE8-DB75-D2CA-CE19FF25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4588F-3E4C-E5C5-EBF5-6B3F60A7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0D5D38-4FFA-1CBA-641B-982B0206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40251-F9D6-44B1-51B2-6AB1A00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896E7-47BA-2588-1C32-C61578C4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A819A9-1D7A-F58F-BD21-EA8BAABBF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87847-4318-4824-AF69-FD4F8D91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DBB86-7C9E-EF7C-C6B7-05B522C1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4B2057-C8DF-E3AD-D518-FB8015CB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504BB-8EE4-5783-524A-C2422881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53DD0A-487C-0AF6-575B-F22FC0838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117B65-54B9-1FA0-ED6E-548ECDF34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9DD6C3-A239-BC6F-94D4-23C38F82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E0313C-DCD8-3E68-82FA-04F90E6B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9BF2C7-AA7E-2A73-D462-FE372681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B88A5-CD11-E6C4-374A-3A0CF047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3BC52-F07C-E91B-F011-DD16AEE6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E49B6-D3A5-55B1-8FF3-E8A4F6161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F41009-6FAF-E28E-094F-EBC37930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3D2811-2B55-FEEC-333E-99CABC32D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88A53E-580A-1918-D40B-7A22013C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A0D648-22EF-BF47-11BA-146CFFC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7E2595-2AA4-252F-436D-07692FF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8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82993-3545-3D72-1406-E285DED1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733302-E73B-9D6C-08CA-320D82FB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3ADD1A-DE94-DB0F-2DBD-C6E2E1D2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BBAB03-A3CA-EC49-4717-B5EF5892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D47858-B40A-8261-C45E-D184DBED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79E9B8-7015-8B01-18FB-07FFB07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6D73EF-D056-6ED7-9428-3144837B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3D9C2-8EEA-BF5B-B984-F60E46BE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9CA24-C054-66DB-D2CD-80966761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80F5A-FFC5-2B74-FBA9-BA2BC543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C9049A-5BA2-E0E3-C45F-2022029B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76809E-D0A0-F903-A01B-9E68EF4A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225FF-6028-9AD3-034F-CBAFC6D6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6D372-C385-39C9-DB58-53E3D69E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2717DA-D2D6-58A9-0D37-C00FBB4BA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3FDDE6-C8F2-1F69-1925-F45CAB4D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D22E33-FC9F-15A5-2576-355A6927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D65DC-565A-3AA4-F5A5-AA641D80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EE1A58-2FBE-1CEB-ECAD-34B17565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53B829-40A8-DF05-852D-739EBB91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D3472-6BA2-3498-C2A7-C2109E36A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7AF39-6489-116F-6336-7FFCED4F3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9ED39-A0DF-4BA3-B7BB-D1790CF59423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A0395-7B0D-997C-9453-46A6E3E59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07F1B-E4AC-0120-EC18-19CF1711C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D4652-332C-402E-95CF-5147178538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15EF9-6023-FD0B-9ABF-C00BB368B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Bioinformáticos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4863AB-9AE4-D6DC-F134-E0CCFF18A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ómicas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0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17A2-6C23-5B09-85B1-E8DFAD84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Análisis Bioinformático de un Genoma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B4AC5-C839-E4A0-169F-3B89008C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5" y="1568986"/>
            <a:ext cx="573622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Preparación de Muestras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Extracción de ADN</a:t>
            </a:r>
            <a:r>
              <a:rPr lang="es-MX" dirty="0"/>
              <a:t> de alta calidad.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Control de calidad</a:t>
            </a:r>
            <a:r>
              <a:rPr lang="es-MX" dirty="0"/>
              <a:t> (concentración, pureza).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Secuenciación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Plataformas</a:t>
            </a:r>
            <a:r>
              <a:rPr lang="es-MX" dirty="0"/>
              <a:t>: </a:t>
            </a:r>
            <a:r>
              <a:rPr lang="es-MX" dirty="0" err="1"/>
              <a:t>Illumina</a:t>
            </a:r>
            <a:r>
              <a:rPr lang="es-MX" dirty="0"/>
              <a:t>, </a:t>
            </a:r>
            <a:r>
              <a:rPr lang="es-MX" dirty="0" err="1"/>
              <a:t>PacBio</a:t>
            </a:r>
            <a:r>
              <a:rPr lang="es-MX" dirty="0"/>
              <a:t>, Oxford </a:t>
            </a:r>
            <a:r>
              <a:rPr lang="es-MX" dirty="0" err="1"/>
              <a:t>Nanopore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Generación de lecturas</a:t>
            </a:r>
            <a:r>
              <a:rPr lang="es-MX" dirty="0"/>
              <a:t> (short-</a:t>
            </a:r>
            <a:r>
              <a:rPr lang="es-MX" dirty="0" err="1"/>
              <a:t>reads</a:t>
            </a:r>
            <a:r>
              <a:rPr lang="es-MX" dirty="0"/>
              <a:t> o </a:t>
            </a:r>
            <a:r>
              <a:rPr lang="es-MX" dirty="0" err="1"/>
              <a:t>long-reads</a:t>
            </a:r>
            <a:r>
              <a:rPr lang="es-MX" dirty="0"/>
              <a:t>).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Control de Calidad de Lecturas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Filtrado y limpieza</a:t>
            </a:r>
            <a:r>
              <a:rPr lang="es-MX" dirty="0"/>
              <a:t> de secuencias crudas.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Eliminación de </a:t>
            </a:r>
            <a:r>
              <a:rPr lang="es-MX" b="1" dirty="0"/>
              <a:t>secuencias contaminantes</a:t>
            </a:r>
            <a:r>
              <a:rPr lang="es-MX" dirty="0"/>
              <a:t> y de baja calidad.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Ensamblaje del Genoma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b="1" dirty="0"/>
              <a:t>De Novo</a:t>
            </a:r>
            <a:r>
              <a:rPr lang="es-MX" dirty="0"/>
              <a:t> (sin genoma de referencia) o </a:t>
            </a:r>
            <a:r>
              <a:rPr lang="es-MX" b="1" dirty="0"/>
              <a:t>basado en referencia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Herramientas: </a:t>
            </a:r>
            <a:r>
              <a:rPr lang="es-MX" b="1" dirty="0" err="1"/>
              <a:t>SPAdes</a:t>
            </a:r>
            <a:r>
              <a:rPr lang="es-MX" dirty="0"/>
              <a:t>, </a:t>
            </a:r>
            <a:r>
              <a:rPr lang="es-MX" b="1" dirty="0" err="1"/>
              <a:t>Canu</a:t>
            </a:r>
            <a:r>
              <a:rPr lang="es-MX" dirty="0"/>
              <a:t>, </a:t>
            </a:r>
            <a:r>
              <a:rPr lang="es-MX" b="1" dirty="0"/>
              <a:t>BWA</a:t>
            </a:r>
            <a:r>
              <a:rPr lang="es-MX" dirty="0"/>
              <a:t>, </a:t>
            </a:r>
            <a:r>
              <a:rPr lang="es-MX" b="1" dirty="0" err="1"/>
              <a:t>Bowtie</a:t>
            </a:r>
            <a:r>
              <a:rPr lang="es-MX" dirty="0"/>
              <a:t>.</a:t>
            </a:r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EFA737-435E-E6BE-9B76-2A732C1D09BE}"/>
              </a:ext>
            </a:extLst>
          </p:cNvPr>
          <p:cNvSpPr txBox="1"/>
          <p:nvPr/>
        </p:nvSpPr>
        <p:spPr>
          <a:xfrm>
            <a:off x="6461568" y="1551304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MX" b="1" dirty="0"/>
              <a:t>Alineamiento y Mapeo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Alineación de lecturas contra el genoma de referencia.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Herramientas: </a:t>
            </a:r>
            <a:r>
              <a:rPr lang="es-MX" b="1" dirty="0"/>
              <a:t>BWA</a:t>
            </a:r>
            <a:r>
              <a:rPr lang="es-MX" dirty="0"/>
              <a:t>, </a:t>
            </a:r>
            <a:r>
              <a:rPr lang="es-MX" b="1" dirty="0"/>
              <a:t>Bowtie2</a:t>
            </a:r>
            <a:r>
              <a:rPr lang="es-MX" dirty="0"/>
              <a:t>, </a:t>
            </a:r>
            <a:r>
              <a:rPr lang="es-MX" b="1" dirty="0"/>
              <a:t>Minimap2</a:t>
            </a:r>
            <a:r>
              <a:rPr lang="es-MX" dirty="0"/>
              <a:t>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Anotación del Genoma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Identificación de </a:t>
            </a:r>
            <a:r>
              <a:rPr lang="es-MX" b="1" dirty="0"/>
              <a:t>genes, exones, intrones, elementos regulatorios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Herramientas: </a:t>
            </a:r>
            <a:r>
              <a:rPr lang="es-MX" b="1" dirty="0" err="1"/>
              <a:t>Prokka</a:t>
            </a:r>
            <a:r>
              <a:rPr lang="es-MX" dirty="0"/>
              <a:t>, </a:t>
            </a:r>
            <a:r>
              <a:rPr lang="es-MX" b="1" dirty="0"/>
              <a:t>MAKER</a:t>
            </a:r>
            <a:r>
              <a:rPr lang="es-MX" dirty="0"/>
              <a:t>, </a:t>
            </a:r>
            <a:r>
              <a:rPr lang="es-MX" b="1" dirty="0" err="1"/>
              <a:t>Augustus</a:t>
            </a:r>
            <a:r>
              <a:rPr lang="es-MX" dirty="0"/>
              <a:t>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Análisis de Variantes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Identificación de </a:t>
            </a:r>
            <a:r>
              <a:rPr lang="es-MX" b="1" dirty="0" err="1"/>
              <a:t>SNPs</a:t>
            </a:r>
            <a:r>
              <a:rPr lang="es-MX" b="1" dirty="0"/>
              <a:t>, </a:t>
            </a:r>
            <a:r>
              <a:rPr lang="es-MX" b="1" dirty="0" err="1"/>
              <a:t>indels</a:t>
            </a:r>
            <a:r>
              <a:rPr lang="es-MX" dirty="0"/>
              <a:t> y otras variantes.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Herramientas: </a:t>
            </a:r>
            <a:r>
              <a:rPr lang="es-MX" b="1" dirty="0"/>
              <a:t>GATK</a:t>
            </a:r>
            <a:r>
              <a:rPr lang="es-MX" dirty="0"/>
              <a:t>, </a:t>
            </a:r>
            <a:r>
              <a:rPr lang="es-MX" b="1" dirty="0" err="1"/>
              <a:t>FreeBayes</a:t>
            </a:r>
            <a:r>
              <a:rPr lang="es-MX" dirty="0"/>
              <a:t>, </a:t>
            </a:r>
            <a:r>
              <a:rPr lang="es-MX" b="1" dirty="0" err="1"/>
              <a:t>SAMtools</a:t>
            </a:r>
            <a:r>
              <a:rPr lang="es-MX" dirty="0"/>
              <a:t>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Visualización y Reporte</a:t>
            </a:r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Uso de software para visualizar el genoma y variantes: </a:t>
            </a:r>
            <a:r>
              <a:rPr lang="es-MX" b="1" dirty="0"/>
              <a:t>IGV</a:t>
            </a:r>
            <a:r>
              <a:rPr lang="es-MX" dirty="0"/>
              <a:t>, </a:t>
            </a:r>
            <a:r>
              <a:rPr lang="es-MX" b="1" dirty="0" err="1"/>
              <a:t>JBrowse</a:t>
            </a:r>
            <a:r>
              <a:rPr lang="es-MX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Generación de </a:t>
            </a:r>
            <a:r>
              <a:rPr lang="es-MX" b="1" dirty="0"/>
              <a:t>informes</a:t>
            </a:r>
            <a:r>
              <a:rPr lang="es-MX" dirty="0"/>
              <a:t> y gráficos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210329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6079-7C62-4079-44A3-33657468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07DAD-E3E6-367F-4DD9-3DFE6FC7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Formato FASTA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Descripción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Almacena secuencias de ADN o ARN.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Estructura</a:t>
            </a:r>
            <a:r>
              <a:rPr lang="es-MX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 de encabezado: Comienza con "&gt;" seguido del identificador de la secuencia.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Línea(s) de secuencia: Contiene la secuencia biológica.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Uso</a:t>
            </a:r>
            <a:r>
              <a:rPr lang="es-MX" dirty="0"/>
              <a:t>: Entrada para alineamiento de secuencias, ensamblaje y anotación de genoma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1A87F-60AA-DA19-65E3-CC67ED15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FDDF8-ABA8-4886-7E9E-1307111A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Formato FASTQ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Descripción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Extensión del formato FASTA que incluye </a:t>
            </a:r>
            <a:r>
              <a:rPr lang="es-MX" b="1" dirty="0"/>
              <a:t>calidad de las secuencias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Estructura</a:t>
            </a:r>
            <a:r>
              <a:rPr lang="es-MX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 de encabezado: Comienza con "@", identificador de la secuencia.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 de secuencia.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 de separador "+".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 de calidad: Contiene caracteres ASCII que representan la calidad de las 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8C613-62AA-8357-5679-12D1F52B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AE4F5-A034-DF98-C77A-8678C3CA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Formato FASTQ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Descripción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Extensión del formato FASTA que incluye </a:t>
            </a:r>
            <a:r>
              <a:rPr lang="es-MX" b="1" dirty="0"/>
              <a:t>calidad de las secuencias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Estructura</a:t>
            </a:r>
            <a:r>
              <a:rPr lang="es-MX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 de encabezado: Comienza con "@", identificador de la secuencia.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 de secuencia.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 de separador "+".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Línea de calidad: Contiene caracteres ASCII que representan la calidad de las 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Uso</a:t>
            </a:r>
            <a:r>
              <a:rPr lang="es-MX" dirty="0"/>
              <a:t>: Salida estándar de plataformas de secuenciación como </a:t>
            </a:r>
            <a:r>
              <a:rPr lang="es-MX" dirty="0" err="1"/>
              <a:t>Illumina</a:t>
            </a:r>
            <a:r>
              <a:rPr lang="es-MX" dirty="0"/>
              <a:t>, utilizada en el procesamiento inicial de datos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5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D4876-2841-CA73-558F-E877BD47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F59C4-134F-4B75-A411-2BE049A6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Formato SAM/BAM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SAM (</a:t>
            </a:r>
            <a:r>
              <a:rPr lang="es-MX" b="1" dirty="0" err="1"/>
              <a:t>Sequence</a:t>
            </a:r>
            <a:r>
              <a:rPr lang="es-MX" b="1" dirty="0"/>
              <a:t> </a:t>
            </a:r>
            <a:r>
              <a:rPr lang="es-MX" b="1" dirty="0" err="1"/>
              <a:t>Alignment</a:t>
            </a:r>
            <a:r>
              <a:rPr lang="es-MX" b="1" dirty="0"/>
              <a:t>/</a:t>
            </a:r>
            <a:r>
              <a:rPr lang="es-MX" b="1" dirty="0" err="1"/>
              <a:t>Map</a:t>
            </a:r>
            <a:r>
              <a:rPr lang="es-MX" b="1" dirty="0"/>
              <a:t>)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Descripción</a:t>
            </a:r>
            <a:r>
              <a:rPr lang="es-MX" dirty="0"/>
              <a:t>: Texto que almacena secuencias alineadas a un genoma de referencia.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Campos</a:t>
            </a:r>
            <a:r>
              <a:rPr lang="es-MX" dirty="0"/>
              <a:t>: Identificador de lectura, posición en el genoma, calidad de mapeo, entre otros.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Uso</a:t>
            </a:r>
            <a:r>
              <a:rPr lang="es-MX" dirty="0"/>
              <a:t>: Visualización de alineamientos y análisis de variantes.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BAM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Versión </a:t>
            </a:r>
            <a:r>
              <a:rPr lang="es-MX" b="1" dirty="0"/>
              <a:t>binaria</a:t>
            </a:r>
            <a:r>
              <a:rPr lang="es-MX" dirty="0"/>
              <a:t> de SAM, más compacta.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Uso</a:t>
            </a:r>
            <a:r>
              <a:rPr lang="es-MX" dirty="0"/>
              <a:t>: Almacenamiento eficiente y rápido acceso a los alineamientos.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6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A7445-0ED0-9C88-A9E3-875E35B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068AD-40C2-09FA-6D1F-AB6C91C1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Formato VCF (</a:t>
            </a:r>
            <a:r>
              <a:rPr lang="es-MX" b="1" dirty="0" err="1"/>
              <a:t>Variant</a:t>
            </a:r>
            <a:r>
              <a:rPr lang="es-MX" b="1" dirty="0"/>
              <a:t> </a:t>
            </a:r>
            <a:r>
              <a:rPr lang="es-MX" b="1" dirty="0" err="1"/>
              <a:t>Call</a:t>
            </a:r>
            <a:r>
              <a:rPr lang="es-MX" b="1" dirty="0"/>
              <a:t> </a:t>
            </a:r>
            <a:r>
              <a:rPr lang="es-MX" b="1" dirty="0" err="1"/>
              <a:t>Format</a:t>
            </a:r>
            <a:r>
              <a:rPr lang="es-MX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Descripción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Almacena </a:t>
            </a:r>
            <a:r>
              <a:rPr lang="es-MX" b="1" dirty="0"/>
              <a:t>variantes genéticas</a:t>
            </a:r>
            <a:r>
              <a:rPr lang="es-MX" dirty="0"/>
              <a:t> detectadas, como </a:t>
            </a:r>
            <a:r>
              <a:rPr lang="es-MX" dirty="0" err="1"/>
              <a:t>SNPs</a:t>
            </a:r>
            <a:r>
              <a:rPr lang="es-MX" dirty="0"/>
              <a:t>, </a:t>
            </a:r>
            <a:r>
              <a:rPr lang="es-MX" dirty="0" err="1"/>
              <a:t>indels</a:t>
            </a:r>
            <a:r>
              <a:rPr lang="es-MX" dirty="0"/>
              <a:t> y variantes estructurales.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Estructura</a:t>
            </a:r>
            <a:r>
              <a:rPr lang="es-MX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Identificación de la variante: Posición en el genoma, nucleótidos de referencia y alterados.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Información adicional: Frecuencia, calidad de la variante, efectos biológicos.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Uso</a:t>
            </a:r>
            <a:r>
              <a:rPr lang="es-MX" dirty="0"/>
              <a:t>: Análisis de variantes y estudios de asociación genética.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0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781AE-A475-E235-ED17-B0D6E943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C0C69-6258-D62E-2AF2-075696FD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Formato GFF/GTF (General </a:t>
            </a:r>
            <a:r>
              <a:rPr lang="es-MX" b="1" dirty="0" err="1"/>
              <a:t>Feature</a:t>
            </a:r>
            <a:r>
              <a:rPr lang="es-MX" b="1" dirty="0"/>
              <a:t> </a:t>
            </a:r>
            <a:r>
              <a:rPr lang="es-MX" b="1" dirty="0" err="1"/>
              <a:t>Format</a:t>
            </a:r>
            <a:r>
              <a:rPr lang="es-MX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Descripción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Almacena </a:t>
            </a:r>
            <a:r>
              <a:rPr lang="es-MX" b="1" dirty="0"/>
              <a:t>anotaciones genómicas</a:t>
            </a:r>
            <a:r>
              <a:rPr lang="es-MX" dirty="0"/>
              <a:t> (genes, exones, intrones,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Estructura</a:t>
            </a:r>
            <a:r>
              <a:rPr lang="es-MX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MX" dirty="0"/>
              <a:t>Contiene la ubicación y descripción de características genómicas.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Uso</a:t>
            </a:r>
            <a:r>
              <a:rPr lang="es-MX" dirty="0"/>
              <a:t>: Anotación de genes y visualización de elementos funcionales en el genoma.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4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45245-1919-B983-0ADB-8807F85F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A17F2-DB75-256E-08EB-E3219146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Formato BED (Browser Extensible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Descripción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Formato tabular para </a:t>
            </a:r>
            <a:r>
              <a:rPr lang="es-MX" b="1" dirty="0"/>
              <a:t>intervalos genómicos</a:t>
            </a:r>
            <a:r>
              <a:rPr lang="es-MX" dirty="0"/>
              <a:t> y anotaciones.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Estructura</a:t>
            </a:r>
            <a:r>
              <a:rPr lang="es-MX" dirty="0"/>
              <a:t>: Contiene información sobre la posición de características en el genoma (por ejemplo, regiones reguladoras).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Uso</a:t>
            </a:r>
            <a:r>
              <a:rPr lang="es-MX" dirty="0"/>
              <a:t>: Visualización en navegadores genómicos como UCSC o IGV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AC4408870754A941B982D19F325DC" ma:contentTypeVersion="15" ma:contentTypeDescription="Create a new document." ma:contentTypeScope="" ma:versionID="353b2725ea844c695cdb7e0f8e8af1c8">
  <xsd:schema xmlns:xsd="http://www.w3.org/2001/XMLSchema" xmlns:xs="http://www.w3.org/2001/XMLSchema" xmlns:p="http://schemas.microsoft.com/office/2006/metadata/properties" xmlns:ns3="9eeebd95-cc3c-4be3-9c6c-69558bbb5390" xmlns:ns4="e5f7cc98-37b4-4eeb-bdcf-32b32a44fbce" targetNamespace="http://schemas.microsoft.com/office/2006/metadata/properties" ma:root="true" ma:fieldsID="4aaa599d07c21a930da1e878b152e375" ns3:_="" ns4:_="">
    <xsd:import namespace="9eeebd95-cc3c-4be3-9c6c-69558bbb5390"/>
    <xsd:import namespace="e5f7cc98-37b4-4eeb-bdcf-32b32a44fb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ebd95-cc3c-4be3-9c6c-69558bbb5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7cc98-37b4-4eeb-bdcf-32b32a44fb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92DA4C-D0A8-47CD-A9EA-0145B3D947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ebd95-cc3c-4be3-9c6c-69558bbb5390"/>
    <ds:schemaRef ds:uri="e5f7cc98-37b4-4eeb-bdcf-32b32a44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7E4AEF-5758-423C-AE7E-A40D0666EA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03910E-FC6C-4635-973A-4276DDF07093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e5f7cc98-37b4-4eeb-bdcf-32b32a44fbce"/>
    <ds:schemaRef ds:uri="http://purl.org/dc/dcmitype/"/>
    <ds:schemaRef ds:uri="http://purl.org/dc/terms/"/>
    <ds:schemaRef ds:uri="9eeebd95-cc3c-4be3-9c6c-69558bbb5390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583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Análisis Bioinformáticos</vt:lpstr>
      <vt:lpstr>Análisis Bioinformático de un Genoma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ELSA HERMINIA QUEZADA RODRIGUEZ</dc:creator>
  <cp:lastModifiedBy>ELSA HERMINIA QUEZADA RODRIGUEZ</cp:lastModifiedBy>
  <cp:revision>2</cp:revision>
  <dcterms:created xsi:type="dcterms:W3CDTF">2024-09-19T12:55:48Z</dcterms:created>
  <dcterms:modified xsi:type="dcterms:W3CDTF">2024-09-19T14:04:52Z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0x010100FB3AC4408870754A941B982D19F325DC</vt:lpwstr>
  </property>
</Properties>
</file>