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C36CF-6CB6-4AD8-A3D5-44FD99D2171F}" v="3" dt="2024-09-19T12:47:23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D5690-0654-CCA2-26AC-6B688ACA3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8C214-BE48-B77C-065E-55F674F04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AEEA6-473A-8E10-17B7-704ED55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56FF4-3F53-BEEB-DAB9-456AF01D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B4CBD-37AB-0D67-C881-262680B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56917-6486-6DC1-A0E8-8B6BDB0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D16086-9938-EABE-826A-AD3E581A4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2F027-6975-37E6-F6A0-13880447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FCEF2-27A0-EEA4-0B8C-084C3DE9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0E855-A437-3545-78B0-F270392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40871-3B29-87C4-BCE3-401D12B53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A70807-0525-7444-EA12-DA4566ABA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13371-562D-6084-C495-B789AF0D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11632-6696-1D76-890E-118849CC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5B7EF-5D81-6684-ED4F-E11CBE02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32F8A-EFF1-1C76-23AD-DDCD5412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377A4-CBE4-E385-B52C-A02D9141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E48E8-9394-DF5F-3C56-03E0FD38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D5615-E420-3F91-16AB-5D18322F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ED80D-532D-7803-0F46-D7C9441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0C3D-6A42-DDFC-1DC6-3E294153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BBABE-178A-A454-305F-6165C3B6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7F857-44C8-9AF7-365F-F4E59B70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242CA-6A46-FEFE-BCCF-783BA59F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9104C-B69C-978C-4E12-84ED51F4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AEB50-8562-99E2-F113-43ABCEAA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B13FF-EE67-35F5-CA37-7D081CF6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7680D0-AC31-304A-C141-D892D44D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220B9-7AA6-A0E9-7C1B-593D95D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65753-5CA0-604B-D9A4-FC4CAEF4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C9C871-BE44-8D05-941B-FCB8CCB5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9354-74D7-BE19-4707-2C8DD26E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D17AD-6EE5-278B-6705-4C0AACBD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B960A3-A6D0-A9FE-B4A0-EE0E0767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4D372F-3390-4797-5921-2765F72B2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DBB508-DCE2-5046-74E8-FC7BF27F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376688-B079-B9BE-0DA7-0C086B4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49FF12-74AD-0077-2935-B92016F1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397835-BD7A-9340-CF74-4BE99AEA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C865E-4337-98BE-E9DF-DD98ED50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419222-5D07-E8B3-44C1-EE3023D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4800F4-EA64-79FE-6A26-4235A825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B59178-8E8D-546D-897D-A4573EAF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9E8704-8296-C0FB-BD74-0D631940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29F190-E019-B5AD-2FA7-7ECBBC01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6BE92-CBA9-DD77-7683-BE59592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B7BBD-2266-F897-6665-18AB0FE4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40745-6477-460A-19ED-A01A27E3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42C283-C7ED-2623-44C7-2FF090E9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EA396-901B-1426-0584-D737144A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5D7B-109D-FCFC-A13B-29AF138B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C8296-098E-79E8-C316-871E8A4D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9891-218D-D3FE-1CB0-B01564E1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07C5A9-8A4D-3143-2C1A-75FD4D5C0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5C36E-1870-E11E-5D23-1889DAF64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B11E04-1D23-AD5A-2AEC-7385EE85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DC9E9-3440-67E9-C458-D1940F7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F76599-C713-89F7-1FC7-404F6B03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6E03E2-30E5-CB55-AE9D-804BDAE8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84535-1A58-A7A5-0277-046FD56C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D812E-82E3-4212-9717-406FBE152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59F54-F8B2-4DF5-B69B-8251A0E0E7F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DC114-19F5-77C2-320D-2608C68C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6D919-2191-755A-A0F4-0C8ABF858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384C3-529C-4F85-AA0B-E526596C6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30569-8656-B272-A60C-69D18FA3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039" y="-470463"/>
            <a:ext cx="9144000" cy="2387600"/>
          </a:xfrm>
        </p:spPr>
        <p:txBody>
          <a:bodyPr/>
          <a:lstStyle/>
          <a:p>
            <a:r>
              <a:rPr lang="es-MX" dirty="0"/>
              <a:t>Proteómica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1BB79-8D39-318B-E6B1-AE1928F2E8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7323" y="3722447"/>
            <a:ext cx="119346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cuantificar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proteínas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modificaciones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traduccionales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4CBE23-9D20-0A74-153B-D36069B62914}"/>
              </a:ext>
            </a:extLst>
          </p:cNvPr>
          <p:cNvSpPr txBox="1"/>
          <p:nvPr/>
        </p:nvSpPr>
        <p:spPr>
          <a:xfrm>
            <a:off x="1783620" y="2330025"/>
            <a:ext cx="8109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proteómica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proteínas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expresadas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célula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tejido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organismo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dado.</a:t>
            </a:r>
          </a:p>
        </p:txBody>
      </p:sp>
    </p:spTree>
    <p:extLst>
      <p:ext uri="{BB962C8B-B14F-4D97-AF65-F5344CB8AC3E}">
        <p14:creationId xmlns:p14="http://schemas.microsoft.com/office/powerpoint/2010/main" val="425053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ED1A1-B071-A9D3-0A91-6C583670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E3584-58EC-864C-1EB9-25CFEF64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A5236-8738-D2F2-2765-488F39CB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09" y="-184935"/>
            <a:ext cx="10515600" cy="1325563"/>
          </a:xfrm>
        </p:spPr>
        <p:txBody>
          <a:bodyPr/>
          <a:lstStyle/>
          <a:p>
            <a:r>
              <a:rPr lang="es-MX" dirty="0"/>
              <a:t>Proteómica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021F3-BC57-4E7C-60E1-2545C4C5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134318"/>
            <a:ext cx="11087582" cy="5358557"/>
          </a:xfrm>
        </p:spPr>
        <p:txBody>
          <a:bodyPr>
            <a:normAutofit fontScale="62500" lnSpcReduction="20000"/>
          </a:bodyPr>
          <a:lstStyle/>
          <a:p>
            <a:r>
              <a:rPr lang="es-MX" b="1" dirty="0"/>
              <a:t>1. Preparación de Muestras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Extracción de Proteínas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Aislamiento de proteínas de células o tejidos.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Lisis celular</a:t>
            </a:r>
            <a:r>
              <a:rPr lang="es-MX" dirty="0"/>
              <a:t> y </a:t>
            </a:r>
            <a:r>
              <a:rPr lang="es-MX" b="1" dirty="0"/>
              <a:t>precipitación proteica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Digestión Enzimática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Las proteínas se fragmentan en </a:t>
            </a:r>
            <a:r>
              <a:rPr lang="es-MX" b="1" dirty="0"/>
              <a:t>péptidos</a:t>
            </a:r>
            <a:r>
              <a:rPr lang="es-MX" dirty="0"/>
              <a:t> utilizando enzimas como </a:t>
            </a:r>
            <a:r>
              <a:rPr lang="es-MX" b="1" dirty="0"/>
              <a:t>Tripsina</a:t>
            </a:r>
            <a:r>
              <a:rPr lang="es-MX" dirty="0"/>
              <a:t>.</a:t>
            </a:r>
          </a:p>
          <a:p>
            <a:r>
              <a:rPr lang="es-MX" b="1" dirty="0"/>
              <a:t>2. Espectrometría de Masas (MS)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Análisis de Péptidos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Los péptidos son separados y analizados mediante </a:t>
            </a:r>
            <a:r>
              <a:rPr lang="es-MX" b="1" dirty="0"/>
              <a:t>LC-MS/MS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Cromatografía líquida</a:t>
            </a:r>
            <a:r>
              <a:rPr lang="es-MX" dirty="0"/>
              <a:t> para separar péptidos según sus propiedades químicas.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Espectrometría de Masas</a:t>
            </a:r>
            <a:r>
              <a:rPr lang="es-MX" dirty="0"/>
              <a:t> para fragmentar los péptidos y medir su masa.</a:t>
            </a:r>
          </a:p>
          <a:p>
            <a:r>
              <a:rPr lang="es-MX" b="1" dirty="0"/>
              <a:t>3. Procesamiento de Datos de 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Conversión de Espectros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Conversión de datos crudos de MS en espectros de masas.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Herramientas: </a:t>
            </a:r>
            <a:r>
              <a:rPr lang="es-MX" b="1" dirty="0" err="1"/>
              <a:t>ProteoWizard</a:t>
            </a:r>
            <a:r>
              <a:rPr lang="es-MX" dirty="0"/>
              <a:t> para convertir formatos de datos.</a:t>
            </a:r>
          </a:p>
          <a:p>
            <a:r>
              <a:rPr lang="es-MX" b="1" dirty="0"/>
              <a:t>4. Búsqueda de Bases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Comparación con Bases de Datos de Proteínas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Los espectros de péptidos se comparan con bases de datos de secuencias de proteínas conocidas.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Herramientas: </a:t>
            </a:r>
            <a:r>
              <a:rPr lang="es-MX" b="1" dirty="0" err="1"/>
              <a:t>Mascot</a:t>
            </a:r>
            <a:r>
              <a:rPr lang="es-MX" dirty="0"/>
              <a:t>, </a:t>
            </a:r>
            <a:r>
              <a:rPr lang="es-MX" b="1" dirty="0" err="1"/>
              <a:t>Sequest</a:t>
            </a:r>
            <a:r>
              <a:rPr lang="es-MX" dirty="0"/>
              <a:t>, </a:t>
            </a:r>
            <a:r>
              <a:rPr lang="es-MX" b="1" dirty="0" err="1"/>
              <a:t>X!Tandem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Bases de datos: </a:t>
            </a:r>
            <a:r>
              <a:rPr lang="es-MX" b="1" dirty="0" err="1"/>
              <a:t>UniProt</a:t>
            </a:r>
            <a:r>
              <a:rPr lang="es-MX" dirty="0"/>
              <a:t>, </a:t>
            </a:r>
            <a:r>
              <a:rPr lang="es-MX" b="1" dirty="0"/>
              <a:t>NCBI </a:t>
            </a:r>
            <a:r>
              <a:rPr lang="es-MX" b="1" dirty="0" err="1"/>
              <a:t>RefSeq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82917F-5BC3-97EB-5F6E-CD59AE3AA1C6}"/>
              </a:ext>
            </a:extLst>
          </p:cNvPr>
          <p:cNvSpPr txBox="1"/>
          <p:nvPr/>
        </p:nvSpPr>
        <p:spPr>
          <a:xfrm>
            <a:off x="7700059" y="365125"/>
            <a:ext cx="436076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/>
              <a:t>5. Identificación de Proteínas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 err="1"/>
              <a:t>Matching</a:t>
            </a:r>
            <a:r>
              <a:rPr lang="es-MX" sz="1400" b="1" dirty="0"/>
              <a:t> de Péptidos</a:t>
            </a:r>
            <a:r>
              <a:rPr lang="es-MX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Los péptidos identificados se asignan a proteínas específicas.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Herramientas: </a:t>
            </a:r>
            <a:r>
              <a:rPr lang="es-MX" sz="1400" b="1" dirty="0" err="1"/>
              <a:t>MaxQuant</a:t>
            </a:r>
            <a:r>
              <a:rPr lang="es-MX" sz="1400" dirty="0"/>
              <a:t>, </a:t>
            </a:r>
            <a:r>
              <a:rPr lang="es-MX" sz="1400" b="1" dirty="0" err="1"/>
              <a:t>Proteome</a:t>
            </a:r>
            <a:r>
              <a:rPr lang="es-MX" sz="1400" b="1" dirty="0"/>
              <a:t> </a:t>
            </a:r>
            <a:r>
              <a:rPr lang="es-MX" sz="1400" b="1" dirty="0" err="1"/>
              <a:t>Discoverer</a:t>
            </a:r>
            <a:r>
              <a:rPr lang="es-MX" sz="1400" dirty="0"/>
              <a:t>.</a:t>
            </a:r>
          </a:p>
          <a:p>
            <a:r>
              <a:rPr lang="es-MX" sz="1400" b="1" dirty="0"/>
              <a:t>6. Cuantificación de Proteínas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Métodos Cuantitativos</a:t>
            </a:r>
            <a:r>
              <a:rPr lang="es-MX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 err="1"/>
              <a:t>Label</a:t>
            </a:r>
            <a:r>
              <a:rPr lang="es-MX" sz="1400" b="1" dirty="0"/>
              <a:t>-Free</a:t>
            </a:r>
            <a:r>
              <a:rPr lang="es-MX" sz="1400" dirty="0"/>
              <a:t>: Cuantificación basada en la intensidad de los picos.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Etiquetas Isotópicas</a:t>
            </a:r>
            <a:r>
              <a:rPr lang="es-MX" sz="1400" dirty="0"/>
              <a:t>: Uso de isótopos estables (SILAC, TMT) para cuantificación precisa.</a:t>
            </a:r>
          </a:p>
          <a:p>
            <a:r>
              <a:rPr lang="es-MX" sz="1400" b="1" dirty="0"/>
              <a:t>7. Análisis Funcional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Anotación y Clasificación de Proteínas</a:t>
            </a:r>
            <a:r>
              <a:rPr lang="es-MX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Herramientas: </a:t>
            </a:r>
            <a:r>
              <a:rPr lang="es-MX" sz="1400" b="1" dirty="0" err="1"/>
              <a:t>Blast</a:t>
            </a:r>
            <a:r>
              <a:rPr lang="es-MX" sz="1400" dirty="0"/>
              <a:t>, </a:t>
            </a:r>
            <a:r>
              <a:rPr lang="es-MX" sz="1400" b="1" dirty="0" err="1"/>
              <a:t>InterPro</a:t>
            </a:r>
            <a:r>
              <a:rPr lang="es-MX" sz="1400" dirty="0"/>
              <a:t>, </a:t>
            </a:r>
            <a:r>
              <a:rPr lang="es-MX" sz="1400" b="1" dirty="0"/>
              <a:t>GO</a:t>
            </a:r>
            <a:r>
              <a:rPr lang="es-MX" sz="1400" dirty="0"/>
              <a:t> para asignar funciones biológicas.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Visualización</a:t>
            </a:r>
            <a:r>
              <a:rPr lang="es-MX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Análisis de </a:t>
            </a:r>
            <a:r>
              <a:rPr lang="es-MX" sz="1400" b="1" dirty="0"/>
              <a:t>enriquecimiento funcional</a:t>
            </a:r>
            <a:r>
              <a:rPr lang="es-MX" sz="1400" dirty="0"/>
              <a:t> (KEGG, GO).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Representaciones gráficas como </a:t>
            </a:r>
            <a:r>
              <a:rPr lang="es-MX" sz="1400" b="1" dirty="0" err="1"/>
              <a:t>heatmaps</a:t>
            </a:r>
            <a:r>
              <a:rPr lang="es-MX" sz="1400" dirty="0"/>
              <a:t> y </a:t>
            </a:r>
            <a:r>
              <a:rPr lang="es-MX" sz="1400" b="1" dirty="0" err="1"/>
              <a:t>diagrams</a:t>
            </a:r>
            <a:r>
              <a:rPr lang="es-MX" sz="1400" b="1" dirty="0"/>
              <a:t> de </a:t>
            </a:r>
            <a:r>
              <a:rPr lang="es-MX" sz="1400" b="1" dirty="0" err="1"/>
              <a:t>Venn</a:t>
            </a:r>
            <a:r>
              <a:rPr lang="es-MX" sz="1400" dirty="0"/>
              <a:t>.</a:t>
            </a:r>
          </a:p>
          <a:p>
            <a:r>
              <a:rPr lang="es-MX" sz="1400" b="1" dirty="0"/>
              <a:t>8. Validación y Reporte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Validación Experimental</a:t>
            </a:r>
            <a:r>
              <a:rPr lang="es-MX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Validación de proteínas identificadas mediante técnicas adicionales como </a:t>
            </a:r>
            <a:r>
              <a:rPr lang="es-MX" sz="1400" b="1" dirty="0"/>
              <a:t>Western </a:t>
            </a:r>
            <a:r>
              <a:rPr lang="es-MX" sz="1400" b="1" dirty="0" err="1"/>
              <a:t>blot</a:t>
            </a:r>
            <a:r>
              <a:rPr lang="es-MX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Generación de Reportes</a:t>
            </a:r>
            <a:r>
              <a:rPr lang="es-MX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Resultados finales listos para publicación o interpretación.</a:t>
            </a:r>
          </a:p>
        </p:txBody>
      </p:sp>
    </p:spTree>
    <p:extLst>
      <p:ext uri="{BB962C8B-B14F-4D97-AF65-F5344CB8AC3E}">
        <p14:creationId xmlns:p14="http://schemas.microsoft.com/office/powerpoint/2010/main" val="325619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C5069-9AB5-54DE-AD0F-1C4EDBBB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93752-FA26-52C8-933E-956D069D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25A54D-0F3A-B9CC-17C9-CA4AEB07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2" y="141985"/>
            <a:ext cx="10515600" cy="657403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EF31D382-C88D-A382-9AC6-E36E06188D1C}"/>
              </a:ext>
            </a:extLst>
          </p:cNvPr>
          <p:cNvSpPr/>
          <p:nvPr/>
        </p:nvSpPr>
        <p:spPr>
          <a:xfrm>
            <a:off x="7357872" y="2346135"/>
            <a:ext cx="1505712" cy="1139952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3045136-60D3-D5BD-2AEE-856664CC7808}"/>
              </a:ext>
            </a:extLst>
          </p:cNvPr>
          <p:cNvCxnSpPr/>
          <p:nvPr/>
        </p:nvCxnSpPr>
        <p:spPr>
          <a:xfrm flipH="1" flipV="1">
            <a:off x="8993529" y="3345084"/>
            <a:ext cx="2650603" cy="1469984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888D-C6FF-0375-D151-3733CF5A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37939"/>
            <a:ext cx="10515600" cy="1325563"/>
          </a:xfrm>
        </p:spPr>
        <p:txBody>
          <a:bodyPr/>
          <a:lstStyle/>
          <a:p>
            <a:r>
              <a:rPr lang="es-MX" b="1" dirty="0"/>
              <a:t>PROTEÓMICA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2BFA35-230A-76A2-10C4-E5FC64BA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7" y="1798751"/>
            <a:ext cx="4762169" cy="3771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C55222-E351-EB8C-0A3C-6DF2013B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60" y="-136895"/>
            <a:ext cx="3751068" cy="27512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49263B0-1421-637C-3549-6EA700979DF6}"/>
              </a:ext>
            </a:extLst>
          </p:cNvPr>
          <p:cNvSpPr txBox="1"/>
          <p:nvPr/>
        </p:nvSpPr>
        <p:spPr>
          <a:xfrm>
            <a:off x="5155936" y="2872366"/>
            <a:ext cx="537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 Cromatografía líquida con espectrometría de masas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2B2D55-9763-8462-A5B1-DAD42B1E2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768" y="3429000"/>
            <a:ext cx="3242726" cy="1970342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B2B052E-439C-0F10-F096-2744189C9D70}"/>
              </a:ext>
            </a:extLst>
          </p:cNvPr>
          <p:cNvCxnSpPr>
            <a:cxnSpLocks/>
          </p:cNvCxnSpPr>
          <p:nvPr/>
        </p:nvCxnSpPr>
        <p:spPr>
          <a:xfrm flipV="1">
            <a:off x="3939540" y="1690688"/>
            <a:ext cx="1887220" cy="72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74D8AF5-8CE8-2E76-2FA8-B1E1808426F6}"/>
              </a:ext>
            </a:extLst>
          </p:cNvPr>
          <p:cNvCxnSpPr>
            <a:cxnSpLocks/>
          </p:cNvCxnSpPr>
          <p:nvPr/>
        </p:nvCxnSpPr>
        <p:spPr>
          <a:xfrm>
            <a:off x="3939540" y="2962797"/>
            <a:ext cx="1348740" cy="12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FFB0E67-A40A-F58E-468B-E0E2FF6E6223}"/>
              </a:ext>
            </a:extLst>
          </p:cNvPr>
          <p:cNvSpPr/>
          <p:nvPr/>
        </p:nvSpPr>
        <p:spPr>
          <a:xfrm>
            <a:off x="3432810" y="3070860"/>
            <a:ext cx="506730" cy="35814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lphaFold de DeepMind: La inteligencia artificial revela la forma de los  ladrillos básicos de la vida y abre una nueva era en la ciencia | Ciencia |  EL PAÍS">
            <a:extLst>
              <a:ext uri="{FF2B5EF4-FFF2-40B4-BE49-F238E27FC236}">
                <a16:creationId xmlns:a16="http://schemas.microsoft.com/office/drawing/2014/main" id="{A063EC81-AB03-3F08-C164-91BAB1E5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61" y="4508531"/>
            <a:ext cx="3121101" cy="234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03DD3FB-924E-25AB-B6D0-598472285FAC}"/>
              </a:ext>
            </a:extLst>
          </p:cNvPr>
          <p:cNvSpPr txBox="1"/>
          <p:nvPr/>
        </p:nvSpPr>
        <p:spPr>
          <a:xfrm>
            <a:off x="5598160" y="4155440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ALPHAFOLD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217EA-DB2A-599E-2738-5D3876DD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Equipos Utilizados en Proteómica</a:t>
            </a:r>
            <a:br>
              <a:rPr lang="es-MX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F90B22-7DBE-2B80-5242-49A058B3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u="sng" dirty="0"/>
              <a:t>Espectrometría de Masas (MS)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Definición</a:t>
            </a:r>
            <a:r>
              <a:rPr lang="es-MX" dirty="0"/>
              <a:t>: Técnica central para la identificación y cuantificación de proteínas.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Equipos Principales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MALDI-TOF (Matrix-</a:t>
            </a:r>
            <a:r>
              <a:rPr lang="es-MX" b="1" dirty="0" err="1"/>
              <a:t>Assisted</a:t>
            </a:r>
            <a:r>
              <a:rPr lang="es-MX" b="1" dirty="0"/>
              <a:t> Laser </a:t>
            </a:r>
            <a:r>
              <a:rPr lang="es-MX" b="1" dirty="0" err="1"/>
              <a:t>Desorption</a:t>
            </a:r>
            <a:r>
              <a:rPr lang="es-MX" b="1" dirty="0"/>
              <a:t>/</a:t>
            </a:r>
            <a:r>
              <a:rPr lang="es-MX" b="1" dirty="0" err="1"/>
              <a:t>Ionization</a:t>
            </a:r>
            <a:r>
              <a:rPr lang="es-MX" b="1" dirty="0"/>
              <a:t>-Time </a:t>
            </a:r>
            <a:r>
              <a:rPr lang="es-MX" b="1" dirty="0" err="1"/>
              <a:t>of</a:t>
            </a:r>
            <a:r>
              <a:rPr lang="es-MX" b="1" dirty="0"/>
              <a:t> Flight)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Permite la ionización de proteínas y péptidos para su análisis por masas.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Uso en </a:t>
            </a:r>
            <a:r>
              <a:rPr lang="es-MX" b="1" dirty="0"/>
              <a:t>identificación rápida de péptidos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ESI-MS (</a:t>
            </a:r>
            <a:r>
              <a:rPr lang="es-MX" b="1" dirty="0" err="1"/>
              <a:t>Electrospray</a:t>
            </a:r>
            <a:r>
              <a:rPr lang="es-MX" b="1" dirty="0"/>
              <a:t> </a:t>
            </a:r>
            <a:r>
              <a:rPr lang="es-MX" b="1" dirty="0" err="1"/>
              <a:t>Ionization</a:t>
            </a:r>
            <a:r>
              <a:rPr lang="es-MX" b="1" dirty="0"/>
              <a:t> </a:t>
            </a:r>
            <a:r>
              <a:rPr lang="es-MX" b="1" dirty="0" err="1"/>
              <a:t>Mass</a:t>
            </a:r>
            <a:r>
              <a:rPr lang="es-MX" b="1" dirty="0"/>
              <a:t> </a:t>
            </a:r>
            <a:r>
              <a:rPr lang="es-MX" b="1" dirty="0" err="1"/>
              <a:t>Spectrometry</a:t>
            </a:r>
            <a:r>
              <a:rPr lang="es-MX" b="1" dirty="0"/>
              <a:t>)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Ioniza moléculas grandes, permitiendo el análisis de proteínas y péptidos intactos.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Se combina frecuentemente con LC-MS.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LC-MS/MS (Cromatografía Líquida acoplada a MS en tándem)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Separación de péptidos antes de la detección por espectrometría de masas.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b="1" dirty="0"/>
              <a:t>Equipos populares</a:t>
            </a:r>
            <a:r>
              <a:rPr lang="es-MX" dirty="0"/>
              <a:t>: </a:t>
            </a:r>
            <a:r>
              <a:rPr lang="es-MX" dirty="0" err="1"/>
              <a:t>Thermo</a:t>
            </a:r>
            <a:r>
              <a:rPr lang="es-MX" dirty="0"/>
              <a:t> Fisher </a:t>
            </a:r>
            <a:r>
              <a:rPr lang="es-MX" b="1" dirty="0"/>
              <a:t>Q </a:t>
            </a:r>
            <a:r>
              <a:rPr lang="es-MX" b="1" dirty="0" err="1"/>
              <a:t>Exactive</a:t>
            </a:r>
            <a:r>
              <a:rPr lang="es-MX" dirty="0"/>
              <a:t>, </a:t>
            </a:r>
            <a:r>
              <a:rPr lang="es-MX" dirty="0" err="1"/>
              <a:t>Sciex</a:t>
            </a:r>
            <a:r>
              <a:rPr lang="es-MX" dirty="0"/>
              <a:t> </a:t>
            </a:r>
            <a:r>
              <a:rPr lang="es-MX" b="1" dirty="0" err="1"/>
              <a:t>TripleTOF</a:t>
            </a:r>
            <a:r>
              <a:rPr lang="es-MX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522C-552E-69DF-0E1C-529167C5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Cromatografía</a:t>
            </a:r>
            <a:r>
              <a:rPr lang="en-US" b="1" dirty="0"/>
              <a:t> </a:t>
            </a:r>
            <a:r>
              <a:rPr lang="en-US" b="1" dirty="0" err="1"/>
              <a:t>Líquida</a:t>
            </a:r>
            <a:r>
              <a:rPr lang="en-US" b="1" dirty="0"/>
              <a:t> (LC)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CDDDA-5DA7-F02B-BDAF-4FC076AF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Uso</a:t>
            </a:r>
            <a:r>
              <a:rPr lang="en-US" dirty="0"/>
              <a:t>: </a:t>
            </a:r>
            <a:r>
              <a:rPr lang="en-US" dirty="0" err="1"/>
              <a:t>Separación</a:t>
            </a:r>
            <a:r>
              <a:rPr lang="en-US" dirty="0"/>
              <a:t> de </a:t>
            </a:r>
            <a:r>
              <a:rPr lang="en-US" dirty="0" err="1"/>
              <a:t>péptidos</a:t>
            </a:r>
            <a:r>
              <a:rPr lang="en-US" dirty="0"/>
              <a:t> antes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Equipos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UHPLC (Ultra High Performance Liquid Chromatography)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Alta </a:t>
            </a:r>
            <a:r>
              <a:rPr lang="en-US" dirty="0" err="1"/>
              <a:t>resolución</a:t>
            </a:r>
            <a:r>
              <a:rPr lang="en-US" dirty="0"/>
              <a:t> y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separación</a:t>
            </a:r>
            <a:r>
              <a:rPr lang="en-US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Equipos</a:t>
            </a:r>
            <a:r>
              <a:rPr lang="en-US" dirty="0"/>
              <a:t>: Agilent 1290 Infinity II, Waters </a:t>
            </a:r>
            <a:r>
              <a:rPr lang="en-US" dirty="0" err="1"/>
              <a:t>Acquity</a:t>
            </a:r>
            <a:r>
              <a:rPr lang="en-US" dirty="0"/>
              <a:t> UPLC.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E30A9-4A88-062E-9733-C7F01C5D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Equipos</a:t>
            </a:r>
            <a:r>
              <a:rPr lang="en-US" b="1" dirty="0"/>
              <a:t> de </a:t>
            </a:r>
            <a:r>
              <a:rPr lang="en-US" b="1" dirty="0" err="1"/>
              <a:t>Electroforesis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61C42-E4DC-75E9-FAD8-9BF16DC3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SDS-PAGE (Sodium Dodecyl Sulfate Polyacrylamide Gel Electrophoresis)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Separación</a:t>
            </a:r>
            <a:r>
              <a:rPr lang="en-US" dirty="0"/>
              <a:t> de </a:t>
            </a:r>
            <a:r>
              <a:rPr lang="en-US" dirty="0" err="1"/>
              <a:t>proteínas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molecular.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Uso</a:t>
            </a:r>
            <a:r>
              <a:rPr lang="en-US" dirty="0"/>
              <a:t>: En la </a:t>
            </a:r>
            <a:r>
              <a:rPr lang="en-US" dirty="0" err="1"/>
              <a:t>preparación</a:t>
            </a:r>
            <a:r>
              <a:rPr lang="en-US" dirty="0"/>
              <a:t> de </a:t>
            </a:r>
            <a:r>
              <a:rPr lang="en-US" dirty="0" err="1"/>
              <a:t>muestras</a:t>
            </a:r>
            <a:r>
              <a:rPr lang="en-US" dirty="0"/>
              <a:t> para </a:t>
            </a:r>
            <a:r>
              <a:rPr lang="en-US" dirty="0" err="1"/>
              <a:t>espectrometría</a:t>
            </a:r>
            <a:r>
              <a:rPr lang="en-US" dirty="0"/>
              <a:t> de </a:t>
            </a:r>
            <a:r>
              <a:rPr lang="en-US" dirty="0" err="1"/>
              <a:t>masas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Equipos</a:t>
            </a:r>
            <a:r>
              <a:rPr lang="en-US" dirty="0"/>
              <a:t>: Bio-Rad </a:t>
            </a:r>
            <a:r>
              <a:rPr lang="en-US" b="1" dirty="0"/>
              <a:t>Mini-PROTEAN Tetra</a:t>
            </a:r>
            <a:r>
              <a:rPr lang="en-US" dirty="0"/>
              <a:t>, Invitrogen </a:t>
            </a:r>
            <a:r>
              <a:rPr lang="en-US" b="1" dirty="0" err="1"/>
              <a:t>XCell</a:t>
            </a:r>
            <a:r>
              <a:rPr lang="en-US" b="1" dirty="0"/>
              <a:t> </a:t>
            </a:r>
            <a:r>
              <a:rPr lang="en-US" b="1" dirty="0" err="1"/>
              <a:t>SureLock</a:t>
            </a:r>
            <a:r>
              <a:rPr lang="en-US" b="1" dirty="0"/>
              <a:t>™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4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27F5-A085-728C-D844-9D687D0F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Western Blot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2E77F-B319-ABF4-F918-A387F795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Western </a:t>
            </a:r>
            <a:r>
              <a:rPr lang="en-US" b="1" dirty="0" err="1"/>
              <a:t>Blot</a:t>
            </a:r>
            <a:r>
              <a:rPr lang="en-US" dirty="0" err="1"/>
              <a:t>:Técnica</a:t>
            </a:r>
            <a:r>
              <a:rPr lang="en-US" dirty="0"/>
              <a:t> para </a:t>
            </a:r>
            <a:r>
              <a:rPr lang="en-US" dirty="0" err="1"/>
              <a:t>validar</a:t>
            </a:r>
            <a:r>
              <a:rPr lang="en-US" dirty="0"/>
              <a:t> la </a:t>
            </a:r>
            <a:r>
              <a:rPr lang="en-US" dirty="0" err="1"/>
              <a:t>presencia</a:t>
            </a:r>
            <a:r>
              <a:rPr lang="en-US" dirty="0"/>
              <a:t> de </a:t>
            </a:r>
            <a:r>
              <a:rPr lang="en-US" dirty="0" err="1"/>
              <a:t>proteínas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Equipos</a:t>
            </a:r>
            <a:r>
              <a:rPr lang="en-US" dirty="0"/>
              <a:t>: Bio-Rad </a:t>
            </a:r>
            <a:r>
              <a:rPr lang="en-US" b="1" dirty="0" err="1"/>
              <a:t>ChemiDoc</a:t>
            </a:r>
            <a:r>
              <a:rPr lang="en-US" dirty="0"/>
              <a:t>, Invitrogen </a:t>
            </a:r>
            <a:r>
              <a:rPr lang="en-US" b="1" dirty="0" err="1"/>
              <a:t>iBlot</a:t>
            </a:r>
            <a:r>
              <a:rPr lang="en-US" b="1" dirty="0"/>
              <a:t> 2 Dry Blotting System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8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DD897-9CAB-FCB0-AD12-5394A956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7BA7D-A889-D5B9-E157-1123FE1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9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AC4408870754A941B982D19F325DC" ma:contentTypeVersion="15" ma:contentTypeDescription="Create a new document." ma:contentTypeScope="" ma:versionID="353b2725ea844c695cdb7e0f8e8af1c8">
  <xsd:schema xmlns:xsd="http://www.w3.org/2001/XMLSchema" xmlns:xs="http://www.w3.org/2001/XMLSchema" xmlns:p="http://schemas.microsoft.com/office/2006/metadata/properties" xmlns:ns3="9eeebd95-cc3c-4be3-9c6c-69558bbb5390" xmlns:ns4="e5f7cc98-37b4-4eeb-bdcf-32b32a44fbce" targetNamespace="http://schemas.microsoft.com/office/2006/metadata/properties" ma:root="true" ma:fieldsID="4aaa599d07c21a930da1e878b152e375" ns3:_="" ns4:_="">
    <xsd:import namespace="9eeebd95-cc3c-4be3-9c6c-69558bbb5390"/>
    <xsd:import namespace="e5f7cc98-37b4-4eeb-bdcf-32b32a44fb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ebd95-cc3c-4be3-9c6c-69558bbb5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7cc98-37b4-4eeb-bdcf-32b32a44f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69531A-A129-4D35-81EB-83661CEC788F}">
  <ds:schemaRefs>
    <ds:schemaRef ds:uri="http://schemas.openxmlformats.org/package/2006/metadata/core-properties"/>
    <ds:schemaRef ds:uri="e5f7cc98-37b4-4eeb-bdcf-32b32a44fbce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9eeebd95-cc3c-4be3-9c6c-69558bbb539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5B29E2-2373-4E1E-8B82-5165801688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F134D4-DCE9-4045-B441-B5FB4C05DE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ebd95-cc3c-4be3-9c6c-69558bbb5390"/>
    <ds:schemaRef ds:uri="e5f7cc98-37b4-4eeb-bdcf-32b32a44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582</Words>
  <Application>Microsoft Office PowerPoint</Application>
  <PresentationFormat>Panorámica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Proteómica</vt:lpstr>
      <vt:lpstr>Proteómica</vt:lpstr>
      <vt:lpstr>Presentación de PowerPoint</vt:lpstr>
      <vt:lpstr>PROTEÓMICA</vt:lpstr>
      <vt:lpstr>Equipos Utilizados en Proteómica </vt:lpstr>
      <vt:lpstr>Cromatografía Líquida (LC) </vt:lpstr>
      <vt:lpstr>Equipos de Electroforesis </vt:lpstr>
      <vt:lpstr>Western Blot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ELSA HERMINIA QUEZADA RODRIGUEZ</dc:creator>
  <cp:lastModifiedBy>ELSA HERMINIA QUEZADA RODRIGUEZ</cp:lastModifiedBy>
  <cp:revision>3</cp:revision>
  <dcterms:created xsi:type="dcterms:W3CDTF">2024-09-18T08:11:48Z</dcterms:created>
  <dcterms:modified xsi:type="dcterms:W3CDTF">2024-09-19T13:09:38Z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0x010100FB3AC4408870754A941B982D19F325DC</vt:lpwstr>
  </property>
</Properties>
</file>