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1" r:id="rId7"/>
    <p:sldId id="259" r:id="rId8"/>
    <p:sldId id="271" r:id="rId9"/>
    <p:sldId id="263" r:id="rId10"/>
    <p:sldId id="257" r:id="rId11"/>
    <p:sldId id="264" r:id="rId12"/>
    <p:sldId id="265" r:id="rId13"/>
    <p:sldId id="269" r:id="rId14"/>
    <p:sldId id="270" r:id="rId15"/>
    <p:sldId id="268" r:id="rId16"/>
    <p:sldId id="272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4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7678-6D5E-4608-9F10-C4CA4F22DFE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226D2-C492-4C7E-A91A-1E9C9FD9E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https://www.youtube.com/watch?v=8te-IKUztcE</a:t>
            </a:r>
          </a:p>
          <a:p>
            <a:r>
              <a:rPr lang="en-US" dirty="0"/>
              <a:t>https://www.youtube.com/watch?v=RY2Rn2ggjdA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226D2-C492-4C7E-A91A-1E9C9FD9E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3EE03-B678-88EF-7C2B-AF22D03E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5B78F-1F30-1E7A-ED9C-0EB3F7140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6AFDF-E464-8410-E0BF-9F50AC03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FF183-99B9-84A4-A6D0-C81B4FFD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C61C7-998C-D592-DE2E-AAF66E1D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A4B2B-D437-E96F-417F-C7E9AE8B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96F91C-79A5-8CF8-A155-BF33BAC1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8E859-AA0D-6CE4-41BB-85BF5B55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C0715-0591-CF02-5A54-262B1C6C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64176-4E29-5EEA-3D58-07FAF73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3FD7B5-17BA-F12A-80F8-5053DA6D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23B05-63A2-F221-7FB8-FFE306CE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C37DF-68C7-CA14-21E2-64CB1F9C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5116F-F3C4-B9A2-4862-B4345AB2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276AB-ECBC-05A9-40AB-B4A51925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1AEE8-9619-1332-4064-40764365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89424-9B16-99BA-7260-51BB22FE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C7AAC-FD47-6BFB-2403-FB77D9B8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9EC79-8569-A48C-62F7-0825F29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596DE-803B-7C1D-953A-3734159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32CF-8565-5717-C3CB-0BC0733B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901B3-F455-54C0-D968-54173FDA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D7429-FDDA-D1E6-9C72-4915CFE7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1514E-F0B9-207F-45F9-F4CF2B73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9D10E-03A6-184E-F994-204C1162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33D3-47CC-9A74-66A4-4656BBD1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E17A6-2462-EC0E-6530-8F9AEF3AE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6FCA5-7B16-2CA7-56EE-10567A78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DED03-DC57-13CF-BC14-2B75C00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4234B-2AF0-BDAD-9D38-357F522F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BC4633-6357-124B-F121-C66ADB1E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CF43-6BAA-C462-F283-95BBD187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16167-5846-FADB-8010-C800186F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5829AC-14BD-81CC-83CA-97E36DC1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720166-7C58-7187-8256-3F2D4388C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E48BA9-E4BC-C609-2F78-520C6EBC8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DBA4C8-4082-439C-20CD-15CAB805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50C4E6-AEDE-2C54-8041-CC6E2FF5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180D4-6138-A07A-D054-E46C7D2A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D182A-E8FC-D4F2-91F0-EE31B279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008F0-9127-066E-5832-30E29710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1216CF-1514-7919-23EE-96DAC394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53B147-9573-6145-69F3-8AB76D97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9B4750-17DA-68F0-25ED-FC121B2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6D5DD2-4E53-1802-AAF7-C6B19BFA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E3567-ECED-B504-38F4-9FE875D1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DF22-D26B-851D-7E1F-CD082D33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A5A03-B358-A036-7FD8-E9E9A3C0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B505B9-E77A-7E5D-3EE9-0822BA59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B3EE1-5B52-37C4-8EC1-50E12C06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E349BD-CCD3-84D9-E885-EA9775C8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AB280-D302-0511-2E5A-2DCCCE1B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C7233-EBC6-A243-0941-33300E1F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52E30-EF45-4310-EE4C-58B3357FD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A8A84D-5422-81F2-E1D3-F35EA2D2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255E1A-9BD5-8396-5276-187CB66E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34119-AAAB-8B51-A7E5-A4B9E773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E09F6F-AAD7-916C-FD99-04D70FE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087384-56E0-3272-828E-A5A4C07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587A4-C64E-42D0-1C84-A8469D61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859D3-69AD-F025-31CF-2C1B96393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52794-D524-428A-ABDD-8BAA840836F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B1B54-B631-C0D7-F479-98F8CA94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13B4A-0F00-15AC-A249-5BC08BBD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79A15-47AB-4D4F-99B4-ED1B30311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25E1-C891-5BCA-E0FD-389B763F1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Tecnologías Ómicas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840F5-95D2-87EB-2721-A441C2698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8A05A4-9F04-FBF5-FC88-96BA64EC6261}"/>
              </a:ext>
            </a:extLst>
          </p:cNvPr>
          <p:cNvSpPr txBox="1">
            <a:spLocks/>
          </p:cNvSpPr>
          <p:nvPr/>
        </p:nvSpPr>
        <p:spPr>
          <a:xfrm>
            <a:off x="92597" y="-403098"/>
            <a:ext cx="10894951" cy="163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Segunda Generación de secuenciación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2FB387-53FB-2D76-7E91-0723A4503713}"/>
              </a:ext>
            </a:extLst>
          </p:cNvPr>
          <p:cNvSpPr txBox="1"/>
          <p:nvPr/>
        </p:nvSpPr>
        <p:spPr>
          <a:xfrm>
            <a:off x="1320199" y="631575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(NGS- Next </a:t>
            </a:r>
            <a:r>
              <a:rPr lang="es-MX" b="1" dirty="0" err="1"/>
              <a:t>generation</a:t>
            </a:r>
            <a:r>
              <a:rPr lang="es-MX" b="1" dirty="0"/>
              <a:t> </a:t>
            </a:r>
            <a:r>
              <a:rPr lang="es-MX" b="1" dirty="0" err="1"/>
              <a:t>sequencing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4AAC6C-B1F4-8269-9F94-7BC36772D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54955"/>
          <a:stretch/>
        </p:blipFill>
        <p:spPr bwMode="auto">
          <a:xfrm>
            <a:off x="6910086" y="629806"/>
            <a:ext cx="5038564" cy="22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F58A898-4850-F60B-DAA9-62103422E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t="77399" r="-49" b="-656"/>
          <a:stretch/>
        </p:blipFill>
        <p:spPr bwMode="auto">
          <a:xfrm>
            <a:off x="2190129" y="5159911"/>
            <a:ext cx="5610368" cy="162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7C6EE8F-70A9-A97E-95E0-8F92A72D6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7" r="1128" b="20586"/>
          <a:stretch/>
        </p:blipFill>
        <p:spPr bwMode="auto">
          <a:xfrm>
            <a:off x="6910087" y="3260641"/>
            <a:ext cx="5038563" cy="160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7957E0-1EA9-50D3-913E-72E720713060}"/>
              </a:ext>
            </a:extLst>
          </p:cNvPr>
          <p:cNvSpPr txBox="1"/>
          <p:nvPr/>
        </p:nvSpPr>
        <p:spPr>
          <a:xfrm>
            <a:off x="1014979" y="1234443"/>
            <a:ext cx="5189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Amplificación Clonal de PCR</a:t>
            </a:r>
          </a:p>
          <a:p>
            <a:r>
              <a:rPr lang="es-MX" dirty="0"/>
              <a:t>Plataforma:</a:t>
            </a:r>
            <a:r>
              <a:rPr lang="es-MX" b="1" dirty="0"/>
              <a:t> Ion Torrent</a:t>
            </a:r>
          </a:p>
          <a:p>
            <a:r>
              <a:rPr lang="es-MX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 ADN se une a microesferas individuales que contienen copias del ADN original</a:t>
            </a:r>
          </a:p>
          <a:p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C600FB-38D9-5B1E-8FDE-2D987BADFEC8}"/>
              </a:ext>
            </a:extLst>
          </p:cNvPr>
          <p:cNvSpPr txBox="1"/>
          <p:nvPr/>
        </p:nvSpPr>
        <p:spPr>
          <a:xfrm>
            <a:off x="1014979" y="3137028"/>
            <a:ext cx="625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Amplificación en puente (Bridge </a:t>
            </a:r>
            <a:r>
              <a:rPr lang="es-MX" dirty="0" err="1"/>
              <a:t>Amplification</a:t>
            </a:r>
            <a:r>
              <a:rPr lang="es-MX" dirty="0"/>
              <a:t>)</a:t>
            </a:r>
          </a:p>
          <a:p>
            <a:r>
              <a:rPr lang="es-MX" dirty="0"/>
              <a:t>Plataforma:</a:t>
            </a:r>
            <a:r>
              <a:rPr lang="es-MX" b="1" dirty="0"/>
              <a:t> </a:t>
            </a:r>
            <a:r>
              <a:rPr lang="es-MX" b="1" dirty="0" err="1"/>
              <a:t>Solexa</a:t>
            </a:r>
            <a:r>
              <a:rPr lang="es-MX" b="1" dirty="0"/>
              <a:t> / Ilumina</a:t>
            </a:r>
          </a:p>
          <a:p>
            <a:r>
              <a:rPr lang="es-MX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 ADN se une a una celda de flujo y se forman grupos locales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0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8A05A4-9F04-FBF5-FC88-96BA64EC6261}"/>
              </a:ext>
            </a:extLst>
          </p:cNvPr>
          <p:cNvSpPr txBox="1">
            <a:spLocks/>
          </p:cNvSpPr>
          <p:nvPr/>
        </p:nvSpPr>
        <p:spPr>
          <a:xfrm>
            <a:off x="1140542" y="-195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Segunda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2FB387-53FB-2D76-7E91-0723A4503713}"/>
              </a:ext>
            </a:extLst>
          </p:cNvPr>
          <p:cNvSpPr txBox="1"/>
          <p:nvPr/>
        </p:nvSpPr>
        <p:spPr>
          <a:xfrm>
            <a:off x="4466304" y="632929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(NGS- Next </a:t>
            </a:r>
            <a:r>
              <a:rPr lang="es-MX" b="1" dirty="0" err="1"/>
              <a:t>generation</a:t>
            </a:r>
            <a:r>
              <a:rPr lang="es-MX" b="1" dirty="0"/>
              <a:t> </a:t>
            </a:r>
            <a:r>
              <a:rPr lang="es-MX" b="1" dirty="0" err="1"/>
              <a:t>sequencing</a:t>
            </a:r>
            <a:r>
              <a:rPr lang="es-MX" b="1" dirty="0"/>
              <a:t>)</a:t>
            </a:r>
            <a:endParaRPr lang="es-MX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F2932-113F-9CE9-D279-794B3DD17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960" y="1145426"/>
            <a:ext cx="1170104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Altamente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Secuencia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genomas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horas o días.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Costos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Mucho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secuenciación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cobertura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Millones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permitiendo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Limitaciones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secuenciados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comparación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Sanger.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Complejidad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bioinformáticas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1A1AC5-478C-2425-39ED-7A7382E13592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Tercera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34356C-E4B0-10E8-D2CE-C5F027FA3AE1}"/>
              </a:ext>
            </a:extLst>
          </p:cNvPr>
          <p:cNvSpPr txBox="1"/>
          <p:nvPr/>
        </p:nvSpPr>
        <p:spPr>
          <a:xfrm>
            <a:off x="0" y="1655181"/>
            <a:ext cx="7062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Lanzada a finales de la década de 2000. Permite la secuenciación directa de moléculas individuales de ADN o ARN. </a:t>
            </a:r>
          </a:p>
          <a:p>
            <a:endParaRPr lang="es-MX" sz="2800" dirty="0"/>
          </a:p>
          <a:p>
            <a:r>
              <a:rPr lang="es-MX" sz="2800" b="1" dirty="0"/>
              <a:t>Principio Básico</a:t>
            </a:r>
          </a:p>
          <a:p>
            <a:endParaRPr lang="es-MX" sz="2800" dirty="0"/>
          </a:p>
          <a:p>
            <a:r>
              <a:rPr lang="es-MX" sz="2800" dirty="0"/>
              <a:t> Secuenciación de una sola molécula sin necesidad de amplificación por PCR. Lectura continua de cadenas </a:t>
            </a:r>
            <a:r>
              <a:rPr lang="es-MX" sz="2800" u="sng" dirty="0"/>
              <a:t>de ADN largas </a:t>
            </a:r>
            <a:r>
              <a:rPr lang="es-MX" sz="2800" dirty="0"/>
              <a:t>en tiempo real.</a:t>
            </a:r>
            <a:endParaRPr lang="en-US" sz="2800" dirty="0"/>
          </a:p>
        </p:txBody>
      </p:sp>
      <p:pic>
        <p:nvPicPr>
          <p:cNvPr id="8199" name="Picture 7" descr="Third-generation sequencing timeline. | Download Scientific Diagram">
            <a:extLst>
              <a:ext uri="{FF2B5EF4-FFF2-40B4-BE49-F238E27FC236}">
                <a16:creationId xmlns:a16="http://schemas.microsoft.com/office/drawing/2014/main" id="{CEDB1FF5-63DA-49E5-124F-AE2E93F0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73" y="1343818"/>
            <a:ext cx="5455239" cy="41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3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0AC90-25C0-BB53-50AC-D2B78D5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6" y="1118263"/>
            <a:ext cx="6847390" cy="4621473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Métodos Principales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 err="1"/>
              <a:t>PacBio</a:t>
            </a:r>
            <a:r>
              <a:rPr lang="es-MX" b="1" dirty="0"/>
              <a:t> (SMRT </a:t>
            </a:r>
            <a:r>
              <a:rPr lang="es-MX" b="1" dirty="0" err="1"/>
              <a:t>sequencing</a:t>
            </a:r>
            <a:r>
              <a:rPr lang="es-MX" b="1" dirty="0"/>
              <a:t>)</a:t>
            </a:r>
            <a:r>
              <a:rPr lang="es-MX" dirty="0"/>
              <a:t>: Detecta la incorporación de nucleótidos fosforilados durante la síntesis de ADN.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Oxford </a:t>
            </a:r>
            <a:r>
              <a:rPr lang="es-MX" b="1" dirty="0" err="1"/>
              <a:t>Nanopore</a:t>
            </a:r>
            <a:r>
              <a:rPr lang="es-MX" dirty="0"/>
              <a:t>: Detecta cambios en la corriente eléctrica mientras las moléculas de ADN pasan a través de un poro nanométrico.</a:t>
            </a: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3CFEE6-1793-6142-D796-AC61AB003C22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Tercera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052565-A503-B679-5A56-F72BA345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424" y="1720839"/>
            <a:ext cx="3664351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1. </a:t>
            </a:r>
            <a:r>
              <a:rPr lang="en-US" altLang="en-US" sz="1800" b="1" dirty="0" err="1">
                <a:latin typeface="Arial" panose="020B0604020202020204" pitchFamily="34" charset="0"/>
              </a:rPr>
              <a:t>Preparación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mínima</a:t>
            </a:r>
            <a:r>
              <a:rPr lang="en-US" altLang="en-US" sz="1800" b="1" dirty="0">
                <a:latin typeface="Arial" panose="020B0604020202020204" pitchFamily="34" charset="0"/>
              </a:rPr>
              <a:t> del ADN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latin typeface="Arial" panose="020B0604020202020204" pitchFamily="34" charset="0"/>
              </a:rPr>
              <a:t>Fragmentación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ligera</a:t>
            </a:r>
            <a:r>
              <a:rPr lang="en-US" altLang="en-US" sz="1800" dirty="0">
                <a:latin typeface="Arial" panose="020B0604020202020204" pitchFamily="34" charset="0"/>
              </a:rPr>
              <a:t> o sin </a:t>
            </a:r>
            <a:r>
              <a:rPr lang="en-US" altLang="en-US" sz="1800" dirty="0" err="1">
                <a:latin typeface="Arial" panose="020B0604020202020204" pitchFamily="34" charset="0"/>
              </a:rPr>
              <a:t>fragmentación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2. </a:t>
            </a:r>
            <a:r>
              <a:rPr lang="en-US" altLang="en-US" sz="1800" b="1" dirty="0" err="1">
                <a:latin typeface="Arial" panose="020B0604020202020204" pitchFamily="34" charset="0"/>
              </a:rPr>
              <a:t>Inserción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en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el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sistema</a:t>
            </a:r>
            <a:r>
              <a:rPr lang="en-US" altLang="en-US" sz="1800" b="1" dirty="0">
                <a:latin typeface="Arial" panose="020B0604020202020204" pitchFamily="34" charset="0"/>
              </a:rPr>
              <a:t> de </a:t>
            </a:r>
            <a:r>
              <a:rPr lang="en-US" altLang="en-US" sz="1800" b="1" dirty="0" err="1">
                <a:latin typeface="Arial" panose="020B0604020202020204" pitchFamily="34" charset="0"/>
              </a:rPr>
              <a:t>secuenciación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altLang="en-US" sz="1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Sin </a:t>
            </a:r>
            <a:r>
              <a:rPr lang="en-US" altLang="en-US" sz="1800" u="sng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amplificación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3. </a:t>
            </a:r>
            <a:r>
              <a:rPr lang="en-US" altLang="en-US" sz="1800" b="1" dirty="0" err="1">
                <a:latin typeface="Arial" panose="020B0604020202020204" pitchFamily="34" charset="0"/>
              </a:rPr>
              <a:t>Detección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en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tiempo</a:t>
            </a:r>
            <a:r>
              <a:rPr lang="en-US" altLang="en-US" sz="1800" b="1" dirty="0">
                <a:latin typeface="Arial" panose="020B0604020202020204" pitchFamily="34" charset="0"/>
              </a:rPr>
              <a:t> real</a:t>
            </a:r>
            <a:r>
              <a:rPr lang="en-US" altLang="en-US" sz="1800" dirty="0">
                <a:latin typeface="Arial" panose="020B0604020202020204" pitchFamily="34" charset="0"/>
              </a:rPr>
              <a:t>: A </a:t>
            </a:r>
            <a:r>
              <a:rPr lang="en-US" altLang="en-US" sz="1800" dirty="0" err="1">
                <a:latin typeface="Arial" panose="020B0604020202020204" pitchFamily="34" charset="0"/>
              </a:rPr>
              <a:t>medida</a:t>
            </a:r>
            <a:r>
              <a:rPr lang="en-US" altLang="en-US" sz="1800" dirty="0">
                <a:latin typeface="Arial" panose="020B0604020202020204" pitchFamily="34" charset="0"/>
              </a:rPr>
              <a:t> que </a:t>
            </a:r>
            <a:r>
              <a:rPr lang="en-US" altLang="en-US" sz="1800" dirty="0" err="1">
                <a:latin typeface="Arial" panose="020B0604020202020204" pitchFamily="34" charset="0"/>
              </a:rPr>
              <a:t>los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nucleótidos</a:t>
            </a:r>
            <a:r>
              <a:rPr lang="en-US" altLang="en-US" sz="1800" dirty="0">
                <a:latin typeface="Arial" panose="020B0604020202020204" pitchFamily="34" charset="0"/>
              </a:rPr>
              <a:t> se </a:t>
            </a:r>
            <a:r>
              <a:rPr lang="en-US" altLang="en-US" sz="1800" dirty="0" err="1">
                <a:latin typeface="Arial" panose="020B0604020202020204" pitchFamily="34" charset="0"/>
              </a:rPr>
              <a:t>añaden</a:t>
            </a:r>
            <a:r>
              <a:rPr lang="en-US" altLang="en-US" sz="1800" dirty="0">
                <a:latin typeface="Arial" panose="020B0604020202020204" pitchFamily="34" charset="0"/>
              </a:rPr>
              <a:t> o </a:t>
            </a:r>
            <a:r>
              <a:rPr lang="en-US" altLang="en-US" sz="1800" dirty="0" err="1">
                <a:latin typeface="Arial" panose="020B0604020202020204" pitchFamily="34" charset="0"/>
              </a:rPr>
              <a:t>el</a:t>
            </a:r>
            <a:r>
              <a:rPr lang="en-US" altLang="en-US" sz="1800" dirty="0">
                <a:latin typeface="Arial" panose="020B0604020202020204" pitchFamily="34" charset="0"/>
              </a:rPr>
              <a:t> ADN </a:t>
            </a:r>
            <a:r>
              <a:rPr lang="en-US" altLang="en-US" sz="1800" dirty="0" err="1">
                <a:latin typeface="Arial" panose="020B0604020202020204" pitchFamily="34" charset="0"/>
              </a:rPr>
              <a:t>pasa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por</a:t>
            </a:r>
            <a:r>
              <a:rPr lang="en-US" altLang="en-US" sz="1800" dirty="0">
                <a:latin typeface="Arial" panose="020B0604020202020204" pitchFamily="34" charset="0"/>
              </a:rPr>
              <a:t> un </a:t>
            </a:r>
            <a:r>
              <a:rPr lang="en-US" altLang="en-US" sz="1800" dirty="0" err="1">
                <a:latin typeface="Arial" panose="020B0604020202020204" pitchFamily="34" charset="0"/>
              </a:rPr>
              <a:t>poro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4. </a:t>
            </a:r>
            <a:r>
              <a:rPr lang="en-US" altLang="en-US" sz="1800" b="1" dirty="0" err="1">
                <a:latin typeface="Arial" panose="020B0604020202020204" pitchFamily="34" charset="0"/>
              </a:rPr>
              <a:t>Análisis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bioinformático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latin typeface="Arial" panose="020B0604020202020204" pitchFamily="34" charset="0"/>
              </a:rPr>
              <a:t>Ensamblaje</a:t>
            </a:r>
            <a:r>
              <a:rPr lang="en-US" altLang="en-US" sz="1800" dirty="0">
                <a:latin typeface="Arial" panose="020B0604020202020204" pitchFamily="34" charset="0"/>
              </a:rPr>
              <a:t> de </a:t>
            </a:r>
            <a:r>
              <a:rPr lang="en-US" altLang="en-US" sz="1800" dirty="0" err="1">
                <a:latin typeface="Arial" panose="020B0604020202020204" pitchFamily="34" charset="0"/>
              </a:rPr>
              <a:t>lecturas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largas</a:t>
            </a:r>
            <a:r>
              <a:rPr lang="en-US" altLang="en-US" sz="1800" dirty="0">
                <a:latin typeface="Arial" panose="020B0604020202020204" pitchFamily="34" charset="0"/>
              </a:rPr>
              <a:t> y </a:t>
            </a:r>
            <a:r>
              <a:rPr lang="en-US" altLang="en-US" sz="1800" dirty="0" err="1">
                <a:latin typeface="Arial" panose="020B0604020202020204" pitchFamily="34" charset="0"/>
              </a:rPr>
              <a:t>directas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149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93CFEE6-1793-6142-D796-AC61AB003C22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Tercera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F22A35-F86F-6959-E919-2EEFC5808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323639"/>
            <a:ext cx="1087538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extremadamente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cientos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kilobases (PacBio y Nanopore).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amplificación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PCR.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modificaciones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epigenéticas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Como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metilación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secuenciación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Limitaciones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Tasa de error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Costos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aún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todavía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ciertos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mayor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cantidad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ADN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algunas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2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34405-C25B-8096-303E-3EAE9B0F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046C6-6880-5872-4E59-B09D9FEE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Laboratorio de Servicios Genómicos">
            <a:extLst>
              <a:ext uri="{FF2B5EF4-FFF2-40B4-BE49-F238E27FC236}">
                <a16:creationId xmlns:a16="http://schemas.microsoft.com/office/drawing/2014/main" id="{8EBEAE3E-64C9-D777-8C2D-5D8BAEE5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85" y="681037"/>
            <a:ext cx="73152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1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17A2-6C23-5B09-85B1-E8DFAD84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Bioinformático de un Genoma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B4AC5-C839-E4A0-169F-3B89008C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1568986"/>
            <a:ext cx="573622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Preparación de Muestras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Extracción de ADN</a:t>
            </a:r>
            <a:r>
              <a:rPr lang="es-MX" dirty="0"/>
              <a:t> de alta calidad.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Control de calidad</a:t>
            </a:r>
            <a:r>
              <a:rPr lang="es-MX" dirty="0"/>
              <a:t> (concentración, pureza).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Secuenciación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Plataformas</a:t>
            </a:r>
            <a:r>
              <a:rPr lang="es-MX" dirty="0"/>
              <a:t>: </a:t>
            </a:r>
            <a:r>
              <a:rPr lang="es-MX" dirty="0" err="1"/>
              <a:t>Illumina</a:t>
            </a:r>
            <a:r>
              <a:rPr lang="es-MX" dirty="0"/>
              <a:t>, </a:t>
            </a:r>
            <a:r>
              <a:rPr lang="es-MX" dirty="0" err="1"/>
              <a:t>PacBio</a:t>
            </a:r>
            <a:r>
              <a:rPr lang="es-MX" dirty="0"/>
              <a:t>, Oxford </a:t>
            </a:r>
            <a:r>
              <a:rPr lang="es-MX" dirty="0" err="1"/>
              <a:t>Nanopore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Generación de lecturas</a:t>
            </a:r>
            <a:r>
              <a:rPr lang="es-MX" dirty="0"/>
              <a:t> (short-</a:t>
            </a:r>
            <a:r>
              <a:rPr lang="es-MX" dirty="0" err="1"/>
              <a:t>reads</a:t>
            </a:r>
            <a:r>
              <a:rPr lang="es-MX" dirty="0"/>
              <a:t> o </a:t>
            </a:r>
            <a:r>
              <a:rPr lang="es-MX" dirty="0" err="1"/>
              <a:t>long-reads</a:t>
            </a:r>
            <a:r>
              <a:rPr lang="es-MX" dirty="0"/>
              <a:t>).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Control de Calidad de Lecturas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Filtrado y limpieza</a:t>
            </a:r>
            <a:r>
              <a:rPr lang="es-MX" dirty="0"/>
              <a:t> de secuencias crudas.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Eliminación de </a:t>
            </a:r>
            <a:r>
              <a:rPr lang="es-MX" b="1" dirty="0"/>
              <a:t>secuencias contaminantes</a:t>
            </a:r>
            <a:r>
              <a:rPr lang="es-MX" dirty="0"/>
              <a:t> y de baja calidad.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Ensamblaje del Genoma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De Novo</a:t>
            </a:r>
            <a:r>
              <a:rPr lang="es-MX" dirty="0"/>
              <a:t> (sin genoma de referencia) o </a:t>
            </a:r>
            <a:r>
              <a:rPr lang="es-MX" b="1" dirty="0"/>
              <a:t>basado en referencia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 err="1"/>
              <a:t>SPAdes</a:t>
            </a:r>
            <a:r>
              <a:rPr lang="es-MX" dirty="0"/>
              <a:t>, </a:t>
            </a:r>
            <a:r>
              <a:rPr lang="es-MX" b="1" dirty="0" err="1"/>
              <a:t>Canu</a:t>
            </a:r>
            <a:r>
              <a:rPr lang="es-MX" dirty="0"/>
              <a:t>, </a:t>
            </a:r>
            <a:r>
              <a:rPr lang="es-MX" b="1" dirty="0"/>
              <a:t>BWA</a:t>
            </a:r>
            <a:r>
              <a:rPr lang="es-MX" dirty="0"/>
              <a:t>, </a:t>
            </a:r>
            <a:r>
              <a:rPr lang="es-MX" b="1" dirty="0" err="1"/>
              <a:t>Bowtie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EFA737-435E-E6BE-9B76-2A732C1D09BE}"/>
              </a:ext>
            </a:extLst>
          </p:cNvPr>
          <p:cNvSpPr txBox="1"/>
          <p:nvPr/>
        </p:nvSpPr>
        <p:spPr>
          <a:xfrm>
            <a:off x="6461568" y="1551304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b="1" dirty="0"/>
              <a:t>Alineamiento y Mapeo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Alineación de lecturas contra el genoma de referencia.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/>
              <a:t>BWA</a:t>
            </a:r>
            <a:r>
              <a:rPr lang="es-MX" dirty="0"/>
              <a:t>, </a:t>
            </a:r>
            <a:r>
              <a:rPr lang="es-MX" b="1" dirty="0"/>
              <a:t>Bowtie2</a:t>
            </a:r>
            <a:r>
              <a:rPr lang="es-MX" dirty="0"/>
              <a:t>, </a:t>
            </a:r>
            <a:r>
              <a:rPr lang="es-MX" b="1" dirty="0"/>
              <a:t>Minimap2</a:t>
            </a:r>
            <a:r>
              <a:rPr lang="es-MX" dirty="0"/>
              <a:t>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Anotación del Genoma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Identificación de </a:t>
            </a:r>
            <a:r>
              <a:rPr lang="es-MX" b="1" dirty="0"/>
              <a:t>genes, exones, intrones, elementos regulatorios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 err="1"/>
              <a:t>Prokka</a:t>
            </a:r>
            <a:r>
              <a:rPr lang="es-MX" dirty="0"/>
              <a:t>, </a:t>
            </a:r>
            <a:r>
              <a:rPr lang="es-MX" b="1" dirty="0"/>
              <a:t>MAKER</a:t>
            </a:r>
            <a:r>
              <a:rPr lang="es-MX" dirty="0"/>
              <a:t>, </a:t>
            </a:r>
            <a:r>
              <a:rPr lang="es-MX" b="1" dirty="0" err="1"/>
              <a:t>Augustus</a:t>
            </a:r>
            <a:r>
              <a:rPr lang="es-MX" dirty="0"/>
              <a:t>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Análisis de Variantes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Identificación de </a:t>
            </a:r>
            <a:r>
              <a:rPr lang="es-MX" b="1" dirty="0" err="1"/>
              <a:t>SNPs</a:t>
            </a:r>
            <a:r>
              <a:rPr lang="es-MX" b="1" dirty="0"/>
              <a:t>, </a:t>
            </a:r>
            <a:r>
              <a:rPr lang="es-MX" b="1" dirty="0" err="1"/>
              <a:t>indels</a:t>
            </a:r>
            <a:r>
              <a:rPr lang="es-MX" dirty="0"/>
              <a:t> y otras variantes.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/>
              <a:t>GATK</a:t>
            </a:r>
            <a:r>
              <a:rPr lang="es-MX" dirty="0"/>
              <a:t>, </a:t>
            </a:r>
            <a:r>
              <a:rPr lang="es-MX" b="1" dirty="0" err="1"/>
              <a:t>FreeBayes</a:t>
            </a:r>
            <a:r>
              <a:rPr lang="es-MX" dirty="0"/>
              <a:t>, </a:t>
            </a:r>
            <a:r>
              <a:rPr lang="es-MX" b="1" dirty="0" err="1"/>
              <a:t>SAMtools</a:t>
            </a:r>
            <a:r>
              <a:rPr lang="es-MX" dirty="0"/>
              <a:t>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Visualización y Reporte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Uso de software para visualizar el genoma y variantes: </a:t>
            </a:r>
            <a:r>
              <a:rPr lang="es-MX" b="1" dirty="0"/>
              <a:t>IGV</a:t>
            </a:r>
            <a:r>
              <a:rPr lang="es-MX" dirty="0"/>
              <a:t>, </a:t>
            </a:r>
            <a:r>
              <a:rPr lang="es-MX" b="1" dirty="0" err="1"/>
              <a:t>JBrowse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Generación de </a:t>
            </a:r>
            <a:r>
              <a:rPr lang="es-MX" b="1" dirty="0"/>
              <a:t>informes</a:t>
            </a:r>
            <a:r>
              <a:rPr lang="es-MX" dirty="0"/>
              <a:t> y gráficos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21032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8151-B9BF-DDB6-00F4-CCBCE97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4FA12-7C02-D464-479D-77CCC5D4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¿Qué es ÓMICAS?">
            <a:extLst>
              <a:ext uri="{FF2B5EF4-FFF2-40B4-BE49-F238E27FC236}">
                <a16:creationId xmlns:a16="http://schemas.microsoft.com/office/drawing/2014/main" id="{583335D4-C46B-A7D2-9C5E-798553AA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56"/>
            <a:ext cx="9906303" cy="56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A688305-BFDE-0F1F-3E7E-3EB0EE89E999}"/>
              </a:ext>
            </a:extLst>
          </p:cNvPr>
          <p:cNvSpPr txBox="1">
            <a:spLocks/>
          </p:cNvSpPr>
          <p:nvPr/>
        </p:nvSpPr>
        <p:spPr>
          <a:xfrm>
            <a:off x="181170" y="-170433"/>
            <a:ext cx="2698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b="1" dirty="0" err="1"/>
              <a:t>Ómicas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E19EBD-5582-D5E8-57A7-1F8A0842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22" y="3080657"/>
            <a:ext cx="3541714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25E1-C891-5BCA-E0FD-389B763F1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012" y="-694863"/>
            <a:ext cx="9144000" cy="2387600"/>
          </a:xfrm>
        </p:spPr>
        <p:txBody>
          <a:bodyPr/>
          <a:lstStyle/>
          <a:p>
            <a:r>
              <a:rPr lang="es-MX" dirty="0"/>
              <a:t>Genómica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840F5-95D2-87EB-2721-A441C269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993157"/>
            <a:ext cx="9144000" cy="1655762"/>
          </a:xfrm>
        </p:spPr>
        <p:txBody>
          <a:bodyPr/>
          <a:lstStyle/>
          <a:p>
            <a:r>
              <a:rPr lang="es-MX" dirty="0"/>
              <a:t>DNA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3B09967-4AAD-1084-43D0-52DDF23F9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87142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El </a:t>
            </a:r>
            <a:r>
              <a:rPr lang="en-US" altLang="en-US" b="1" dirty="0" err="1">
                <a:latin typeface="Arial" panose="020B0604020202020204" pitchFamily="34" charset="0"/>
              </a:rPr>
              <a:t>genoma</a:t>
            </a:r>
            <a:r>
              <a:rPr lang="en-US" altLang="en-US" dirty="0">
                <a:latin typeface="Arial" panose="020B0604020202020204" pitchFamily="34" charset="0"/>
              </a:rPr>
              <a:t> es </a:t>
            </a:r>
            <a:r>
              <a:rPr lang="en-US" altLang="en-US" dirty="0" err="1">
                <a:latin typeface="Arial" panose="020B0604020202020204" pitchFamily="34" charset="0"/>
              </a:rPr>
              <a:t>el</a:t>
            </a:r>
            <a:r>
              <a:rPr lang="en-US" altLang="en-US" dirty="0">
                <a:latin typeface="Arial" panose="020B0604020202020204" pitchFamily="34" charset="0"/>
              </a:rPr>
              <a:t> conjunto </a:t>
            </a:r>
            <a:r>
              <a:rPr lang="en-US" altLang="en-US" dirty="0" err="1">
                <a:latin typeface="Arial" panose="020B0604020202020204" pitchFamily="34" charset="0"/>
              </a:rPr>
              <a:t>completo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b="1" dirty="0">
                <a:latin typeface="Arial" panose="020B0604020202020204" pitchFamily="34" charset="0"/>
              </a:rPr>
              <a:t>material </a:t>
            </a:r>
            <a:r>
              <a:rPr lang="en-US" altLang="en-US" b="1" dirty="0" err="1">
                <a:latin typeface="Arial" panose="020B0604020202020204" pitchFamily="34" charset="0"/>
              </a:rPr>
              <a:t>genético</a:t>
            </a:r>
            <a:r>
              <a:rPr lang="en-US" altLang="en-US" dirty="0">
                <a:latin typeface="Arial" panose="020B0604020202020204" pitchFamily="34" charset="0"/>
              </a:rPr>
              <a:t> (ADN) de un </a:t>
            </a:r>
            <a:r>
              <a:rPr lang="en-US" altLang="en-US" dirty="0" err="1">
                <a:latin typeface="Arial" panose="020B0604020202020204" pitchFamily="34" charset="0"/>
              </a:rPr>
              <a:t>organismo</a:t>
            </a:r>
            <a:r>
              <a:rPr lang="en-US" altLang="en-US" dirty="0">
                <a:latin typeface="Arial" panose="020B0604020202020204" pitchFamily="34" charset="0"/>
              </a:rPr>
              <a:t>, que </a:t>
            </a:r>
            <a:r>
              <a:rPr lang="en-US" altLang="en-US" dirty="0" err="1">
                <a:latin typeface="Arial" panose="020B0604020202020204" pitchFamily="34" charset="0"/>
              </a:rPr>
              <a:t>contiene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toda</a:t>
            </a:r>
            <a:r>
              <a:rPr lang="en-US" altLang="en-US" dirty="0">
                <a:latin typeface="Arial" panose="020B0604020202020204" pitchFamily="34" charset="0"/>
              </a:rPr>
              <a:t> la </a:t>
            </a:r>
            <a:r>
              <a:rPr lang="en-US" altLang="en-US" dirty="0" err="1">
                <a:latin typeface="Arial" panose="020B0604020202020204" pitchFamily="34" charset="0"/>
              </a:rPr>
              <a:t>información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hereditaria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DD98CA-EEFC-2A04-0C1D-5825CECCBE2A}"/>
              </a:ext>
            </a:extLst>
          </p:cNvPr>
          <p:cNvSpPr txBox="1"/>
          <p:nvPr/>
        </p:nvSpPr>
        <p:spPr>
          <a:xfrm>
            <a:off x="1345556" y="4305022"/>
            <a:ext cx="95577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err="1">
                <a:latin typeface="Arial" panose="020B0604020202020204" pitchFamily="34" charset="0"/>
              </a:rPr>
              <a:t>Objetivo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 err="1">
                <a:latin typeface="Arial" panose="020B0604020202020204" pitchFamily="34" charset="0"/>
              </a:rPr>
              <a:t>Secuenciar</a:t>
            </a:r>
            <a:r>
              <a:rPr lang="en-US" altLang="en-US" sz="1800" b="1" dirty="0">
                <a:latin typeface="Arial" panose="020B0604020202020204" pitchFamily="34" charset="0"/>
              </a:rPr>
              <a:t>, </a:t>
            </a:r>
            <a:r>
              <a:rPr lang="en-US" altLang="en-US" sz="1800" b="1" dirty="0" err="1">
                <a:latin typeface="Arial" panose="020B0604020202020204" pitchFamily="34" charset="0"/>
              </a:rPr>
              <a:t>ensamblar</a:t>
            </a:r>
            <a:r>
              <a:rPr lang="en-US" altLang="en-US" sz="1800" b="1" dirty="0">
                <a:latin typeface="Arial" panose="020B0604020202020204" pitchFamily="34" charset="0"/>
              </a:rPr>
              <a:t> y </a:t>
            </a:r>
            <a:r>
              <a:rPr lang="en-US" altLang="en-US" sz="1800" b="1" dirty="0" err="1">
                <a:latin typeface="Arial" panose="020B0604020202020204" pitchFamily="34" charset="0"/>
              </a:rPr>
              <a:t>analizar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genoma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completo</a:t>
            </a:r>
            <a:r>
              <a:rPr lang="en-US" altLang="en-US" sz="1800" dirty="0">
                <a:latin typeface="Arial" panose="020B0604020202020204" pitchFamily="34" charset="0"/>
              </a:rPr>
              <a:t> de un </a:t>
            </a:r>
            <a:r>
              <a:rPr lang="en-US" altLang="en-US" sz="1800" dirty="0" err="1">
                <a:latin typeface="Arial" panose="020B0604020202020204" pitchFamily="34" charset="0"/>
              </a:rPr>
              <a:t>organismo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Entender</a:t>
            </a:r>
            <a:r>
              <a:rPr lang="en-US" altLang="en-US" sz="1800" dirty="0">
                <a:latin typeface="Arial" panose="020B0604020202020204" pitchFamily="34" charset="0"/>
              </a:rPr>
              <a:t> la </a:t>
            </a:r>
            <a:r>
              <a:rPr lang="en-US" altLang="en-US" sz="1800" b="1" dirty="0" err="1">
                <a:latin typeface="Arial" panose="020B0604020202020204" pitchFamily="34" charset="0"/>
              </a:rPr>
              <a:t>estructura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genética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b="1" dirty="0" err="1">
                <a:latin typeface="Arial" panose="020B0604020202020204" pitchFamily="34" charset="0"/>
              </a:rPr>
              <a:t>variantes</a:t>
            </a:r>
            <a:r>
              <a:rPr lang="en-US" altLang="en-US" sz="1800" dirty="0">
                <a:latin typeface="Arial" panose="020B0604020202020204" pitchFamily="34" charset="0"/>
              </a:rPr>
              <a:t> y </a:t>
            </a:r>
            <a:r>
              <a:rPr lang="en-US" altLang="en-US" sz="1800" b="1" dirty="0" err="1">
                <a:latin typeface="Arial" panose="020B0604020202020204" pitchFamily="34" charset="0"/>
              </a:rPr>
              <a:t>elementos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regulatorios</a:t>
            </a:r>
            <a:r>
              <a:rPr lang="en-US" altLang="en-US" sz="1800" dirty="0">
                <a:latin typeface="Arial" panose="020B0604020202020204" pitchFamily="34" charset="0"/>
              </a:rPr>
              <a:t> que </a:t>
            </a:r>
            <a:r>
              <a:rPr lang="en-US" altLang="en-US" sz="1800" dirty="0" err="1">
                <a:latin typeface="Arial" panose="020B0604020202020204" pitchFamily="34" charset="0"/>
              </a:rPr>
              <a:t>controlan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funciones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biológicas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5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642553-90AB-A5F5-A7B9-EEBADF74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78"/>
          <a:stretch/>
        </p:blipFill>
        <p:spPr>
          <a:xfrm>
            <a:off x="2321170" y="57699"/>
            <a:ext cx="9144000" cy="4815706"/>
          </a:xfrm>
          <a:prstGeom prst="rect">
            <a:avLst/>
          </a:prstGeom>
        </p:spPr>
      </p:pic>
      <p:pic>
        <p:nvPicPr>
          <p:cNvPr id="3074" name="Picture 2" descr="Hitos en la secuenciación de genomas">
            <a:extLst>
              <a:ext uri="{FF2B5EF4-FFF2-40B4-BE49-F238E27FC236}">
                <a16:creationId xmlns:a16="http://schemas.microsoft.com/office/drawing/2014/main" id="{B87E56E1-E169-2178-5B21-511C3054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3" y="4528457"/>
            <a:ext cx="8658225" cy="2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 of the week - Genome sequencing price going down - DigitalFoodLab">
            <a:extLst>
              <a:ext uri="{FF2B5EF4-FFF2-40B4-BE49-F238E27FC236}">
                <a16:creationId xmlns:a16="http://schemas.microsoft.com/office/drawing/2014/main" id="{0A463FC5-8837-347B-B04E-84E31B0C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103" y="117987"/>
            <a:ext cx="4550230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E73924-C111-DECC-FEBB-5CB70A437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103" y="4905090"/>
            <a:ext cx="2830285" cy="183492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1159BFA-397F-9743-821B-AD8C41A0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-90034"/>
            <a:ext cx="10515600" cy="1325563"/>
          </a:xfrm>
        </p:spPr>
        <p:txBody>
          <a:bodyPr/>
          <a:lstStyle/>
          <a:p>
            <a:r>
              <a:rPr lang="es-MX" dirty="0"/>
              <a:t>GENOMA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7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56E1-E465-096F-DB76-70EE74C5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59C8F-E04B-B9AA-9847-B30FF00C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equencing 101: the evolution of DNA sequencing tools - PacBio">
            <a:extLst>
              <a:ext uri="{FF2B5EF4-FFF2-40B4-BE49-F238E27FC236}">
                <a16:creationId xmlns:a16="http://schemas.microsoft.com/office/drawing/2014/main" id="{8A4758C7-E4F4-DFB7-9619-6A855323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7577"/>
            <a:ext cx="10232615" cy="46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3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C584E-D0DB-3F06-F57D-AB9ADFF2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42" y="-195314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C3BCE-D316-894B-86CA-F36B44E0E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88960"/>
            <a:ext cx="6949440" cy="546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Método Introducido por Frederick Sanger (1977)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Desarrollo de la técnica de </a:t>
            </a:r>
            <a:r>
              <a:rPr lang="es-MX" b="1" dirty="0"/>
              <a:t>secuenciación por terminación de cadena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Primer método de secuenciación de ADN ampliamente utilizado.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Principio Básico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Utiliza </a:t>
            </a:r>
            <a:r>
              <a:rPr lang="es-MX" b="1" dirty="0" err="1"/>
              <a:t>didioxinucleótidos</a:t>
            </a:r>
            <a:r>
              <a:rPr lang="es-MX" b="1" dirty="0"/>
              <a:t> (</a:t>
            </a:r>
            <a:r>
              <a:rPr lang="es-MX" b="1" dirty="0" err="1"/>
              <a:t>ddNTPs</a:t>
            </a:r>
            <a:r>
              <a:rPr lang="es-MX" b="1" dirty="0"/>
              <a:t>)</a:t>
            </a:r>
            <a:r>
              <a:rPr lang="es-MX" dirty="0"/>
              <a:t> para interrumpir la elongación de la cadena de ADN.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Los </a:t>
            </a:r>
            <a:r>
              <a:rPr lang="es-MX" dirty="0" err="1"/>
              <a:t>ddNTPs</a:t>
            </a:r>
            <a:r>
              <a:rPr lang="es-MX" dirty="0"/>
              <a:t> carecen de un grupo 3' OH, lo que impide la adición de nuevos nucleótidos.</a:t>
            </a:r>
          </a:p>
          <a:p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0221D6-8B8B-95F1-CC67-8BC8A0C513F2}"/>
              </a:ext>
            </a:extLst>
          </p:cNvPr>
          <p:cNvSpPr txBox="1"/>
          <p:nvPr/>
        </p:nvSpPr>
        <p:spPr>
          <a:xfrm>
            <a:off x="4466304" y="632929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(Secuenciación Sanger )</a:t>
            </a:r>
            <a:endParaRPr lang="es-MX" dirty="0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295763E-597D-E6E5-4F3A-CB992185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29" y="1720533"/>
            <a:ext cx="4745361" cy="35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0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uenciaci&amp;oacute;n automatizada de Sanger.">
            <a:extLst>
              <a:ext uri="{FF2B5EF4-FFF2-40B4-BE49-F238E27FC236}">
                <a16:creationId xmlns:a16="http://schemas.microsoft.com/office/drawing/2014/main" id="{24CB1CDC-BBC3-3627-F3B9-02F763A2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63" y="2734172"/>
            <a:ext cx="9741672" cy="40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AE6B03-1F16-95F8-D0AF-7F8E7A7F8AA9}"/>
              </a:ext>
            </a:extLst>
          </p:cNvPr>
          <p:cNvSpPr txBox="1"/>
          <p:nvPr/>
        </p:nvSpPr>
        <p:spPr>
          <a:xfrm>
            <a:off x="-233679" y="1310812"/>
            <a:ext cx="5095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 dirty="0"/>
              <a:t>1. Amplificación del ADN y Adición de </a:t>
            </a:r>
            <a:r>
              <a:rPr lang="es-MX" b="1" dirty="0" err="1"/>
              <a:t>ddNTPs</a:t>
            </a:r>
            <a:r>
              <a:rPr lang="es-MX" dirty="0"/>
              <a:t>:  Mediante la reacción de polimerasa (PCR) y se agregan los marcados con </a:t>
            </a:r>
            <a:r>
              <a:rPr lang="es-MX" dirty="0" err="1"/>
              <a:t>fluoróforos</a:t>
            </a:r>
            <a:r>
              <a:rPr lang="es-MX" dirty="0"/>
              <a:t> para identificar las bases.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7B339A-7A19-94CD-BCD4-96DAEA1ACF77}"/>
              </a:ext>
            </a:extLst>
          </p:cNvPr>
          <p:cNvSpPr txBox="1"/>
          <p:nvPr/>
        </p:nvSpPr>
        <p:spPr>
          <a:xfrm>
            <a:off x="4828458" y="1128856"/>
            <a:ext cx="622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 dirty="0"/>
              <a:t> 2. Electroforesis en gel</a:t>
            </a:r>
            <a:r>
              <a:rPr lang="es-MX" dirty="0"/>
              <a:t>: Se separan los fragmentos según tamaño</a:t>
            </a:r>
          </a:p>
          <a:p>
            <a:pPr lvl="1"/>
            <a:endParaRPr lang="es-MX" dirty="0"/>
          </a:p>
          <a:p>
            <a:pPr lvl="1"/>
            <a:r>
              <a:rPr lang="es-MX" b="1" dirty="0"/>
              <a:t>3. Lectura de Secuencia</a:t>
            </a:r>
            <a:r>
              <a:rPr lang="es-MX" dirty="0"/>
              <a:t>: Los </a:t>
            </a:r>
            <a:r>
              <a:rPr lang="es-MX" dirty="0" err="1"/>
              <a:t>fluoróforos</a:t>
            </a:r>
            <a:r>
              <a:rPr lang="es-MX" dirty="0"/>
              <a:t> son detectados y se interpreta la secuencia</a:t>
            </a:r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03754C-5929-CA8C-6A3D-A8E197766AE3}"/>
              </a:ext>
            </a:extLst>
          </p:cNvPr>
          <p:cNvSpPr txBox="1">
            <a:spLocks/>
          </p:cNvSpPr>
          <p:nvPr/>
        </p:nvSpPr>
        <p:spPr>
          <a:xfrm>
            <a:off x="1140542" y="-195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890A9C-2276-6F61-19A0-E0EB590BA6F3}"/>
              </a:ext>
            </a:extLst>
          </p:cNvPr>
          <p:cNvSpPr txBox="1"/>
          <p:nvPr/>
        </p:nvSpPr>
        <p:spPr>
          <a:xfrm>
            <a:off x="4466304" y="632929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(Secuenciación Sanger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305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2B320-A4F9-9530-8BAD-F316295D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962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Ventajas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Alta precisión</a:t>
            </a:r>
            <a:r>
              <a:rPr lang="es-MX" dirty="0"/>
              <a:t>: Hasta el 99.9% de exactitud.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Lectura directa de secuencias</a:t>
            </a:r>
            <a:r>
              <a:rPr lang="es-MX" dirty="0"/>
              <a:t>: Ideal para secuencias cortas y específicas.</a:t>
            </a:r>
          </a:p>
          <a:p>
            <a:pPr marL="0" indent="0">
              <a:buNone/>
            </a:pPr>
            <a:r>
              <a:rPr lang="es-MX" b="1" dirty="0"/>
              <a:t>Limitaciones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Lento y costoso</a:t>
            </a:r>
            <a:r>
              <a:rPr lang="es-MX" dirty="0"/>
              <a:t> para proyectos de genomas completos.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Baja capacidad de procesamiento</a:t>
            </a:r>
            <a:r>
              <a:rPr lang="es-MX" dirty="0"/>
              <a:t> comparado con tecnologías más recientes.</a:t>
            </a:r>
          </a:p>
          <a:p>
            <a:pPr marL="0" indent="0">
              <a:buNone/>
            </a:pPr>
            <a:r>
              <a:rPr lang="es-MX" b="1" dirty="0"/>
              <a:t>Aplicaciones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Secuenciación de pequeños fragmentos de ADN.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Proyectos genéticos pioneros, como el </a:t>
            </a:r>
            <a:r>
              <a:rPr lang="es-MX" b="1" dirty="0"/>
              <a:t>Proyecto Genoma Humano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F97ED94-03A6-53B0-1390-9FEFE4C8E3B2}"/>
              </a:ext>
            </a:extLst>
          </p:cNvPr>
          <p:cNvSpPr txBox="1">
            <a:spLocks/>
          </p:cNvSpPr>
          <p:nvPr/>
        </p:nvSpPr>
        <p:spPr>
          <a:xfrm>
            <a:off x="1140542" y="-195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764622-2D53-3E16-6E72-FEC3C8DF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36" y="5112083"/>
            <a:ext cx="3183808" cy="15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F74BFC-2BB5-FAB3-C243-358E5F6BA764}"/>
              </a:ext>
            </a:extLst>
          </p:cNvPr>
          <p:cNvSpPr txBox="1"/>
          <p:nvPr/>
        </p:nvSpPr>
        <p:spPr>
          <a:xfrm>
            <a:off x="4466304" y="632929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(Secuenciación Sanger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54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8A05A4-9F04-FBF5-FC88-96BA64EC6261}"/>
              </a:ext>
            </a:extLst>
          </p:cNvPr>
          <p:cNvSpPr txBox="1">
            <a:spLocks/>
          </p:cNvSpPr>
          <p:nvPr/>
        </p:nvSpPr>
        <p:spPr>
          <a:xfrm>
            <a:off x="1140542" y="-195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Segunda Generación de secuenciación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2FB387-53FB-2D76-7E91-0723A4503713}"/>
              </a:ext>
            </a:extLst>
          </p:cNvPr>
          <p:cNvSpPr txBox="1"/>
          <p:nvPr/>
        </p:nvSpPr>
        <p:spPr>
          <a:xfrm>
            <a:off x="4466304" y="632929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(NGS- Next </a:t>
            </a:r>
            <a:r>
              <a:rPr lang="es-MX" b="1" dirty="0" err="1"/>
              <a:t>generation</a:t>
            </a:r>
            <a:r>
              <a:rPr lang="es-MX" b="1" dirty="0"/>
              <a:t> </a:t>
            </a:r>
            <a:r>
              <a:rPr lang="es-MX" b="1" dirty="0" err="1"/>
              <a:t>sequencing</a:t>
            </a:r>
            <a:r>
              <a:rPr lang="es-MX" b="1" dirty="0"/>
              <a:t>)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2F2ED6-88ED-6A66-9B77-ADF344547D90}"/>
              </a:ext>
            </a:extLst>
          </p:cNvPr>
          <p:cNvSpPr txBox="1"/>
          <p:nvPr/>
        </p:nvSpPr>
        <p:spPr>
          <a:xfrm>
            <a:off x="-196646" y="1830504"/>
            <a:ext cx="10196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Surge en la década de </a:t>
            </a:r>
            <a:r>
              <a:rPr lang="es-MX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2000</a:t>
            </a:r>
            <a:r>
              <a:rPr lang="es-MX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revolucionando la secuenciación de ADN.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Conocida como </a:t>
            </a:r>
            <a:r>
              <a:rPr lang="es-MX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secuenciación masiva en paralelo</a:t>
            </a:r>
            <a:r>
              <a:rPr lang="es-MX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170" name="Picture 2" descr="Ion semiconductor sequencing - Wikipedia">
            <a:extLst>
              <a:ext uri="{FF2B5EF4-FFF2-40B4-BE49-F238E27FC236}">
                <a16:creationId xmlns:a16="http://schemas.microsoft.com/office/drawing/2014/main" id="{4AB67101-6AB7-0111-EA3E-E311E4EB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2" y="323864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44A91E6-68B4-F1F4-D535-9004A751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59" y="2693932"/>
            <a:ext cx="6565953" cy="35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28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AC4408870754A941B982D19F325DC" ma:contentTypeVersion="15" ma:contentTypeDescription="Create a new document." ma:contentTypeScope="" ma:versionID="353b2725ea844c695cdb7e0f8e8af1c8">
  <xsd:schema xmlns:xsd="http://www.w3.org/2001/XMLSchema" xmlns:xs="http://www.w3.org/2001/XMLSchema" xmlns:p="http://schemas.microsoft.com/office/2006/metadata/properties" xmlns:ns3="9eeebd95-cc3c-4be3-9c6c-69558bbb5390" xmlns:ns4="e5f7cc98-37b4-4eeb-bdcf-32b32a44fbce" targetNamespace="http://schemas.microsoft.com/office/2006/metadata/properties" ma:root="true" ma:fieldsID="4aaa599d07c21a930da1e878b152e375" ns3:_="" ns4:_="">
    <xsd:import namespace="9eeebd95-cc3c-4be3-9c6c-69558bbb5390"/>
    <xsd:import namespace="e5f7cc98-37b4-4eeb-bdcf-32b32a44fb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ebd95-cc3c-4be3-9c6c-69558bbb5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7cc98-37b4-4eeb-bdcf-32b32a44f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D0E5F1-A67C-4AAE-9B01-89A41B523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ebd95-cc3c-4be3-9c6c-69558bbb5390"/>
    <ds:schemaRef ds:uri="e5f7cc98-37b4-4eeb-bdcf-32b32a44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1C608E-7DCA-4E23-A357-00B946FB3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07184F-77E8-43F4-B96A-383CAB0C283C}">
  <ds:schemaRefs>
    <ds:schemaRef ds:uri="9eeebd95-cc3c-4be3-9c6c-69558bbb5390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e5f7cc98-37b4-4eeb-bdcf-32b32a44fbc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872</Words>
  <Application>Microsoft Office PowerPoint</Application>
  <PresentationFormat>Panorámica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Tecnologías Ómicas</vt:lpstr>
      <vt:lpstr>Presentación de PowerPoint</vt:lpstr>
      <vt:lpstr>Genómica</vt:lpstr>
      <vt:lpstr>GENOMA</vt:lpstr>
      <vt:lpstr>Presentación de PowerPoint</vt:lpstr>
      <vt:lpstr>Primera Generación de secuenciación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Bioinformático de un Genoma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ELSA HERMINIA QUEZADA RODRIGUEZ</dc:creator>
  <cp:lastModifiedBy>ELSA HERMINIA QUEZADA RODRIGUEZ</cp:lastModifiedBy>
  <cp:revision>3</cp:revision>
  <dcterms:created xsi:type="dcterms:W3CDTF">2024-09-18T11:40:34Z</dcterms:created>
  <dcterms:modified xsi:type="dcterms:W3CDTF">2024-09-18T07:53:51Z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0x010100FB3AC4408870754A941B982D19F325DC</vt:lpwstr>
  </property>
</Properties>
</file>