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9" r:id="rId5"/>
    <p:sldId id="256" r:id="rId6"/>
    <p:sldId id="278" r:id="rId7"/>
    <p:sldId id="280" r:id="rId8"/>
    <p:sldId id="281" r:id="rId9"/>
    <p:sldId id="282" r:id="rId10"/>
    <p:sldId id="28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53BFE7-B1D6-4C55-8538-BE00F0A34B57}" v="1" dt="2024-09-19T12:43:40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E403B-AF94-7B0E-1BD2-C406072E2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B7B89E-9EB6-0B74-51E0-18AFA095A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782E0A-9FDA-4057-1FCE-E63075B23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FADC-2D8C-4228-BA68-A02B68344B82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CFF763-98A7-516F-94AD-55EB500C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BBB364-FECF-7034-A032-0A0E500E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C7A05-D547-4FF2-8095-1F192E1FAE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1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7E9B3-4FDE-B5EC-80E8-9ADB58FD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8B4840-0640-A120-B529-AD33AFAF6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238226-76D4-37B7-8C7E-8F1F93A4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FADC-2D8C-4228-BA68-A02B68344B82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4B7330-93E5-2B13-2380-F8C5521C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958833-29B7-E274-D8BE-A6F5081E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C7A05-D547-4FF2-8095-1F192E1FAE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0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54CC8F-2E93-9AF5-0B3E-5F3064471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919BB9-9E46-0AB0-87C3-DB8415796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A73B4F-5D00-52A7-CF5E-41C52706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FADC-2D8C-4228-BA68-A02B68344B82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2F9F44-52D6-DC1D-87A5-A9071EFE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43FDC0-7379-A2FF-3408-F87F4DC9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C7A05-D547-4FF2-8095-1F192E1FAE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3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530C8-37BB-3C16-755B-1F48CED02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8F5DFF-C0EF-2CEC-FC38-C3D3E5028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091F00-365A-1FE2-23CB-A01367687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FADC-2D8C-4228-BA68-A02B68344B82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E0B660-002A-948C-8EC8-96E1F341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410BE9-999B-B790-B2D4-2ABB879D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C7A05-D547-4FF2-8095-1F192E1FAE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5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809DC-D248-CE7A-C95E-7E87378B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53238B-88C2-BF45-A8E6-3900FD308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8BEA20-BF83-343B-831B-F95F6C28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FADC-2D8C-4228-BA68-A02B68344B82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76157D-A6B6-5C0E-E1E3-C57CC50E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12B3E2-6B74-1818-F8AA-5ECE3A8D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C7A05-D547-4FF2-8095-1F192E1FAE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2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DC17B-1761-583E-23DE-D05F9CAD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521B60-0715-86D4-345D-604595384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DDB7B5-DDC1-8549-ABFC-AF7193BE4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98983C-EC5B-85E7-DAA1-E50B6A87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FADC-2D8C-4228-BA68-A02B68344B82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CB31D3-AF92-037F-04C3-7EB51866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78E29F-3189-7CF0-36CE-72D48217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C7A05-D547-4FF2-8095-1F192E1FAE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8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6785E-B786-8805-89A6-2A6B70D7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89B4D8-BD5A-424C-3BA9-94B51F060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E0B042-BBE4-EE47-8824-15A6D9271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72C023-3461-1C23-4419-5BEF91FF6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444889-612D-A208-4814-18CEC9272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D77CF7-7A26-9115-4309-A692C19C2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FADC-2D8C-4228-BA68-A02B68344B82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01303CF-0C0C-60DB-ED19-81F27164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661362F-5651-4384-D1F1-9728B8CA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C7A05-D547-4FF2-8095-1F192E1FAE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9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75875-51BE-930D-07B3-94645B4B8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F09B973-F36E-BE95-5364-D6DD6993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FADC-2D8C-4228-BA68-A02B68344B82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5F3418-B224-EB94-EB2F-ADD91ECC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F9BE01-9A00-384C-433C-291A3174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C7A05-D547-4FF2-8095-1F192E1FAE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8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B3F431-59AF-FAA3-FD4C-45533073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FADC-2D8C-4228-BA68-A02B68344B82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18D00BE-9F88-71DC-4BF8-5F06BC26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8BA81C-8E72-E6FC-9A98-AF242843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C7A05-D547-4FF2-8095-1F192E1FAE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2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81D17-1B4C-48DF-4989-FF61E1E8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3FB120-B760-D901-3699-E64FF43C2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555805-8E4C-F713-07A9-353C2C053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5669EF-00B0-64D3-AB22-F9DE6E0F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FADC-2D8C-4228-BA68-A02B68344B82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B62AC5-BC11-E95B-B9F4-86FFBFA2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B78897-0893-B281-B3B6-101D9221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C7A05-D547-4FF2-8095-1F192E1FAE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2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978F0-8ABD-A3D7-2350-2C834B65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2D526B-09EC-F13D-87D7-2425E4A5D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D48133-9013-D60E-66A2-04B322557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1B3F2D-82FC-88C3-936C-DDEB1F12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FADC-2D8C-4228-BA68-A02B68344B82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D193A4-FF31-2B28-147D-64DEB662A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4F68E8-2E0E-94C2-144B-ED7F0332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C7A05-D547-4FF2-8095-1F192E1FAE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0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761C19D-73EC-48D3-2C1B-264FF5E38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3577D1-7374-068B-E538-0F800FC27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68A0EC-A76B-DA8E-30C4-1421D19B2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EDFADC-2D8C-4228-BA68-A02B68344B82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651224-7694-E376-94A2-032E577C1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C55EF9-8538-CE8C-1492-81899B23D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FC7A05-D547-4FF2-8095-1F192E1FAE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5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B25E1-C891-5BCA-E0FD-389B763F1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012" y="-694863"/>
            <a:ext cx="9144000" cy="2387600"/>
          </a:xfrm>
        </p:spPr>
        <p:txBody>
          <a:bodyPr/>
          <a:lstStyle/>
          <a:p>
            <a:r>
              <a:rPr lang="es-MX" dirty="0"/>
              <a:t>Transcriptómica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B840F5-95D2-87EB-2721-A441C2698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967" y="1993157"/>
            <a:ext cx="9144000" cy="1655762"/>
          </a:xfrm>
        </p:spPr>
        <p:txBody>
          <a:bodyPr/>
          <a:lstStyle/>
          <a:p>
            <a:r>
              <a:rPr lang="es-MX" dirty="0"/>
              <a:t>RNA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B2A4B2C-C210-7DE2-70F0-34966125D7DB}"/>
              </a:ext>
            </a:extLst>
          </p:cNvPr>
          <p:cNvSpPr txBox="1"/>
          <p:nvPr/>
        </p:nvSpPr>
        <p:spPr>
          <a:xfrm>
            <a:off x="1061011" y="3854526"/>
            <a:ext cx="95578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Objetivo</a:t>
            </a:r>
            <a:r>
              <a:rPr lang="es-MX" dirty="0"/>
              <a:t>:</a:t>
            </a:r>
          </a:p>
          <a:p>
            <a:endParaRPr lang="es-MX" dirty="0"/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Identificar qué genes están siendo expresados.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s-MX" dirty="0"/>
              <a:t>Comparar patrones de expresión en diferentes condiciones (por ejemplo, estrés, desarrollo).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66BA06-BDAB-CD3B-5748-B74338A3CA71}"/>
              </a:ext>
            </a:extLst>
          </p:cNvPr>
          <p:cNvSpPr txBox="1"/>
          <p:nvPr/>
        </p:nvSpPr>
        <p:spPr>
          <a:xfrm>
            <a:off x="1336315" y="2689574"/>
            <a:ext cx="88686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s-MX" dirty="0"/>
              <a:t>El </a:t>
            </a:r>
            <a:r>
              <a:rPr lang="es-MX" b="1" dirty="0"/>
              <a:t>transcriptoma</a:t>
            </a:r>
            <a:r>
              <a:rPr lang="es-MX" dirty="0"/>
              <a:t> es el conjunto completo de </a:t>
            </a:r>
            <a:r>
              <a:rPr lang="es-MX" b="1" dirty="0"/>
              <a:t>ARN mensajero (ARNm)</a:t>
            </a:r>
            <a:r>
              <a:rPr lang="es-MX" dirty="0"/>
              <a:t> transcrito a partir de los genes de un organismo en un momento específico.</a:t>
            </a:r>
          </a:p>
        </p:txBody>
      </p:sp>
    </p:spTree>
    <p:extLst>
      <p:ext uri="{BB962C8B-B14F-4D97-AF65-F5344CB8AC3E}">
        <p14:creationId xmlns:p14="http://schemas.microsoft.com/office/powerpoint/2010/main" val="240903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BB493EB-860D-C2F0-5706-A352AB0CD3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4F56EA2-2E5A-CDD5-6A62-48155DC40049}"/>
              </a:ext>
            </a:extLst>
          </p:cNvPr>
          <p:cNvSpPr txBox="1">
            <a:spLocks/>
          </p:cNvSpPr>
          <p:nvPr/>
        </p:nvSpPr>
        <p:spPr>
          <a:xfrm>
            <a:off x="-2632587" y="-2101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Transcripción</a:t>
            </a:r>
            <a:endPara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306FCE-A1E2-0E60-7D52-A15BDAF28633}"/>
              </a:ext>
            </a:extLst>
          </p:cNvPr>
          <p:cNvSpPr txBox="1"/>
          <p:nvPr/>
        </p:nvSpPr>
        <p:spPr>
          <a:xfrm>
            <a:off x="6250329" y="365125"/>
            <a:ext cx="3762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DNA -&gt; RNA</a:t>
            </a:r>
            <a:endParaRPr lang="en-US" sz="5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▷¿Cómo Funciona La Transcripción Genética De ADN? Explicación">
            <a:extLst>
              <a:ext uri="{FF2B5EF4-FFF2-40B4-BE49-F238E27FC236}">
                <a16:creationId xmlns:a16="http://schemas.microsoft.com/office/drawing/2014/main" id="{B50B34BC-D3FE-EB25-7B9D-84C996B98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8276"/>
            <a:ext cx="97536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33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34BE5-A187-CDF8-D3BC-3DEEEC0F3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49" y="-165817"/>
            <a:ext cx="10515600" cy="1325563"/>
          </a:xfrm>
        </p:spPr>
        <p:txBody>
          <a:bodyPr/>
          <a:lstStyle/>
          <a:p>
            <a:r>
              <a:rPr lang="es-MX" dirty="0"/>
              <a:t>Transcriptoma</a:t>
            </a:r>
            <a:endParaRPr lang="en-US" dirty="0"/>
          </a:p>
        </p:txBody>
      </p:sp>
      <p:pic>
        <p:nvPicPr>
          <p:cNvPr id="1026" name="Picture 2" descr="Figure 1.Historic timeline of technologies involved in gene expression analysis.">
            <a:extLst>
              <a:ext uri="{FF2B5EF4-FFF2-40B4-BE49-F238E27FC236}">
                <a16:creationId xmlns:a16="http://schemas.microsoft.com/office/drawing/2014/main" id="{B1956DFC-C844-E5F8-9938-9D8E3F9A0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77" y="848186"/>
            <a:ext cx="10776155" cy="35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367ABD8-688E-CAC3-E435-5F72ECA73AF9}"/>
              </a:ext>
            </a:extLst>
          </p:cNvPr>
          <p:cNvSpPr txBox="1"/>
          <p:nvPr/>
        </p:nvSpPr>
        <p:spPr>
          <a:xfrm>
            <a:off x="5663380" y="5075703"/>
            <a:ext cx="61746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Revolución de los </a:t>
            </a:r>
            <a:r>
              <a:rPr lang="es-MX" b="1" dirty="0" err="1"/>
              <a:t>Microarrays</a:t>
            </a:r>
            <a:r>
              <a:rPr lang="es-MX" dirty="0" err="1"/>
              <a:t>:Permiten</a:t>
            </a:r>
            <a:r>
              <a:rPr lang="es-MX" dirty="0"/>
              <a:t> analizar la </a:t>
            </a:r>
            <a:r>
              <a:rPr lang="es-MX" b="1" dirty="0"/>
              <a:t>expresión de miles de genes simultáneamente</a:t>
            </a:r>
            <a:r>
              <a:rPr lang="es-MX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Limitaciones: solo se pueden estudiar genes previamente conocidos.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E236A1D-4D39-4994-75AB-E51C44A33A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3962" y="4798705"/>
            <a:ext cx="478830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Década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1970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Comienzo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estudios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expresión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génica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enfocándose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detección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un gen a 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vez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convencionales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Northern blot y RT-PCR para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cuantificar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genes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individuales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95C351B-179F-BB25-8B15-56BBD4BEB0DE}"/>
              </a:ext>
            </a:extLst>
          </p:cNvPr>
          <p:cNvCxnSpPr/>
          <p:nvPr/>
        </p:nvCxnSpPr>
        <p:spPr>
          <a:xfrm flipH="1" flipV="1">
            <a:off x="4896465" y="2163097"/>
            <a:ext cx="2418735" cy="27726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109DFB0-28D7-3797-C1ED-8375EF19D0D4}"/>
              </a:ext>
            </a:extLst>
          </p:cNvPr>
          <p:cNvCxnSpPr/>
          <p:nvPr/>
        </p:nvCxnSpPr>
        <p:spPr>
          <a:xfrm flipV="1">
            <a:off x="1986116" y="2281084"/>
            <a:ext cx="0" cy="1818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95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3780E-20FF-80DB-B469-5218201E3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Sequenciación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E64CCE-14D0-0A94-E554-84DF88A97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7490" cy="49291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b="1" u="sng" dirty="0"/>
              <a:t>Next-</a:t>
            </a:r>
            <a:r>
              <a:rPr lang="es-MX" b="1" u="sng" dirty="0" err="1"/>
              <a:t>Generation</a:t>
            </a:r>
            <a:r>
              <a:rPr lang="es-MX" b="1" u="sng" dirty="0"/>
              <a:t> </a:t>
            </a:r>
            <a:r>
              <a:rPr lang="es-MX" b="1" u="sng" dirty="0" err="1"/>
              <a:t>Sequencing</a:t>
            </a:r>
            <a:r>
              <a:rPr lang="es-MX" b="1" u="sng" dirty="0"/>
              <a:t> (NGS)</a:t>
            </a:r>
            <a:r>
              <a:rPr lang="es-MX" u="sng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u="sng" dirty="0" err="1"/>
              <a:t>Illumina</a:t>
            </a:r>
            <a:r>
              <a:rPr lang="es-MX" u="sng" dirty="0"/>
              <a:t>: Tecnología basada en secuenciación por síntesis. Alta precisión, pero lecturas cortas.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u="sng" dirty="0"/>
              <a:t>Ion Torrent</a:t>
            </a:r>
            <a:r>
              <a:rPr lang="es-MX" u="sng" dirty="0"/>
              <a:t>: Detecta la liberación de iones de hidrógeno durante la incorporación de nucleótidos. Lecturas más rápidas.</a:t>
            </a:r>
          </a:p>
          <a:p>
            <a:pPr marL="0" indent="0">
              <a:buNone/>
            </a:pPr>
            <a:endParaRPr lang="es-MX" b="1" u="sng" dirty="0"/>
          </a:p>
          <a:p>
            <a:pPr marL="0" indent="0">
              <a:buNone/>
            </a:pPr>
            <a:r>
              <a:rPr lang="es-MX" b="1" u="sng" dirty="0"/>
              <a:t>Tecnologías de Tercera Generación</a:t>
            </a:r>
          </a:p>
          <a:p>
            <a:pPr lvl="1"/>
            <a:r>
              <a:rPr lang="es-MX" b="1" u="sng" dirty="0" err="1"/>
              <a:t>PacBio</a:t>
            </a:r>
            <a:r>
              <a:rPr lang="es-MX" b="1" u="sng" dirty="0"/>
              <a:t> (SMRT </a:t>
            </a:r>
            <a:r>
              <a:rPr lang="es-MX" b="1" u="sng" dirty="0" err="1"/>
              <a:t>Sequencing</a:t>
            </a:r>
            <a:r>
              <a:rPr lang="es-MX" b="1" u="sng" dirty="0"/>
              <a:t>)</a:t>
            </a:r>
            <a:r>
              <a:rPr lang="es-MX" u="sng" dirty="0"/>
              <a:t>:</a:t>
            </a:r>
          </a:p>
          <a:p>
            <a:pPr marL="1200150" lvl="2" indent="-285750"/>
            <a:r>
              <a:rPr lang="es-MX" u="sng" dirty="0"/>
              <a:t>Permite </a:t>
            </a:r>
            <a:r>
              <a:rPr lang="es-MX" b="1" u="sng" dirty="0"/>
              <a:t>lecturas largas</a:t>
            </a:r>
            <a:r>
              <a:rPr lang="es-MX" u="sng" dirty="0"/>
              <a:t> de ARN completos, ideal para detectar </a:t>
            </a:r>
            <a:r>
              <a:rPr lang="es-MX" b="1" u="sng" dirty="0"/>
              <a:t>isoformas y variantes de empalme</a:t>
            </a:r>
            <a:r>
              <a:rPr lang="es-MX" u="sng" dirty="0"/>
              <a:t>.</a:t>
            </a:r>
          </a:p>
          <a:p>
            <a:pPr lvl="1"/>
            <a:r>
              <a:rPr lang="es-MX" b="1" u="sng" dirty="0"/>
              <a:t>Oxford </a:t>
            </a:r>
            <a:r>
              <a:rPr lang="es-MX" b="1" u="sng" dirty="0" err="1"/>
              <a:t>Nanopore</a:t>
            </a:r>
            <a:r>
              <a:rPr lang="es-MX" u="sng" dirty="0"/>
              <a:t>:</a:t>
            </a:r>
          </a:p>
          <a:p>
            <a:pPr marL="1200150" lvl="2" indent="-285750"/>
            <a:r>
              <a:rPr lang="es-MX" u="sng" dirty="0"/>
              <a:t>Secuenciación en tiempo real, lecturas </a:t>
            </a:r>
            <a:r>
              <a:rPr lang="es-MX" u="sng" dirty="0" err="1"/>
              <a:t>ultralargas</a:t>
            </a:r>
            <a:r>
              <a:rPr lang="es-MX" u="sng" dirty="0"/>
              <a:t>, útil para secuenciar transcritos completos sin fragmentación.</a:t>
            </a:r>
          </a:p>
          <a:p>
            <a:pPr marL="0" indent="0">
              <a:buNone/>
            </a:pPr>
            <a:endParaRPr lang="es-MX" b="1" u="sng" dirty="0"/>
          </a:p>
          <a:p>
            <a:pPr marL="0" indent="0">
              <a:buNone/>
            </a:pPr>
            <a:r>
              <a:rPr lang="es-MX" b="1" u="sng" dirty="0"/>
              <a:t> Ventajas de RNA-</a:t>
            </a:r>
            <a:r>
              <a:rPr lang="es-MX" b="1" u="sng" dirty="0" err="1"/>
              <a:t>Seq</a:t>
            </a:r>
            <a:endParaRPr lang="es-MX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u="sng" dirty="0"/>
              <a:t>Cobertura completa</a:t>
            </a:r>
            <a:r>
              <a:rPr lang="es-MX" u="sng" dirty="0"/>
              <a:t> del transcriptoma, incluidas </a:t>
            </a:r>
            <a:r>
              <a:rPr lang="es-MX" b="1" u="sng" dirty="0"/>
              <a:t>regiones no codificantes</a:t>
            </a:r>
            <a:r>
              <a:rPr lang="es-MX" u="sng" dirty="0"/>
              <a:t>.</a:t>
            </a:r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61262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A7F3-CD97-1E09-65EE-43D9E4B19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67" y="12359"/>
            <a:ext cx="11257344" cy="1325563"/>
          </a:xfrm>
        </p:spPr>
        <p:txBody>
          <a:bodyPr>
            <a:normAutofit/>
          </a:bodyPr>
          <a:lstStyle/>
          <a:p>
            <a:r>
              <a:rPr lang="es-MX" b="1" dirty="0"/>
              <a:t>Análisis del Transcriptoma</a:t>
            </a:r>
            <a:br>
              <a:rPr lang="es-MX" b="1" dirty="0"/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82CF6B-D5BB-B704-A5EC-9CD79779A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2" y="1027906"/>
            <a:ext cx="5342682" cy="5534940"/>
          </a:xfrm>
        </p:spPr>
        <p:txBody>
          <a:bodyPr>
            <a:normAutofit fontScale="62500" lnSpcReduction="20000"/>
          </a:bodyPr>
          <a:lstStyle/>
          <a:p>
            <a:r>
              <a:rPr lang="es-MX" b="1" dirty="0"/>
              <a:t>1. Preparación de Muestras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Extracción de ARN</a:t>
            </a:r>
            <a:r>
              <a:rPr lang="es-MX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Aislamiento de ARN de alta calidad.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Control de calidad usando </a:t>
            </a:r>
            <a:r>
              <a:rPr lang="es-MX" b="1" dirty="0"/>
              <a:t>espectrofotometría</a:t>
            </a:r>
            <a:r>
              <a:rPr lang="es-MX" dirty="0"/>
              <a:t> y </a:t>
            </a:r>
            <a:r>
              <a:rPr lang="es-MX" b="1" dirty="0"/>
              <a:t>electroforesis</a:t>
            </a:r>
            <a:r>
              <a:rPr lang="es-MX" dirty="0"/>
              <a:t>.</a:t>
            </a:r>
          </a:p>
          <a:p>
            <a:r>
              <a:rPr lang="es-MX" b="1" dirty="0"/>
              <a:t>2. Secuenciación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RNA-</a:t>
            </a:r>
            <a:r>
              <a:rPr lang="es-MX" b="1" dirty="0" err="1"/>
              <a:t>Seq</a:t>
            </a:r>
            <a:r>
              <a:rPr lang="es-MX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dirty="0"/>
              <a:t>Plataformas</a:t>
            </a:r>
            <a:r>
              <a:rPr lang="es-MX" dirty="0"/>
              <a:t>: </a:t>
            </a:r>
            <a:r>
              <a:rPr lang="es-MX" dirty="0" err="1"/>
              <a:t>Illumina</a:t>
            </a:r>
            <a:r>
              <a:rPr lang="es-MX" dirty="0"/>
              <a:t>, Ion Torrent, </a:t>
            </a:r>
            <a:r>
              <a:rPr lang="es-MX" dirty="0" err="1"/>
              <a:t>PacBio</a:t>
            </a:r>
            <a:r>
              <a:rPr lang="es-MX" dirty="0"/>
              <a:t>, Oxford </a:t>
            </a:r>
            <a:r>
              <a:rPr lang="es-MX" dirty="0" err="1"/>
              <a:t>Nanopore</a:t>
            </a:r>
            <a:r>
              <a:rPr lang="es-MX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dirty="0"/>
              <a:t>Generación de Lecturas</a:t>
            </a:r>
            <a:r>
              <a:rPr lang="es-MX" dirty="0"/>
              <a:t>: Cortas (short-</a:t>
            </a:r>
            <a:r>
              <a:rPr lang="es-MX" dirty="0" err="1"/>
              <a:t>reads</a:t>
            </a:r>
            <a:r>
              <a:rPr lang="es-MX" dirty="0"/>
              <a:t>) o largas (</a:t>
            </a:r>
            <a:r>
              <a:rPr lang="es-MX" dirty="0" err="1"/>
              <a:t>long-reads</a:t>
            </a:r>
            <a:r>
              <a:rPr lang="es-MX" dirty="0"/>
              <a:t>), dependiendo de la tecnología.</a:t>
            </a:r>
          </a:p>
          <a:p>
            <a:r>
              <a:rPr lang="es-MX" b="1" dirty="0"/>
              <a:t>3. Control de Calidad de Lecturas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Filtrado y Limpieza</a:t>
            </a:r>
            <a:r>
              <a:rPr lang="es-MX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Eliminación de </a:t>
            </a:r>
            <a:r>
              <a:rPr lang="es-MX" b="1" dirty="0"/>
              <a:t>lecturas de baja calidad</a:t>
            </a:r>
            <a:r>
              <a:rPr lang="es-MX" dirty="0"/>
              <a:t> y </a:t>
            </a:r>
            <a:r>
              <a:rPr lang="es-MX" b="1" dirty="0"/>
              <a:t>secuencias contaminantes</a:t>
            </a:r>
            <a:r>
              <a:rPr lang="es-MX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Herramientas: </a:t>
            </a:r>
            <a:r>
              <a:rPr lang="es-MX" b="1" dirty="0" err="1"/>
              <a:t>FastQC</a:t>
            </a:r>
            <a:r>
              <a:rPr lang="es-MX" dirty="0"/>
              <a:t>, </a:t>
            </a:r>
            <a:r>
              <a:rPr lang="es-MX" b="1" dirty="0" err="1"/>
              <a:t>Trimmomatic</a:t>
            </a:r>
            <a:r>
              <a:rPr lang="es-MX" dirty="0"/>
              <a:t>.</a:t>
            </a:r>
          </a:p>
          <a:p>
            <a:r>
              <a:rPr lang="es-MX" b="1" dirty="0"/>
              <a:t>4. Alineamiento de Lecturas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Mapeo de Lecturas</a:t>
            </a:r>
            <a:r>
              <a:rPr lang="es-MX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Alineación de lecturas contra un </a:t>
            </a:r>
            <a:r>
              <a:rPr lang="es-MX" b="1" dirty="0"/>
              <a:t>genoma de referencia</a:t>
            </a:r>
            <a:r>
              <a:rPr lang="es-MX" dirty="0"/>
              <a:t> o ensamblaje </a:t>
            </a:r>
            <a:r>
              <a:rPr lang="es-MX" dirty="0" err="1"/>
              <a:t>transcriptómico</a:t>
            </a:r>
            <a:r>
              <a:rPr lang="es-MX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Herramientas: </a:t>
            </a:r>
            <a:r>
              <a:rPr lang="es-MX" b="1" dirty="0"/>
              <a:t>HISAT2</a:t>
            </a:r>
            <a:r>
              <a:rPr lang="es-MX" dirty="0"/>
              <a:t>, </a:t>
            </a:r>
            <a:r>
              <a:rPr lang="es-MX" b="1" dirty="0"/>
              <a:t>STAR</a:t>
            </a:r>
            <a:r>
              <a:rPr lang="es-MX" dirty="0"/>
              <a:t>, </a:t>
            </a:r>
            <a:r>
              <a:rPr lang="es-MX" b="1" dirty="0" err="1"/>
              <a:t>TopHat</a:t>
            </a:r>
            <a:r>
              <a:rPr lang="es-MX" dirty="0"/>
              <a:t>.</a:t>
            </a:r>
          </a:p>
          <a:p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B4C7FF9-C76C-81C9-C33F-F31F0AE37B09}"/>
              </a:ext>
            </a:extLst>
          </p:cNvPr>
          <p:cNvSpPr txBox="1"/>
          <p:nvPr/>
        </p:nvSpPr>
        <p:spPr>
          <a:xfrm>
            <a:off x="5933440" y="721361"/>
            <a:ext cx="608584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b="1" dirty="0"/>
              <a:t>5. Ensamblaje de Transcritos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b="1" dirty="0"/>
              <a:t>Ensamblaje de Novo o Basado en Referencia</a:t>
            </a:r>
            <a:r>
              <a:rPr lang="es-MX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600" dirty="0"/>
              <a:t>Creación de un </a:t>
            </a:r>
            <a:r>
              <a:rPr lang="es-MX" sz="1600" b="1" dirty="0"/>
              <a:t>catálogo de transcritos</a:t>
            </a:r>
            <a:r>
              <a:rPr lang="es-MX" sz="1600" dirty="0"/>
              <a:t> a partir de lecturas alineadas.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600" dirty="0"/>
              <a:t>Herramientas: </a:t>
            </a:r>
            <a:r>
              <a:rPr lang="es-MX" sz="1600" b="1" dirty="0"/>
              <a:t>Trinity</a:t>
            </a:r>
            <a:r>
              <a:rPr lang="es-MX" sz="1600" dirty="0"/>
              <a:t>, </a:t>
            </a:r>
            <a:r>
              <a:rPr lang="es-MX" sz="1600" b="1" dirty="0" err="1"/>
              <a:t>Cufflinks</a:t>
            </a:r>
            <a:r>
              <a:rPr lang="es-MX" sz="1600" dirty="0"/>
              <a:t>, </a:t>
            </a:r>
            <a:r>
              <a:rPr lang="es-MX" sz="1600" b="1" dirty="0" err="1"/>
              <a:t>StringTie</a:t>
            </a:r>
            <a:r>
              <a:rPr lang="es-MX" sz="1600" dirty="0"/>
              <a:t>.</a:t>
            </a:r>
          </a:p>
          <a:p>
            <a:r>
              <a:rPr lang="es-MX" sz="1600" b="1" dirty="0"/>
              <a:t>6. Cuantificación de Expresión Génica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b="1" dirty="0"/>
              <a:t>Conteo de Lecturas</a:t>
            </a:r>
            <a:r>
              <a:rPr lang="es-MX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600" dirty="0"/>
              <a:t>Asignación de lecturas a genes o transcritos.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600" dirty="0"/>
              <a:t>Herramientas: </a:t>
            </a:r>
            <a:r>
              <a:rPr lang="es-MX" sz="1600" b="1" dirty="0" err="1"/>
              <a:t>HTSeq</a:t>
            </a:r>
            <a:r>
              <a:rPr lang="es-MX" sz="1600" dirty="0"/>
              <a:t>, </a:t>
            </a:r>
            <a:r>
              <a:rPr lang="es-MX" sz="1600" b="1" dirty="0" err="1"/>
              <a:t>featureCounts</a:t>
            </a:r>
            <a:r>
              <a:rPr lang="es-MX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b="1" dirty="0"/>
              <a:t>Normalización</a:t>
            </a:r>
            <a:r>
              <a:rPr lang="es-MX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600" dirty="0"/>
              <a:t>Normalización de datos de expresión (FPKM, TPM).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600" dirty="0"/>
              <a:t>Herramientas: </a:t>
            </a:r>
            <a:r>
              <a:rPr lang="es-MX" sz="1600" b="1" dirty="0" err="1"/>
              <a:t>Cufflinks</a:t>
            </a:r>
            <a:r>
              <a:rPr lang="es-MX" sz="1600" dirty="0"/>
              <a:t>, </a:t>
            </a:r>
            <a:r>
              <a:rPr lang="es-MX" sz="1600" b="1" dirty="0"/>
              <a:t>Salmon</a:t>
            </a:r>
            <a:r>
              <a:rPr lang="es-MX" sz="1600" dirty="0"/>
              <a:t>, </a:t>
            </a:r>
            <a:r>
              <a:rPr lang="es-MX" sz="1600" b="1" dirty="0" err="1"/>
              <a:t>Kallisto</a:t>
            </a:r>
            <a:r>
              <a:rPr lang="es-MX" sz="1600" dirty="0"/>
              <a:t>.</a:t>
            </a:r>
          </a:p>
          <a:p>
            <a:r>
              <a:rPr lang="es-MX" sz="1600" b="1" dirty="0"/>
              <a:t>7. Análisis Diferencial de Expresión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b="1" dirty="0"/>
              <a:t>Identificación de Genes </a:t>
            </a:r>
            <a:r>
              <a:rPr lang="es-MX" sz="1600" b="1" dirty="0" err="1"/>
              <a:t>DEGs</a:t>
            </a:r>
            <a:r>
              <a:rPr lang="es-MX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600" dirty="0"/>
              <a:t>Comparación de la expresión génica entre diferentes condiciones.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600" dirty="0"/>
              <a:t>Herramientas: </a:t>
            </a:r>
            <a:r>
              <a:rPr lang="es-MX" sz="1600" b="1" dirty="0"/>
              <a:t>DESeq2</a:t>
            </a:r>
            <a:r>
              <a:rPr lang="es-MX" sz="1600" dirty="0"/>
              <a:t>, </a:t>
            </a:r>
            <a:r>
              <a:rPr lang="es-MX" sz="1600" b="1" dirty="0" err="1"/>
              <a:t>EdgeR</a:t>
            </a:r>
            <a:r>
              <a:rPr lang="es-MX" sz="1600" dirty="0"/>
              <a:t>, </a:t>
            </a:r>
            <a:r>
              <a:rPr lang="es-MX" sz="1600" b="1" dirty="0" err="1"/>
              <a:t>Limma</a:t>
            </a:r>
            <a:r>
              <a:rPr lang="es-MX" sz="1600" dirty="0"/>
              <a:t>.</a:t>
            </a:r>
          </a:p>
          <a:p>
            <a:r>
              <a:rPr lang="es-MX" sz="1600" b="1" dirty="0"/>
              <a:t>8. Análisis Funcional y Visualización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b="1" dirty="0"/>
              <a:t>Anotación Funcional</a:t>
            </a:r>
            <a:r>
              <a:rPr lang="es-MX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600" dirty="0"/>
              <a:t>Identificación de funciones biológicas y rutas metabólicas.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600" dirty="0"/>
              <a:t>Herramientas: </a:t>
            </a:r>
            <a:r>
              <a:rPr lang="es-MX" sz="1600" b="1" dirty="0" err="1"/>
              <a:t>Blast</a:t>
            </a:r>
            <a:r>
              <a:rPr lang="es-MX" sz="1600" dirty="0"/>
              <a:t>, </a:t>
            </a:r>
            <a:r>
              <a:rPr lang="es-MX" sz="1600" b="1" dirty="0"/>
              <a:t>KEGG</a:t>
            </a:r>
            <a:r>
              <a:rPr lang="es-MX" sz="1600" dirty="0"/>
              <a:t>, </a:t>
            </a:r>
            <a:r>
              <a:rPr lang="es-MX" sz="1600" b="1" dirty="0"/>
              <a:t>GO</a:t>
            </a:r>
            <a:r>
              <a:rPr lang="es-MX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b="1" dirty="0"/>
              <a:t>Visualización</a:t>
            </a:r>
            <a:r>
              <a:rPr lang="es-MX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600" b="1" dirty="0" err="1"/>
              <a:t>Heatmaps</a:t>
            </a:r>
            <a:r>
              <a:rPr lang="es-MX" sz="1600" dirty="0"/>
              <a:t>, </a:t>
            </a:r>
            <a:r>
              <a:rPr lang="es-MX" sz="1600" b="1" dirty="0" err="1"/>
              <a:t>Volcano</a:t>
            </a:r>
            <a:r>
              <a:rPr lang="es-MX" sz="1600" b="1" dirty="0"/>
              <a:t> </a:t>
            </a:r>
            <a:r>
              <a:rPr lang="es-MX" sz="1600" b="1" dirty="0" err="1"/>
              <a:t>plots</a:t>
            </a:r>
            <a:r>
              <a:rPr lang="es-MX" sz="1600" dirty="0"/>
              <a:t>, </a:t>
            </a:r>
            <a:r>
              <a:rPr lang="es-MX" sz="1600" b="1" dirty="0"/>
              <a:t>Diagramas de </a:t>
            </a:r>
            <a:r>
              <a:rPr lang="es-MX" sz="1600" b="1" dirty="0" err="1"/>
              <a:t>Venn</a:t>
            </a:r>
            <a:r>
              <a:rPr lang="es-MX" sz="1600" dirty="0"/>
              <a:t> para interpretación de resultados</a:t>
            </a:r>
          </a:p>
        </p:txBody>
      </p:sp>
    </p:spTree>
    <p:extLst>
      <p:ext uri="{BB962C8B-B14F-4D97-AF65-F5344CB8AC3E}">
        <p14:creationId xmlns:p14="http://schemas.microsoft.com/office/powerpoint/2010/main" val="2501888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FB86F-7B47-710B-FA96-3B451FFB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DEG</a:t>
            </a:r>
            <a:r>
              <a:rPr lang="es-MX" dirty="0"/>
              <a:t> Genes expresados diferencialmente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4C5B61-3605-1829-06B5-46D054157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/>
              <a:t> Proceso de Identificación de </a:t>
            </a:r>
            <a:r>
              <a:rPr lang="es-MX" b="1" dirty="0" err="1"/>
              <a:t>DEGs</a:t>
            </a:r>
            <a:endParaRPr lang="es-MX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Cuantificación de Expresión</a:t>
            </a:r>
            <a:r>
              <a:rPr lang="es-MX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Medición de los niveles de expresión génica mediante </a:t>
            </a:r>
            <a:r>
              <a:rPr lang="es-MX" b="1" dirty="0"/>
              <a:t>RNA-</a:t>
            </a:r>
            <a:r>
              <a:rPr lang="es-MX" b="1" dirty="0" err="1"/>
              <a:t>Seq</a:t>
            </a:r>
            <a:r>
              <a:rPr lang="es-MX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Resultados expresados en unidades como </a:t>
            </a:r>
            <a:r>
              <a:rPr lang="es-MX" b="1" dirty="0"/>
              <a:t>FPKM</a:t>
            </a:r>
            <a:r>
              <a:rPr lang="es-MX" dirty="0"/>
              <a:t> (</a:t>
            </a:r>
            <a:r>
              <a:rPr lang="es-MX" dirty="0" err="1"/>
              <a:t>Fragments</a:t>
            </a:r>
            <a:r>
              <a:rPr lang="es-MX" dirty="0"/>
              <a:t> Per </a:t>
            </a:r>
            <a:r>
              <a:rPr lang="es-MX" dirty="0" err="1"/>
              <a:t>Kilobase</a:t>
            </a:r>
            <a:r>
              <a:rPr lang="es-MX" dirty="0"/>
              <a:t> </a:t>
            </a:r>
            <a:r>
              <a:rPr lang="es-MX" dirty="0" err="1"/>
              <a:t>Million</a:t>
            </a:r>
            <a:r>
              <a:rPr lang="es-MX" dirty="0"/>
              <a:t>) o </a:t>
            </a:r>
            <a:r>
              <a:rPr lang="es-MX" b="1" dirty="0"/>
              <a:t>TPM</a:t>
            </a:r>
            <a:r>
              <a:rPr lang="es-MX" dirty="0"/>
              <a:t> (</a:t>
            </a:r>
            <a:r>
              <a:rPr lang="es-MX" dirty="0" err="1"/>
              <a:t>Transcripts</a:t>
            </a:r>
            <a:r>
              <a:rPr lang="es-MX" dirty="0"/>
              <a:t> Per </a:t>
            </a:r>
            <a:r>
              <a:rPr lang="es-MX" dirty="0" err="1"/>
              <a:t>Million</a:t>
            </a:r>
            <a:r>
              <a:rPr lang="es-MX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Análisis Diferencial</a:t>
            </a:r>
            <a:r>
              <a:rPr lang="es-MX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Comparación de los niveles de expresión entre condiciones usando herramientas estadísticas.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Herramientas: </a:t>
            </a:r>
            <a:r>
              <a:rPr lang="es-MX" b="1" dirty="0"/>
              <a:t>DESeq2</a:t>
            </a:r>
            <a:r>
              <a:rPr lang="es-MX" dirty="0"/>
              <a:t>, </a:t>
            </a:r>
            <a:r>
              <a:rPr lang="es-MX" b="1" dirty="0" err="1"/>
              <a:t>EdgeR</a:t>
            </a:r>
            <a:r>
              <a:rPr lang="es-MX" dirty="0"/>
              <a:t>, </a:t>
            </a:r>
            <a:r>
              <a:rPr lang="es-MX" b="1" dirty="0" err="1"/>
              <a:t>Limma</a:t>
            </a:r>
            <a:r>
              <a:rPr lang="es-MX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0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28296C-AAAC-1C4D-8B5A-4E6B94850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b="1" dirty="0"/>
              <a:t>Criterios para Determinar </a:t>
            </a:r>
            <a:r>
              <a:rPr lang="es-MX" b="1" dirty="0" err="1"/>
              <a:t>DEGs</a:t>
            </a:r>
            <a:endParaRPr lang="es-MX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Umbral de Significancia</a:t>
            </a:r>
            <a:r>
              <a:rPr lang="es-MX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dirty="0"/>
              <a:t>Valor p</a:t>
            </a:r>
            <a:r>
              <a:rPr lang="es-MX" dirty="0"/>
              <a:t> ajustado (FDR o q-</a:t>
            </a:r>
            <a:r>
              <a:rPr lang="es-MX" dirty="0" err="1"/>
              <a:t>value</a:t>
            </a:r>
            <a:r>
              <a:rPr lang="es-MX" dirty="0"/>
              <a:t>) y </a:t>
            </a:r>
            <a:r>
              <a:rPr lang="es-MX" b="1" dirty="0"/>
              <a:t>cambio de expresión</a:t>
            </a:r>
            <a:r>
              <a:rPr lang="es-MX" dirty="0"/>
              <a:t> (</a:t>
            </a:r>
            <a:r>
              <a:rPr lang="es-MX" dirty="0" err="1"/>
              <a:t>fold</a:t>
            </a:r>
            <a:r>
              <a:rPr lang="es-MX" dirty="0"/>
              <a:t> </a:t>
            </a:r>
            <a:r>
              <a:rPr lang="es-MX" dirty="0" err="1"/>
              <a:t>change</a:t>
            </a:r>
            <a:r>
              <a:rPr lang="es-MX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Ejemplo: Un DEG puede ser definido por un valor p &lt; 0.05 y un </a:t>
            </a:r>
            <a:r>
              <a:rPr lang="es-MX" dirty="0" err="1"/>
              <a:t>fold</a:t>
            </a:r>
            <a:r>
              <a:rPr lang="es-MX" dirty="0"/>
              <a:t> </a:t>
            </a:r>
            <a:r>
              <a:rPr lang="es-MX" dirty="0" err="1"/>
              <a:t>change</a:t>
            </a:r>
            <a:r>
              <a:rPr lang="es-MX" dirty="0"/>
              <a:t> &gt; 2.</a:t>
            </a:r>
          </a:p>
          <a:p>
            <a:pPr marL="0" indent="0">
              <a:buNone/>
            </a:pPr>
            <a:r>
              <a:rPr lang="es-MX" b="1" dirty="0"/>
              <a:t> Visualización de </a:t>
            </a:r>
            <a:r>
              <a:rPr lang="es-MX" b="1" dirty="0" err="1"/>
              <a:t>DEGs</a:t>
            </a:r>
            <a:endParaRPr lang="es-MX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Representaciones Gráficas</a:t>
            </a:r>
            <a:r>
              <a:rPr lang="es-MX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dirty="0" err="1"/>
              <a:t>Volcano</a:t>
            </a:r>
            <a:r>
              <a:rPr lang="es-MX" b="1" dirty="0"/>
              <a:t> </a:t>
            </a:r>
            <a:r>
              <a:rPr lang="es-MX" b="1" dirty="0" err="1"/>
              <a:t>Plots</a:t>
            </a:r>
            <a:r>
              <a:rPr lang="es-MX" dirty="0"/>
              <a:t>: Muestran la magnitud y significancia de los cambios en la expresión.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dirty="0" err="1"/>
              <a:t>Heatmaps</a:t>
            </a:r>
            <a:r>
              <a:rPr lang="es-MX" dirty="0"/>
              <a:t>: Muestran patrones de expresión en diferentes muestras.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b="1" dirty="0"/>
              <a:t>Diagramas de </a:t>
            </a:r>
            <a:r>
              <a:rPr lang="es-MX" b="1" dirty="0" err="1"/>
              <a:t>Venn</a:t>
            </a:r>
            <a:r>
              <a:rPr lang="es-MX" dirty="0"/>
              <a:t>: Comparación de </a:t>
            </a:r>
            <a:r>
              <a:rPr lang="es-MX" dirty="0" err="1"/>
              <a:t>DEGs</a:t>
            </a:r>
            <a:r>
              <a:rPr lang="es-MX" dirty="0"/>
              <a:t> entre diferentes condiciones.</a:t>
            </a:r>
          </a:p>
          <a:p>
            <a:r>
              <a:rPr lang="es-MX" b="1" dirty="0"/>
              <a:t>5. Aplicaciones de los </a:t>
            </a:r>
            <a:r>
              <a:rPr lang="es-MX" b="1" dirty="0" err="1"/>
              <a:t>DEGs</a:t>
            </a:r>
            <a:endParaRPr lang="es-MX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Identificación de Biomarcadores</a:t>
            </a:r>
            <a:r>
              <a:rPr lang="es-MX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Genes asociados a enfermedades, respuestas a tratamientos, o condiciones específicas.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Estudio de Mecanismos Biológicos</a:t>
            </a:r>
            <a:r>
              <a:rPr lang="es-MX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Entender cómo las condiciones experimentales afectan la regulación génica.</a:t>
            </a:r>
          </a:p>
          <a:p>
            <a:endParaRPr lang="en-U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330A47D-2BFD-F320-1B6F-58D0B4F6D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/>
              <a:t>DEG Genes expresados diferencialmente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3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27131-A27A-E608-B0BB-A2284890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59AB64-64F1-B2CD-F330-1B13FB480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10F5BB0-1092-38F1-25A5-BDA5179DB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982" y="681037"/>
            <a:ext cx="7285351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47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3AC4408870754A941B982D19F325DC" ma:contentTypeVersion="15" ma:contentTypeDescription="Create a new document." ma:contentTypeScope="" ma:versionID="353b2725ea844c695cdb7e0f8e8af1c8">
  <xsd:schema xmlns:xsd="http://www.w3.org/2001/XMLSchema" xmlns:xs="http://www.w3.org/2001/XMLSchema" xmlns:p="http://schemas.microsoft.com/office/2006/metadata/properties" xmlns:ns3="9eeebd95-cc3c-4be3-9c6c-69558bbb5390" xmlns:ns4="e5f7cc98-37b4-4eeb-bdcf-32b32a44fbce" targetNamespace="http://schemas.microsoft.com/office/2006/metadata/properties" ma:root="true" ma:fieldsID="4aaa599d07c21a930da1e878b152e375" ns3:_="" ns4:_="">
    <xsd:import namespace="9eeebd95-cc3c-4be3-9c6c-69558bbb5390"/>
    <xsd:import namespace="e5f7cc98-37b4-4eeb-bdcf-32b32a44fb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eebd95-cc3c-4be3-9c6c-69558bbb53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f7cc98-37b4-4eeb-bdcf-32b32a44fbc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CEE6CA-4D2C-4934-A80E-F1A9348C209E}">
  <ds:schemaRefs>
    <ds:schemaRef ds:uri="http://purl.org/dc/terms/"/>
    <ds:schemaRef ds:uri="e5f7cc98-37b4-4eeb-bdcf-32b32a44fbce"/>
    <ds:schemaRef ds:uri="9eeebd95-cc3c-4be3-9c6c-69558bbb5390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ACA567C-291A-4B3C-8581-56DFCE61E7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3D522B-9DF8-47A8-B875-A0AE580351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eebd95-cc3c-4be3-9c6c-69558bbb5390"/>
    <ds:schemaRef ds:uri="e5f7cc98-37b4-4eeb-bdcf-32b32a44fb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676</Words>
  <Application>Microsoft Office PowerPoint</Application>
  <PresentationFormat>Panorámica</PresentationFormat>
  <Paragraphs>88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de Office</vt:lpstr>
      <vt:lpstr>Transcriptómica</vt:lpstr>
      <vt:lpstr>Presentación de PowerPoint</vt:lpstr>
      <vt:lpstr>Transcriptoma</vt:lpstr>
      <vt:lpstr>Sequenciación</vt:lpstr>
      <vt:lpstr>Análisis del Transcriptoma </vt:lpstr>
      <vt:lpstr>DEG Genes expresados diferencialmente</vt:lpstr>
      <vt:lpstr>DEG Genes expresados diferencialmente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ELSA HERMINIA QUEZADA RODRIGUEZ</dc:creator>
  <cp:lastModifiedBy>ELSA HERMINIA QUEZADA RODRIGUEZ</cp:lastModifiedBy>
  <cp:revision>2</cp:revision>
  <dcterms:created xsi:type="dcterms:W3CDTF">2024-09-18T07:43:23Z</dcterms:created>
  <dcterms:modified xsi:type="dcterms:W3CDTF">2024-09-19T13:09:25Z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0x010100FB3AC4408870754A941B982D19F325DC</vt:lpwstr>
  </property>
</Properties>
</file>