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73" r:id="rId4"/>
    <p:sldId id="274" r:id="rId5"/>
    <p:sldId id="277" r:id="rId6"/>
    <p:sldId id="275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CA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DFB7-05E9-48C2-8C1C-059FA05C421D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D866-830A-4ABB-9EF6-41163024A8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2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74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5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82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30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Imaginate</a:t>
            </a:r>
            <a:r>
              <a:rPr lang="es-ES" dirty="0"/>
              <a:t> que eres un extraterrestre que está investigando que come la gente: 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el desayuno: café, tostada con </a:t>
            </a:r>
            <a:r>
              <a:rPr lang="es-ES" baseline="0" dirty="0" err="1"/>
              <a:t>mantequeilla</a:t>
            </a:r>
            <a:r>
              <a:rPr lang="es-ES" baseline="0" dirty="0"/>
              <a:t> y mermelada, tostada con tomate o cereales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En la comida: vegetales, proteína, granos</a:t>
            </a:r>
          </a:p>
          <a:p>
            <a:pPr marL="0" indent="0">
              <a:buFontTx/>
              <a:buNone/>
            </a:pPr>
            <a:r>
              <a:rPr lang="es-ES" baseline="0" dirty="0"/>
              <a:t>No le decimos al programa cual es el output que queremos. El sólo analiza los datos para buscar y encontrar patrones y luego agrupar los datos con un sentido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5A1B-C5E4-4CD3-A430-2F2761D0D11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78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B300-9E7A-4979-ABDE-321BE7EE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87DC2-84D5-43DB-932A-4705D0D5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7CD43-413D-4FEC-A60B-ECBC11AF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DD309-2691-4DF6-973C-81283EB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806E5-448D-4A3F-9A1D-76260DC0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13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DB22-9831-4B64-8B1D-74574B7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72BB26-E9AE-4E4F-8613-47C578B00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35F87-9F1C-45BC-9834-1B15A67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55371-9105-490A-9081-E7F5D6EB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5BDA8-37D3-44DD-9540-EE85393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7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B81409-19A4-44A0-9896-13224837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95637-7684-4C9A-A3DC-05CFCEFED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91514-D729-4D27-A4EA-2B6C1F9A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BF02F-7112-4357-B227-93CABF07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82143-FBA7-4200-AED5-96EE737A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1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B520D-F229-41E2-B7A9-F42046DA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BCCA8-4C72-455C-BCFE-185CCEBD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5F43A-6CE7-43A6-AD4F-A7F4DE21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B680F-D066-45FD-978C-EA37D0E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64A1C-4174-4FB3-859B-32C3C3A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69F88-4907-4009-AC7D-70D20515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F0832-7E27-40A7-B56A-B7805BC5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2A3DE-7062-4F26-8EE2-B14FCC82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F86A3-F5B3-4BAB-835F-91423F2E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9AC1-ACFD-4C7B-BC88-C32A225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3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B0DA-368E-4B4C-B3BE-E74949D3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65D6D-D8DF-46D6-A689-25D22F63F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CEA74-CAD7-4EAB-BA6A-061AEC54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A542A-19D7-4D33-BA95-5742B72C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1142B6-91ED-4E64-9018-D8B2DA0C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5E89B-3C39-48BB-B085-F9CD1BF4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3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D5174-0682-46A8-AB58-D0E5F3C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356E3-22F0-4988-982E-C4995E7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AA2826-9820-4B57-8122-70008634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AFFD78-F695-460E-9A00-318DB595B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4A806E-ED27-46D9-BF2D-B078EEA64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9F7BAD-24F9-43EC-8350-F509C03C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D0412-2EFD-4866-889E-242694C5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D70756-D5B4-4241-A9E9-BD773D6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800-E681-42A8-A432-2AED7DF9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3B4CF-0814-4419-908F-9CC61628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0834BC-CFD5-4F6C-971B-5B7DCDC8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D7FCA-90B2-4B7C-B1E7-B811F8FF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40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E622D-FD28-4986-AEDA-F1ED6FEF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459CD-AABF-42DB-A708-A293BF28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74542-C3D4-487B-A295-DCAFC371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6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A552-E854-475B-9EC5-1AE12274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9EC34-14B6-4212-887D-B4C0FFF0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84E10-5F68-481A-994B-CC3E8F4F9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AC80D1-2527-4C9D-B1CD-2A7CA49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58C10-01DE-49F0-B3B2-22E96B2E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A5459-2D2B-46AA-84FF-02BE9C05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8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C88E-0656-4159-8C0A-6EFEB4C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E7361D-EA42-40AD-B26E-E584B2185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5C89B-C135-4C0A-9EFF-13021A192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969E6-F241-4C10-B5FC-A01E2345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B6864-EDE5-4C78-8433-2F1FAAD9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1D342-F5B4-4EFD-8A87-281AA52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1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B8D4F7-03F4-4A54-AB29-0117F22B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25F29-62FC-4381-8A86-E01306FD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31B09-BF56-4A32-A0DF-9F7C5668B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0E59-BAEC-4A51-8533-36E9838BC51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0DDC9-145B-4EEE-A74C-5138340FA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EE931-73C5-459A-95E3-17359A48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033C-DC8E-4A89-A1F3-6C28ED40AA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03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user-guide/cheatshe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2875" y="2717442"/>
            <a:ext cx="12179125" cy="3"/>
          </a:xfrm>
          <a:prstGeom prst="line">
            <a:avLst/>
          </a:prstGeom>
          <a:ln w="57150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92235" y="4414996"/>
            <a:ext cx="8110095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600" b="1" dirty="0">
                <a:solidFill>
                  <a:srgbClr val="75CCA9"/>
                </a:solidFill>
                <a:latin typeface="LMRomanM_R"/>
                <a:ea typeface="Calibri" panose="020F0502020204030204" pitchFamily="34" charset="0"/>
                <a:cs typeface="Times New Roman" panose="02020603050405020304" pitchFamily="18" charset="0"/>
              </a:rPr>
              <a:t>Primeros pasos</a:t>
            </a:r>
            <a:endParaRPr lang="es-ES" sz="1400" b="1" dirty="0">
              <a:solidFill>
                <a:srgbClr val="75CCA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20" y="1466632"/>
            <a:ext cx="6268456" cy="7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6053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OBJETIVO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026344B8-3DD9-C94B-9760-2B6F23E457EF}"/>
              </a:ext>
            </a:extLst>
          </p:cNvPr>
          <p:cNvSpPr txBox="1">
            <a:spLocks/>
          </p:cNvSpPr>
          <p:nvPr/>
        </p:nvSpPr>
        <p:spPr>
          <a:xfrm>
            <a:off x="1015284" y="1809316"/>
            <a:ext cx="9133269" cy="48450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1pPr>
            <a:lvl2pPr marL="541338" indent="-1841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E024C"/>
              </a:buClr>
              <a:buSzTx/>
              <a:buFont typeface="+mj-lt"/>
              <a:buAutoNum type="arabicPeriod"/>
              <a:tabLst/>
              <a:defRPr/>
            </a:pPr>
            <a:r>
              <a:rPr lang="es-ES_tradnl" sz="2400" dirty="0">
                <a:latin typeface="LMRomanM_R"/>
                <a:cs typeface="LMRomanM" panose="00000500000000000000" pitchFamily="2" charset="0"/>
              </a:rPr>
              <a:t>Que es Anaconda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E024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MRomanM_R"/>
                <a:cs typeface="LMRomanM" panose="00000500000000000000" pitchFamily="2" charset="0"/>
              </a:rPr>
              <a:t>Descargar  Anaconda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E024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MRomanM_R"/>
                <a:cs typeface="LMRomanM" panose="00000500000000000000" pitchFamily="2" charset="0"/>
              </a:rPr>
              <a:t>Instalar Anaconda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E024C"/>
              </a:buClr>
              <a:buSzTx/>
              <a:buFont typeface="+mj-lt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RomanM_R"/>
              <a:cs typeface="LMRoman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QUE ES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ANACONDA</a:t>
            </a: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	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73435" y="1051663"/>
            <a:ext cx="10913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LMRomanM_R"/>
              </a:rPr>
              <a:t>ANACONDA es una herramienta de código abierto que engloba una serie de aplicaciones, librerías y conceptos utilizados en Data </a:t>
            </a:r>
            <a:r>
              <a:rPr lang="es-ES" sz="2800" dirty="0" err="1">
                <a:latin typeface="LMRomanM_R"/>
              </a:rPr>
              <a:t>Science</a:t>
            </a:r>
            <a:r>
              <a:rPr lang="es-ES" sz="2800" dirty="0">
                <a:latin typeface="LMRomanM_R"/>
              </a:rPr>
              <a:t>. </a:t>
            </a:r>
          </a:p>
          <a:p>
            <a:r>
              <a:rPr lang="es-ES" sz="2800" dirty="0">
                <a:latin typeface="LMRomanM_R"/>
              </a:rPr>
              <a:t>Permite la utilización de una serie de lenguajes usados en data </a:t>
            </a:r>
            <a:r>
              <a:rPr lang="es-ES" sz="2800" dirty="0" err="1">
                <a:latin typeface="LMRomanM_R"/>
              </a:rPr>
              <a:t>Science</a:t>
            </a:r>
            <a:r>
              <a:rPr lang="es-ES" sz="2800" dirty="0">
                <a:latin typeface="LMRomanM_R"/>
              </a:rPr>
              <a:t>: </a:t>
            </a:r>
            <a:r>
              <a:rPr lang="es-ES" sz="2800" dirty="0">
                <a:solidFill>
                  <a:srgbClr val="75CCA9"/>
                </a:solidFill>
                <a:latin typeface="LMRomanM_R"/>
              </a:rPr>
              <a:t>Python</a:t>
            </a:r>
            <a:r>
              <a:rPr lang="es-ES" sz="2800" dirty="0">
                <a:latin typeface="LMRomanM_R"/>
              </a:rPr>
              <a:t> y </a:t>
            </a:r>
            <a:r>
              <a:rPr lang="es-ES" sz="2800" dirty="0">
                <a:solidFill>
                  <a:srgbClr val="75CCA9"/>
                </a:solidFill>
                <a:latin typeface="LMRomanM_R"/>
              </a:rPr>
              <a:t>R</a:t>
            </a:r>
            <a:r>
              <a:rPr lang="es-ES" sz="2800" dirty="0">
                <a:latin typeface="LMRomanM_R"/>
              </a:rPr>
              <a:t> </a:t>
            </a:r>
            <a:endParaRPr lang="es-ES" sz="2800" b="1" dirty="0">
              <a:solidFill>
                <a:srgbClr val="75CCA9"/>
              </a:solidFill>
              <a:latin typeface="LMRomanM_R"/>
            </a:endParaRPr>
          </a:p>
        </p:txBody>
      </p:sp>
      <p:pic>
        <p:nvPicPr>
          <p:cNvPr id="1026" name="Picture 2" descr="Resultado de imagen de logo anaconda">
            <a:extLst>
              <a:ext uri="{FF2B5EF4-FFF2-40B4-BE49-F238E27FC236}">
                <a16:creationId xmlns:a16="http://schemas.microsoft.com/office/drawing/2014/main" id="{4DDACEE3-D2A5-4004-B6D5-EB85B509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08" y="2745746"/>
            <a:ext cx="4007205" cy="199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ogo python">
            <a:extLst>
              <a:ext uri="{FF2B5EF4-FFF2-40B4-BE49-F238E27FC236}">
                <a16:creationId xmlns:a16="http://schemas.microsoft.com/office/drawing/2014/main" id="{0D772C09-2BE2-4154-B680-B2DF1B77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56" y="4972392"/>
            <a:ext cx="1636050" cy="16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studio logo png">
            <a:extLst>
              <a:ext uri="{FF2B5EF4-FFF2-40B4-BE49-F238E27FC236}">
                <a16:creationId xmlns:a16="http://schemas.microsoft.com/office/drawing/2014/main" id="{73F14BF2-8972-4831-98D9-7975204D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13" y="5044534"/>
            <a:ext cx="3526537" cy="12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DESCARGAR E INSTALAR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ANACONDA</a:t>
            </a: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	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12FE223-724F-41A3-90F9-07F09B27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153318"/>
            <a:ext cx="9144000" cy="550100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s-ES" dirty="0"/>
              <a:t>Descargar Anaconda</a:t>
            </a:r>
          </a:p>
          <a:p>
            <a:pPr marL="914400" lvl="1" indent="-457200" algn="l">
              <a:buAutoNum type="arabicPeriod"/>
            </a:pPr>
            <a:r>
              <a:rPr lang="es-ES" dirty="0"/>
              <a:t>Ir a Home Anaconda </a:t>
            </a:r>
            <a:r>
              <a:rPr lang="es-ES" dirty="0">
                <a:hlinkClick r:id="rId3"/>
              </a:rPr>
              <a:t>https://www.anaconda.com/</a:t>
            </a: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r>
              <a:rPr lang="es-ES" dirty="0"/>
              <a:t>Elegir Windows, Mac o </a:t>
            </a:r>
            <a:r>
              <a:rPr lang="es-ES" dirty="0" err="1"/>
              <a:t>Lynux</a:t>
            </a:r>
            <a:r>
              <a:rPr lang="es-ES" dirty="0"/>
              <a:t> y descargar el programa</a:t>
            </a:r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lvl="1" algn="l"/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C84BF9-C961-4ECD-B0D4-087F1F854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1939967"/>
            <a:ext cx="5989955" cy="7446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B8B0DB-4A5E-4631-B22E-E0851886C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056" y="3393182"/>
            <a:ext cx="3938588" cy="229666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84923CB-4F35-47E4-AFA2-D9062ACDDAA4}"/>
              </a:ext>
            </a:extLst>
          </p:cNvPr>
          <p:cNvCxnSpPr>
            <a:cxnSpLocks/>
          </p:cNvCxnSpPr>
          <p:nvPr/>
        </p:nvCxnSpPr>
        <p:spPr>
          <a:xfrm flipH="1">
            <a:off x="7343775" y="3204532"/>
            <a:ext cx="2457448" cy="304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2CDBF37-9BD4-4D6D-8BB9-A4D959B8E17C}"/>
              </a:ext>
            </a:extLst>
          </p:cNvPr>
          <p:cNvSpPr/>
          <p:nvPr/>
        </p:nvSpPr>
        <p:spPr>
          <a:xfrm>
            <a:off x="4105275" y="3218820"/>
            <a:ext cx="3238500" cy="5810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52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DESCARGAR E INSTALAR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ANACONDA</a:t>
            </a: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	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12FE223-724F-41A3-90F9-07F09B27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153318"/>
            <a:ext cx="9144000" cy="5501007"/>
          </a:xfrm>
        </p:spPr>
        <p:txBody>
          <a:bodyPr>
            <a:normAutofit/>
          </a:bodyPr>
          <a:lstStyle/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3. Ejecutar el archivo .exe (mantener la configuración por defecto)</a:t>
            </a:r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C45CBF-B35A-4E5B-AEC0-31240585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153318"/>
            <a:ext cx="3457575" cy="2407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6E107E-454B-4064-8DCE-2FE841AF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230713"/>
            <a:ext cx="4171950" cy="253994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46BDFAB-C97E-4229-AA5B-763D07726848}"/>
              </a:ext>
            </a:extLst>
          </p:cNvPr>
          <p:cNvCxnSpPr>
            <a:cxnSpLocks/>
          </p:cNvCxnSpPr>
          <p:nvPr/>
        </p:nvCxnSpPr>
        <p:spPr>
          <a:xfrm flipH="1">
            <a:off x="7343775" y="5785807"/>
            <a:ext cx="2457448" cy="304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3F16263-340C-4433-A5F0-E8C0AEB39B88}"/>
              </a:ext>
            </a:extLst>
          </p:cNvPr>
          <p:cNvSpPr/>
          <p:nvPr/>
        </p:nvSpPr>
        <p:spPr>
          <a:xfrm>
            <a:off x="3286125" y="5704683"/>
            <a:ext cx="4057650" cy="94964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92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INSTALAR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VISUAL STUDIO CODE (VS CODE)</a:t>
            </a:r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	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12FE223-724F-41A3-90F9-07F09B27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153318"/>
            <a:ext cx="9144000" cy="5628479"/>
          </a:xfrm>
        </p:spPr>
        <p:txBody>
          <a:bodyPr>
            <a:normAutofit/>
          </a:bodyPr>
          <a:lstStyle/>
          <a:p>
            <a:pPr lvl="1" algn="l"/>
            <a:r>
              <a:rPr lang="es-ES" dirty="0"/>
              <a:t>4. Abrir el Navegador Anaconda</a:t>
            </a:r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5. Instalar Visual Studio </a:t>
            </a:r>
            <a:r>
              <a:rPr lang="es-ES" dirty="0" err="1"/>
              <a:t>Code</a:t>
            </a:r>
            <a:r>
              <a:rPr lang="es-ES" dirty="0"/>
              <a:t> (VS </a:t>
            </a:r>
            <a:r>
              <a:rPr lang="es-ES" dirty="0" err="1"/>
              <a:t>Code</a:t>
            </a:r>
            <a:r>
              <a:rPr lang="es-ES" dirty="0"/>
              <a:t>) </a:t>
            </a:r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D2F895-02B8-4718-AB1F-CCE9C5E1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617833"/>
            <a:ext cx="6448425" cy="337842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B2B085E-A13F-4697-8332-DBE5C9D40B60}"/>
              </a:ext>
            </a:extLst>
          </p:cNvPr>
          <p:cNvCxnSpPr>
            <a:cxnSpLocks/>
          </p:cNvCxnSpPr>
          <p:nvPr/>
        </p:nvCxnSpPr>
        <p:spPr>
          <a:xfrm flipH="1">
            <a:off x="3876675" y="3459388"/>
            <a:ext cx="2457448" cy="304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43BC12E8-9F63-42C8-B228-02E5BD1E0E6E}"/>
              </a:ext>
            </a:extLst>
          </p:cNvPr>
          <p:cNvSpPr/>
          <p:nvPr/>
        </p:nvSpPr>
        <p:spPr>
          <a:xfrm>
            <a:off x="2066925" y="3006788"/>
            <a:ext cx="1809750" cy="14509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61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PRIMEROS PASOS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VISUAL STUDIO CODE</a:t>
            </a:r>
            <a:endParaRPr lang="es-ES" sz="4000" dirty="0">
              <a:solidFill>
                <a:schemeClr val="bg2">
                  <a:lumMod val="50000"/>
                </a:schemeClr>
              </a:solidFill>
              <a:latin typeface="LMRomanM_R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12FE223-724F-41A3-90F9-07F09B27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153318"/>
            <a:ext cx="9144000" cy="5628479"/>
          </a:xfrm>
        </p:spPr>
        <p:txBody>
          <a:bodyPr>
            <a:normAutofit/>
          </a:bodyPr>
          <a:lstStyle/>
          <a:p>
            <a:pPr lvl="1" algn="l"/>
            <a:r>
              <a:rPr lang="es-ES" dirty="0"/>
              <a:t>6. </a:t>
            </a:r>
            <a:r>
              <a:rPr lang="es-ES" dirty="0" err="1"/>
              <a:t>Settings</a:t>
            </a:r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53ECF8-D80E-475A-9E91-9BC156081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87" r="45224" b="5131"/>
          <a:stretch/>
        </p:blipFill>
        <p:spPr>
          <a:xfrm>
            <a:off x="3422765" y="1951604"/>
            <a:ext cx="3615677" cy="35814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01FB4D-A2C8-4A1D-B7D6-944EC9AA76AF}"/>
              </a:ext>
            </a:extLst>
          </p:cNvPr>
          <p:cNvCxnSpPr>
            <a:cxnSpLocks/>
          </p:cNvCxnSpPr>
          <p:nvPr/>
        </p:nvCxnSpPr>
        <p:spPr>
          <a:xfrm flipH="1">
            <a:off x="4056712" y="4906396"/>
            <a:ext cx="4095748" cy="798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4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96214" y="978793"/>
            <a:ext cx="11616744" cy="0"/>
          </a:xfrm>
          <a:prstGeom prst="line">
            <a:avLst/>
          </a:prstGeom>
          <a:ln w="28575">
            <a:solidFill>
              <a:srgbClr val="75CCA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96214" y="203674"/>
            <a:ext cx="1149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>
                    <a:lumMod val="50000"/>
                  </a:schemeClr>
                </a:solidFill>
                <a:latin typeface="LMRomanM_R"/>
              </a:rPr>
              <a:t>PRIMEROS PASOS </a:t>
            </a:r>
            <a:r>
              <a:rPr lang="es-ES" sz="4000" dirty="0">
                <a:solidFill>
                  <a:srgbClr val="75CCA9"/>
                </a:solidFill>
                <a:latin typeface="LMRomanM_R"/>
              </a:rPr>
              <a:t>VISUAL STUDIO CODE</a:t>
            </a:r>
            <a:endParaRPr lang="es-ES" sz="4000" dirty="0">
              <a:solidFill>
                <a:schemeClr val="bg2">
                  <a:lumMod val="50000"/>
                </a:schemeClr>
              </a:solidFill>
              <a:latin typeface="LMRomanM_R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12FE223-724F-41A3-90F9-07F09B27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153318"/>
            <a:ext cx="9144000" cy="5628479"/>
          </a:xfrm>
        </p:spPr>
        <p:txBody>
          <a:bodyPr>
            <a:normAutofit/>
          </a:bodyPr>
          <a:lstStyle/>
          <a:p>
            <a:pPr lvl="1" algn="l"/>
            <a:r>
              <a:rPr lang="es-ES" dirty="0"/>
              <a:t>7. Establecer un fichero de referencia</a:t>
            </a:r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endParaRPr lang="es-ES" dirty="0"/>
          </a:p>
          <a:p>
            <a:pPr lvl="1" algn="l"/>
            <a:r>
              <a:rPr lang="es-ES" dirty="0"/>
              <a:t>8. Crear un documento de prueba</a:t>
            </a:r>
          </a:p>
          <a:p>
            <a:pPr lvl="1" algn="l"/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  <a:p>
            <a:pPr marL="914400" lvl="1" indent="-457200" algn="l">
              <a:buAutoNum type="arabicPeriod"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60BA3B-A32A-47AF-990A-9518F7B23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8" b="66667"/>
          <a:stretch/>
        </p:blipFill>
        <p:spPr>
          <a:xfrm>
            <a:off x="1009650" y="1885950"/>
            <a:ext cx="9029700" cy="22860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01FB4D-A2C8-4A1D-B7D6-944EC9AA76AF}"/>
              </a:ext>
            </a:extLst>
          </p:cNvPr>
          <p:cNvCxnSpPr>
            <a:cxnSpLocks/>
          </p:cNvCxnSpPr>
          <p:nvPr/>
        </p:nvCxnSpPr>
        <p:spPr>
          <a:xfrm flipH="1">
            <a:off x="5191125" y="2629807"/>
            <a:ext cx="4095748" cy="798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13B7EE5-6222-4270-967E-959923689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38" b="66667"/>
          <a:stretch/>
        </p:blipFill>
        <p:spPr>
          <a:xfrm>
            <a:off x="1009650" y="4561682"/>
            <a:ext cx="9029700" cy="2286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DA42B40-BD38-4FFE-A65B-6A36E79C7F54}"/>
              </a:ext>
            </a:extLst>
          </p:cNvPr>
          <p:cNvCxnSpPr>
            <a:cxnSpLocks/>
          </p:cNvCxnSpPr>
          <p:nvPr/>
        </p:nvCxnSpPr>
        <p:spPr>
          <a:xfrm flipH="1">
            <a:off x="4848225" y="5088631"/>
            <a:ext cx="4095748" cy="7982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2689-21D7-4F77-9D4A-7B918823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51" y="1512917"/>
            <a:ext cx="10515600" cy="295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Cheat</a:t>
            </a:r>
            <a:r>
              <a:rPr lang="es-ES" dirty="0"/>
              <a:t> </a:t>
            </a:r>
            <a:r>
              <a:rPr lang="es-ES" dirty="0" err="1"/>
              <a:t>Sheet</a:t>
            </a:r>
            <a:r>
              <a:rPr lang="es-ES" dirty="0"/>
              <a:t>: 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https://docs.anaconda.com/anaconda/user-guide/cheatsheet/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369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571</Words>
  <Application>Microsoft Office PowerPoint</Application>
  <PresentationFormat>Widescreen</PresentationFormat>
  <Paragraphs>115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LMRomanM_R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</dc:creator>
  <cp:lastModifiedBy>Gabriel VT</cp:lastModifiedBy>
  <cp:revision>18</cp:revision>
  <dcterms:created xsi:type="dcterms:W3CDTF">2020-02-06T13:27:07Z</dcterms:created>
  <dcterms:modified xsi:type="dcterms:W3CDTF">2020-06-14T17:45:06Z</dcterms:modified>
</cp:coreProperties>
</file>