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71" r:id="rId9"/>
    <p:sldId id="263" r:id="rId10"/>
    <p:sldId id="257" r:id="rId11"/>
    <p:sldId id="266" r:id="rId12"/>
    <p:sldId id="264" r:id="rId13"/>
    <p:sldId id="265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42247-60FE-4F2C-AF43-B1EDDD825151}" v="6" dt="2020-03-02T09:10:54.987"/>
    <p1510:client id="{55239499-0331-4BF9-88F3-E0549B7908A3}" v="2250" dt="2020-03-01T22:41:05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Curso</a:t>
            </a:r>
            <a:r>
              <a:rPr lang="en-US" dirty="0"/>
              <a:t>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Imagen 17" descr="Imagen que contiene cd&#10;&#10;Descripción generada con confianza muy alta">
            <a:extLst>
              <a:ext uri="{FF2B5EF4-FFF2-40B4-BE49-F238E27FC236}">
                <a16:creationId xmlns:a16="http://schemas.microsoft.com/office/drawing/2014/main" id="{218BC388-7A71-4350-A972-4FFF91B5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74" y="1125706"/>
            <a:ext cx="9085477" cy="46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6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2" descr="Imagen que contiene cd&#10;&#10;Descripción generada con confianza muy alta">
            <a:extLst>
              <a:ext uri="{FF2B5EF4-FFF2-40B4-BE49-F238E27FC236}">
                <a16:creationId xmlns:a16="http://schemas.microsoft.com/office/drawing/2014/main" id="{9C025253-DB42-4614-A371-E2E8BF87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34" y="480515"/>
            <a:ext cx="8478131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4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348AD-F8BB-48BF-A232-CADDEFA0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para ser Data </a:t>
            </a:r>
            <a:r>
              <a:rPr lang="es-ES" dirty="0" err="1"/>
              <a:t>Scientist</a:t>
            </a:r>
            <a:r>
              <a:rPr lang="es-ES" dirty="0"/>
              <a:t>: conocimientos y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32D-8B0F-4D85-88BE-6598CECA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4854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>
                <a:ea typeface="+mn-lt"/>
                <a:cs typeface="+mn-lt"/>
              </a:rPr>
              <a:t>Machine </a:t>
            </a:r>
            <a:r>
              <a:rPr lang="es-ES" dirty="0" err="1">
                <a:ea typeface="+mn-lt"/>
                <a:cs typeface="+mn-lt"/>
              </a:rPr>
              <a:t>Learning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Statistics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Visualization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Databases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Software </a:t>
            </a:r>
            <a:r>
              <a:rPr lang="es-ES" dirty="0" err="1">
                <a:ea typeface="+mn-lt"/>
                <a:cs typeface="+mn-lt"/>
              </a:rPr>
              <a:t>Engineering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Mining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Domain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Knowledge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 </a:t>
            </a:r>
            <a:r>
              <a:rPr lang="es-ES" dirty="0" err="1">
                <a:ea typeface="+mn-lt"/>
                <a:cs typeface="+mn-lt"/>
              </a:rPr>
              <a:t>Wrangling</a:t>
            </a:r>
            <a:endParaRPr lang="es-ES" dirty="0" err="1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89C372F-1B7B-474B-A735-E3F18E4A00F9}"/>
              </a:ext>
            </a:extLst>
          </p:cNvPr>
          <p:cNvSpPr txBox="1">
            <a:spLocks/>
          </p:cNvSpPr>
          <p:nvPr/>
        </p:nvSpPr>
        <p:spPr>
          <a:xfrm>
            <a:off x="6573982" y="2175164"/>
            <a:ext cx="3948546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Python and/</a:t>
            </a:r>
            <a:r>
              <a:rPr lang="es-ES" dirty="0" err="1">
                <a:ea typeface="+mn-lt"/>
                <a:cs typeface="+mn-lt"/>
              </a:rPr>
              <a:t>or</a:t>
            </a:r>
            <a:r>
              <a:rPr lang="es-ES" dirty="0">
                <a:ea typeface="+mn-lt"/>
                <a:cs typeface="+mn-lt"/>
              </a:rPr>
              <a:t> R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SQL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Cloud </a:t>
            </a:r>
            <a:r>
              <a:rPr lang="es-ES" dirty="0" err="1">
                <a:ea typeface="+mn-lt"/>
                <a:cs typeface="+mn-lt"/>
              </a:rPr>
              <a:t>computing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Machine </a:t>
            </a:r>
            <a:r>
              <a:rPr lang="es-ES" dirty="0" err="1">
                <a:ea typeface="+mn-lt"/>
                <a:cs typeface="+mn-lt"/>
              </a:rPr>
              <a:t>Learning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Libraries</a:t>
            </a:r>
            <a:r>
              <a:rPr lang="es-ES" dirty="0">
                <a:ea typeface="+mn-lt"/>
                <a:cs typeface="+mn-lt"/>
              </a:rPr>
              <a:t>:</a:t>
            </a:r>
          </a:p>
          <a:p>
            <a:pPr lvl="1" indent="-383540"/>
            <a:r>
              <a:rPr lang="es-ES" i="0" dirty="0" err="1"/>
              <a:t>Numpy</a:t>
            </a:r>
            <a:endParaRPr lang="es-ES" i="0"/>
          </a:p>
          <a:p>
            <a:pPr lvl="1" indent="-383540"/>
            <a:r>
              <a:rPr lang="es-ES" i="0" dirty="0"/>
              <a:t>Pandas</a:t>
            </a:r>
          </a:p>
          <a:p>
            <a:pPr lvl="1" indent="-383540"/>
            <a:r>
              <a:rPr lang="es-ES" i="0" dirty="0" err="1"/>
              <a:t>Tensorflow</a:t>
            </a:r>
          </a:p>
          <a:p>
            <a:pPr lvl="1" indent="-383540"/>
            <a:r>
              <a:rPr lang="es-ES" i="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6235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348AD-F8BB-48BF-A232-CADDEFA0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para ser Data </a:t>
            </a:r>
            <a:r>
              <a:rPr lang="es-ES" dirty="0" err="1"/>
              <a:t>Analyst</a:t>
            </a:r>
            <a:r>
              <a:rPr lang="es-ES" dirty="0"/>
              <a:t>: conocimientos y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32D-8B0F-4D85-88BE-6598CECA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4854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Statistics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Visualization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Wrangling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Databases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Mining</a:t>
            </a:r>
            <a:endParaRPr lang="es-ES" dirty="0">
              <a:ea typeface="+mn-lt"/>
              <a:cs typeface="+mn-lt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89C372F-1B7B-474B-A735-E3F18E4A00F9}"/>
              </a:ext>
            </a:extLst>
          </p:cNvPr>
          <p:cNvSpPr txBox="1">
            <a:spLocks/>
          </p:cNvSpPr>
          <p:nvPr/>
        </p:nvSpPr>
        <p:spPr>
          <a:xfrm>
            <a:off x="6573982" y="2175164"/>
            <a:ext cx="3948546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SQL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Cloud </a:t>
            </a:r>
            <a:r>
              <a:rPr lang="es-ES" dirty="0" err="1">
                <a:ea typeface="+mn-lt"/>
                <a:cs typeface="+mn-lt"/>
              </a:rPr>
              <a:t>computing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Optional</a:t>
            </a:r>
            <a:r>
              <a:rPr lang="es-ES" dirty="0">
                <a:ea typeface="+mn-lt"/>
                <a:cs typeface="+mn-lt"/>
              </a:rPr>
              <a:t>:</a:t>
            </a:r>
          </a:p>
          <a:p>
            <a:pPr lvl="1" indent="-383540"/>
            <a:r>
              <a:rPr lang="es-ES" i="0" dirty="0">
                <a:ea typeface="+mn-lt"/>
                <a:cs typeface="+mn-lt"/>
              </a:rPr>
              <a:t>Python and/</a:t>
            </a:r>
            <a:r>
              <a:rPr lang="es-ES" i="0" dirty="0" err="1">
                <a:ea typeface="+mn-lt"/>
                <a:cs typeface="+mn-lt"/>
              </a:rPr>
              <a:t>or</a:t>
            </a:r>
            <a:r>
              <a:rPr lang="es-ES" i="0" dirty="0">
                <a:ea typeface="+mn-lt"/>
                <a:cs typeface="+mn-lt"/>
              </a:rPr>
              <a:t> R</a:t>
            </a:r>
          </a:p>
          <a:p>
            <a:pPr lvl="1" indent="-383540"/>
            <a:r>
              <a:rPr lang="es-ES" dirty="0" err="1">
                <a:ea typeface="+mn-lt"/>
                <a:cs typeface="+mn-lt"/>
              </a:rPr>
              <a:t>Visualization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programs</a:t>
            </a:r>
            <a:r>
              <a:rPr lang="es-ES" dirty="0">
                <a:ea typeface="+mn-lt"/>
                <a:cs typeface="+mn-lt"/>
              </a:rPr>
              <a:t>:</a:t>
            </a:r>
            <a:endParaRPr lang="es-ES" i="0" dirty="0">
              <a:ea typeface="+mn-lt"/>
              <a:cs typeface="+mn-lt"/>
            </a:endParaRPr>
          </a:p>
          <a:p>
            <a:pPr lvl="2" indent="-383540"/>
            <a:r>
              <a:rPr lang="es-ES" dirty="0" err="1"/>
              <a:t>Power</a:t>
            </a:r>
            <a:r>
              <a:rPr lang="es-ES" i="0" dirty="0"/>
              <a:t> BI</a:t>
            </a:r>
          </a:p>
          <a:p>
            <a:pPr lvl="2" indent="-383540"/>
            <a:r>
              <a:rPr lang="es-ES" dirty="0" err="1"/>
              <a:t>Tableau</a:t>
            </a:r>
          </a:p>
          <a:p>
            <a:pPr lvl="2" indent="-383540"/>
            <a:endParaRPr lang="es-ES" i="0" dirty="0"/>
          </a:p>
          <a:p>
            <a:pPr lvl="2" indent="-38354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749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4FED5-B4D7-4C2A-B65A-B1BF30D6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567453"/>
            <a:ext cx="6855481" cy="3954527"/>
          </a:xfrm>
        </p:spPr>
        <p:txBody>
          <a:bodyPr>
            <a:normAutofit/>
          </a:bodyPr>
          <a:lstStyle/>
          <a:p>
            <a:pPr marL="742950" indent="-742950">
              <a:buFont typeface="Arial"/>
              <a:buChar char="•"/>
            </a:pPr>
            <a:r>
              <a:rPr lang="es-ES" dirty="0">
                <a:ea typeface="+mj-lt"/>
                <a:cs typeface="+mj-lt"/>
              </a:rPr>
              <a:t>Mundo laboral:</a:t>
            </a:r>
            <a:br>
              <a:rPr lang="es-ES" dirty="0">
                <a:ea typeface="+mj-lt"/>
                <a:cs typeface="+mj-lt"/>
              </a:rPr>
            </a:br>
            <a:br>
              <a:rPr lang="es-ES" dirty="0">
                <a:ea typeface="+mj-lt"/>
                <a:cs typeface="+mj-lt"/>
              </a:rPr>
            </a:br>
            <a:r>
              <a:rPr lang="es-ES" sz="3200" dirty="0">
                <a:ea typeface="+mj-lt"/>
                <a:cs typeface="+mj-lt"/>
              </a:rPr>
              <a:t>¿de qué quieres trabajar?</a:t>
            </a:r>
            <a:br>
              <a:rPr lang="es-ES" sz="3200" dirty="0">
                <a:ea typeface="+mj-lt"/>
                <a:cs typeface="+mj-lt"/>
              </a:rPr>
            </a:br>
            <a:br>
              <a:rPr lang="es-ES" sz="3200" dirty="0">
                <a:ea typeface="+mj-lt"/>
                <a:cs typeface="+mj-lt"/>
              </a:rPr>
            </a:br>
            <a:r>
              <a:rPr lang="es-ES" sz="3200" dirty="0">
                <a:ea typeface="+mj-lt"/>
                <a:cs typeface="+mj-lt"/>
              </a:rPr>
              <a:t>¿dónde?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130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8E3E-DE1B-4BE4-95F3-7C499CEF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824513" cy="1485900"/>
          </a:xfrm>
        </p:spPr>
        <p:txBody>
          <a:bodyPr>
            <a:normAutofit/>
          </a:bodyPr>
          <a:lstStyle/>
          <a:p>
            <a:r>
              <a:rPr lang="es-ES" sz="4100" dirty="0"/>
              <a:t>Curso Data </a:t>
            </a:r>
            <a:r>
              <a:rPr lang="es-ES" sz="4100" dirty="0" err="1"/>
              <a:t>Science</a:t>
            </a:r>
            <a:r>
              <a:rPr lang="es-ES" sz="4100" dirty="0"/>
              <a:t>: </a:t>
            </a:r>
            <a:r>
              <a:rPr lang="es-ES" sz="4100" dirty="0" err="1"/>
              <a:t>The</a:t>
            </a:r>
            <a:r>
              <a:rPr lang="es-ES" sz="4100" dirty="0"/>
              <a:t> bridge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EDA76-F194-46F0-82D8-BB0FAD12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2655"/>
            <a:ext cx="3732967" cy="25353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1900" b="1" dirty="0">
                <a:ea typeface="+mn-lt"/>
                <a:cs typeface="+mn-lt"/>
              </a:rPr>
              <a:t>Unidad 1: Data </a:t>
            </a:r>
            <a:r>
              <a:rPr lang="es-ES" sz="1900" b="1" dirty="0" err="1">
                <a:ea typeface="+mn-lt"/>
                <a:cs typeface="+mn-lt"/>
              </a:rPr>
              <a:t>Analysis</a:t>
            </a:r>
            <a:endParaRPr lang="es-ES" sz="1900" b="1" dirty="0">
              <a:ea typeface="+mn-lt"/>
              <a:cs typeface="+mn-lt"/>
            </a:endParaRPr>
          </a:p>
          <a:p>
            <a:pPr marL="383540" indent="-383540"/>
            <a:r>
              <a:rPr lang="es-ES" sz="1900" dirty="0">
                <a:ea typeface="+mn-lt"/>
                <a:cs typeface="+mn-lt"/>
              </a:rPr>
              <a:t>Introducción a Data </a:t>
            </a:r>
            <a:r>
              <a:rPr lang="es-ES" sz="1900" dirty="0" err="1">
                <a:ea typeface="+mn-lt"/>
                <a:cs typeface="+mn-lt"/>
              </a:rPr>
              <a:t>Science</a:t>
            </a:r>
            <a:r>
              <a:rPr lang="es-ES" sz="1900" dirty="0">
                <a:ea typeface="+mn-lt"/>
                <a:cs typeface="+mn-lt"/>
              </a:rPr>
              <a:t> y Acceso a Datos</a:t>
            </a:r>
          </a:p>
          <a:p>
            <a:pPr marL="383540" indent="-383540"/>
            <a:r>
              <a:rPr lang="es-ES" sz="1900" dirty="0">
                <a:ea typeface="+mn-lt"/>
                <a:cs typeface="+mn-lt"/>
              </a:rPr>
              <a:t>Exploratorio de datos</a:t>
            </a:r>
          </a:p>
          <a:p>
            <a:pPr marL="383540" indent="-383540"/>
            <a:r>
              <a:rPr lang="es-ES" sz="1900" dirty="0" err="1">
                <a:ea typeface="+mn-lt"/>
                <a:cs typeface="+mn-lt"/>
              </a:rPr>
              <a:t>Feature</a:t>
            </a:r>
            <a:r>
              <a:rPr lang="es-ES" sz="1900" dirty="0">
                <a:ea typeface="+mn-lt"/>
                <a:cs typeface="+mn-lt"/>
              </a:rPr>
              <a:t> </a:t>
            </a:r>
            <a:r>
              <a:rPr lang="es-ES" sz="1900" dirty="0" err="1">
                <a:ea typeface="+mn-lt"/>
                <a:cs typeface="+mn-lt"/>
              </a:rPr>
              <a:t>engineering</a:t>
            </a:r>
            <a:endParaRPr lang="es-ES" sz="1900" dirty="0" err="1"/>
          </a:p>
          <a:p>
            <a:pPr marL="383540" indent="-383540"/>
            <a:r>
              <a:rPr lang="es-ES" sz="1900" dirty="0">
                <a:ea typeface="+mn-lt"/>
                <a:cs typeface="+mn-lt"/>
              </a:rPr>
              <a:t>Visualización de datos</a:t>
            </a:r>
            <a:endParaRPr lang="es-ES" sz="1900" dirty="0"/>
          </a:p>
          <a:p>
            <a:pPr marL="383540" indent="-383540"/>
            <a:endParaRPr lang="es-ES" sz="19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85075D-FD98-4D6D-8F67-604E115CD61E}"/>
              </a:ext>
            </a:extLst>
          </p:cNvPr>
          <p:cNvSpPr txBox="1"/>
          <p:nvPr/>
        </p:nvSpPr>
        <p:spPr>
          <a:xfrm>
            <a:off x="7065819" y="1981200"/>
            <a:ext cx="3131127" cy="15955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ES" b="1" dirty="0"/>
              <a:t>Unidad </a:t>
            </a:r>
            <a:r>
              <a:rPr lang="es-ES" b="1" dirty="0">
                <a:ea typeface="+mn-lt"/>
                <a:cs typeface="+mn-lt"/>
              </a:rPr>
              <a:t>2: Machine </a:t>
            </a:r>
            <a:r>
              <a:rPr lang="es-ES" b="1" dirty="0" err="1">
                <a:ea typeface="+mn-lt"/>
                <a:cs typeface="+mn-lt"/>
              </a:rPr>
              <a:t>Learning</a:t>
            </a:r>
            <a:endParaRPr lang="es-ES" dirty="0" err="1">
              <a:ea typeface="+mn-lt"/>
              <a:cs typeface="+mn-lt"/>
            </a:endParaRP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>
                <a:ea typeface="+mn-lt"/>
                <a:cs typeface="+mn-lt"/>
              </a:rPr>
              <a:t>Aprendizaje supervisado</a:t>
            </a:r>
            <a:endParaRPr lang="en-US" dirty="0">
              <a:ea typeface="+mn-lt"/>
              <a:cs typeface="+mn-lt"/>
            </a:endParaRP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>
                <a:ea typeface="+mn-lt"/>
                <a:cs typeface="+mn-lt"/>
              </a:rPr>
              <a:t>Aprendizaje no-</a:t>
            </a:r>
            <a:r>
              <a:rPr lang="es-ES" dirty="0" err="1">
                <a:ea typeface="+mn-lt"/>
                <a:cs typeface="+mn-lt"/>
              </a:rPr>
              <a:t>superviado</a:t>
            </a: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>
                <a:ea typeface="+mn-lt"/>
                <a:cs typeface="+mn-lt"/>
              </a:rPr>
              <a:t>Deep </a:t>
            </a:r>
            <a:r>
              <a:rPr lang="es-ES" dirty="0" err="1">
                <a:ea typeface="+mn-lt"/>
                <a:cs typeface="+mn-lt"/>
              </a:rPr>
              <a:t>Learning</a:t>
            </a:r>
            <a:endParaRPr lang="es-ES" dirty="0">
              <a:ea typeface="+mn-lt"/>
              <a:cs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FD3303-4AEF-4712-9520-BA31EECAD4DC}"/>
              </a:ext>
            </a:extLst>
          </p:cNvPr>
          <p:cNvSpPr txBox="1"/>
          <p:nvPr/>
        </p:nvSpPr>
        <p:spPr>
          <a:xfrm>
            <a:off x="3470564" y="4786745"/>
            <a:ext cx="5624945" cy="11722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/>
              <a:t>Unidad </a:t>
            </a:r>
            <a:r>
              <a:rPr lang="es-ES" b="1" dirty="0">
                <a:ea typeface="+mn-lt"/>
                <a:cs typeface="+mn-lt"/>
              </a:rPr>
              <a:t>3: Data </a:t>
            </a:r>
            <a:r>
              <a:rPr lang="es-ES" b="1" err="1">
                <a:ea typeface="+mn-lt"/>
                <a:cs typeface="+mn-lt"/>
              </a:rPr>
              <a:t>Science</a:t>
            </a:r>
            <a:r>
              <a:rPr lang="es-ES" b="1" dirty="0">
                <a:ea typeface="+mn-lt"/>
                <a:cs typeface="+mn-lt"/>
              </a:rPr>
              <a:t> y negocio</a:t>
            </a:r>
            <a:endParaRPr lang="es-ES" b="1" dirty="0"/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 err="1">
                <a:ea typeface="+mn-lt"/>
                <a:cs typeface="+mn-lt"/>
              </a:rPr>
              <a:t>Productización</a:t>
            </a:r>
            <a:r>
              <a:rPr lang="es-ES" dirty="0">
                <a:ea typeface="+mn-lt"/>
                <a:cs typeface="+mn-lt"/>
              </a:rPr>
              <a:t> de ciencia de datos</a:t>
            </a: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 err="1">
                <a:ea typeface="+mn-lt"/>
                <a:cs typeface="+mn-lt"/>
              </a:rPr>
              <a:t>Storytelling</a:t>
            </a:r>
            <a:r>
              <a:rPr lang="es-ES" dirty="0">
                <a:ea typeface="+mn-lt"/>
                <a:cs typeface="+mn-lt"/>
              </a:rPr>
              <a:t> y productos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5385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" name="Rectangle 12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EF6CD8-E53E-4656-B9C5-B030A361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 dirty="0"/>
              <a:t>PREGUNTAS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522F80F0-DA55-49B4-9E2F-68D974B8F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130" y="1459809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7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6EA58-B071-4B77-9D86-A6618865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s-ES" dirty="0"/>
              <a:t>Contenido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97824-F100-4192-B79A-DD9670D97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s-ES" sz="1800"/>
              <a:t>Definiendo DS:</a:t>
            </a:r>
          </a:p>
          <a:p>
            <a:pPr lvl="1" indent="-383540"/>
            <a:r>
              <a:rPr lang="es-ES" sz="1800" i="0"/>
              <a:t>¿Qué es? </a:t>
            </a:r>
          </a:p>
          <a:p>
            <a:pPr lvl="1" indent="-383540"/>
            <a:r>
              <a:rPr lang="es-ES" sz="1800" i="0"/>
              <a:t>¿Dónde se puede ubicar?</a:t>
            </a:r>
          </a:p>
          <a:p>
            <a:pPr lvl="1" indent="-383540"/>
            <a:r>
              <a:rPr lang="es-ES" sz="1800" i="0"/>
              <a:t>Data Análisis</a:t>
            </a:r>
          </a:p>
          <a:p>
            <a:pPr lvl="1" indent="-383540"/>
            <a:r>
              <a:rPr lang="es-ES" sz="1800" i="0"/>
              <a:t>Data Science</a:t>
            </a:r>
          </a:p>
          <a:p>
            <a:pPr marL="383540" indent="-383540"/>
            <a:r>
              <a:rPr lang="es-ES" sz="1800"/>
              <a:t>Requisitos para ser Data Scientist</a:t>
            </a:r>
          </a:p>
          <a:p>
            <a:pPr marL="383540" indent="-383540"/>
            <a:r>
              <a:rPr lang="es-ES" sz="1800"/>
              <a:t>Mundo laboral, ¿de qué quieres trabajar? ¿dónde?</a:t>
            </a:r>
          </a:p>
          <a:p>
            <a:pPr marL="383540" indent="-383540"/>
            <a:r>
              <a:rPr lang="es-ES" sz="1800"/>
              <a:t>Curso The Bridge</a:t>
            </a:r>
          </a:p>
          <a:p>
            <a:pPr marL="383540" indent="-383540"/>
            <a:endParaRPr lang="es-ES" sz="1800"/>
          </a:p>
        </p:txBody>
      </p:sp>
      <p:pic>
        <p:nvPicPr>
          <p:cNvPr id="6" name="Imagen 6" descr="Imagen que contiene foto, hombre, negro, blanco&#10;&#10;Descripción generada con confianza muy alta">
            <a:extLst>
              <a:ext uri="{FF2B5EF4-FFF2-40B4-BE49-F238E27FC236}">
                <a16:creationId xmlns:a16="http://schemas.microsoft.com/office/drawing/2014/main" id="{23ADB183-BC26-4083-863A-30278FCF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2353129"/>
            <a:ext cx="5105445" cy="28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2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7661D-808F-4E6A-8549-24D45D32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Definiendo Data </a:t>
            </a:r>
            <a:r>
              <a:rPr lang="es-ES" dirty="0" err="1"/>
              <a:t>Science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6A6B4-8BC0-4F1F-87BC-9CE8169D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97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>
                <a:ea typeface="+mn-lt"/>
                <a:cs typeface="+mn-lt"/>
              </a:rPr>
              <a:t>Cada vez son más las empresas que cuentan con un científico de datos en la plantilla. </a:t>
            </a:r>
          </a:p>
          <a:p>
            <a:pPr marL="383540" indent="-383540"/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Empresas como Microsoft, IBM, Facebook, LinkedIn, Twitter, Apple…trabajan con científicos de datos. </a:t>
            </a:r>
            <a:r>
              <a:rPr lang="es-ES" b="1" dirty="0">
                <a:ea typeface="+mn-lt"/>
                <a:cs typeface="+mn-lt"/>
              </a:rPr>
              <a:t>Su objetivo es lograr determinar cuáles serán las tendencias y cómo reaccionará el público</a:t>
            </a:r>
            <a:r>
              <a:rPr lang="es-ES" dirty="0">
                <a:ea typeface="+mn-lt"/>
                <a:cs typeface="+mn-lt"/>
              </a:rPr>
              <a:t>. </a:t>
            </a:r>
          </a:p>
          <a:p>
            <a:pPr marL="383540" indent="-383540"/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Otras organizaciones tienen enfoques diferentes: bioinformática (farmacia), videojuegos, ventas, automovilismo, seguridad, </a:t>
            </a:r>
            <a:r>
              <a:rPr lang="es-ES" dirty="0" err="1">
                <a:ea typeface="+mn-lt"/>
                <a:cs typeface="+mn-lt"/>
              </a:rPr>
              <a:t>IoT</a:t>
            </a:r>
            <a:r>
              <a:rPr lang="es-ES" dirty="0">
                <a:ea typeface="+mn-lt"/>
                <a:cs typeface="+mn-lt"/>
              </a:rPr>
              <a:t>, inteligencia militar, ciencias, </a:t>
            </a:r>
            <a:r>
              <a:rPr lang="es-ES" dirty="0" err="1">
                <a:ea typeface="+mn-lt"/>
                <a:cs typeface="+mn-lt"/>
              </a:rPr>
              <a:t>etc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873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8E3E-DE1B-4BE4-95F3-7C499CEF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s-ES" sz="4100"/>
              <a:t>Definiendo Data </a:t>
            </a:r>
            <a:r>
              <a:rPr lang="es-ES" sz="4100" err="1"/>
              <a:t>Science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EDA76-F194-46F0-82D8-BB0FAD12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s-ES" sz="1900">
                <a:ea typeface="+mn-lt"/>
                <a:cs typeface="+mn-lt"/>
              </a:rPr>
              <a:t>A raíz del aumento de la demanda de productos o servicios personalizados, la profesión de Data </a:t>
            </a:r>
            <a:r>
              <a:rPr lang="es-ES" sz="1900" err="1">
                <a:ea typeface="+mn-lt"/>
                <a:cs typeface="+mn-lt"/>
              </a:rPr>
              <a:t>Scientist</a:t>
            </a:r>
            <a:r>
              <a:rPr lang="es-ES" sz="1900">
                <a:ea typeface="+mn-lt"/>
                <a:cs typeface="+mn-lt"/>
              </a:rPr>
              <a:t> está siendo cada año más demandada. </a:t>
            </a:r>
            <a:endParaRPr lang="en-US" sz="1900">
              <a:ea typeface="+mn-lt"/>
              <a:cs typeface="+mn-lt"/>
            </a:endParaRPr>
          </a:p>
          <a:p>
            <a:pPr marL="383540" indent="-383540"/>
            <a:r>
              <a:rPr lang="es-ES" sz="1900">
                <a:ea typeface="+mn-lt"/>
                <a:cs typeface="+mn-lt"/>
              </a:rPr>
              <a:t>La ciencia de datos puede utilizarse en cualquier tipo de empresa, negocio o industria.</a:t>
            </a:r>
            <a:endParaRPr lang="es-ES" sz="1900"/>
          </a:p>
        </p:txBody>
      </p:sp>
      <p:pic>
        <p:nvPicPr>
          <p:cNvPr id="4" name="Imagen 4" descr="Imagen que contiene mapa&#10;&#10;Descripción generada con confianza muy alta">
            <a:extLst>
              <a:ext uri="{FF2B5EF4-FFF2-40B4-BE49-F238E27FC236}">
                <a16:creationId xmlns:a16="http://schemas.microsoft.com/office/drawing/2014/main" id="{36C5E7ED-35DE-4CF2-BBDE-70914B09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142787"/>
            <a:ext cx="6517065" cy="42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2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98E23-18FD-41EC-BE1E-78547575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: Interés</a:t>
            </a:r>
          </a:p>
        </p:txBody>
      </p:sp>
      <p:pic>
        <p:nvPicPr>
          <p:cNvPr id="4" name="Imagen 4" descr="Captura de pantalla de un celular con letras&#10;&#10;Descripción generada con confianza alta">
            <a:extLst>
              <a:ext uri="{FF2B5EF4-FFF2-40B4-BE49-F238E27FC236}">
                <a16:creationId xmlns:a16="http://schemas.microsoft.com/office/drawing/2014/main" id="{6B1AC103-0CD2-4810-B30A-CE63FB5CC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127" y="2126437"/>
            <a:ext cx="10591799" cy="3110818"/>
          </a:xfrm>
        </p:spPr>
      </p:pic>
    </p:spTree>
    <p:extLst>
      <p:ext uri="{BB962C8B-B14F-4D97-AF65-F5344CB8AC3E}">
        <p14:creationId xmlns:p14="http://schemas.microsoft.com/office/powerpoint/2010/main" val="50389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98E23-18FD-41EC-BE1E-78547575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: data</a:t>
            </a: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4830B358-9C62-48A8-A7A7-1D2F8969F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6647" y="1648161"/>
            <a:ext cx="13884143" cy="5210368"/>
          </a:xfrm>
        </p:spPr>
      </p:pic>
    </p:spTree>
    <p:extLst>
      <p:ext uri="{BB962C8B-B14F-4D97-AF65-F5344CB8AC3E}">
        <p14:creationId xmlns:p14="http://schemas.microsoft.com/office/powerpoint/2010/main" val="284493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EBDFB-896A-4658-81AF-95FD5EC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Analysis</a:t>
            </a:r>
            <a:r>
              <a:rPr lang="es-ES" dirty="0"/>
              <a:t> (</a:t>
            </a:r>
            <a:r>
              <a:rPr lang="es-ES" dirty="0" err="1"/>
              <a:t>business</a:t>
            </a:r>
            <a:r>
              <a:rPr lang="es-ES" dirty="0"/>
              <a:t>)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F65B103D-6C6F-4815-A410-498844F32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873" y="1530927"/>
            <a:ext cx="7377889" cy="4565072"/>
          </a:xfrm>
        </p:spPr>
      </p:pic>
    </p:spTree>
    <p:extLst>
      <p:ext uri="{BB962C8B-B14F-4D97-AF65-F5344CB8AC3E}">
        <p14:creationId xmlns:p14="http://schemas.microsoft.com/office/powerpoint/2010/main" val="328260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ADCB9-01EA-4309-B8ED-5C30CADF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Analyst</a:t>
            </a:r>
            <a:endParaRPr lang="es-E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097132-D31D-4496-BAE2-9962B4CB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421" y="1676476"/>
            <a:ext cx="7888441" cy="466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7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ADCB9-01EA-4309-B8ED-5C30CADF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Scientist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ABB88538-4DCD-432C-9B74-0BBE5D0E1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440" y="1565564"/>
            <a:ext cx="7161156" cy="5015344"/>
          </a:xfrm>
        </p:spPr>
      </p:pic>
    </p:spTree>
    <p:extLst>
      <p:ext uri="{BB962C8B-B14F-4D97-AF65-F5344CB8AC3E}">
        <p14:creationId xmlns:p14="http://schemas.microsoft.com/office/powerpoint/2010/main" val="6204259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9</TotalTime>
  <Words>164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Franklin Gothic Book</vt:lpstr>
      <vt:lpstr>Franklin Gothic Book,Sans-Serif</vt:lpstr>
      <vt:lpstr>Crop</vt:lpstr>
      <vt:lpstr>Curso data science</vt:lpstr>
      <vt:lpstr>Contenido</vt:lpstr>
      <vt:lpstr>Definiendo Data Science</vt:lpstr>
      <vt:lpstr>Definiendo Data Science</vt:lpstr>
      <vt:lpstr>Data Science: Interés</vt:lpstr>
      <vt:lpstr>Data Science: data</vt:lpstr>
      <vt:lpstr>Data Analysis (business)</vt:lpstr>
      <vt:lpstr>Data Analyst</vt:lpstr>
      <vt:lpstr>Data Scientist</vt:lpstr>
      <vt:lpstr>PowerPoint Presentation</vt:lpstr>
      <vt:lpstr>PowerPoint Presentation</vt:lpstr>
      <vt:lpstr>Requisitos para ser Data Scientist: conocimientos y herramientas</vt:lpstr>
      <vt:lpstr>Requisitos para ser Data Analyst: conocimientos y herramientas</vt:lpstr>
      <vt:lpstr>Mundo laboral:  ¿de qué quieres trabajar?  ¿dónde?</vt:lpstr>
      <vt:lpstr>Curso Data Science: The bridge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Gabriel VT</cp:lastModifiedBy>
  <cp:revision>338</cp:revision>
  <dcterms:created xsi:type="dcterms:W3CDTF">2015-09-21T23:24:45Z</dcterms:created>
  <dcterms:modified xsi:type="dcterms:W3CDTF">2020-07-06T06:50:37Z</dcterms:modified>
</cp:coreProperties>
</file>