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266"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2CCD58-558B-40F0-824B-E2930B2DC79A}" v="27" dt="2024-04-03T14:48:03.6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72" autoAdjust="0"/>
    <p:restoredTop sz="94660"/>
  </p:normalViewPr>
  <p:slideViewPr>
    <p:cSldViewPr snapToGrid="0">
      <p:cViewPr varScale="1">
        <p:scale>
          <a:sx n="68" d="100"/>
          <a:sy n="68" d="100"/>
        </p:scale>
        <p:origin x="-342"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xmlns="" val="35265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4/5/2024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4" Type="http://schemas.openxmlformats.org/officeDocument/2006/relationships/hyperlink" Target="https://youtu.be/GsfT2sv_zCo?si=7oSQDYeac-0jdex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4543" y="1563750"/>
            <a:ext cx="13024484" cy="1196774"/>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a:t>
            </a:r>
            <a:r>
              <a:rPr lang="en-US" sz="2000" b="1" dirty="0" smtClean="0">
                <a:solidFill>
                  <a:schemeClr val="accent1">
                    <a:lumMod val="75000"/>
                  </a:schemeClr>
                </a:solidFill>
                <a:latin typeface="Arial" panose="020B0604020202020204" pitchFamily="34" charset="0"/>
                <a:cs typeface="Arial" panose="020B0604020202020204" pitchFamily="34" charset="0"/>
              </a:rPr>
              <a:t>By</a:t>
            </a:r>
            <a:r>
              <a:rPr lang="en-US" sz="2000" b="1" dirty="0" smtClean="0">
                <a:solidFill>
                  <a:schemeClr val="accent1">
                    <a:lumMod val="75000"/>
                  </a:schemeClr>
                </a:solidFill>
                <a:latin typeface="Arial" panose="020B0604020202020204" pitchFamily="34" charset="0"/>
                <a:cs typeface="Arial" panose="020B0604020202020204" pitchFamily="34" charset="0"/>
              </a:rPr>
              <a:t> </a:t>
            </a:r>
            <a:r>
              <a:rPr lang="en-US" sz="2000" b="1" dirty="0" smtClean="0">
                <a:solidFill>
                  <a:schemeClr val="accent1">
                    <a:lumMod val="75000"/>
                  </a:schemeClr>
                </a:solidFill>
                <a:latin typeface="Arial" panose="020B0604020202020204" pitchFamily="34" charset="0"/>
                <a:cs typeface="Arial" panose="020B0604020202020204" pitchFamily="34" charset="0"/>
              </a:rPr>
              <a:t>:</a:t>
            </a:r>
          </a:p>
          <a:p>
            <a:r>
              <a:rPr lang="en-US" sz="2000" b="1" dirty="0" smtClean="0">
                <a:solidFill>
                  <a:schemeClr val="accent1">
                    <a:lumMod val="75000"/>
                  </a:schemeClr>
                </a:solidFill>
                <a:latin typeface="Arial" panose="020B0604020202020204" pitchFamily="34" charset="0"/>
                <a:cs typeface="Arial" panose="020B0604020202020204" pitchFamily="34" charset="0"/>
              </a:rPr>
              <a:t>ELSHADAI DE SILVA R</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GRACE COLLEGE OF ENGINEERING </a:t>
            </a:r>
          </a:p>
          <a:p>
            <a:r>
              <a:rPr lang="en-US" sz="2000" b="1" dirty="0">
                <a:solidFill>
                  <a:schemeClr val="accent1">
                    <a:lumMod val="75000"/>
                  </a:schemeClr>
                </a:solidFill>
                <a:latin typeface="Arial" panose="020B0604020202020204"/>
                <a:cs typeface="Arial" panose="020B0604020202020204"/>
              </a:rPr>
              <a:t>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hlinkClick r:id="rId2"/>
              </a:rPr>
              <a:t>https://www.kaggle.com/</a:t>
            </a:r>
            <a:endParaRPr lang="en-IN" sz="2400" dirty="0"/>
          </a:p>
          <a:p>
            <a:pPr marL="305435" indent="-305435"/>
            <a:r>
              <a:rPr lang="en-IN" sz="2400" dirty="0">
                <a:hlinkClick r:id="rId3"/>
              </a:rPr>
              <a:t>https://github.com/</a:t>
            </a:r>
            <a:endParaRPr lang="en-IN" sz="2400" dirty="0"/>
          </a:p>
          <a:p>
            <a:pPr marL="305435" indent="-305435"/>
            <a:r>
              <a:rPr lang="en-IN" sz="2400" dirty="0">
                <a:hlinkClick r:id="rId4"/>
              </a:rPr>
              <a:t>https://youtu.be/GsfT2sv_zCo?si=7oSQDYeac-0jdexA</a:t>
            </a:r>
            <a:endParaRPr lang="en-IN" sz="2400" dirty="0"/>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haroni" panose="02010803020104030203" pitchFamily="2" charset="-79"/>
                <a:ea typeface="+mn-lt"/>
                <a:cs typeface="Aharoni" panose="02010803020104030203" pitchFamily="2" charset="-79"/>
              </a:rPr>
              <a:t>Problem Statement </a:t>
            </a:r>
          </a:p>
          <a:p>
            <a:pPr marL="305435" indent="-305435"/>
            <a:r>
              <a:rPr lang="en-US" sz="2000" b="1" dirty="0">
                <a:latin typeface="Aharoni" panose="02010803020104030203" pitchFamily="2" charset="-79"/>
                <a:ea typeface="+mn-lt"/>
                <a:cs typeface="Aharoni" panose="02010803020104030203" pitchFamily="2" charset="-79"/>
              </a:rPr>
              <a:t>Proposed System/Solution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System Development Approach</a:t>
            </a:r>
            <a:endParaRPr lang="en-US" sz="2000" dirty="0">
              <a:latin typeface="Aharoni" panose="02010803020104030203" pitchFamily="2" charset="-79"/>
              <a:ea typeface="+mn-lt"/>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Algorithm &amp; Deployment  </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Result </a:t>
            </a:r>
          </a:p>
          <a:p>
            <a:pPr marL="305435" indent="-305435"/>
            <a:r>
              <a:rPr lang="en-US" sz="2000" b="1" dirty="0">
                <a:latin typeface="Aharoni" panose="02010803020104030203" pitchFamily="2" charset="-79"/>
                <a:ea typeface="+mn-lt"/>
                <a:cs typeface="Aharoni" panose="02010803020104030203" pitchFamily="2" charset="-79"/>
              </a:rPr>
              <a:t>Conclusion</a:t>
            </a:r>
            <a:endParaRPr lang="en-US" sz="2000" dirty="0">
              <a:latin typeface="Aharoni" panose="02010803020104030203" pitchFamily="2" charset="-79"/>
              <a:cs typeface="Aharoni" panose="02010803020104030203" pitchFamily="2" charset="-79"/>
            </a:endParaRPr>
          </a:p>
          <a:p>
            <a:pPr marL="305435" indent="-305435"/>
            <a:r>
              <a:rPr lang="en-US" sz="2000" b="1" dirty="0">
                <a:latin typeface="Aharoni" panose="02010803020104030203" pitchFamily="2" charset="-79"/>
                <a:ea typeface="+mn-lt"/>
                <a:cs typeface="Aharoni" panose="02010803020104030203" pitchFamily="2" charset="-79"/>
              </a:rPr>
              <a:t>Future Scope</a:t>
            </a:r>
          </a:p>
          <a:p>
            <a:pPr marL="305435" indent="-305435"/>
            <a:r>
              <a:rPr lang="en-US" sz="2000" b="1" dirty="0">
                <a:latin typeface="Aharoni" panose="02010803020104030203" pitchFamily="2" charset="-79"/>
                <a:ea typeface="+mn-lt"/>
                <a:cs typeface="Aharoni" panose="02010803020104030203" pitchFamily="2" charset="-79"/>
              </a:rPr>
              <a:t>References</a:t>
            </a:r>
            <a:endParaRPr lang="en-US" sz="2000" dirty="0">
              <a:latin typeface="Aharoni" panose="02010803020104030203" pitchFamily="2" charset="-79"/>
              <a:cs typeface="Aharoni" panose="02010803020104030203" pitchFamily="2" charset="-79"/>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xmlns="" id="{B2656E8E-A64F-B1E7-4428-9A49EE086E49}"/>
              </a:ext>
            </a:extLst>
          </p:cNvPr>
          <p:cNvSpPr>
            <a:spLocks noGrp="1" noChangeArrowheads="1"/>
          </p:cNvSpPr>
          <p:nvPr>
            <p:ph idx="1"/>
          </p:nvPr>
        </p:nvSpPr>
        <p:spPr bwMode="auto">
          <a:xfrm>
            <a:off x="581192" y="1578285"/>
            <a:ext cx="10687671" cy="22624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0" i="0" dirty="0">
                <a:solidFill>
                  <a:srgbClr val="0D0D0D"/>
                </a:solidFill>
                <a:effectLst/>
                <a:latin typeface="Aharoni" panose="02010803020104030203" pitchFamily="2" charset="-79"/>
                <a:cs typeface="Aharoni" panose="02010803020104030203" pitchFamily="2" charset="-79"/>
              </a:rPr>
              <a:t>The Fandango movie rating system has been under scrutiny for potential discrepancies compared to other rating platforms like IMDb and Rotten Tomatoes. This project aims to analyze the extent of the rating differences and identify potential factors contributing to these disparities.</a:t>
            </a:r>
            <a:endParaRPr kumimoji="0" lang="en-US" altLang="en-US" sz="20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0" indent="0">
              <a:buNone/>
            </a:pPr>
            <a:endParaRPr lang="en-IN" dirty="0"/>
          </a:p>
        </p:txBody>
      </p:sp>
      <p:sp>
        <p:nvSpPr>
          <p:cNvPr id="3" name="TextBox 2">
            <a:extLst>
              <a:ext uri="{FF2B5EF4-FFF2-40B4-BE49-F238E27FC236}">
                <a16:creationId xmlns:a16="http://schemas.microsoft.com/office/drawing/2014/main" xmlns="" id="{EA383485-C224-B1D6-19E6-A10939C88CCC}"/>
              </a:ext>
            </a:extLst>
          </p:cNvPr>
          <p:cNvSpPr txBox="1"/>
          <p:nvPr/>
        </p:nvSpPr>
        <p:spPr>
          <a:xfrm>
            <a:off x="832756" y="1951672"/>
            <a:ext cx="9960429" cy="1938992"/>
          </a:xfrm>
          <a:prstGeom prst="rect">
            <a:avLst/>
          </a:prstGeom>
          <a:noFill/>
        </p:spPr>
        <p:txBody>
          <a:bodyPr wrap="square" rtlCol="0">
            <a:spAutoFit/>
          </a:bodyPr>
          <a:lstStyle/>
          <a:p>
            <a:r>
              <a:rPr lang="en-US" sz="2000" dirty="0">
                <a:latin typeface="Aharoni" panose="02010803020104030203" pitchFamily="2" charset="-79"/>
                <a:cs typeface="Aharoni" panose="02010803020104030203" pitchFamily="2" charset="-79"/>
              </a:rPr>
              <a:t>To address the problem statement of analyzing discrepancies in movie ratings between Fandango and other platforms like IMDb and Rotten Tomatoes, we propose the development of a comprehensive analysis system using Python. This system will enable us to collect, clean, and analyze movie ratings data from multiple sources, allowing for a thorough investigation into the accuracy and transparency of Fandango's rating system.</a:t>
            </a:r>
            <a:endParaRPr lang="en-IN" sz="2000" dirty="0">
              <a:latin typeface="Aharoni" panose="02010803020104030203" pitchFamily="2" charset="-79"/>
              <a:cs typeface="Aharoni" panose="02010803020104030203"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466892" y="1092338"/>
            <a:ext cx="11029615" cy="4673324"/>
          </a:xfrm>
        </p:spPr>
        <p:txBody>
          <a:bodyPr>
            <a:normAutofit fontScale="92500" lnSpcReduction="20000"/>
          </a:bodyPr>
          <a:lstStyle/>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Objective Definition</a:t>
            </a:r>
            <a:r>
              <a:rPr lang="en-US" sz="2000" b="0" i="0" dirty="0">
                <a:solidFill>
                  <a:srgbClr val="0D0D0D"/>
                </a:solidFill>
                <a:effectLst/>
                <a:latin typeface="Aharoni" panose="02010803020104030203" pitchFamily="2" charset="-79"/>
                <a:cs typeface="Aharoni" panose="02010803020104030203" pitchFamily="2" charset="-79"/>
              </a:rPr>
              <a:t>: Clearly define project goals and objectives.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Collection</a:t>
            </a:r>
            <a:r>
              <a:rPr lang="en-US" sz="2000" b="0" i="0" dirty="0">
                <a:solidFill>
                  <a:srgbClr val="0D0D0D"/>
                </a:solidFill>
                <a:effectLst/>
                <a:latin typeface="Aharoni" panose="02010803020104030203" pitchFamily="2" charset="-79"/>
                <a:cs typeface="Aharoni" panose="02010803020104030203" pitchFamily="2" charset="-79"/>
              </a:rPr>
              <a:t>: Gather movie rating data from Fandango and other sources.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Data Preprocessing</a:t>
            </a:r>
            <a:r>
              <a:rPr lang="en-US" sz="2000" b="0" i="0" dirty="0">
                <a:solidFill>
                  <a:srgbClr val="0D0D0D"/>
                </a:solidFill>
                <a:effectLst/>
                <a:latin typeface="Aharoni" panose="02010803020104030203" pitchFamily="2" charset="-79"/>
                <a:cs typeface="Aharoni" panose="02010803020104030203" pitchFamily="2" charset="-79"/>
              </a:rPr>
              <a:t>: Clean and standardize the collected data.</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Exploratory Data Analysis (EDA)</a:t>
            </a:r>
            <a:r>
              <a:rPr lang="en-US" sz="2000" b="0" i="0" dirty="0">
                <a:solidFill>
                  <a:srgbClr val="0D0D0D"/>
                </a:solidFill>
                <a:effectLst/>
                <a:latin typeface="Aharoni" panose="02010803020104030203" pitchFamily="2" charset="-79"/>
                <a:cs typeface="Aharoni" panose="02010803020104030203" pitchFamily="2" charset="-79"/>
              </a:rPr>
              <a:t>: Explore data distribution and characteristics.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Statistical Analysis</a:t>
            </a:r>
            <a:r>
              <a:rPr lang="en-US" sz="2000" b="0" i="0" dirty="0">
                <a:solidFill>
                  <a:srgbClr val="0D0D0D"/>
                </a:solidFill>
                <a:effectLst/>
                <a:latin typeface="Aharoni" panose="02010803020104030203" pitchFamily="2" charset="-79"/>
                <a:cs typeface="Aharoni" panose="02010803020104030203" pitchFamily="2" charset="-79"/>
              </a:rPr>
              <a:t>: Compare Fandango's ratings with other sources statistically.</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Time Series Analysis</a:t>
            </a:r>
            <a:r>
              <a:rPr lang="en-US" sz="2000" b="0" i="0" dirty="0">
                <a:solidFill>
                  <a:srgbClr val="0D0D0D"/>
                </a:solidFill>
                <a:effectLst/>
                <a:latin typeface="Aharoni" panose="02010803020104030203" pitchFamily="2" charset="-79"/>
                <a:cs typeface="Aharoni" panose="02010803020104030203" pitchFamily="2" charset="-79"/>
              </a:rPr>
              <a:t>: Analyze changes in Fandango's rating display practices over time.</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Sentiment Analysis</a:t>
            </a:r>
            <a:r>
              <a:rPr lang="en-US" sz="2000" b="0" i="0" dirty="0">
                <a:solidFill>
                  <a:srgbClr val="0D0D0D"/>
                </a:solidFill>
                <a:effectLst/>
                <a:latin typeface="Aharoni" panose="02010803020104030203" pitchFamily="2" charset="-79"/>
                <a:cs typeface="Aharoni" panose="02010803020104030203" pitchFamily="2" charset="-79"/>
              </a:rPr>
              <a:t>: Evaluate user sentiment towards Fandango's ratings.</a:t>
            </a:r>
          </a:p>
          <a:p>
            <a:pPr algn="l">
              <a:buFont typeface="+mj-lt"/>
              <a:buAutoNum type="arabicPeriod"/>
            </a:pPr>
            <a:r>
              <a:rPr lang="en-US" sz="2000" b="1" i="0" dirty="0">
                <a:solidFill>
                  <a:srgbClr val="0D0D0D"/>
                </a:solidFill>
                <a:effectLst/>
                <a:latin typeface="Aharoni" panose="02010803020104030203" pitchFamily="2" charset="-79"/>
                <a:cs typeface="Aharoni" panose="02010803020104030203" pitchFamily="2" charset="-79"/>
              </a:rPr>
              <a:t>Insights and Recommendations</a:t>
            </a:r>
            <a:r>
              <a:rPr lang="en-US" sz="2000" b="0" i="0" dirty="0">
                <a:solidFill>
                  <a:srgbClr val="0D0D0D"/>
                </a:solidFill>
                <a:effectLst/>
                <a:latin typeface="Aharoni" panose="02010803020104030203" pitchFamily="2" charset="-79"/>
                <a:cs typeface="Aharoni" panose="02010803020104030203" pitchFamily="2" charset="-79"/>
              </a:rPr>
              <a:t>: Summarize findings and provide actionable insights.</a:t>
            </a: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2" name="Content Placeholder 1"/>
          <p:cNvSpPr>
            <a:spLocks noGrp="1"/>
          </p:cNvSpPr>
          <p:nvPr>
            <p:ph idx="1"/>
          </p:nvPr>
        </p:nvSpPr>
        <p:spPr>
          <a:xfrm>
            <a:off x="581192" y="1482520"/>
            <a:ext cx="11029615" cy="4673324"/>
          </a:xfrm>
        </p:spPr>
        <p:txBody>
          <a:bodyPr>
            <a:normAutofit fontScale="62500" lnSpcReduction="20000"/>
          </a:bodyPr>
          <a:lstStyle/>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Algorithm</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Utilize statistical methods like hypothesis testing or regression analysis to compare Fandango's ratings with those from other sources.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For sentiment analysis, employ natural language processing (NLP) algorithms such as sentiment analysis using machine learning models like Naive Bayes, Support Vector Machines (SVM), or Recurrent Neural Networks (RNNs).</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Consider time series analysis algorithms like ARIMA or LSTM for examining temporal changes in Fandango's rating practices.</a:t>
            </a:r>
          </a:p>
          <a:p>
            <a:pPr algn="l">
              <a:buFont typeface="Arial" panose="020B0604020202020204" pitchFamily="34" charset="0"/>
              <a:buChar char="•"/>
            </a:pPr>
            <a:r>
              <a:rPr lang="en-IN" sz="2900" b="1" i="0" dirty="0">
                <a:solidFill>
                  <a:srgbClr val="0D0D0D"/>
                </a:solidFill>
                <a:effectLst/>
                <a:latin typeface="Aharoni" panose="02010803020104030203" pitchFamily="2" charset="-79"/>
                <a:cs typeface="Aharoni" panose="02010803020104030203" pitchFamily="2" charset="-79"/>
              </a:rPr>
              <a:t>Deployment</a:t>
            </a:r>
            <a:r>
              <a:rPr lang="en-IN" sz="2900" b="0" i="0" dirty="0">
                <a:solidFill>
                  <a:srgbClr val="0D0D0D"/>
                </a:solidFill>
                <a:effectLst/>
                <a:latin typeface="Aharoni" panose="02010803020104030203" pitchFamily="2" charset="-79"/>
                <a:cs typeface="Aharoni" panose="02010803020104030203" pitchFamily="2" charset="-79"/>
              </a:rPr>
              <a:t>:</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Develop the analysis using Python and relevant libraries such as Pandas, NumPy, Scikit-learn, and NLTK .</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Host the project on a cloud platform like AWS, Google Cloud Platform, or Microsoft Azure.</a:t>
            </a:r>
          </a:p>
          <a:p>
            <a:pPr marL="742950" lvl="1" indent="-285750" algn="l">
              <a:buFont typeface="Arial" panose="020B0604020202020204" pitchFamily="34" charset="0"/>
              <a:buChar char="•"/>
            </a:pPr>
            <a:r>
              <a:rPr lang="en-IN" sz="2900" b="0" i="0" dirty="0">
                <a:solidFill>
                  <a:srgbClr val="0D0D0D"/>
                </a:solidFill>
                <a:effectLst/>
                <a:latin typeface="Aharoni" panose="02010803020104030203" pitchFamily="2" charset="-79"/>
                <a:cs typeface="Aharoni" panose="02010803020104030203" pitchFamily="2" charset="-79"/>
              </a:rPr>
              <a:t>Visualize results using libraries like Matplotlib, Seaborn, or </a:t>
            </a:r>
            <a:r>
              <a:rPr lang="en-IN" sz="2900" b="0" i="0" dirty="0" err="1">
                <a:solidFill>
                  <a:srgbClr val="0D0D0D"/>
                </a:solidFill>
                <a:effectLst/>
                <a:latin typeface="Aharoni" panose="02010803020104030203" pitchFamily="2" charset="-79"/>
                <a:cs typeface="Aharoni" panose="02010803020104030203" pitchFamily="2" charset="-79"/>
              </a:rPr>
              <a:t>Plotly</a:t>
            </a:r>
            <a:r>
              <a:rPr lang="en-IN" sz="2900" b="0" i="0" dirty="0">
                <a:solidFill>
                  <a:srgbClr val="0D0D0D"/>
                </a:solidFill>
                <a:effectLst/>
                <a:latin typeface="Aharoni" panose="02010803020104030203" pitchFamily="2" charset="-79"/>
                <a:cs typeface="Aharoni" panose="02010803020104030203" pitchFamily="2" charset="-79"/>
              </a:rPr>
              <a:t> for easy interpretation</a:t>
            </a: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4" name="Content Placeholder 3">
            <a:extLst>
              <a:ext uri="{FF2B5EF4-FFF2-40B4-BE49-F238E27FC236}">
                <a16:creationId xmlns:a16="http://schemas.microsoft.com/office/drawing/2014/main" xmlns="" id="{BB98D56B-55CC-22AF-28E9-76B304633D2B}"/>
              </a:ext>
            </a:extLst>
          </p:cNvPr>
          <p:cNvPicPr>
            <a:picLocks noGrp="1" noChangeAspect="1"/>
          </p:cNvPicPr>
          <p:nvPr>
            <p:ph idx="1"/>
          </p:nvPr>
        </p:nvPicPr>
        <p:blipFill>
          <a:blip r:embed="rId2"/>
          <a:stretch>
            <a:fillRect/>
          </a:stretch>
        </p:blipFill>
        <p:spPr>
          <a:xfrm>
            <a:off x="424544" y="1518558"/>
            <a:ext cx="3494314" cy="1910442"/>
          </a:xfrm>
        </p:spPr>
      </p:pic>
      <p:pic>
        <p:nvPicPr>
          <p:cNvPr id="7" name="Picture 6">
            <a:extLst>
              <a:ext uri="{FF2B5EF4-FFF2-40B4-BE49-F238E27FC236}">
                <a16:creationId xmlns:a16="http://schemas.microsoft.com/office/drawing/2014/main" xmlns="" id="{F4014E40-D8F0-8F13-69B4-E5026DAB6976}"/>
              </a:ext>
            </a:extLst>
          </p:cNvPr>
          <p:cNvPicPr>
            <a:picLocks noChangeAspect="1"/>
          </p:cNvPicPr>
          <p:nvPr/>
        </p:nvPicPr>
        <p:blipFill>
          <a:blip r:embed="rId3"/>
          <a:stretch>
            <a:fillRect/>
          </a:stretch>
        </p:blipFill>
        <p:spPr>
          <a:xfrm>
            <a:off x="4523015" y="1518558"/>
            <a:ext cx="3750129" cy="1910442"/>
          </a:xfrm>
          <a:prstGeom prst="rect">
            <a:avLst/>
          </a:prstGeom>
        </p:spPr>
      </p:pic>
      <p:pic>
        <p:nvPicPr>
          <p:cNvPr id="9" name="Picture 8">
            <a:extLst>
              <a:ext uri="{FF2B5EF4-FFF2-40B4-BE49-F238E27FC236}">
                <a16:creationId xmlns:a16="http://schemas.microsoft.com/office/drawing/2014/main" xmlns="" id="{C97FC270-412F-78EA-31DC-7B2D0D015182}"/>
              </a:ext>
            </a:extLst>
          </p:cNvPr>
          <p:cNvPicPr>
            <a:picLocks noChangeAspect="1"/>
          </p:cNvPicPr>
          <p:nvPr/>
        </p:nvPicPr>
        <p:blipFill>
          <a:blip r:embed="rId4"/>
          <a:stretch>
            <a:fillRect/>
          </a:stretch>
        </p:blipFill>
        <p:spPr>
          <a:xfrm>
            <a:off x="8670471" y="1518559"/>
            <a:ext cx="3298372" cy="1910442"/>
          </a:xfrm>
          <a:prstGeom prst="rect">
            <a:avLst/>
          </a:prstGeom>
        </p:spPr>
      </p:pic>
      <p:pic>
        <p:nvPicPr>
          <p:cNvPr id="11" name="Picture 10">
            <a:extLst>
              <a:ext uri="{FF2B5EF4-FFF2-40B4-BE49-F238E27FC236}">
                <a16:creationId xmlns:a16="http://schemas.microsoft.com/office/drawing/2014/main" xmlns="" id="{1CD90832-B2C2-AA2A-E37A-14E3AE4D25A4}"/>
              </a:ext>
            </a:extLst>
          </p:cNvPr>
          <p:cNvPicPr>
            <a:picLocks noChangeAspect="1"/>
          </p:cNvPicPr>
          <p:nvPr/>
        </p:nvPicPr>
        <p:blipFill>
          <a:blip r:embed="rId5"/>
          <a:stretch>
            <a:fillRect/>
          </a:stretch>
        </p:blipFill>
        <p:spPr>
          <a:xfrm>
            <a:off x="424545" y="4367479"/>
            <a:ext cx="3494313" cy="1910442"/>
          </a:xfrm>
          <a:prstGeom prst="rect">
            <a:avLst/>
          </a:prstGeom>
        </p:spPr>
      </p:pic>
      <p:pic>
        <p:nvPicPr>
          <p:cNvPr id="13" name="Picture 12">
            <a:extLst>
              <a:ext uri="{FF2B5EF4-FFF2-40B4-BE49-F238E27FC236}">
                <a16:creationId xmlns:a16="http://schemas.microsoft.com/office/drawing/2014/main" xmlns="" id="{7726FF84-366D-342F-F7BB-FA126600D909}"/>
              </a:ext>
            </a:extLst>
          </p:cNvPr>
          <p:cNvPicPr>
            <a:picLocks noChangeAspect="1"/>
          </p:cNvPicPr>
          <p:nvPr/>
        </p:nvPicPr>
        <p:blipFill>
          <a:blip r:embed="rId6"/>
          <a:stretch>
            <a:fillRect/>
          </a:stretch>
        </p:blipFill>
        <p:spPr>
          <a:xfrm>
            <a:off x="4523015" y="4367478"/>
            <a:ext cx="3750129" cy="1910442"/>
          </a:xfrm>
          <a:prstGeom prst="rect">
            <a:avLst/>
          </a:prstGeom>
        </p:spPr>
      </p:pic>
      <p:pic>
        <p:nvPicPr>
          <p:cNvPr id="15" name="Picture 14">
            <a:extLst>
              <a:ext uri="{FF2B5EF4-FFF2-40B4-BE49-F238E27FC236}">
                <a16:creationId xmlns:a16="http://schemas.microsoft.com/office/drawing/2014/main" xmlns="" id="{AB7D18A8-B28A-77A7-EB53-BC943139833D}"/>
              </a:ext>
            </a:extLst>
          </p:cNvPr>
          <p:cNvPicPr>
            <a:picLocks noChangeAspect="1"/>
          </p:cNvPicPr>
          <p:nvPr/>
        </p:nvPicPr>
        <p:blipFill>
          <a:blip r:embed="rId7"/>
          <a:stretch>
            <a:fillRect/>
          </a:stretch>
        </p:blipFill>
        <p:spPr>
          <a:xfrm>
            <a:off x="8670471" y="4367478"/>
            <a:ext cx="3298372" cy="19104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3" name="Rectangle 1">
            <a:extLst>
              <a:ext uri="{FF2B5EF4-FFF2-40B4-BE49-F238E27FC236}">
                <a16:creationId xmlns:a16="http://schemas.microsoft.com/office/drawing/2014/main" xmlns="" id="{12CC8919-01D4-600F-BE3D-F81FCC6AEBD8}"/>
              </a:ext>
            </a:extLst>
          </p:cNvPr>
          <p:cNvSpPr>
            <a:spLocks noGrp="1" noChangeArrowheads="1"/>
          </p:cNvSpPr>
          <p:nvPr>
            <p:ph idx="1"/>
          </p:nvPr>
        </p:nvSpPr>
        <p:spPr bwMode="auto">
          <a:xfrm>
            <a:off x="581192" y="3177023"/>
            <a:ext cx="184731"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xmlns="" id="{BAF40A06-497D-F5BC-F297-1CE4859AA8CC}"/>
              </a:ext>
            </a:extLst>
          </p:cNvPr>
          <p:cNvSpPr>
            <a:spLocks noChangeArrowheads="1"/>
          </p:cNvSpPr>
          <p:nvPr/>
        </p:nvSpPr>
        <p:spPr bwMode="auto">
          <a:xfrm>
            <a:off x="3014133" y="4358901"/>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xmlns="" id="{79479E7C-9971-E068-C9A7-5559DB8DB6BD}"/>
              </a:ext>
            </a:extLst>
          </p:cNvPr>
          <p:cNvSpPr txBox="1"/>
          <p:nvPr/>
        </p:nvSpPr>
        <p:spPr>
          <a:xfrm>
            <a:off x="765923" y="2220686"/>
            <a:ext cx="9896633" cy="2215991"/>
          </a:xfrm>
          <a:prstGeom prst="rect">
            <a:avLst/>
          </a:prstGeom>
          <a:noFill/>
        </p:spPr>
        <p:txBody>
          <a:bodyPr wrap="square" rtlCol="0">
            <a:spAutoFit/>
          </a:bodyPr>
          <a:lstStyle/>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Summarize the main findings of the analysis and discuss the implications for moviegoers and the movie industry.</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Reflect on the potential reasons behind the rating discrepancies and their impact on consumer decision-making.</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Highlight the importance of transparency and accuracy in movie rating systems.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665514"/>
            <a:ext cx="11029615" cy="4309836"/>
          </a:xfrm>
        </p:spPr>
        <p:txBody>
          <a:bodyPr/>
          <a:lstStyle/>
          <a:p>
            <a:pPr marL="0" indent="0">
              <a:buNone/>
            </a:pPr>
            <a:endParaRPr lang="en-US" sz="2000" b="1"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
        <p:nvSpPr>
          <p:cNvPr id="4" name="TextBox 3">
            <a:extLst>
              <a:ext uri="{FF2B5EF4-FFF2-40B4-BE49-F238E27FC236}">
                <a16:creationId xmlns:a16="http://schemas.microsoft.com/office/drawing/2014/main" xmlns="" id="{C8DDBB71-3630-9FB6-6F4C-2DFC42B88BE4}"/>
              </a:ext>
            </a:extLst>
          </p:cNvPr>
          <p:cNvSpPr txBox="1"/>
          <p:nvPr/>
        </p:nvSpPr>
        <p:spPr>
          <a:xfrm>
            <a:off x="698956" y="2352222"/>
            <a:ext cx="9130845" cy="2215991"/>
          </a:xfrm>
          <a:prstGeom prst="rect">
            <a:avLst/>
          </a:prstGeom>
          <a:noFill/>
        </p:spPr>
        <p:txBody>
          <a:bodyPr wrap="square" rtlCol="0">
            <a:spAutoFit/>
          </a:bodyPr>
          <a:lstStyle/>
          <a:p>
            <a:pPr algn="l"/>
            <a:r>
              <a:rPr lang="en-US" sz="2000" b="0" i="0" dirty="0">
                <a:solidFill>
                  <a:srgbClr val="0D0D0D"/>
                </a:solidFill>
                <a:effectLst/>
                <a:latin typeface="Aharoni" panose="02010803020104030203" pitchFamily="2" charset="-79"/>
                <a:cs typeface="Aharoni" panose="02010803020104030203" pitchFamily="2" charset="-79"/>
              </a:rPr>
              <a:t>Explore additional factors that may contribute to rating differences, such as genre, release date, and promotional tactics.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Conduct sentiment analysis on user reviews to gain deeper insights into audience perceptions of movie ratings.</a:t>
            </a:r>
          </a:p>
          <a:p>
            <a:pPr algn="l">
              <a:buFont typeface="+mj-lt"/>
              <a:buAutoNum type="arabicPeriod"/>
            </a:pPr>
            <a:r>
              <a:rPr lang="en-US" sz="2000" b="0" i="0" dirty="0">
                <a:solidFill>
                  <a:srgbClr val="0D0D0D"/>
                </a:solidFill>
                <a:effectLst/>
                <a:latin typeface="Aharoni" panose="02010803020104030203" pitchFamily="2" charset="-79"/>
                <a:cs typeface="Aharoni" panose="02010803020104030203" pitchFamily="2" charset="-79"/>
              </a:rPr>
              <a:t>Investigate potential improvements to Fandango's rating system to enhance accuracy and credibility.</a:t>
            </a:r>
          </a:p>
          <a:p>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Project template</Template>
  <TotalTime>2</TotalTime>
  <Words>476</Words>
  <Application>Microsoft Office PowerPoint</Application>
  <PresentationFormat>Custom</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Fandango Movie Rating Discrepancy Analysis using Python</dc:title>
  <dc:creator>Muruga Dharani</dc:creator>
  <cp:lastModifiedBy>Student</cp:lastModifiedBy>
  <cp:revision>2</cp:revision>
  <dcterms:created xsi:type="dcterms:W3CDTF">2024-04-03T14:51:24Z</dcterms:created>
  <dcterms:modified xsi:type="dcterms:W3CDTF">2024-04-05T04:15:33Z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4A440C83573840C29AF009FB3EF5953F_12</vt:lpwstr>
  </property>
  <property fmtid="{D5CDD505-2E9C-101B-9397-08002B2CF9AE}" pid="4" name="KSOProductBuildVer">
    <vt:lpwstr>1033-12.2.0.13489</vt:lpwstr>
  </property>
</Properties>
</file>