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67" r:id="rId14"/>
    <p:sldId id="268" r:id="rId15"/>
    <p:sldId id="269" r:id="rId16"/>
    <p:sldId id="270" r:id="rId17"/>
    <p:sldId id="271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93812" autoAdjust="0"/>
  </p:normalViewPr>
  <p:slideViewPr>
    <p:cSldViewPr snapToGrid="0">
      <p:cViewPr varScale="1">
        <p:scale>
          <a:sx n="67" d="100"/>
          <a:sy n="67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55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40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29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61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96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5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97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53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9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51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D5216-A8E6-4162-BA90-3AF1049F4E4B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E612C-6A32-4B53-8B73-2EDF25FBDF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2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xml/dom_intro.as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sca_esv=c494bae66f0d82f6&amp;rlz=1C1CHBF_enIN885IN885&amp;sxsrf=AE3TifMIfo67Lfgs1ls8RMD_79iwgLDLiA:1755492381603&amp;q=Extensible+Markup+Language&amp;sa=X&amp;ved=2ahUKEwjZz77expOPAxUK9zgGHbIKLfAQxccNegQIHRAB&amp;mstk=AUtExfDG03m18cQvqXcK73bPsi3Vz8untJVFbx66bq41fVWsrkwxs_r80gwUv_Zwj0BFYjU9YYTAzP4ZXJUBoOHFmupJwWctKoMLn1BrIrnb6rQFF0kjdOxQxnS0cjEjlIcH1iYmP1KoYyfvH1WG16Wb04JeOdyeqYtmLL7Nli7K1yOBRyx2aBj-H0mMVa8WW_wCxpW7GcGfp47f0GMam_Br2GT0jQmQdO8_yF2_OQkgcZRKF5GAIVfrOAtW_9Ta608hwEtDXsh_aHxDLnIdaVg988Bj&amp;csui=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9253" y="2820035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INTRODUCTION TO XML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57486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762" y="357189"/>
            <a:ext cx="1128712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Namespaces - The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xmlns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</a:t>
            </a:r>
          </a:p>
          <a:p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When using prefixes in XML, a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for the prefix must be 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namespace can be defined by an </a:t>
            </a:r>
            <a:r>
              <a:rPr lang="en-US" b="1" dirty="0" err="1">
                <a:solidFill>
                  <a:srgbClr val="000000"/>
                </a:solidFill>
                <a:latin typeface="Verdana" panose="020B0604030504040204" pitchFamily="34" charset="0"/>
              </a:rPr>
              <a:t>xmlns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 attribute in the start tag of an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namespace declaration has the following syntax.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xmlns:</a:t>
            </a:r>
            <a:r>
              <a:rPr lang="en-US" i="1" dirty="0" err="1">
                <a:solidFill>
                  <a:srgbClr val="000000"/>
                </a:solidFill>
                <a:latin typeface="Verdana" panose="020B0604030504040204" pitchFamily="34" charset="0"/>
              </a:rPr>
              <a:t>prefix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="</a:t>
            </a:r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URI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".</a:t>
            </a: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h:table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xmlns:h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="http://www.w3.org/TR/html4/"&gt;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h:tr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h:td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&gt;Apples&lt;/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h:td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  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h:td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&gt;Bananas&lt;/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h:td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h:tr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h:table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f:table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xmlns:f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="https://www.w3schools.com/furniture"&gt;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f:name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&gt;African Coffee Table&lt;/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f:name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f:width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&gt;80&lt;/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f:width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 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f:length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&gt;120&lt;/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f:length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f:table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root&gt;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43650" y="2142293"/>
            <a:ext cx="48577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Namespaces can also be declared in the XML root element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/>
              <a:t>&lt;root </a:t>
            </a:r>
            <a:r>
              <a:rPr lang="en-IN" dirty="0" err="1"/>
              <a:t>xmlns:h</a:t>
            </a:r>
            <a:r>
              <a:rPr lang="en-IN" dirty="0"/>
              <a:t>="http://www.w3.org/TR/html4/"</a:t>
            </a:r>
            <a:br>
              <a:rPr lang="en-IN" dirty="0"/>
            </a:br>
            <a:r>
              <a:rPr lang="en-IN" dirty="0" err="1"/>
              <a:t>xmlns:f</a:t>
            </a:r>
            <a:r>
              <a:rPr lang="en-IN" dirty="0"/>
              <a:t>="https://www.w3schools.com/furniture"&gt;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119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3230" y="372546"/>
            <a:ext cx="1408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0000"/>
                </a:solidFill>
                <a:latin typeface="Segoe UI" panose="020B0502040204020203" pitchFamily="34" charset="0"/>
              </a:rPr>
              <a:t>XML Parser</a:t>
            </a:r>
            <a:endParaRPr lang="en-IN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7175" y="842964"/>
            <a:ext cx="1170146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major browsers have a built-in XML parser to access and manipulate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XML DOM (Document Object Model)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defines the properties and methods for accessing and editing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XML.However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before an XML document can be accessed, it must be loaded into an XML DOM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browsers have a built-in XML parser that can convert text into an XML DOM object.</a:t>
            </a:r>
          </a:p>
          <a:p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body&gt;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 id="demo"&gt;&lt;/p&gt;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script&gt;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text, parser,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xmlDoc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 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"&lt;bookstore&gt;&lt;book&gt;" +</a:t>
            </a:r>
            <a:b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"&lt;title&gt;Everyday Italian&lt;/title&gt;" +</a:t>
            </a:r>
            <a:b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"&lt;author&gt;Giada De </a:t>
            </a:r>
            <a:r>
              <a:rPr lang="en-IN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Laurentiis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&lt;/author&gt;" +</a:t>
            </a:r>
            <a:b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"&lt;year&gt;2005&lt;/year&gt;" +</a:t>
            </a:r>
            <a:b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"&lt;/book&gt;&lt;/bookstore&gt;";</a:t>
            </a:r>
            <a:br>
              <a:rPr lang="en-IN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parser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= new 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DOMParser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xmlDoc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parser.parseFromString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text,"text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/xml");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("demo").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innerHTML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 =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xmlDoc.getElementsByTagName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("title")[0].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childNodes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[0].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nodeValue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body&gt;</a:t>
            </a:r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156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763" y="105545"/>
            <a:ext cx="11806237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0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major element in the XSLT standard.</a:t>
            </a:r>
          </a:p>
          <a:p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can be used to navigate through elements and attributes in an XML document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major element in the XSLT standard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/>
              <a:t> XSLT (</a:t>
            </a:r>
            <a:r>
              <a:rPr lang="en-US" dirty="0" err="1"/>
              <a:t>eXtensible</a:t>
            </a:r>
            <a:r>
              <a:rPr lang="en-US" dirty="0"/>
              <a:t> </a:t>
            </a:r>
            <a:r>
              <a:rPr lang="en-US" dirty="0" err="1"/>
              <a:t>Stylesheet</a:t>
            </a:r>
            <a:r>
              <a:rPr lang="en-US" dirty="0"/>
              <a:t> Language Transformations) is the recommended style sheet language for XML.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XPath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knowledge you will be able to take great advantage of XSL.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465179"/>
              </p:ext>
            </p:extLst>
          </p:nvPr>
        </p:nvGraphicFramePr>
        <p:xfrm>
          <a:off x="547995" y="2035277"/>
          <a:ext cx="8643937" cy="4713274"/>
        </p:xfrm>
        <a:graphic>
          <a:graphicData uri="http://schemas.openxmlformats.org/drawingml/2006/table">
            <a:tbl>
              <a:tblPr/>
              <a:tblGrid>
                <a:gridCol w="3453244"/>
                <a:gridCol w="5190693"/>
              </a:tblGrid>
              <a:tr h="292766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 err="1">
                          <a:effectLst/>
                        </a:rPr>
                        <a:t>XPath</a:t>
                      </a:r>
                      <a:r>
                        <a:rPr lang="en-IN" sz="1800" b="1" dirty="0">
                          <a:effectLst/>
                        </a:rPr>
                        <a:t> Expression</a:t>
                      </a:r>
                    </a:p>
                  </a:txBody>
                  <a:tcPr marL="100725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</a:rPr>
                        <a:t>Result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/bookstore/book[1]</a:t>
                      </a:r>
                    </a:p>
                  </a:txBody>
                  <a:tcPr marL="100725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the first book element that is the child of the bookstore element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75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/bookstore/book[last()]</a:t>
                      </a:r>
                    </a:p>
                  </a:txBody>
                  <a:tcPr marL="100725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the last book element that is the child of the bookstore element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764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/bookstore/book[last()-1]</a:t>
                      </a:r>
                    </a:p>
                  </a:txBody>
                  <a:tcPr marL="100725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the last but one book element that is the child of the bookstore element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1383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/bookstore/book[position()&lt;3]</a:t>
                      </a:r>
                    </a:p>
                  </a:txBody>
                  <a:tcPr marL="100725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the first two book elements that are children of the bookstore element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75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//title[@lang]</a:t>
                      </a:r>
                    </a:p>
                  </a:txBody>
                  <a:tcPr marL="100725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all the title elements that have an attribute named </a:t>
                      </a:r>
                      <a:r>
                        <a:rPr lang="en-US" sz="1400" dirty="0" err="1">
                          <a:effectLst/>
                        </a:rPr>
                        <a:t>lang</a:t>
                      </a:r>
                      <a:endParaRPr lang="en-US" sz="1400" dirty="0">
                        <a:effectLst/>
                      </a:endParaRP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375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//title[@lang='en']</a:t>
                      </a:r>
                    </a:p>
                  </a:txBody>
                  <a:tcPr marL="100725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all the title elements that have a "</a:t>
                      </a:r>
                      <a:r>
                        <a:rPr lang="en-US" sz="1400" dirty="0" err="1">
                          <a:effectLst/>
                        </a:rPr>
                        <a:t>lang</a:t>
                      </a:r>
                      <a:r>
                        <a:rPr lang="en-US" sz="1400" dirty="0">
                          <a:effectLst/>
                        </a:rPr>
                        <a:t>" attribute with a value of "en"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1764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/bookstore/book[price&gt;35.00]</a:t>
                      </a:r>
                    </a:p>
                  </a:txBody>
                  <a:tcPr marL="100725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Selects all the book elements of the bookstore element that have a price element with a value greater than 35.00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61764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/bookstore/book[price&gt;35.00]/title</a:t>
                      </a:r>
                    </a:p>
                  </a:txBody>
                  <a:tcPr marL="100725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Selects all the title elements of the book elements of the bookstore element that have a price element with a value greater than 35.00</a:t>
                      </a:r>
                    </a:p>
                  </a:txBody>
                  <a:tcPr marL="50363" marR="50363" marT="50363" marB="50363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28663" y="3129826"/>
            <a:ext cx="201597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74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4361" y="328613"/>
            <a:ext cx="1115853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 XML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</a:p>
          <a:p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"well formed" XML document is not the same as a "valid" XML document.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"valid" XML document must be well formed. In addition, it must conform to a document type definition.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There are two different document type definitions that can be used with XML: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DTD - The original Document Type Definition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XML Schema - An XML-based alternative to DTD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 document type definition defines the rules and the legal elements and attributes for an XML document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4388" y="3338870"/>
            <a:ext cx="45862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&lt;?xml version="1.0" encoding="UTF-8"?&gt;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note SYSTEM "Note.dtd"&gt;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&lt;note&gt;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&lt;to&gt;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Tove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&lt;/to&gt;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&lt;from&gt;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Jani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&lt;/from&gt;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&lt;heading&gt;Reminder&lt;/heading&gt;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&lt;body&gt;Don't forget me this weekend!&lt;/body&gt;</a:t>
            </a:r>
            <a:b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&lt;/note&gt;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5042" y="3334405"/>
            <a:ext cx="448627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Note.dtd:</a:t>
            </a:r>
          </a:p>
          <a:p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&lt;!DOCTYPE note</a:t>
            </a:r>
            <a:b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b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&lt;!ELEMENT note (</a:t>
            </a:r>
            <a:r>
              <a:rPr lang="en-US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to,from,heading,body</a:t>
            </a: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)&gt;</a:t>
            </a:r>
            <a:b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&lt;!ELEMENT to (#PCDATA)&gt;</a:t>
            </a:r>
            <a:b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&lt;!ELEMENT from (#PCDATA)&gt;</a:t>
            </a:r>
            <a:b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&lt;!ELEMENT heading (#PCDATA)&gt;</a:t>
            </a:r>
            <a:b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&lt;!ELEMENT body (#PCDATA)&gt;</a:t>
            </a:r>
            <a:b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]&gt;</a:t>
            </a:r>
            <a:endParaRPr lang="en-US" b="0" i="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09852" y="591972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#PCDATA means </a:t>
            </a:r>
            <a:r>
              <a:rPr lang="en-US" sz="2000" dirty="0" err="1">
                <a:solidFill>
                  <a:srgbClr val="FF0000"/>
                </a:solidFill>
              </a:rPr>
              <a:t>parseable</a:t>
            </a:r>
            <a:r>
              <a:rPr lang="en-US" sz="2000" dirty="0">
                <a:solidFill>
                  <a:srgbClr val="FF0000"/>
                </a:solidFill>
              </a:rPr>
              <a:t> character data.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</a:endParaRP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872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0013" y="342901"/>
            <a:ext cx="1209198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to Use a DTD</a:t>
            </a:r>
            <a:r>
              <a:rPr lang="en-US" sz="24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DTD, independent groups of people can agree to use a standard DTD for interchanging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a DTD, you can verify that the data you receive from the outside world is valid.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also use a DTD to verify your own data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When NOT to Use a DTD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XML does not require a DTD.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 you are experimenting with XML, or when you are working with small XML files, creating DTDs may be a waste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develop applications, wait until the specification is stable before you add a DTD. Otherwise, your software might stop working because of validation errors.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7175" y="223123"/>
            <a:ext cx="86868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</a:t>
            </a:r>
          </a:p>
          <a:p>
            <a:endParaRPr lang="en-US" sz="20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 is an XML-based alternative to </a:t>
            </a:r>
            <a:r>
              <a:rPr lang="en-US" sz="20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DTD</a:t>
            </a:r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4299" y="1678425"/>
            <a:ext cx="63293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90055"/>
                </a:solidFill>
                <a:latin typeface="Consolas" panose="020B0609020204030204" pitchFamily="49" charset="0"/>
              </a:rPr>
              <a:t>xs:element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 name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="note"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90055"/>
                </a:solidFill>
                <a:latin typeface="Consolas" panose="020B0609020204030204" pitchFamily="49" charset="0"/>
              </a:rPr>
              <a:t>xs:complexType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90055"/>
                </a:solidFill>
                <a:latin typeface="Consolas" panose="020B0609020204030204" pitchFamily="49" charset="0"/>
              </a:rPr>
              <a:t>xs:sequence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90055"/>
                </a:solidFill>
                <a:latin typeface="Consolas" panose="020B0609020204030204" pitchFamily="49" charset="0"/>
              </a:rPr>
              <a:t>xs:element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 name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="to"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 type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5CC5"/>
                </a:solidFill>
                <a:latin typeface="Consolas" panose="020B0609020204030204" pitchFamily="49" charset="0"/>
              </a:rPr>
              <a:t>xs:string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90055"/>
                </a:solidFill>
                <a:latin typeface="Consolas" panose="020B0609020204030204" pitchFamily="49" charset="0"/>
              </a:rPr>
              <a:t>xs:element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 name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="from"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 type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5CC5"/>
                </a:solidFill>
                <a:latin typeface="Consolas" panose="020B0609020204030204" pitchFamily="49" charset="0"/>
              </a:rPr>
              <a:t>xs:string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90055"/>
                </a:solidFill>
                <a:latin typeface="Consolas" panose="020B0609020204030204" pitchFamily="49" charset="0"/>
              </a:rPr>
              <a:t>xs:element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 name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="heading"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 type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5CC5"/>
                </a:solidFill>
                <a:latin typeface="Consolas" panose="020B0609020204030204" pitchFamily="49" charset="0"/>
              </a:rPr>
              <a:t>xs:string</a:t>
            </a:r>
            <a:r>
              <a:rPr lang="en-IN" dirty="0" smtClean="0">
                <a:solidFill>
                  <a:srgbClr val="005CC5"/>
                </a:solidFill>
                <a:latin typeface="Consolas" panose="020B0609020204030204" pitchFamily="49" charset="0"/>
              </a:rPr>
              <a:t>"</a:t>
            </a:r>
            <a:r>
              <a:rPr lang="en-IN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IN" dirty="0" smtClean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IN" dirty="0" err="1">
                <a:solidFill>
                  <a:srgbClr val="990055"/>
                </a:solidFill>
                <a:latin typeface="Consolas" panose="020B0609020204030204" pitchFamily="49" charset="0"/>
              </a:rPr>
              <a:t>xs:element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 name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="body"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 type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5CC5"/>
                </a:solidFill>
                <a:latin typeface="Consolas" panose="020B0609020204030204" pitchFamily="49" charset="0"/>
              </a:rPr>
              <a:t>xs:string</a:t>
            </a:r>
            <a:r>
              <a:rPr lang="en-IN" dirty="0">
                <a:solidFill>
                  <a:srgbClr val="005CC5"/>
                </a:solidFill>
                <a:latin typeface="Consolas" panose="020B0609020204030204" pitchFamily="49" charset="0"/>
              </a:rPr>
              <a:t>"</a:t>
            </a:r>
            <a:r>
              <a:rPr lang="en-IN" dirty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990055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990055"/>
                </a:solidFill>
                <a:latin typeface="Consolas" panose="020B0609020204030204" pitchFamily="49" charset="0"/>
              </a:rPr>
              <a:t>xs:sequence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990055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990055"/>
                </a:solidFill>
                <a:latin typeface="Consolas" panose="020B0609020204030204" pitchFamily="49" charset="0"/>
              </a:rPr>
              <a:t>xs:complexType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IN" dirty="0">
                <a:solidFill>
                  <a:srgbClr val="990055"/>
                </a:solidFill>
                <a:latin typeface="Consolas" panose="020B0609020204030204" pitchFamily="49" charset="0"/>
              </a:rPr>
              <a:t>/</a:t>
            </a:r>
            <a:r>
              <a:rPr lang="en-IN" dirty="0" err="1">
                <a:solidFill>
                  <a:srgbClr val="990055"/>
                </a:solidFill>
                <a:latin typeface="Consolas" panose="020B0609020204030204" pitchFamily="49" charset="0"/>
              </a:rPr>
              <a:t>xs:element</a:t>
            </a:r>
            <a:r>
              <a:rPr lang="en-IN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096000" y="1678425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xs:element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name="note"&gt; defines the element called "note"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xs:complexType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&gt; the "note" element is a complex type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xs:sequence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&gt; the complex type is a sequence of elements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xs:element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name="to" type="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xs:string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"&gt; the element "to" is of type string (text)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xs:element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name="from" type="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xs:string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"&gt; the element "from" is of type string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xs:element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name="heading" type="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xs:string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"&gt; the element "heading" is of type string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xs:element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 name="body" type="</a:t>
            </a:r>
            <a:r>
              <a:rPr lang="en-US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xs:string</a:t>
            </a:r>
            <a:r>
              <a:rPr lang="en-US" sz="1600" dirty="0">
                <a:solidFill>
                  <a:srgbClr val="000000"/>
                </a:solidFill>
                <a:latin typeface="Verdana" panose="020B0604030504040204" pitchFamily="34" charset="0"/>
              </a:rPr>
              <a:t>"&gt; the element "body" is of type string</a:t>
            </a: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1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47686" y="208687"/>
            <a:ext cx="11353802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" panose="020B0502040204020203" pitchFamily="34" charset="0"/>
              </a:rPr>
              <a:t>Why Use an XML Schema</a:t>
            </a:r>
            <a:r>
              <a:rPr lang="en-US" dirty="0" smtClean="0">
                <a:solidFill>
                  <a:srgbClr val="FF0000"/>
                </a:solidFill>
                <a:latin typeface="Segoe UI" panose="020B0502040204020203" pitchFamily="34" charset="0"/>
              </a:rPr>
              <a:t>?</a:t>
            </a:r>
          </a:p>
          <a:p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XML Schema, your XML files can carry a description of its own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XML Schema, independent groups of people can agree on a standard for interchanging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XML Schema, you can verify data</a:t>
            </a:r>
            <a:r>
              <a:rPr lang="en-US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Schemas Support Data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One of the greatest strengths of XML Schemas is the support for data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easier to describe document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easier to define restrictions 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easier to validate the correctness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It is easier to convert data between different data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 Schemas use XML </a:t>
            </a:r>
            <a:r>
              <a:rPr lang="en-US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great strength about XML Schemas is that they are written in XML: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don't have to learn a new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can use your XML editor to edit your Schema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can use your XML parser to parse your Schema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can manipulate your Schemas with the XML 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can transform your Schemas with XSLT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11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88" y="0"/>
            <a:ext cx="11644312" cy="81253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Poppins"/>
              </a:rPr>
              <a:t> </a:t>
            </a:r>
            <a:r>
              <a:rPr lang="en-US" b="1" dirty="0">
                <a:solidFill>
                  <a:srgbClr val="444444"/>
                </a:solidFill>
                <a:latin typeface="Poppins"/>
              </a:rPr>
              <a:t>XML Schema Definition</a:t>
            </a:r>
            <a:r>
              <a:rPr lang="en-US" dirty="0" smtClean="0">
                <a:solidFill>
                  <a:srgbClr val="444444"/>
                </a:solidFill>
                <a:latin typeface="Poppins"/>
              </a:rPr>
              <a:t>.(XSD)</a:t>
            </a:r>
            <a:endParaRPr lang="en-US" dirty="0">
              <a:solidFill>
                <a:srgbClr val="444444"/>
              </a:solidFill>
              <a:latin typeface="Poppin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Poppins"/>
              </a:rPr>
              <a:t>XSD </a:t>
            </a:r>
            <a:r>
              <a:rPr lang="en-US" dirty="0">
                <a:solidFill>
                  <a:srgbClr val="444444"/>
                </a:solidFill>
                <a:latin typeface="Poppins"/>
              </a:rPr>
              <a:t>is a way to formally describe the structure and elements in an XML (Extensible Markup Language) document. </a:t>
            </a:r>
            <a:endParaRPr lang="en-US" dirty="0" smtClean="0">
              <a:solidFill>
                <a:srgbClr val="444444"/>
              </a:solidFill>
              <a:latin typeface="Poppin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Poppins"/>
              </a:rPr>
              <a:t>The </a:t>
            </a:r>
            <a:r>
              <a:rPr lang="en-US" dirty="0">
                <a:solidFill>
                  <a:srgbClr val="444444"/>
                </a:solidFill>
                <a:latin typeface="Poppins"/>
              </a:rPr>
              <a:t>purpose of XSD is to define the legal building blocks that relate to an XML document. It determines every rule for a document’s attributes, and it checks the vocabulary as well. </a:t>
            </a:r>
            <a:endParaRPr lang="en-US" dirty="0" smtClean="0">
              <a:solidFill>
                <a:srgbClr val="444444"/>
              </a:solidFill>
              <a:latin typeface="Poppin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Poppins"/>
              </a:rPr>
              <a:t>Programmers </a:t>
            </a:r>
            <a:r>
              <a:rPr lang="en-US" dirty="0">
                <a:solidFill>
                  <a:srgbClr val="444444"/>
                </a:solidFill>
                <a:latin typeface="Poppins"/>
              </a:rPr>
              <a:t>use XSD to verify all the pieces of content in an XML doc to ensure that they adhere to the description of the elements in which they place them</a:t>
            </a:r>
            <a:r>
              <a:rPr lang="en-US" dirty="0" smtClean="0">
                <a:solidFill>
                  <a:srgbClr val="444444"/>
                </a:solidFill>
                <a:latin typeface="Poppins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444444"/>
                </a:solidFill>
                <a:latin typeface="Poppins"/>
              </a:rPr>
              <a:t>One </a:t>
            </a:r>
            <a:r>
              <a:rPr lang="en-US" dirty="0">
                <a:solidFill>
                  <a:srgbClr val="444444"/>
                </a:solidFill>
                <a:latin typeface="Poppins"/>
              </a:rPr>
              <a:t>can use XSD to express the set of rules to which an XML doc must conform for being considered</a:t>
            </a:r>
            <a:r>
              <a:rPr lang="en-US" i="1" dirty="0">
                <a:solidFill>
                  <a:srgbClr val="444444"/>
                </a:solidFill>
                <a:latin typeface="Poppins"/>
              </a:rPr>
              <a:t> valid </a:t>
            </a:r>
            <a:r>
              <a:rPr lang="en-US" dirty="0">
                <a:solidFill>
                  <a:srgbClr val="444444"/>
                </a:solidFill>
                <a:latin typeface="Poppins"/>
              </a:rPr>
              <a:t>according to the schema</a:t>
            </a:r>
            <a:r>
              <a:rPr lang="en-US" dirty="0" smtClean="0">
                <a:solidFill>
                  <a:srgbClr val="444444"/>
                </a:solidFill>
                <a:latin typeface="Poppins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oppins"/>
              </a:rPr>
              <a:t>XSD can provide a restriction on any data.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oppins"/>
              </a:rPr>
              <a:t>It is extensible- meaning you can feasibly derive new elements from the existing ones. DTD, on the other hand, is not extensible.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oppins"/>
              </a:rPr>
              <a:t>XSD supports the default values. So you can specify the default values of the elements involved.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oppins"/>
              </a:rPr>
              <a:t>It supports all data types, and you can restrict the content of an element.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oppins"/>
              </a:rPr>
              <a:t>XSD is defined in XML and thus requires no intermediate processing by a parser.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44444"/>
                </a:solidFill>
                <a:latin typeface="Poppins"/>
              </a:rPr>
              <a:t>XSD also supports the reference to external XSD schemas. And you can include/ import more XML schemas within a single XML schema.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444444"/>
              </a:solidFill>
              <a:latin typeface="Poppins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444444"/>
              </a:solidFill>
              <a:effectLst/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385786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88" y="371476"/>
            <a:ext cx="113014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00"/>
                </a:solidFill>
                <a:latin typeface="Segoe UI" panose="020B0502040204020203" pitchFamily="34" charset="0"/>
              </a:rPr>
              <a:t>XMLHttpRequest</a:t>
            </a:r>
            <a:r>
              <a:rPr lang="en-US" b="1" dirty="0" smtClean="0">
                <a:solidFill>
                  <a:srgbClr val="000000"/>
                </a:solidFill>
                <a:latin typeface="Segoe UI" panose="020B0502040204020203" pitchFamily="34" charset="0"/>
              </a:rPr>
              <a:t> Object</a:t>
            </a:r>
          </a:p>
          <a:p>
            <a:endParaRPr lang="en-US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object can be used to request data from a web server.</a:t>
            </a:r>
          </a:p>
          <a:p>
            <a:endParaRPr lang="en-US" dirty="0" smtClean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The 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XMLHttpRequest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object is </a:t>
            </a:r>
            <a:r>
              <a:rPr lang="en-US" b="1" dirty="0">
                <a:solidFill>
                  <a:srgbClr val="000000"/>
                </a:solidFill>
                <a:latin typeface="Verdana" panose="020B0604030504040204" pitchFamily="34" charset="0"/>
              </a:rPr>
              <a:t>a developers dream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 because you can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Update a web page without reloading the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Request data from a server - after the page has loaded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Receive data from a server  - after the page has loaded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Send data to a server - in the </a:t>
            </a:r>
            <a:r>
              <a:rPr lang="en-US" dirty="0" smtClean="0">
                <a:solidFill>
                  <a:srgbClr val="000000"/>
                </a:solidFill>
                <a:latin typeface="Verdana" panose="020B0604030504040204" pitchFamily="34" charset="0"/>
              </a:rPr>
              <a:t>background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9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1475" y="101166"/>
            <a:ext cx="11358563" cy="505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000" b="1" dirty="0" smtClean="0">
              <a:solidFill>
                <a:srgbClr val="1515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b="1" dirty="0" smtClean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 </a:t>
            </a:r>
            <a:r>
              <a:rPr lang="en-US" sz="2000" b="1" dirty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 and XML (AJAX</a:t>
            </a:r>
            <a:r>
              <a:rPr lang="en-US" sz="2000" b="1" dirty="0" smtClean="0">
                <a:solidFill>
                  <a:srgbClr val="15151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just"/>
            <a:endParaRPr lang="en-US" sz="1050" b="1" dirty="0">
              <a:solidFill>
                <a:srgbClr val="15151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500"/>
              </a:spcBef>
              <a:spcAft>
                <a:spcPts val="300"/>
              </a:spcAft>
            </a:pPr>
            <a:r>
              <a:rPr lang="en-US" dirty="0">
                <a:solidFill>
                  <a:srgbClr val="48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Asynchronous JavaScript and XML (AJAX) is a Web technology that allows browser-based applications to communicate with a server without transmitting the entire HTTP input, and to render only parts of the form rather than the entire form.</a:t>
            </a:r>
          </a:p>
          <a:p>
            <a:pPr algn="just">
              <a:spcBef>
                <a:spcPts val="500"/>
              </a:spcBef>
              <a:spcAft>
                <a:spcPts val="300"/>
              </a:spcAft>
            </a:pPr>
            <a:r>
              <a:rPr lang="en-US" dirty="0">
                <a:solidFill>
                  <a:srgbClr val="48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XML and the Document Object Model, AJAX-based software can provide more interactivity to browser-based applications and reduce the traffic between the client (browser) and the server.</a:t>
            </a:r>
          </a:p>
          <a:p>
            <a:pPr algn="just">
              <a:spcBef>
                <a:spcPts val="500"/>
              </a:spcBef>
              <a:spcAft>
                <a:spcPts val="300"/>
              </a:spcAft>
            </a:pPr>
            <a:r>
              <a:rPr lang="en-US" dirty="0">
                <a:solidFill>
                  <a:srgbClr val="4848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AJAX technology is used in the following ways: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select operations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Deferred loading of sections of user forms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on user forms and flow action forms of calculated values computed by declare expression rules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Pop-up windows associated with report displays (known as the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SmartInfo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SmartPrompt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Autocomplete JSP processing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interface events such as Visible When, Refresh When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form-based rule forms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08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0530" y="201930"/>
            <a:ext cx="115062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XML, or 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Extensible Markup Language</a:t>
            </a: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is a markup language designed for encoding documents in a format that is both human-readable and machine-readable.</a:t>
            </a:r>
            <a:r>
              <a:rPr lang="en-US" sz="2000" b="0" i="0" dirty="0" smtClean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endParaRPr lang="en-US" sz="2000" b="0" i="0" dirty="0" smtClean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XML is a software- and hardware-independent tool for storing and transporting data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1D35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XML stands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eXtensible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Markup Language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XML is a markup language much like HTML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XML was designed to store and transport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XML was designed to be self-descriptive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XML is a W3C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lvl="2"/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and HTML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HTML were designed with different goals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was designed to carry data - with focus on what data 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HTML was designed to display data - with focus on how data looks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XML tags are not predefined like HTML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tags.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dirty="0" smtClean="0"/>
              <a:t/>
            </a:r>
            <a:br>
              <a:rPr lang="en-US" dirty="0" smtClean="0"/>
            </a:br>
            <a:endParaRPr lang="en-US" b="0" i="0" dirty="0" smtClean="0">
              <a:solidFill>
                <a:srgbClr val="001D35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19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8626" y="400051"/>
            <a:ext cx="10801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Many computer systems contain data in incompatible formats. Exchanging data between incompatible systems (or upgraded systems) is a time-consuming task for web developers. Large amounts of data must be converted, and incompatible data is often lost.</a:t>
            </a:r>
          </a:p>
          <a:p>
            <a:pPr algn="just"/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stores data in plain text format. This provides a software- and hardware-independent way of storing, transporting, and sharing data.</a:t>
            </a:r>
          </a:p>
          <a:p>
            <a:pPr algn="just"/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also makes it easier to expand or upgrade to new operating systems, new applications, or new browsers, without losing data.</a:t>
            </a:r>
          </a:p>
          <a:p>
            <a:pPr algn="just"/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XML, data can be available to all kinds of "reading machines" like people, computers, voice machines, news feeds, etc.</a:t>
            </a:r>
          </a:p>
          <a:p>
            <a:pPr algn="just"/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42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4312" y="300038"/>
            <a:ext cx="118491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b="1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endParaRPr lang="en-US" b="1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Separates Data from HTML</a:t>
            </a:r>
          </a:p>
          <a:p>
            <a:endParaRPr lang="en-US" b="0" i="0" dirty="0" smtClean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displaying data in HTML, you should not have to edit the HTML file when the data changes.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XML, the data can be stored in separate XML files.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a few lines of JavaScript code, you can read an XML file and update the data content of any HTML page.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Separates Data from Presentation</a:t>
            </a:r>
          </a:p>
          <a:p>
            <a:pPr algn="just"/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does not carry any information about how to be displayed.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same XML data can be used in many different presentation scenarios.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Because of this, with XML, there is a full separation between data and presentation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583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762" y="1128714"/>
            <a:ext cx="11658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documents form a tree structure that starts at "the root" and branches to "the leaves".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1026" name="Picture 2" descr="DOM node 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71" y="1590379"/>
            <a:ext cx="5457826" cy="521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32561" y="417554"/>
            <a:ext cx="29559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i="0" dirty="0" smtClean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XML Tree Structure</a:t>
            </a:r>
            <a:endParaRPr lang="en-IN" sz="24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1184" y="1590379"/>
            <a:ext cx="57975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XML documents are formed as </a:t>
            </a:r>
            <a:r>
              <a:rPr lang="en-US" sz="2400" b="1" dirty="0"/>
              <a:t>element trees</a:t>
            </a:r>
            <a:r>
              <a:rPr lang="en-US" sz="2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An XML tree starts at a </a:t>
            </a:r>
            <a:r>
              <a:rPr lang="en-US" sz="2400" b="1" dirty="0"/>
              <a:t>root element</a:t>
            </a:r>
            <a:r>
              <a:rPr lang="en-US" sz="2400" dirty="0"/>
              <a:t> and branches from the root to </a:t>
            </a:r>
            <a:r>
              <a:rPr lang="en-US" sz="2400" b="1" dirty="0"/>
              <a:t>child </a:t>
            </a:r>
            <a:r>
              <a:rPr lang="en-US" sz="2400" b="1" dirty="0" smtClean="0"/>
              <a:t>elements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terms parent, child, and sibling are used to describe the relationships between </a:t>
            </a:r>
            <a:r>
              <a:rPr lang="en-US" sz="2400" dirty="0" smtClean="0"/>
              <a:t>elements.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Parents </a:t>
            </a:r>
            <a:r>
              <a:rPr lang="en-US" sz="2400" dirty="0"/>
              <a:t>have children. Children have parents. Siblings are children on the same level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6221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739" y="200024"/>
            <a:ext cx="6000750" cy="5855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?xml</a:t>
            </a:r>
            <a:r>
              <a:rPr lang="en-IN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version</a:t>
            </a:r>
            <a:r>
              <a:rPr lang="en-IN" b="0" i="0" dirty="0" smtClean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="1.0"</a:t>
            </a:r>
            <a:r>
              <a:rPr lang="en-IN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encoding</a:t>
            </a:r>
            <a:r>
              <a:rPr lang="en-IN" b="0" i="0" dirty="0" smtClean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="UTF-8</a:t>
            </a:r>
            <a:r>
              <a:rPr lang="en-IN" b="1" i="0" dirty="0" smtClean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bookstore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IN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IN" b="0" i="0" dirty="0" smtClean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="cooking"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i="0" dirty="0" smtClean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="en"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Everyday Italian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Giada De </a:t>
            </a:r>
            <a:r>
              <a:rPr lang="en-IN" b="0" i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Laurentiis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30.00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IN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IN" b="0" i="0" dirty="0" smtClean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="children"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i="0" dirty="0" smtClean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="en"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Harry Potter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K. Rowling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2005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29.99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IN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category</a:t>
            </a:r>
            <a:r>
              <a:rPr lang="en-IN" b="0" i="0" dirty="0" smtClean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="web"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i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b="0" i="0" dirty="0" smtClean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="en"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Learning XML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Erik T. Ray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/author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2003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/year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39.95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/price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/book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i="0" dirty="0" smtClean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/bookstore</a:t>
            </a:r>
            <a:r>
              <a:rPr lang="en-IN" b="0" i="0" dirty="0" smtClean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929312" y="-835"/>
            <a:ext cx="6000749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A prolog defines the XML version and the character </a:t>
            </a:r>
            <a:r>
              <a:rPr lang="en-US" sz="2000" dirty="0" smtClean="0">
                <a:solidFill>
                  <a:schemeClr val="accent2"/>
                </a:solidFill>
              </a:rPr>
              <a:t>encoding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The XML prolog is optional. If it exists, it must come first in the document</a:t>
            </a:r>
            <a:r>
              <a:rPr lang="en-US" sz="20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The XML prolog does not have a closing tag! This is not an error. The prolog is not a part of the XML document.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next line is the </a:t>
            </a:r>
            <a:r>
              <a:rPr lang="en-US" sz="2000" b="1" dirty="0"/>
              <a:t>root element </a:t>
            </a:r>
            <a:r>
              <a:rPr lang="en-US" sz="2000" dirty="0"/>
              <a:t>of the </a:t>
            </a:r>
            <a:r>
              <a:rPr lang="en-US" sz="2000" dirty="0" smtClean="0"/>
              <a:t>document</a:t>
            </a:r>
          </a:p>
          <a:p>
            <a:pPr algn="just"/>
            <a:r>
              <a:rPr lang="en-IN" sz="2000" dirty="0">
                <a:solidFill>
                  <a:srgbClr val="999999"/>
                </a:solidFill>
              </a:rPr>
              <a:t>&lt;</a:t>
            </a:r>
            <a:r>
              <a:rPr lang="en-IN" sz="2000" dirty="0">
                <a:solidFill>
                  <a:srgbClr val="990055"/>
                </a:solidFill>
              </a:rPr>
              <a:t>bookstore</a:t>
            </a:r>
            <a:r>
              <a:rPr lang="en-IN" sz="2000" dirty="0" smtClean="0">
                <a:solidFill>
                  <a:srgbClr val="999999"/>
                </a:solidFill>
              </a:rPr>
              <a:t>&gt;</a:t>
            </a:r>
            <a:endParaRPr lang="en-US" sz="2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next line starts a &lt;book&gt; </a:t>
            </a:r>
            <a:r>
              <a:rPr lang="en-US" sz="2000" dirty="0" smtClean="0"/>
              <a:t>element.</a:t>
            </a:r>
            <a:r>
              <a:rPr lang="en-IN" sz="2000" b="0" i="0" dirty="0" smtClean="0">
                <a:solidFill>
                  <a:srgbClr val="999999"/>
                </a:solidFill>
                <a:effectLst/>
              </a:rPr>
              <a:t> </a:t>
            </a:r>
            <a:r>
              <a:rPr lang="en-US" sz="2000" dirty="0" smtClean="0"/>
              <a:t>The </a:t>
            </a:r>
            <a:r>
              <a:rPr lang="en-US" sz="2000" dirty="0"/>
              <a:t>&lt;book&gt; elements have </a:t>
            </a:r>
            <a:r>
              <a:rPr lang="en-US" sz="2000" b="1" dirty="0"/>
              <a:t>4 child elements</a:t>
            </a:r>
            <a:r>
              <a:rPr lang="en-US" sz="2000" dirty="0"/>
              <a:t>: &lt;title&gt;, &lt;author&gt;, &lt;year&gt;, &lt;price</a:t>
            </a:r>
            <a:r>
              <a:rPr lang="en-US" sz="2000" dirty="0" smtClean="0"/>
              <a:t>&gt;.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The next line ends the book </a:t>
            </a:r>
            <a:r>
              <a:rPr lang="en-US" sz="2000" dirty="0" smtClean="0"/>
              <a:t>element.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In </a:t>
            </a:r>
            <a:r>
              <a:rPr lang="en-US" sz="2000" dirty="0">
                <a:solidFill>
                  <a:schemeClr val="accent2"/>
                </a:solidFill>
              </a:rPr>
              <a:t>XML, it is illegal to omit the closing tag. All elements </a:t>
            </a:r>
            <a:r>
              <a:rPr lang="en-US" sz="2000" b="1" dirty="0">
                <a:solidFill>
                  <a:schemeClr val="accent2"/>
                </a:solidFill>
              </a:rPr>
              <a:t>must</a:t>
            </a:r>
            <a:r>
              <a:rPr lang="en-US" sz="2000" dirty="0">
                <a:solidFill>
                  <a:schemeClr val="accent2"/>
                </a:solidFill>
              </a:rPr>
              <a:t> have a closing </a:t>
            </a:r>
            <a:r>
              <a:rPr lang="en-US" sz="2000" dirty="0" smtClean="0">
                <a:solidFill>
                  <a:schemeClr val="accent2"/>
                </a:solidFill>
              </a:rPr>
              <a:t>tag.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2"/>
                </a:solidFill>
              </a:rPr>
              <a:t>XML tags are case sensitive. The tag &lt;Letter&gt; is different from the tag &lt;letter&gt;.Opening </a:t>
            </a:r>
            <a:r>
              <a:rPr lang="en-US" sz="2000" dirty="0">
                <a:solidFill>
                  <a:schemeClr val="accent2"/>
                </a:solidFill>
              </a:rPr>
              <a:t>and closing tags must be written with the same </a:t>
            </a:r>
            <a:r>
              <a:rPr lang="en-US" sz="2000" dirty="0" smtClean="0">
                <a:solidFill>
                  <a:schemeClr val="accent2"/>
                </a:solidFill>
              </a:rPr>
              <a:t>case.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In XML, all elements </a:t>
            </a:r>
            <a:r>
              <a:rPr lang="en-US" sz="2000" b="1" dirty="0">
                <a:solidFill>
                  <a:schemeClr val="accent2"/>
                </a:solidFill>
              </a:rPr>
              <a:t>must</a:t>
            </a:r>
            <a:r>
              <a:rPr lang="en-US" sz="2000" dirty="0">
                <a:solidFill>
                  <a:schemeClr val="accent2"/>
                </a:solidFill>
              </a:rPr>
              <a:t> be properly nested within each </a:t>
            </a:r>
            <a:r>
              <a:rPr lang="en-US" sz="2000" dirty="0" smtClean="0">
                <a:solidFill>
                  <a:schemeClr val="accent2"/>
                </a:solidFill>
              </a:rPr>
              <a:t>other.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In XML, the attribute values must always be </a:t>
            </a:r>
            <a:r>
              <a:rPr lang="en-US" sz="2000" dirty="0" smtClean="0">
                <a:solidFill>
                  <a:schemeClr val="accent2"/>
                </a:solidFill>
              </a:rPr>
              <a:t>quoted.</a:t>
            </a:r>
            <a:endParaRPr lang="en-US" sz="2000" dirty="0">
              <a:solidFill>
                <a:schemeClr val="accent2"/>
              </a:solidFill>
            </a:endParaRPr>
          </a:p>
          <a:p>
            <a:pPr algn="just"/>
            <a:r>
              <a:rPr lang="en-US" dirty="0">
                <a:solidFill>
                  <a:schemeClr val="accent2"/>
                </a:solidFill>
              </a:rPr>
              <a:t/>
            </a:r>
            <a:br>
              <a:rPr lang="en-US" dirty="0">
                <a:solidFill>
                  <a:schemeClr val="accent2"/>
                </a:solidFill>
              </a:rPr>
            </a:b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3860" y="214312"/>
            <a:ext cx="865822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solidFill>
                  <a:srgbClr val="000000"/>
                </a:solidFill>
                <a:effectLst/>
              </a:rPr>
              <a:t>Entity References</a:t>
            </a:r>
          </a:p>
          <a:p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smtClean="0">
                <a:solidFill>
                  <a:srgbClr val="000000"/>
                </a:solidFill>
                <a:effectLst/>
              </a:rPr>
              <a:t>Some characters have a special meaning in XML.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5 pre-defined entity references in </a:t>
            </a:r>
            <a:r>
              <a:rPr lang="en-US" sz="2000" dirty="0" smtClean="0"/>
              <a:t>XML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</a:endParaRPr>
          </a:p>
          <a:p>
            <a:endParaRPr lang="en-US" sz="2000" b="0" i="0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378471"/>
              </p:ext>
            </p:extLst>
          </p:nvPr>
        </p:nvGraphicFramePr>
        <p:xfrm>
          <a:off x="1016947" y="1631474"/>
          <a:ext cx="3797940" cy="2682240"/>
        </p:xfrm>
        <a:graphic>
          <a:graphicData uri="http://schemas.openxmlformats.org/drawingml/2006/table">
            <a:tbl>
              <a:tblPr/>
              <a:tblGrid>
                <a:gridCol w="1265980"/>
                <a:gridCol w="1265980"/>
                <a:gridCol w="1265980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&amp;</a:t>
                      </a:r>
                      <a:r>
                        <a:rPr lang="en-IN" dirty="0" err="1">
                          <a:effectLst/>
                        </a:rPr>
                        <a:t>lt</a:t>
                      </a:r>
                      <a:r>
                        <a:rPr lang="en-IN" dirty="0">
                          <a:effectLst/>
                        </a:rPr>
                        <a:t>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&lt;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&amp;gt;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&amp;amp;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ampersand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&amp;apos;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'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apostrophe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&amp;quot;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"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quotation mark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19099" y="4410373"/>
            <a:ext cx="93392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syntax for writing comments in XML is similar to that of HTML:</a:t>
            </a:r>
          </a:p>
          <a:p>
            <a:r>
              <a:rPr lang="en-US" b="0" i="0" dirty="0" smtClean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&lt;!-- This is a comment --&gt;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097" y="5155019"/>
            <a:ext cx="11310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XML does not truncate multiple white-spaces (HTML truncates multiple white-spaces to one single white-space)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419097" y="5899665"/>
            <a:ext cx="111537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XML documents that conform to the syntax rules above are said to be "Well Formed" XML documents.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34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763" y="385764"/>
            <a:ext cx="10215562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Empty XML Elements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element with no content is said to be empty.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XML, you can indicate an empty element like this:</a:t>
            </a:r>
          </a:p>
          <a:p>
            <a:r>
              <a:rPr lang="en-US" dirty="0" smtClean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&lt;</a:t>
            </a:r>
            <a:r>
              <a:rPr lang="en-US" dirty="0">
                <a:solidFill>
                  <a:srgbClr val="99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</a:t>
            </a:r>
            <a:r>
              <a:rPr lang="en-US" dirty="0">
                <a:solidFill>
                  <a:srgbClr val="99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/element</a:t>
            </a:r>
            <a:r>
              <a:rPr lang="en-US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also use a so called self-closing tag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element</a:t>
            </a:r>
            <a:r>
              <a:rPr lang="en-US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/</a:t>
            </a:r>
            <a:r>
              <a:rPr lang="en-US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smtClean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XML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Naming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Rules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XML elements must follow these naming rules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names are case-sensitive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names must start with a letter or underscore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names cannot start with the letters xml (or XML, or Xml,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names can contain letters, digits, hyphens, underscores, and periods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Element names cannot contain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name can be used, no words are reserved (except xml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8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5949" y="315397"/>
            <a:ext cx="28055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000000"/>
                </a:solidFill>
              </a:rPr>
              <a:t>XML Namespaces</a:t>
            </a:r>
            <a:endParaRPr lang="en-IN" sz="2800" b="1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7362" y="838617"/>
            <a:ext cx="10482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>
                <a:solidFill>
                  <a:srgbClr val="000000"/>
                </a:solidFill>
                <a:latin typeface="Verdana" panose="020B0604030504040204" pitchFamily="34" charset="0"/>
              </a:rPr>
              <a:t>XML Namespaces provide a method to avoid element name conflicts.</a:t>
            </a:r>
          </a:p>
          <a:p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47362" y="1361837"/>
            <a:ext cx="66151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Name Conflicts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In XML, element names are defined by the developer. This often results in a conflict when trying to mix XML documents from different XML applications.</a:t>
            </a: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XML carries HTML table information:</a:t>
            </a: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Apples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td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Bananas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/td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990055"/>
                </a:solidFill>
                <a:latin typeface="Consolas" panose="020B0609020204030204" pitchFamily="49" charset="0"/>
              </a:rPr>
              <a:t>tr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This XML carries information about a table (a piece of furniture):</a:t>
            </a:r>
          </a:p>
          <a:p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table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African Coffee Table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/name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width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/width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120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/length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990055"/>
                </a:solidFill>
                <a:latin typeface="Consolas" panose="020B0609020204030204" pitchFamily="49" charset="0"/>
              </a:rPr>
              <a:t>/table</a:t>
            </a:r>
            <a:r>
              <a:rPr lang="en-US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8138" y="2286000"/>
            <a:ext cx="28146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&lt;</a:t>
            </a:r>
            <a:r>
              <a:rPr lang="en-IN" dirty="0" err="1">
                <a:solidFill>
                  <a:srgbClr val="FF0000"/>
                </a:solidFill>
              </a:rPr>
              <a:t>h:table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&lt;</a:t>
            </a:r>
            <a:r>
              <a:rPr lang="en-IN" dirty="0" err="1">
                <a:solidFill>
                  <a:srgbClr val="FF0000"/>
                </a:solidFill>
              </a:rPr>
              <a:t>h:tr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  &lt;</a:t>
            </a:r>
            <a:r>
              <a:rPr lang="en-IN" dirty="0" err="1">
                <a:solidFill>
                  <a:srgbClr val="FF0000"/>
                </a:solidFill>
              </a:rPr>
              <a:t>h:td</a:t>
            </a:r>
            <a:r>
              <a:rPr lang="en-IN" dirty="0">
                <a:solidFill>
                  <a:srgbClr val="FF0000"/>
                </a:solidFill>
              </a:rPr>
              <a:t>&gt;Apples&lt;/</a:t>
            </a:r>
            <a:r>
              <a:rPr lang="en-IN" dirty="0" err="1">
                <a:solidFill>
                  <a:srgbClr val="FF0000"/>
                </a:solidFill>
              </a:rPr>
              <a:t>h:td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  &lt;</a:t>
            </a:r>
            <a:r>
              <a:rPr lang="en-IN" dirty="0" err="1">
                <a:solidFill>
                  <a:srgbClr val="FF0000"/>
                </a:solidFill>
              </a:rPr>
              <a:t>h:td</a:t>
            </a:r>
            <a:r>
              <a:rPr lang="en-IN" dirty="0">
                <a:solidFill>
                  <a:srgbClr val="FF0000"/>
                </a:solidFill>
              </a:rPr>
              <a:t>&gt;Bananas&lt;/</a:t>
            </a:r>
            <a:r>
              <a:rPr lang="en-IN" dirty="0" err="1">
                <a:solidFill>
                  <a:srgbClr val="FF0000"/>
                </a:solidFill>
              </a:rPr>
              <a:t>h:td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&lt;/</a:t>
            </a:r>
            <a:r>
              <a:rPr lang="en-IN" dirty="0" err="1">
                <a:solidFill>
                  <a:srgbClr val="FF0000"/>
                </a:solidFill>
              </a:rPr>
              <a:t>h:tr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&lt;/</a:t>
            </a:r>
            <a:r>
              <a:rPr lang="en-IN" dirty="0" err="1">
                <a:solidFill>
                  <a:srgbClr val="FF0000"/>
                </a:solidFill>
              </a:rPr>
              <a:t>h:table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/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&lt;</a:t>
            </a:r>
            <a:r>
              <a:rPr lang="en-IN" dirty="0" err="1">
                <a:solidFill>
                  <a:srgbClr val="FF0000"/>
                </a:solidFill>
              </a:rPr>
              <a:t>f:table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&lt;</a:t>
            </a:r>
            <a:r>
              <a:rPr lang="en-IN" dirty="0" err="1">
                <a:solidFill>
                  <a:srgbClr val="FF0000"/>
                </a:solidFill>
              </a:rPr>
              <a:t>f:name</a:t>
            </a:r>
            <a:r>
              <a:rPr lang="en-IN" dirty="0">
                <a:solidFill>
                  <a:srgbClr val="FF0000"/>
                </a:solidFill>
              </a:rPr>
              <a:t>&gt;African Coffee Table&lt;/</a:t>
            </a:r>
            <a:r>
              <a:rPr lang="en-IN" dirty="0" err="1">
                <a:solidFill>
                  <a:srgbClr val="FF0000"/>
                </a:solidFill>
              </a:rPr>
              <a:t>f:name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&lt;</a:t>
            </a:r>
            <a:r>
              <a:rPr lang="en-IN" dirty="0" err="1">
                <a:solidFill>
                  <a:srgbClr val="FF0000"/>
                </a:solidFill>
              </a:rPr>
              <a:t>f:width</a:t>
            </a:r>
            <a:r>
              <a:rPr lang="en-IN" dirty="0">
                <a:solidFill>
                  <a:srgbClr val="FF0000"/>
                </a:solidFill>
              </a:rPr>
              <a:t>&gt;80&lt;/</a:t>
            </a:r>
            <a:r>
              <a:rPr lang="en-IN" dirty="0" err="1">
                <a:solidFill>
                  <a:srgbClr val="FF0000"/>
                </a:solidFill>
              </a:rPr>
              <a:t>f:width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  &lt;</a:t>
            </a:r>
            <a:r>
              <a:rPr lang="en-IN" dirty="0" err="1">
                <a:solidFill>
                  <a:srgbClr val="FF0000"/>
                </a:solidFill>
              </a:rPr>
              <a:t>f:length</a:t>
            </a:r>
            <a:r>
              <a:rPr lang="en-IN" dirty="0">
                <a:solidFill>
                  <a:srgbClr val="FF0000"/>
                </a:solidFill>
              </a:rPr>
              <a:t>&gt;120&lt;/</a:t>
            </a:r>
            <a:r>
              <a:rPr lang="en-IN" dirty="0" err="1">
                <a:solidFill>
                  <a:srgbClr val="FF0000"/>
                </a:solidFill>
              </a:rPr>
              <a:t>f:length</a:t>
            </a:r>
            <a:r>
              <a:rPr lang="en-IN" dirty="0">
                <a:solidFill>
                  <a:srgbClr val="FF0000"/>
                </a:solidFill>
              </a:rPr>
              <a:t>&gt;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&lt;/</a:t>
            </a:r>
            <a:r>
              <a:rPr lang="en-IN" dirty="0" err="1">
                <a:solidFill>
                  <a:srgbClr val="FF0000"/>
                </a:solidFill>
              </a:rPr>
              <a:t>f:table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7004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1403</Words>
  <Application>Microsoft Office PowerPoint</Application>
  <PresentationFormat>Widescreen</PresentationFormat>
  <Paragraphs>254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Google Sans</vt:lpstr>
      <vt:lpstr>Poppins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29</cp:revision>
  <dcterms:created xsi:type="dcterms:W3CDTF">2025-08-18T04:43:07Z</dcterms:created>
  <dcterms:modified xsi:type="dcterms:W3CDTF">2025-08-21T05:05:36Z</dcterms:modified>
</cp:coreProperties>
</file>