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59" r:id="rId8"/>
    <p:sldId id="269" r:id="rId9"/>
    <p:sldId id="265" r:id="rId10"/>
    <p:sldId id="266" r:id="rId11"/>
    <p:sldId id="267" r:id="rId12"/>
    <p:sldId id="268" r:id="rId13"/>
    <p:sldId id="262" r:id="rId14"/>
    <p:sldId id="270" r:id="rId15"/>
    <p:sldId id="271" r:id="rId16"/>
    <p:sldId id="272" r:id="rId17"/>
    <p:sldId id="273" r:id="rId18"/>
    <p:sldId id="274" r:id="rId19"/>
    <p:sldId id="27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1T15:32:46.43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76A9-C99A-40C1-8626-9022AF00C254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858B282-8F75-4E4A-91F5-EF477D6C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3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76A9-C99A-40C1-8626-9022AF00C254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282-8F75-4E4A-91F5-EF477D6C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76A9-C99A-40C1-8626-9022AF00C254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282-8F75-4E4A-91F5-EF477D6C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5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76A9-C99A-40C1-8626-9022AF00C254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282-8F75-4E4A-91F5-EF477D6C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3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EDF76A9-C99A-40C1-8626-9022AF00C254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858B282-8F75-4E4A-91F5-EF477D6C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76A9-C99A-40C1-8626-9022AF00C254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282-8F75-4E4A-91F5-EF477D6C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5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76A9-C99A-40C1-8626-9022AF00C254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282-8F75-4E4A-91F5-EF477D6C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9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76A9-C99A-40C1-8626-9022AF00C254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282-8F75-4E4A-91F5-EF477D6C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0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76A9-C99A-40C1-8626-9022AF00C254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282-8F75-4E4A-91F5-EF477D6C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0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76A9-C99A-40C1-8626-9022AF00C254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282-8F75-4E4A-91F5-EF477D6C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4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76A9-C99A-40C1-8626-9022AF00C254}" type="datetimeFigureOut">
              <a:rPr lang="en-US" smtClean="0"/>
              <a:t>1/1/2021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282-8F75-4E4A-91F5-EF477D6C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7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EDF76A9-C99A-40C1-8626-9022AF00C254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858B282-8F75-4E4A-91F5-EF477D6C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4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BA43-80A8-46F0-A40E-7162CC034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924214"/>
            <a:ext cx="9916204" cy="1799648"/>
          </a:xfrm>
        </p:spPr>
        <p:txBody>
          <a:bodyPr/>
          <a:lstStyle/>
          <a:p>
            <a:r>
              <a:rPr lang="en-US" sz="8000" dirty="0"/>
              <a:t>1143203-Machine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C8CB2-FBDF-490D-A2E7-AE69C3739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223696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600" b="1" dirty="0" err="1"/>
              <a:t>Kelompok</a:t>
            </a:r>
            <a:r>
              <a:rPr lang="en-US" sz="2600" b="1" dirty="0"/>
              <a:t> 09 :</a:t>
            </a:r>
          </a:p>
          <a:p>
            <a:pPr marL="2286000" algn="just"/>
            <a:r>
              <a:rPr lang="en-US" sz="1900" dirty="0"/>
              <a:t>1. </a:t>
            </a:r>
            <a:r>
              <a:rPr lang="en-US" sz="1900" dirty="0" err="1"/>
              <a:t>Miranti</a:t>
            </a:r>
            <a:r>
              <a:rPr lang="en-US" sz="1900" dirty="0"/>
              <a:t> </a:t>
            </a:r>
            <a:r>
              <a:rPr lang="en-US" sz="1900" dirty="0" err="1"/>
              <a:t>Sinaga</a:t>
            </a:r>
            <a:r>
              <a:rPr lang="en-US" sz="1900" dirty="0"/>
              <a:t> (11418003)</a:t>
            </a:r>
          </a:p>
          <a:p>
            <a:pPr marL="2286000" algn="just"/>
            <a:r>
              <a:rPr lang="en-US" sz="1900" dirty="0"/>
              <a:t>2. Valentine </a:t>
            </a:r>
            <a:r>
              <a:rPr lang="en-US" sz="1900" dirty="0" err="1"/>
              <a:t>Trihandayani</a:t>
            </a:r>
            <a:r>
              <a:rPr lang="en-US" sz="1900" dirty="0"/>
              <a:t> (11418007)</a:t>
            </a:r>
          </a:p>
          <a:p>
            <a:pPr marL="2286000" algn="just"/>
            <a:r>
              <a:rPr lang="en-US" sz="1900" dirty="0"/>
              <a:t>3. Elsa </a:t>
            </a:r>
            <a:r>
              <a:rPr lang="en-US" sz="1900" dirty="0" err="1"/>
              <a:t>Pitalita</a:t>
            </a:r>
            <a:r>
              <a:rPr lang="en-US" sz="1900" dirty="0"/>
              <a:t> </a:t>
            </a:r>
            <a:r>
              <a:rPr lang="en-US" sz="1900" dirty="0" err="1"/>
              <a:t>Sihombing</a:t>
            </a:r>
            <a:r>
              <a:rPr lang="en-US" sz="1900" dirty="0"/>
              <a:t> (11418025)</a:t>
            </a:r>
          </a:p>
          <a:p>
            <a:pPr marL="2286000" algn="just"/>
            <a:r>
              <a:rPr lang="en-US" sz="1900" dirty="0"/>
              <a:t>4. Frans Z </a:t>
            </a:r>
            <a:r>
              <a:rPr lang="en-US" sz="1900" dirty="0" err="1"/>
              <a:t>Siregar</a:t>
            </a:r>
            <a:r>
              <a:rPr lang="en-US" sz="1900" dirty="0"/>
              <a:t> (11418035)</a:t>
            </a:r>
          </a:p>
          <a:p>
            <a:pPr marL="2286000" algn="just"/>
            <a:r>
              <a:rPr lang="en-US" sz="1900" dirty="0"/>
              <a:t>5. </a:t>
            </a:r>
            <a:r>
              <a:rPr lang="en-US" sz="1900" dirty="0" err="1"/>
              <a:t>Medianto</a:t>
            </a:r>
            <a:r>
              <a:rPr lang="en-US" sz="1900" dirty="0"/>
              <a:t> </a:t>
            </a:r>
            <a:r>
              <a:rPr lang="en-US" sz="1900" dirty="0" err="1"/>
              <a:t>Saragih</a:t>
            </a:r>
            <a:r>
              <a:rPr lang="en-US" sz="1900" dirty="0"/>
              <a:t> (1141847)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E70FE8-C3E8-4A37-8407-F21A95515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0" y="1022626"/>
            <a:ext cx="4810918" cy="40513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91D62F-CD8B-45F2-A5CE-88C35EC6D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378" y="1022626"/>
            <a:ext cx="6210300" cy="377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3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AA8B0E-FE90-43C6-8A40-FBF47C001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16" y="625790"/>
            <a:ext cx="5004448" cy="40513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98A5FD-63A4-4C17-B1A1-634F527B1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487" y="625789"/>
            <a:ext cx="6115098" cy="437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678377-FE73-41E2-AF07-F4E5A177E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1" y="870916"/>
            <a:ext cx="5846211" cy="389311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CD8768-10A5-48F5-B54E-220EFD393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13" y="744890"/>
            <a:ext cx="5711687" cy="40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F1C3-EA32-49A1-90DB-1187B68C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076" y="520410"/>
            <a:ext cx="10058400" cy="1600201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Design </a:t>
            </a:r>
            <a:r>
              <a:rPr lang="en-US" dirty="0" err="1">
                <a:solidFill>
                  <a:srgbClr val="92D050"/>
                </a:solidFill>
              </a:rPr>
              <a:t>eksperimen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F5D872-5AD6-4AE4-B87C-39A462B40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556" y="4267200"/>
            <a:ext cx="4430920" cy="22697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C317C1-E7D0-4C32-B97C-3E02BB696B42}"/>
              </a:ext>
            </a:extLst>
          </p:cNvPr>
          <p:cNvSpPr txBox="1"/>
          <p:nvPr/>
        </p:nvSpPr>
        <p:spPr>
          <a:xfrm>
            <a:off x="1269448" y="2314004"/>
            <a:ext cx="6771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4000" dirty="0" smtClean="0"/>
              <a:t>Clustering </a:t>
            </a:r>
            <a:r>
              <a:rPr lang="en-US" sz="4000" dirty="0" err="1" smtClean="0"/>
              <a:t>Hirearki</a:t>
            </a:r>
            <a:endParaRPr lang="en-US" sz="4000" dirty="0"/>
          </a:p>
          <a:p>
            <a:pPr marL="285750" indent="-285750">
              <a:buFontTx/>
              <a:buChar char="-"/>
            </a:pPr>
            <a:r>
              <a:rPr lang="en-US" sz="4000" dirty="0" smtClean="0"/>
              <a:t>K-Means Clustering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70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0"/>
            <a:ext cx="10058400" cy="1609344"/>
          </a:xfrm>
        </p:spPr>
        <p:txBody>
          <a:bodyPr/>
          <a:lstStyle/>
          <a:p>
            <a:pPr marL="285750" indent="-285750"/>
            <a:r>
              <a:rPr lang="en-US" dirty="0">
                <a:solidFill>
                  <a:srgbClr val="92D050"/>
                </a:solidFill>
              </a:rPr>
              <a:t>Clustering </a:t>
            </a:r>
            <a:r>
              <a:rPr lang="en-US" dirty="0" err="1">
                <a:solidFill>
                  <a:srgbClr val="92D050"/>
                </a:solidFill>
              </a:rPr>
              <a:t>Hirearki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753108"/>
            <a:ext cx="10058400" cy="405079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Ward Linkage</a:t>
            </a:r>
          </a:p>
          <a:p>
            <a:pPr marL="457200" indent="-457200"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Linkage</a:t>
            </a:r>
          </a:p>
          <a:p>
            <a:pPr marL="457200" indent="-457200"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Linkage</a:t>
            </a:r>
          </a:p>
          <a:p>
            <a:pPr marL="457200" indent="-457200"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Linkage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749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Ward linkage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759613"/>
            <a:ext cx="4993463" cy="44760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34628" y="2093976"/>
            <a:ext cx="564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/>
              <a:t>Metode</a:t>
            </a:r>
            <a:r>
              <a:rPr lang="en-US" sz="3600" dirty="0"/>
              <a:t> </a:t>
            </a:r>
            <a:r>
              <a:rPr lang="en-US" sz="3600" dirty="0" err="1"/>
              <a:t>varians</a:t>
            </a:r>
            <a:r>
              <a:rPr lang="en-US" sz="3600" dirty="0"/>
              <a:t> </a:t>
            </a:r>
            <a:r>
              <a:rPr lang="en-US" sz="3600" dirty="0" err="1"/>
              <a:t>bertujuan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memperoleh</a:t>
            </a:r>
            <a:r>
              <a:rPr lang="en-US" sz="3600" dirty="0"/>
              <a:t> cluster yang </a:t>
            </a:r>
            <a:r>
              <a:rPr lang="en-US" sz="3600" dirty="0" err="1"/>
              <a:t>memilikivarians</a:t>
            </a:r>
            <a:r>
              <a:rPr lang="en-US" sz="3600" dirty="0"/>
              <a:t> internal cluster yang </a:t>
            </a:r>
            <a:r>
              <a:rPr lang="en-US" sz="3600" dirty="0" err="1"/>
              <a:t>sekecil</a:t>
            </a:r>
            <a:r>
              <a:rPr lang="en-US" sz="3600" dirty="0"/>
              <a:t> </a:t>
            </a:r>
            <a:r>
              <a:rPr lang="en-US" sz="3600" dirty="0" err="1"/>
              <a:t>mungkin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477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393" y="90932"/>
            <a:ext cx="10058400" cy="1609344"/>
          </a:xfrm>
        </p:spPr>
        <p:txBody>
          <a:bodyPr/>
          <a:lstStyle/>
          <a:p>
            <a:r>
              <a:rPr lang="en-US" dirty="0" smtClean="0"/>
              <a:t>Single linkage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086" y="1460499"/>
            <a:ext cx="5378514" cy="4860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77100" y="1574800"/>
            <a:ext cx="3898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Metode</a:t>
            </a:r>
            <a:r>
              <a:rPr lang="en-US" sz="3600" dirty="0"/>
              <a:t> </a:t>
            </a:r>
            <a:r>
              <a:rPr lang="en-US" sz="3600" dirty="0" smtClean="0"/>
              <a:t>ini </a:t>
            </a:r>
            <a:r>
              <a:rPr lang="en-US" sz="3600" dirty="0" err="1" smtClean="0"/>
              <a:t>menggunakan</a:t>
            </a:r>
            <a:r>
              <a:rPr lang="en-US" sz="3600" dirty="0" smtClean="0"/>
              <a:t> </a:t>
            </a:r>
            <a:r>
              <a:rPr lang="en-US" sz="3600" dirty="0" err="1" smtClean="0"/>
              <a:t>jarak</a:t>
            </a:r>
            <a:r>
              <a:rPr lang="en-US" sz="3600" dirty="0"/>
              <a:t> </a:t>
            </a:r>
            <a:r>
              <a:rPr lang="en-US" sz="3600" dirty="0" smtClean="0"/>
              <a:t>yang </a:t>
            </a:r>
            <a:r>
              <a:rPr lang="en-US" sz="3600" dirty="0" err="1" smtClean="0"/>
              <a:t>terkecil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mengelompokkan</a:t>
            </a:r>
            <a:r>
              <a:rPr lang="en-US" sz="3600" dirty="0" smtClean="0"/>
              <a:t> data.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244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148" y="-108930"/>
            <a:ext cx="10058400" cy="1609344"/>
          </a:xfrm>
        </p:spPr>
        <p:txBody>
          <a:bodyPr/>
          <a:lstStyle/>
          <a:p>
            <a:r>
              <a:rPr lang="en-US" dirty="0" smtClean="0"/>
              <a:t>Complete linkage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848" y="1689100"/>
            <a:ext cx="5666151" cy="48483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1219" y="1321858"/>
            <a:ext cx="4989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Metode</a:t>
            </a:r>
            <a:r>
              <a:rPr lang="en-US" sz="3200" dirty="0"/>
              <a:t> </a:t>
            </a:r>
            <a:r>
              <a:rPr lang="en-US" sz="3200" dirty="0" smtClean="0"/>
              <a:t>ini 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jarak</a:t>
            </a:r>
            <a:r>
              <a:rPr lang="en-US" sz="3200" dirty="0" smtClean="0"/>
              <a:t> yang </a:t>
            </a:r>
            <a:r>
              <a:rPr lang="en-US" sz="3200" dirty="0" err="1" smtClean="0"/>
              <a:t>terkecil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memilih</a:t>
            </a:r>
            <a:r>
              <a:rPr lang="en-US" sz="3200" dirty="0" smtClean="0"/>
              <a:t> data </a:t>
            </a:r>
            <a:r>
              <a:rPr lang="en-US" sz="3200" dirty="0" err="1" smtClean="0"/>
              <a:t>kemudian</a:t>
            </a:r>
            <a:r>
              <a:rPr lang="en-US" sz="3200" dirty="0" smtClean="0"/>
              <a:t> </a:t>
            </a:r>
            <a:r>
              <a:rPr lang="en-US" sz="3200" dirty="0" err="1" smtClean="0"/>
              <a:t>mengelompokkan</a:t>
            </a:r>
            <a:r>
              <a:rPr lang="en-US" sz="3200" dirty="0" smtClean="0"/>
              <a:t> data 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data yang </a:t>
            </a:r>
            <a:r>
              <a:rPr lang="en-US" sz="3200" dirty="0" err="1" smtClean="0"/>
              <a:t>terbesar</a:t>
            </a:r>
            <a:r>
              <a:rPr lang="en-US" sz="3200" dirty="0" smtClean="0"/>
              <a:t>  </a:t>
            </a:r>
            <a:r>
              <a:rPr lang="en-US" sz="3200" dirty="0" err="1" smtClean="0"/>
              <a:t>sehingga</a:t>
            </a:r>
            <a:r>
              <a:rPr lang="en-US" sz="3200" dirty="0" smtClean="0"/>
              <a:t> </a:t>
            </a:r>
            <a:r>
              <a:rPr lang="en-US" sz="3200" dirty="0" err="1" smtClean="0"/>
              <a:t>terbentuklah</a:t>
            </a:r>
            <a:r>
              <a:rPr lang="en-US" sz="3200" dirty="0" smtClean="0"/>
              <a:t> </a:t>
            </a:r>
            <a:r>
              <a:rPr lang="en-US" sz="3200" dirty="0" err="1" smtClean="0"/>
              <a:t>jarak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kelompok</a:t>
            </a:r>
            <a:r>
              <a:rPr lang="en-US" sz="3200" dirty="0" smtClean="0"/>
              <a:t> data yang </a:t>
            </a:r>
            <a:r>
              <a:rPr lang="en-US" sz="3200" dirty="0" err="1" smtClean="0"/>
              <a:t>telah</a:t>
            </a:r>
            <a:r>
              <a:rPr lang="en-US" sz="3200" dirty="0" smtClean="0"/>
              <a:t> </a:t>
            </a:r>
            <a:r>
              <a:rPr lang="en-US" sz="3200" dirty="0" err="1" smtClean="0"/>
              <a:t>dibentuk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17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048" y="0"/>
            <a:ext cx="10058400" cy="1609344"/>
          </a:xfrm>
        </p:spPr>
        <p:txBody>
          <a:bodyPr/>
          <a:lstStyle/>
          <a:p>
            <a:r>
              <a:rPr lang="en-US" dirty="0" smtClean="0"/>
              <a:t>Average linkage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48" y="1282700"/>
            <a:ext cx="5623052" cy="49694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18200" y="1609344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 err="1"/>
              <a:t>Metode</a:t>
            </a:r>
            <a:r>
              <a:rPr lang="en-US" sz="2800" dirty="0"/>
              <a:t> ini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jarak</a:t>
            </a:r>
            <a:r>
              <a:rPr lang="en-US" sz="2800" dirty="0"/>
              <a:t> yang </a:t>
            </a:r>
            <a:r>
              <a:rPr lang="en-US" sz="2800" dirty="0" err="1"/>
              <a:t>terkecil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memilih</a:t>
            </a:r>
            <a:r>
              <a:rPr lang="en-US" sz="2800" dirty="0"/>
              <a:t> data </a:t>
            </a: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mengelompokkan</a:t>
            </a:r>
            <a:r>
              <a:rPr lang="en-US" sz="2800" dirty="0"/>
              <a:t> data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smtClean="0"/>
              <a:t>rata – rata </a:t>
            </a:r>
            <a:r>
              <a:rPr lang="en-US" sz="2800" dirty="0" err="1" smtClean="0"/>
              <a:t>dari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ada</a:t>
            </a:r>
            <a:r>
              <a:rPr lang="en-US" sz="2800" dirty="0" smtClean="0"/>
              <a:t> 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terbentuklah</a:t>
            </a:r>
            <a:r>
              <a:rPr lang="en-US" sz="2800" dirty="0"/>
              <a:t> </a:t>
            </a:r>
            <a:r>
              <a:rPr lang="en-US" sz="2800" dirty="0" err="1"/>
              <a:t>jarak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r>
              <a:rPr lang="en-US" sz="2800" dirty="0"/>
              <a:t> data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dibentuk</a:t>
            </a:r>
            <a:r>
              <a:rPr lang="en-US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69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6" y="0"/>
            <a:ext cx="10058400" cy="1609344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K-means clustering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76" y="1609344"/>
            <a:ext cx="6224650" cy="38340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09126" y="1749262"/>
            <a:ext cx="55941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292929"/>
                </a:solidFill>
                <a:latin typeface="charter"/>
              </a:rPr>
              <a:t>K-Means </a:t>
            </a:r>
            <a:r>
              <a:rPr lang="en-US" sz="2400" dirty="0" err="1" smtClean="0">
                <a:solidFill>
                  <a:srgbClr val="292929"/>
                </a:solidFill>
                <a:latin typeface="charter"/>
              </a:rPr>
              <a:t>termasuk</a:t>
            </a:r>
            <a:r>
              <a:rPr lang="en-US" sz="2400" dirty="0" smtClean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400" dirty="0" err="1" smtClean="0">
                <a:solidFill>
                  <a:srgbClr val="292929"/>
                </a:solidFill>
                <a:latin typeface="charter"/>
              </a:rPr>
              <a:t>dalam</a:t>
            </a:r>
            <a:r>
              <a:rPr lang="en-US" sz="2400" dirty="0" smtClean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400" dirty="0" err="1" smtClean="0">
                <a:solidFill>
                  <a:srgbClr val="292929"/>
                </a:solidFill>
                <a:latin typeface="charter"/>
              </a:rPr>
              <a:t>kategori</a:t>
            </a:r>
            <a:r>
              <a:rPr lang="en-US" sz="2400" dirty="0" smtClean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400" dirty="0" err="1" smtClean="0">
                <a:solidFill>
                  <a:srgbClr val="292929"/>
                </a:solidFill>
                <a:latin typeface="charter"/>
              </a:rPr>
              <a:t>pengelompokan</a:t>
            </a:r>
            <a:r>
              <a:rPr lang="en-US" sz="2400" dirty="0" smtClean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400" dirty="0" err="1" smtClean="0">
                <a:solidFill>
                  <a:srgbClr val="292929"/>
                </a:solidFill>
                <a:latin typeface="charter"/>
              </a:rPr>
              <a:t>berbasis</a:t>
            </a:r>
            <a:r>
              <a:rPr lang="en-US" sz="2400" dirty="0" smtClean="0">
                <a:solidFill>
                  <a:srgbClr val="292929"/>
                </a:solidFill>
                <a:latin typeface="charter"/>
              </a:rPr>
              <a:t> centroid. Centroid </a:t>
            </a:r>
            <a:r>
              <a:rPr lang="en-US" sz="2400" dirty="0" err="1" smtClean="0">
                <a:solidFill>
                  <a:srgbClr val="292929"/>
                </a:solidFill>
                <a:latin typeface="charter"/>
              </a:rPr>
              <a:t>adalah</a:t>
            </a:r>
            <a:r>
              <a:rPr lang="en-US" sz="2400" dirty="0" smtClean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400" dirty="0" err="1" smtClean="0">
                <a:solidFill>
                  <a:srgbClr val="292929"/>
                </a:solidFill>
                <a:latin typeface="charter"/>
              </a:rPr>
              <a:t>titik</a:t>
            </a:r>
            <a:r>
              <a:rPr lang="en-US" sz="2400" dirty="0" smtClean="0">
                <a:solidFill>
                  <a:srgbClr val="292929"/>
                </a:solidFill>
                <a:latin typeface="charter"/>
              </a:rPr>
              <a:t> data (</a:t>
            </a:r>
            <a:r>
              <a:rPr lang="en-US" sz="2400" dirty="0" err="1" smtClean="0">
                <a:solidFill>
                  <a:srgbClr val="292929"/>
                </a:solidFill>
                <a:latin typeface="charter"/>
              </a:rPr>
              <a:t>imajiner</a:t>
            </a:r>
            <a:r>
              <a:rPr lang="en-US" sz="2400" dirty="0" smtClean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400" dirty="0" err="1" smtClean="0">
                <a:solidFill>
                  <a:srgbClr val="292929"/>
                </a:solidFill>
                <a:latin typeface="charter"/>
              </a:rPr>
              <a:t>atau</a:t>
            </a:r>
            <a:r>
              <a:rPr lang="en-US" sz="2400" dirty="0" smtClean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400" dirty="0" err="1" smtClean="0">
                <a:solidFill>
                  <a:srgbClr val="292929"/>
                </a:solidFill>
                <a:latin typeface="charter"/>
              </a:rPr>
              <a:t>nyata</a:t>
            </a:r>
            <a:r>
              <a:rPr lang="en-US" sz="2400" dirty="0" smtClean="0">
                <a:solidFill>
                  <a:srgbClr val="292929"/>
                </a:solidFill>
                <a:latin typeface="charter"/>
              </a:rPr>
              <a:t>) di </a:t>
            </a:r>
            <a:r>
              <a:rPr lang="en-US" sz="2400" dirty="0" err="1" smtClean="0">
                <a:solidFill>
                  <a:srgbClr val="292929"/>
                </a:solidFill>
                <a:latin typeface="charter"/>
              </a:rPr>
              <a:t>pusat</a:t>
            </a:r>
            <a:r>
              <a:rPr lang="en-US" sz="2400" dirty="0" smtClean="0">
                <a:solidFill>
                  <a:srgbClr val="292929"/>
                </a:solidFill>
                <a:latin typeface="charter"/>
              </a:rPr>
              <a:t> cluster. </a:t>
            </a:r>
            <a:r>
              <a:rPr lang="en-US" sz="2400" dirty="0" err="1" smtClean="0">
                <a:solidFill>
                  <a:srgbClr val="292929"/>
                </a:solidFill>
                <a:latin typeface="charter"/>
              </a:rPr>
              <a:t>Dalam</a:t>
            </a:r>
            <a:r>
              <a:rPr lang="en-US" sz="2400" dirty="0" smtClean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400" dirty="0" err="1" smtClean="0">
                <a:solidFill>
                  <a:srgbClr val="292929"/>
                </a:solidFill>
                <a:latin typeface="charter"/>
              </a:rPr>
              <a:t>pengelompokan</a:t>
            </a:r>
            <a:r>
              <a:rPr lang="en-US" sz="2400" dirty="0" smtClean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400" dirty="0" err="1" smtClean="0">
                <a:solidFill>
                  <a:srgbClr val="292929"/>
                </a:solidFill>
                <a:latin typeface="charter"/>
              </a:rPr>
              <a:t>berbasis</a:t>
            </a:r>
            <a:r>
              <a:rPr lang="en-US" sz="2400" dirty="0" smtClean="0">
                <a:solidFill>
                  <a:srgbClr val="292929"/>
                </a:solidFill>
                <a:latin typeface="charter"/>
              </a:rPr>
              <a:t> centroid, cluster </a:t>
            </a:r>
            <a:r>
              <a:rPr lang="en-US" sz="2400" dirty="0" err="1" smtClean="0">
                <a:solidFill>
                  <a:srgbClr val="292929"/>
                </a:solidFill>
                <a:latin typeface="charter"/>
              </a:rPr>
              <a:t>diwakili</a:t>
            </a:r>
            <a:r>
              <a:rPr lang="en-US" sz="2400" dirty="0" smtClean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400" dirty="0" err="1" smtClean="0">
                <a:solidFill>
                  <a:srgbClr val="292929"/>
                </a:solidFill>
                <a:latin typeface="charter"/>
              </a:rPr>
              <a:t>oleh</a:t>
            </a:r>
            <a:r>
              <a:rPr lang="en-US" sz="2400" dirty="0" smtClean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400" dirty="0" err="1" smtClean="0">
                <a:solidFill>
                  <a:srgbClr val="292929"/>
                </a:solidFill>
                <a:latin typeface="charter"/>
              </a:rPr>
              <a:t>vektor</a:t>
            </a:r>
            <a:r>
              <a:rPr lang="en-US" sz="2400" dirty="0" smtClean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400" dirty="0" err="1" smtClean="0">
                <a:solidFill>
                  <a:srgbClr val="292929"/>
                </a:solidFill>
                <a:latin typeface="charter"/>
              </a:rPr>
              <a:t>pusat</a:t>
            </a:r>
            <a:r>
              <a:rPr lang="en-US" sz="2400" dirty="0" smtClean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400" dirty="0" err="1" smtClean="0">
                <a:solidFill>
                  <a:srgbClr val="292929"/>
                </a:solidFill>
                <a:latin typeface="charter"/>
              </a:rPr>
              <a:t>atau</a:t>
            </a:r>
            <a:r>
              <a:rPr lang="en-US" sz="2400" dirty="0" smtClean="0">
                <a:solidFill>
                  <a:srgbClr val="292929"/>
                </a:solidFill>
                <a:latin typeface="charter"/>
              </a:rPr>
              <a:t> centroid.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114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B60F-AF7A-4E09-A7BE-47807C43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5B62-03F6-458F-8E98-61AB5AE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Facebook data sellers in Thailand</a:t>
            </a:r>
          </a:p>
          <a:p>
            <a:r>
              <a:rPr lang="en-US" dirty="0"/>
              <a:t>Attribute Information: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  <a:sym typeface="Wingdings" panose="05000000000000000000" pitchFamily="2" charset="2"/>
              </a:rPr>
              <a:t>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status_id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status_type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status_published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num_reactions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num_comments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num_shares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num_likes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num_loves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num_wows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num_hahas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num_sads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num_angrys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035F-8071-47DE-87BD-1913AE22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44" y="2339936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en-US" sz="13800" dirty="0" smtClean="0">
                <a:solidFill>
                  <a:srgbClr val="92D050"/>
                </a:solidFill>
              </a:rPr>
              <a:t>Demo</a:t>
            </a:r>
            <a:endParaRPr lang="en-US" sz="13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3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51DD-A780-48DE-8AFA-55D17EEA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67AB8-4F92-4D18-BEB5-C7F176B13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clustering </a:t>
            </a:r>
            <a:r>
              <a:rPr lang="en-US" sz="3000" dirty="0" err="1"/>
              <a:t>adalah</a:t>
            </a:r>
            <a:r>
              <a:rPr lang="en-US" sz="3000" dirty="0"/>
              <a:t> </a:t>
            </a:r>
            <a:r>
              <a:rPr lang="en-US" sz="3000" dirty="0" err="1"/>
              <a:t>sebuah</a:t>
            </a:r>
            <a:r>
              <a:rPr lang="en-US" sz="3000" dirty="0"/>
              <a:t> proses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mengelompokan</a:t>
            </a:r>
            <a:r>
              <a:rPr lang="en-US" sz="3000" dirty="0"/>
              <a:t> data </a:t>
            </a:r>
            <a:r>
              <a:rPr lang="en-US" sz="3000" dirty="0" err="1"/>
              <a:t>ke</a:t>
            </a:r>
            <a:r>
              <a:rPr lang="en-US" sz="3000" dirty="0"/>
              <a:t> </a:t>
            </a:r>
            <a:r>
              <a:rPr lang="en-US" sz="3000" dirty="0" err="1"/>
              <a:t>dalam</a:t>
            </a:r>
            <a:r>
              <a:rPr lang="en-US" sz="3000" dirty="0"/>
              <a:t> </a:t>
            </a:r>
            <a:r>
              <a:rPr lang="en-US" sz="3000" dirty="0" err="1"/>
              <a:t>beberapa</a:t>
            </a:r>
            <a:r>
              <a:rPr lang="en-US" sz="3000" dirty="0"/>
              <a:t> cluster </a:t>
            </a:r>
            <a:r>
              <a:rPr lang="en-US" sz="3000" dirty="0" err="1"/>
              <a:t>atau</a:t>
            </a:r>
            <a:r>
              <a:rPr lang="en-US" sz="3000" dirty="0"/>
              <a:t> </a:t>
            </a:r>
            <a:r>
              <a:rPr lang="en-US" sz="3000" dirty="0" err="1"/>
              <a:t>kelompok</a:t>
            </a:r>
            <a:r>
              <a:rPr lang="en-US" sz="3000" dirty="0"/>
              <a:t> </a:t>
            </a:r>
            <a:r>
              <a:rPr lang="en-US" sz="3000" dirty="0" err="1"/>
              <a:t>sehingga</a:t>
            </a:r>
            <a:r>
              <a:rPr lang="en-US" sz="3000" dirty="0"/>
              <a:t> data </a:t>
            </a:r>
            <a:r>
              <a:rPr lang="en-US" sz="3000" dirty="0" err="1"/>
              <a:t>dalam</a:t>
            </a:r>
            <a:r>
              <a:rPr lang="en-US" sz="3000" dirty="0"/>
              <a:t> </a:t>
            </a:r>
            <a:r>
              <a:rPr lang="en-US" sz="3000" dirty="0" err="1"/>
              <a:t>satu</a:t>
            </a:r>
            <a:r>
              <a:rPr lang="en-US" sz="3000" dirty="0"/>
              <a:t> cluster </a:t>
            </a:r>
            <a:r>
              <a:rPr lang="en-US" sz="3000" dirty="0" err="1"/>
              <a:t>memiliki</a:t>
            </a:r>
            <a:r>
              <a:rPr lang="en-US" sz="3000" dirty="0"/>
              <a:t> </a:t>
            </a:r>
            <a:r>
              <a:rPr lang="en-US" sz="3000" dirty="0" err="1"/>
              <a:t>tingkat</a:t>
            </a:r>
            <a:r>
              <a:rPr lang="en-US" sz="3000" dirty="0"/>
              <a:t> </a:t>
            </a:r>
            <a:r>
              <a:rPr lang="en-US" sz="3000" dirty="0" err="1"/>
              <a:t>kemiripan</a:t>
            </a:r>
            <a:r>
              <a:rPr lang="en-US" sz="3000" dirty="0"/>
              <a:t> yang </a:t>
            </a:r>
            <a:r>
              <a:rPr lang="en-US" sz="3000" dirty="0" err="1"/>
              <a:t>maksimum</a:t>
            </a:r>
            <a:r>
              <a:rPr lang="en-US" sz="3000" dirty="0"/>
              <a:t> dan data </a:t>
            </a:r>
            <a:r>
              <a:rPr lang="en-US" sz="3000" dirty="0" err="1"/>
              <a:t>antar</a:t>
            </a:r>
            <a:r>
              <a:rPr lang="en-US" sz="3000" dirty="0"/>
              <a:t> cluster </a:t>
            </a:r>
            <a:r>
              <a:rPr lang="en-US" sz="3000" dirty="0" err="1"/>
              <a:t>memiliki</a:t>
            </a:r>
            <a:r>
              <a:rPr lang="en-US" sz="3000" dirty="0"/>
              <a:t> </a:t>
            </a:r>
            <a:r>
              <a:rPr lang="en-US" sz="3000" dirty="0" err="1"/>
              <a:t>kemiripan</a:t>
            </a:r>
            <a:r>
              <a:rPr lang="en-US" sz="3000" dirty="0"/>
              <a:t> yang minimum</a:t>
            </a:r>
          </a:p>
        </p:txBody>
      </p:sp>
    </p:spTree>
    <p:extLst>
      <p:ext uri="{BB962C8B-B14F-4D97-AF65-F5344CB8AC3E}">
        <p14:creationId xmlns:p14="http://schemas.microsoft.com/office/powerpoint/2010/main" val="238096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3E157AC-F6CE-4B16-BC4E-A24F336E6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66" y="3530600"/>
            <a:ext cx="6028838" cy="221946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9E797F-FA61-4808-9FFE-42E4C113E2B4}"/>
              </a:ext>
            </a:extLst>
          </p:cNvPr>
          <p:cNvSpPr txBox="1"/>
          <p:nvPr/>
        </p:nvSpPr>
        <p:spPr>
          <a:xfrm>
            <a:off x="1358348" y="486705"/>
            <a:ext cx="8772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rgbClr val="92D050"/>
                </a:solidFill>
              </a:rPr>
              <a:t>Preprocessing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5CCB1A-F224-407C-A7F6-62E37FCFA252}"/>
              </a:ext>
            </a:extLst>
          </p:cNvPr>
          <p:cNvSpPr txBox="1"/>
          <p:nvPr/>
        </p:nvSpPr>
        <p:spPr>
          <a:xfrm>
            <a:off x="1358348" y="2120900"/>
            <a:ext cx="4280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/>
              <a:t>Missing data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outlier</a:t>
            </a:r>
          </a:p>
        </p:txBody>
      </p:sp>
    </p:spTree>
    <p:extLst>
      <p:ext uri="{BB962C8B-B14F-4D97-AF65-F5344CB8AC3E}">
        <p14:creationId xmlns:p14="http://schemas.microsoft.com/office/powerpoint/2010/main" val="33088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F084-D038-4DBC-9CB3-6983F130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70672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92D050"/>
                </a:solidFill>
              </a:rPr>
              <a:t>Missing data</a:t>
            </a:r>
            <a:endParaRPr lang="en-US" sz="48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293C42-8007-44E9-854D-CE1C7E8E5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661058"/>
            <a:ext cx="7089912" cy="4500030"/>
          </a:xfrm>
        </p:spPr>
      </p:pic>
    </p:spTree>
    <p:extLst>
      <p:ext uri="{BB962C8B-B14F-4D97-AF65-F5344CB8AC3E}">
        <p14:creationId xmlns:p14="http://schemas.microsoft.com/office/powerpoint/2010/main" val="37256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394F-C171-43B1-B508-74AAFCD2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outlier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D1E4F0-78B5-4BD9-84A9-8ED671EC8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752" y="1974228"/>
            <a:ext cx="5972175" cy="7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F64F24-41FA-4E6E-8C09-E046EF856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3136831"/>
            <a:ext cx="9182100" cy="274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9C8B-E715-47FD-AB9C-09B3A3F7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 err="1">
                <a:solidFill>
                  <a:srgbClr val="92D050"/>
                </a:solidFill>
              </a:rPr>
              <a:t>Eksplorasi</a:t>
            </a:r>
            <a:r>
              <a:rPr lang="en-US" dirty="0">
                <a:solidFill>
                  <a:srgbClr val="92D050"/>
                </a:solidFill>
              </a:rPr>
              <a:t>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8BEC5-9799-412F-A323-D3B76F5AE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86" y="912471"/>
            <a:ext cx="5315764" cy="310213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8603"/>
            <a:ext cx="7765143" cy="25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7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E555270-F482-496B-84B8-63C2E941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446" y="676275"/>
            <a:ext cx="5695554" cy="405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ED3321-63B5-422E-9F64-C0323566C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3" y="676275"/>
            <a:ext cx="6271294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2E7C-6B57-4190-843B-6208C87A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48" y="157488"/>
            <a:ext cx="10058400" cy="62855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92D050"/>
                </a:solidFill>
              </a:rPr>
              <a:t>Visualisasi</a:t>
            </a:r>
            <a:r>
              <a:rPr lang="en-US" dirty="0">
                <a:solidFill>
                  <a:srgbClr val="92D050"/>
                </a:solidFill>
              </a:rPr>
              <a:t>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55E6EB-C3D7-465B-9ADB-058A95AF1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48" y="1568863"/>
            <a:ext cx="4981575" cy="332118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EEA842-7EBA-47E1-A66D-51FCA7F44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70" y="1568862"/>
            <a:ext cx="5600700" cy="332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4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343</TotalTime>
  <Words>239</Words>
  <Application>Microsoft Office PowerPoint</Application>
  <PresentationFormat>Widescreen</PresentationFormat>
  <Paragraphs>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charter</vt:lpstr>
      <vt:lpstr>Rockwell</vt:lpstr>
      <vt:lpstr>Rockwell Condensed</vt:lpstr>
      <vt:lpstr>Times New Roman</vt:lpstr>
      <vt:lpstr>Wingdings</vt:lpstr>
      <vt:lpstr>Wood Type</vt:lpstr>
      <vt:lpstr>1143203-Machine learning</vt:lpstr>
      <vt:lpstr>Data yang digunakan</vt:lpstr>
      <vt:lpstr>clustering</vt:lpstr>
      <vt:lpstr>PowerPoint Presentation</vt:lpstr>
      <vt:lpstr>Missing data</vt:lpstr>
      <vt:lpstr>outlier</vt:lpstr>
      <vt:lpstr>Eksplorasi data</vt:lpstr>
      <vt:lpstr>PowerPoint Presentation</vt:lpstr>
      <vt:lpstr>Visualisasi data</vt:lpstr>
      <vt:lpstr>PowerPoint Presentation</vt:lpstr>
      <vt:lpstr>PowerPoint Presentation</vt:lpstr>
      <vt:lpstr>PowerPoint Presentation</vt:lpstr>
      <vt:lpstr>Design eksperimen</vt:lpstr>
      <vt:lpstr>Clustering Hirearki</vt:lpstr>
      <vt:lpstr>Ward linkage</vt:lpstr>
      <vt:lpstr>Single linkage</vt:lpstr>
      <vt:lpstr>Complete linkage</vt:lpstr>
      <vt:lpstr>Average linkage</vt:lpstr>
      <vt:lpstr>K-means clustering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learning-knn</dc:title>
  <dc:creator>hp</dc:creator>
  <cp:lastModifiedBy>Elsa Pitalita</cp:lastModifiedBy>
  <cp:revision>18</cp:revision>
  <dcterms:created xsi:type="dcterms:W3CDTF">2020-12-31T07:09:14Z</dcterms:created>
  <dcterms:modified xsi:type="dcterms:W3CDTF">2021-01-01T12:06:05Z</dcterms:modified>
</cp:coreProperties>
</file>